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9" r:id="rId3"/>
    <p:sldId id="284" r:id="rId4"/>
    <p:sldId id="258" r:id="rId5"/>
    <p:sldId id="259" r:id="rId6"/>
    <p:sldId id="272" r:id="rId7"/>
    <p:sldId id="257" r:id="rId8"/>
    <p:sldId id="280" r:id="rId9"/>
    <p:sldId id="283" r:id="rId10"/>
    <p:sldId id="269" r:id="rId11"/>
    <p:sldId id="260" r:id="rId12"/>
    <p:sldId id="262" r:id="rId13"/>
    <p:sldId id="263" r:id="rId14"/>
    <p:sldId id="264" r:id="rId15"/>
    <p:sldId id="274" r:id="rId16"/>
    <p:sldId id="281" r:id="rId17"/>
    <p:sldId id="267" r:id="rId18"/>
    <p:sldId id="266" r:id="rId19"/>
    <p:sldId id="286" r:id="rId20"/>
    <p:sldId id="282" r:id="rId21"/>
    <p:sldId id="275" r:id="rId22"/>
    <p:sldId id="277" r:id="rId23"/>
    <p:sldId id="265" r:id="rId24"/>
    <p:sldId id="276" r:id="rId25"/>
    <p:sldId id="285" r:id="rId26"/>
    <p:sldId id="270" r:id="rId27"/>
    <p:sldId id="271"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5" d="100"/>
          <a:sy n="55" d="100"/>
        </p:scale>
        <p:origin x="10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CA70E-7BC9-4799-AC73-9EE6F8BCA9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Subtitle 2">
            <a:extLst>
              <a:ext uri="{FF2B5EF4-FFF2-40B4-BE49-F238E27FC236}">
                <a16:creationId xmlns:a16="http://schemas.microsoft.com/office/drawing/2014/main" id="{B284EF0C-F0F4-4850-9211-DC6DC587B4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A25B324C-C451-4875-87F0-A70100D02E99}"/>
              </a:ext>
            </a:extLst>
          </p:cNvPr>
          <p:cNvSpPr>
            <a:spLocks noGrp="1"/>
          </p:cNvSpPr>
          <p:nvPr>
            <p:ph type="dt" sz="half" idx="10"/>
          </p:nvPr>
        </p:nvSpPr>
        <p:spPr/>
        <p:txBody>
          <a:bodyPr/>
          <a:lstStyle/>
          <a:p>
            <a:fld id="{8B1AEC62-4B91-479F-960A-7CF4ED2610DD}" type="datetimeFigureOut">
              <a:rPr lang="cs-CZ" smtClean="0"/>
              <a:t>13.04.2023</a:t>
            </a:fld>
            <a:endParaRPr lang="cs-CZ"/>
          </a:p>
        </p:txBody>
      </p:sp>
      <p:sp>
        <p:nvSpPr>
          <p:cNvPr id="5" name="Footer Placeholder 4">
            <a:extLst>
              <a:ext uri="{FF2B5EF4-FFF2-40B4-BE49-F238E27FC236}">
                <a16:creationId xmlns:a16="http://schemas.microsoft.com/office/drawing/2014/main" id="{473F7745-63D6-43C6-A418-A1EE95785943}"/>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9AA68EDE-8AC0-4A8E-86D1-9E521216595A}"/>
              </a:ext>
            </a:extLst>
          </p:cNvPr>
          <p:cNvSpPr>
            <a:spLocks noGrp="1"/>
          </p:cNvSpPr>
          <p:nvPr>
            <p:ph type="sldNum" sz="quarter" idx="12"/>
          </p:nvPr>
        </p:nvSpPr>
        <p:spPr/>
        <p:txBody>
          <a:bodyPr/>
          <a:lstStyle/>
          <a:p>
            <a:fld id="{01BC3B7C-AD51-4BB1-95F9-C0377CE87039}" type="slidenum">
              <a:rPr lang="cs-CZ" smtClean="0"/>
              <a:t>‹#›</a:t>
            </a:fld>
            <a:endParaRPr lang="cs-CZ"/>
          </a:p>
        </p:txBody>
      </p:sp>
    </p:spTree>
    <p:extLst>
      <p:ext uri="{BB962C8B-B14F-4D97-AF65-F5344CB8AC3E}">
        <p14:creationId xmlns:p14="http://schemas.microsoft.com/office/powerpoint/2010/main" val="752908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EFA73-8647-42BF-95EF-703153F15C87}"/>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4E0445C0-CDA0-4D2F-9E33-151364C396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61F09A5D-B6AC-4CC2-A7F0-EA1ACEB45F0A}"/>
              </a:ext>
            </a:extLst>
          </p:cNvPr>
          <p:cNvSpPr>
            <a:spLocks noGrp="1"/>
          </p:cNvSpPr>
          <p:nvPr>
            <p:ph type="dt" sz="half" idx="10"/>
          </p:nvPr>
        </p:nvSpPr>
        <p:spPr/>
        <p:txBody>
          <a:bodyPr/>
          <a:lstStyle/>
          <a:p>
            <a:fld id="{8B1AEC62-4B91-479F-960A-7CF4ED2610DD}" type="datetimeFigureOut">
              <a:rPr lang="cs-CZ" smtClean="0"/>
              <a:t>13.04.2023</a:t>
            </a:fld>
            <a:endParaRPr lang="cs-CZ"/>
          </a:p>
        </p:txBody>
      </p:sp>
      <p:sp>
        <p:nvSpPr>
          <p:cNvPr id="5" name="Footer Placeholder 4">
            <a:extLst>
              <a:ext uri="{FF2B5EF4-FFF2-40B4-BE49-F238E27FC236}">
                <a16:creationId xmlns:a16="http://schemas.microsoft.com/office/drawing/2014/main" id="{88F0AF1F-B060-4051-80BC-E852BC92032F}"/>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754A629B-50AC-4687-B151-6F13F0D8E51E}"/>
              </a:ext>
            </a:extLst>
          </p:cNvPr>
          <p:cNvSpPr>
            <a:spLocks noGrp="1"/>
          </p:cNvSpPr>
          <p:nvPr>
            <p:ph type="sldNum" sz="quarter" idx="12"/>
          </p:nvPr>
        </p:nvSpPr>
        <p:spPr/>
        <p:txBody>
          <a:bodyPr/>
          <a:lstStyle/>
          <a:p>
            <a:fld id="{01BC3B7C-AD51-4BB1-95F9-C0377CE87039}" type="slidenum">
              <a:rPr lang="cs-CZ" smtClean="0"/>
              <a:t>‹#›</a:t>
            </a:fld>
            <a:endParaRPr lang="cs-CZ"/>
          </a:p>
        </p:txBody>
      </p:sp>
    </p:spTree>
    <p:extLst>
      <p:ext uri="{BB962C8B-B14F-4D97-AF65-F5344CB8AC3E}">
        <p14:creationId xmlns:p14="http://schemas.microsoft.com/office/powerpoint/2010/main" val="347992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D85FB5-F569-43BB-B1D4-9C22E474F13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6AFDA3CA-8D09-4F2F-86B2-D94AD26604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CE708BBC-7E50-4AC7-A100-647B383507B7}"/>
              </a:ext>
            </a:extLst>
          </p:cNvPr>
          <p:cNvSpPr>
            <a:spLocks noGrp="1"/>
          </p:cNvSpPr>
          <p:nvPr>
            <p:ph type="dt" sz="half" idx="10"/>
          </p:nvPr>
        </p:nvSpPr>
        <p:spPr/>
        <p:txBody>
          <a:bodyPr/>
          <a:lstStyle/>
          <a:p>
            <a:fld id="{8B1AEC62-4B91-479F-960A-7CF4ED2610DD}" type="datetimeFigureOut">
              <a:rPr lang="cs-CZ" smtClean="0"/>
              <a:t>13.04.2023</a:t>
            </a:fld>
            <a:endParaRPr lang="cs-CZ"/>
          </a:p>
        </p:txBody>
      </p:sp>
      <p:sp>
        <p:nvSpPr>
          <p:cNvPr id="5" name="Footer Placeholder 4">
            <a:extLst>
              <a:ext uri="{FF2B5EF4-FFF2-40B4-BE49-F238E27FC236}">
                <a16:creationId xmlns:a16="http://schemas.microsoft.com/office/drawing/2014/main" id="{93823376-83C6-461B-BCA8-27DA9535207D}"/>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9DFBF0F7-D9AC-4255-840B-6CFCD167CFF3}"/>
              </a:ext>
            </a:extLst>
          </p:cNvPr>
          <p:cNvSpPr>
            <a:spLocks noGrp="1"/>
          </p:cNvSpPr>
          <p:nvPr>
            <p:ph type="sldNum" sz="quarter" idx="12"/>
          </p:nvPr>
        </p:nvSpPr>
        <p:spPr/>
        <p:txBody>
          <a:bodyPr/>
          <a:lstStyle/>
          <a:p>
            <a:fld id="{01BC3B7C-AD51-4BB1-95F9-C0377CE87039}" type="slidenum">
              <a:rPr lang="cs-CZ" smtClean="0"/>
              <a:t>‹#›</a:t>
            </a:fld>
            <a:endParaRPr lang="cs-CZ"/>
          </a:p>
        </p:txBody>
      </p:sp>
    </p:spTree>
    <p:extLst>
      <p:ext uri="{BB962C8B-B14F-4D97-AF65-F5344CB8AC3E}">
        <p14:creationId xmlns:p14="http://schemas.microsoft.com/office/powerpoint/2010/main" val="117527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C05F3-5284-4F89-BA40-D1D366066CA3}"/>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D9279C70-C069-4278-B371-AD1F41E8DC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EF82815B-DA6F-4F91-AC0D-574D419B3DB7}"/>
              </a:ext>
            </a:extLst>
          </p:cNvPr>
          <p:cNvSpPr>
            <a:spLocks noGrp="1"/>
          </p:cNvSpPr>
          <p:nvPr>
            <p:ph type="dt" sz="half" idx="10"/>
          </p:nvPr>
        </p:nvSpPr>
        <p:spPr/>
        <p:txBody>
          <a:bodyPr/>
          <a:lstStyle/>
          <a:p>
            <a:fld id="{8B1AEC62-4B91-479F-960A-7CF4ED2610DD}" type="datetimeFigureOut">
              <a:rPr lang="cs-CZ" smtClean="0"/>
              <a:t>13.04.2023</a:t>
            </a:fld>
            <a:endParaRPr lang="cs-CZ"/>
          </a:p>
        </p:txBody>
      </p:sp>
      <p:sp>
        <p:nvSpPr>
          <p:cNvPr id="5" name="Footer Placeholder 4">
            <a:extLst>
              <a:ext uri="{FF2B5EF4-FFF2-40B4-BE49-F238E27FC236}">
                <a16:creationId xmlns:a16="http://schemas.microsoft.com/office/drawing/2014/main" id="{41CA8C7D-3A68-4CFA-BB36-261AD3E6DF73}"/>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A926607C-13E8-49BD-BF6D-89D36674E6C8}"/>
              </a:ext>
            </a:extLst>
          </p:cNvPr>
          <p:cNvSpPr>
            <a:spLocks noGrp="1"/>
          </p:cNvSpPr>
          <p:nvPr>
            <p:ph type="sldNum" sz="quarter" idx="12"/>
          </p:nvPr>
        </p:nvSpPr>
        <p:spPr/>
        <p:txBody>
          <a:bodyPr/>
          <a:lstStyle/>
          <a:p>
            <a:fld id="{01BC3B7C-AD51-4BB1-95F9-C0377CE87039}" type="slidenum">
              <a:rPr lang="cs-CZ" smtClean="0"/>
              <a:t>‹#›</a:t>
            </a:fld>
            <a:endParaRPr lang="cs-CZ"/>
          </a:p>
        </p:txBody>
      </p:sp>
    </p:spTree>
    <p:extLst>
      <p:ext uri="{BB962C8B-B14F-4D97-AF65-F5344CB8AC3E}">
        <p14:creationId xmlns:p14="http://schemas.microsoft.com/office/powerpoint/2010/main" val="2510255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A14A7-ECAD-40F8-A267-B9B67E500C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4899F609-21E4-4CB1-8805-53DA7AEE0E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E22BF5-5359-4BB7-B44C-BA35C30DBE85}"/>
              </a:ext>
            </a:extLst>
          </p:cNvPr>
          <p:cNvSpPr>
            <a:spLocks noGrp="1"/>
          </p:cNvSpPr>
          <p:nvPr>
            <p:ph type="dt" sz="half" idx="10"/>
          </p:nvPr>
        </p:nvSpPr>
        <p:spPr/>
        <p:txBody>
          <a:bodyPr/>
          <a:lstStyle/>
          <a:p>
            <a:fld id="{8B1AEC62-4B91-479F-960A-7CF4ED2610DD}" type="datetimeFigureOut">
              <a:rPr lang="cs-CZ" smtClean="0"/>
              <a:t>13.04.2023</a:t>
            </a:fld>
            <a:endParaRPr lang="cs-CZ"/>
          </a:p>
        </p:txBody>
      </p:sp>
      <p:sp>
        <p:nvSpPr>
          <p:cNvPr id="5" name="Footer Placeholder 4">
            <a:extLst>
              <a:ext uri="{FF2B5EF4-FFF2-40B4-BE49-F238E27FC236}">
                <a16:creationId xmlns:a16="http://schemas.microsoft.com/office/drawing/2014/main" id="{5F913D40-401A-4D43-848A-58D7FC5537BD}"/>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864CB603-2BB6-4E6C-B5F6-12B442AFEDFB}"/>
              </a:ext>
            </a:extLst>
          </p:cNvPr>
          <p:cNvSpPr>
            <a:spLocks noGrp="1"/>
          </p:cNvSpPr>
          <p:nvPr>
            <p:ph type="sldNum" sz="quarter" idx="12"/>
          </p:nvPr>
        </p:nvSpPr>
        <p:spPr/>
        <p:txBody>
          <a:bodyPr/>
          <a:lstStyle/>
          <a:p>
            <a:fld id="{01BC3B7C-AD51-4BB1-95F9-C0377CE87039}" type="slidenum">
              <a:rPr lang="cs-CZ" smtClean="0"/>
              <a:t>‹#›</a:t>
            </a:fld>
            <a:endParaRPr lang="cs-CZ"/>
          </a:p>
        </p:txBody>
      </p:sp>
    </p:spTree>
    <p:extLst>
      <p:ext uri="{BB962C8B-B14F-4D97-AF65-F5344CB8AC3E}">
        <p14:creationId xmlns:p14="http://schemas.microsoft.com/office/powerpoint/2010/main" val="296767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5265-9224-4F7B-8AD4-15795FDD2045}"/>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FC6D537C-9ECB-494D-BC57-7524E65A89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53B9E2C5-D5BF-4D97-9684-0D7848B228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B499359C-1E0E-42A4-9091-CA012F8568D8}"/>
              </a:ext>
            </a:extLst>
          </p:cNvPr>
          <p:cNvSpPr>
            <a:spLocks noGrp="1"/>
          </p:cNvSpPr>
          <p:nvPr>
            <p:ph type="dt" sz="half" idx="10"/>
          </p:nvPr>
        </p:nvSpPr>
        <p:spPr/>
        <p:txBody>
          <a:bodyPr/>
          <a:lstStyle/>
          <a:p>
            <a:fld id="{8B1AEC62-4B91-479F-960A-7CF4ED2610DD}" type="datetimeFigureOut">
              <a:rPr lang="cs-CZ" smtClean="0"/>
              <a:t>13.04.2023</a:t>
            </a:fld>
            <a:endParaRPr lang="cs-CZ"/>
          </a:p>
        </p:txBody>
      </p:sp>
      <p:sp>
        <p:nvSpPr>
          <p:cNvPr id="6" name="Footer Placeholder 5">
            <a:extLst>
              <a:ext uri="{FF2B5EF4-FFF2-40B4-BE49-F238E27FC236}">
                <a16:creationId xmlns:a16="http://schemas.microsoft.com/office/drawing/2014/main" id="{CC792D8B-2AB6-4090-BD33-77326A69F37D}"/>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EF50E809-BB49-462A-9CB6-94D9B51F868C}"/>
              </a:ext>
            </a:extLst>
          </p:cNvPr>
          <p:cNvSpPr>
            <a:spLocks noGrp="1"/>
          </p:cNvSpPr>
          <p:nvPr>
            <p:ph type="sldNum" sz="quarter" idx="12"/>
          </p:nvPr>
        </p:nvSpPr>
        <p:spPr/>
        <p:txBody>
          <a:bodyPr/>
          <a:lstStyle/>
          <a:p>
            <a:fld id="{01BC3B7C-AD51-4BB1-95F9-C0377CE87039}" type="slidenum">
              <a:rPr lang="cs-CZ" smtClean="0"/>
              <a:t>‹#›</a:t>
            </a:fld>
            <a:endParaRPr lang="cs-CZ"/>
          </a:p>
        </p:txBody>
      </p:sp>
    </p:spTree>
    <p:extLst>
      <p:ext uri="{BB962C8B-B14F-4D97-AF65-F5344CB8AC3E}">
        <p14:creationId xmlns:p14="http://schemas.microsoft.com/office/powerpoint/2010/main" val="777637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54FBA-1954-4130-BABD-72A9D9A62432}"/>
              </a:ext>
            </a:extLst>
          </p:cNvPr>
          <p:cNvSpPr>
            <a:spLocks noGrp="1"/>
          </p:cNvSpPr>
          <p:nvPr>
            <p:ph type="title"/>
          </p:nvPr>
        </p:nvSpPr>
        <p:spPr>
          <a:xfrm>
            <a:off x="839788" y="365125"/>
            <a:ext cx="105156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57A7E2B3-329C-4902-AE9B-8E0DF60E3E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EDD6DD-A654-4A6C-BA7E-2F7C1EF09E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572FF0EE-BD88-4D0E-8C70-CD62662D36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975288-FA25-4DE9-A06B-8E3025624E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5787D403-D53F-4DAB-8041-481E2AF18C1F}"/>
              </a:ext>
            </a:extLst>
          </p:cNvPr>
          <p:cNvSpPr>
            <a:spLocks noGrp="1"/>
          </p:cNvSpPr>
          <p:nvPr>
            <p:ph type="dt" sz="half" idx="10"/>
          </p:nvPr>
        </p:nvSpPr>
        <p:spPr/>
        <p:txBody>
          <a:bodyPr/>
          <a:lstStyle/>
          <a:p>
            <a:fld id="{8B1AEC62-4B91-479F-960A-7CF4ED2610DD}" type="datetimeFigureOut">
              <a:rPr lang="cs-CZ" smtClean="0"/>
              <a:t>13.04.2023</a:t>
            </a:fld>
            <a:endParaRPr lang="cs-CZ"/>
          </a:p>
        </p:txBody>
      </p:sp>
      <p:sp>
        <p:nvSpPr>
          <p:cNvPr id="8" name="Footer Placeholder 7">
            <a:extLst>
              <a:ext uri="{FF2B5EF4-FFF2-40B4-BE49-F238E27FC236}">
                <a16:creationId xmlns:a16="http://schemas.microsoft.com/office/drawing/2014/main" id="{686CAAF4-A942-4FA8-9FF8-39AD0DCD9D94}"/>
              </a:ext>
            </a:extLst>
          </p:cNvPr>
          <p:cNvSpPr>
            <a:spLocks noGrp="1"/>
          </p:cNvSpPr>
          <p:nvPr>
            <p:ph type="ftr" sz="quarter" idx="11"/>
          </p:nvPr>
        </p:nvSpPr>
        <p:spPr/>
        <p:txBody>
          <a:bodyPr/>
          <a:lstStyle/>
          <a:p>
            <a:endParaRPr lang="cs-CZ"/>
          </a:p>
        </p:txBody>
      </p:sp>
      <p:sp>
        <p:nvSpPr>
          <p:cNvPr id="9" name="Slide Number Placeholder 8">
            <a:extLst>
              <a:ext uri="{FF2B5EF4-FFF2-40B4-BE49-F238E27FC236}">
                <a16:creationId xmlns:a16="http://schemas.microsoft.com/office/drawing/2014/main" id="{B0B8CE78-C152-4979-BCB6-242F42340564}"/>
              </a:ext>
            </a:extLst>
          </p:cNvPr>
          <p:cNvSpPr>
            <a:spLocks noGrp="1"/>
          </p:cNvSpPr>
          <p:nvPr>
            <p:ph type="sldNum" sz="quarter" idx="12"/>
          </p:nvPr>
        </p:nvSpPr>
        <p:spPr/>
        <p:txBody>
          <a:bodyPr/>
          <a:lstStyle/>
          <a:p>
            <a:fld id="{01BC3B7C-AD51-4BB1-95F9-C0377CE87039}" type="slidenum">
              <a:rPr lang="cs-CZ" smtClean="0"/>
              <a:t>‹#›</a:t>
            </a:fld>
            <a:endParaRPr lang="cs-CZ"/>
          </a:p>
        </p:txBody>
      </p:sp>
    </p:spTree>
    <p:extLst>
      <p:ext uri="{BB962C8B-B14F-4D97-AF65-F5344CB8AC3E}">
        <p14:creationId xmlns:p14="http://schemas.microsoft.com/office/powerpoint/2010/main" val="1246445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F61AD-DFD5-4AA3-B0CE-EFBE112BDE06}"/>
              </a:ext>
            </a:extLst>
          </p:cNvPr>
          <p:cNvSpPr>
            <a:spLocks noGrp="1"/>
          </p:cNvSpPr>
          <p:nvPr>
            <p:ph type="title"/>
          </p:nvPr>
        </p:nvSpPr>
        <p:spPr/>
        <p:txBody>
          <a:bodyPr/>
          <a:lstStyle/>
          <a:p>
            <a:r>
              <a:rPr lang="en-US"/>
              <a:t>Click to edit Master title style</a:t>
            </a:r>
            <a:endParaRPr lang="cs-CZ"/>
          </a:p>
        </p:txBody>
      </p:sp>
      <p:sp>
        <p:nvSpPr>
          <p:cNvPr id="3" name="Date Placeholder 2">
            <a:extLst>
              <a:ext uri="{FF2B5EF4-FFF2-40B4-BE49-F238E27FC236}">
                <a16:creationId xmlns:a16="http://schemas.microsoft.com/office/drawing/2014/main" id="{9AD9EE41-30D0-43D2-9266-978726DF62DF}"/>
              </a:ext>
            </a:extLst>
          </p:cNvPr>
          <p:cNvSpPr>
            <a:spLocks noGrp="1"/>
          </p:cNvSpPr>
          <p:nvPr>
            <p:ph type="dt" sz="half" idx="10"/>
          </p:nvPr>
        </p:nvSpPr>
        <p:spPr/>
        <p:txBody>
          <a:bodyPr/>
          <a:lstStyle/>
          <a:p>
            <a:fld id="{8B1AEC62-4B91-479F-960A-7CF4ED2610DD}" type="datetimeFigureOut">
              <a:rPr lang="cs-CZ" smtClean="0"/>
              <a:t>13.04.2023</a:t>
            </a:fld>
            <a:endParaRPr lang="cs-CZ"/>
          </a:p>
        </p:txBody>
      </p:sp>
      <p:sp>
        <p:nvSpPr>
          <p:cNvPr id="4" name="Footer Placeholder 3">
            <a:extLst>
              <a:ext uri="{FF2B5EF4-FFF2-40B4-BE49-F238E27FC236}">
                <a16:creationId xmlns:a16="http://schemas.microsoft.com/office/drawing/2014/main" id="{63C021CB-7E16-4283-AB9E-B5A26B1D20B7}"/>
              </a:ext>
            </a:extLst>
          </p:cNvPr>
          <p:cNvSpPr>
            <a:spLocks noGrp="1"/>
          </p:cNvSpPr>
          <p:nvPr>
            <p:ph type="ftr" sz="quarter" idx="11"/>
          </p:nvPr>
        </p:nvSpPr>
        <p:spPr/>
        <p:txBody>
          <a:bodyPr/>
          <a:lstStyle/>
          <a:p>
            <a:endParaRPr lang="cs-CZ"/>
          </a:p>
        </p:txBody>
      </p:sp>
      <p:sp>
        <p:nvSpPr>
          <p:cNvPr id="5" name="Slide Number Placeholder 4">
            <a:extLst>
              <a:ext uri="{FF2B5EF4-FFF2-40B4-BE49-F238E27FC236}">
                <a16:creationId xmlns:a16="http://schemas.microsoft.com/office/drawing/2014/main" id="{1FCADBD7-47BB-48B2-AF8D-AC7050EC5E70}"/>
              </a:ext>
            </a:extLst>
          </p:cNvPr>
          <p:cNvSpPr>
            <a:spLocks noGrp="1"/>
          </p:cNvSpPr>
          <p:nvPr>
            <p:ph type="sldNum" sz="quarter" idx="12"/>
          </p:nvPr>
        </p:nvSpPr>
        <p:spPr/>
        <p:txBody>
          <a:bodyPr/>
          <a:lstStyle/>
          <a:p>
            <a:fld id="{01BC3B7C-AD51-4BB1-95F9-C0377CE87039}" type="slidenum">
              <a:rPr lang="cs-CZ" smtClean="0"/>
              <a:t>‹#›</a:t>
            </a:fld>
            <a:endParaRPr lang="cs-CZ"/>
          </a:p>
        </p:txBody>
      </p:sp>
    </p:spTree>
    <p:extLst>
      <p:ext uri="{BB962C8B-B14F-4D97-AF65-F5344CB8AC3E}">
        <p14:creationId xmlns:p14="http://schemas.microsoft.com/office/powerpoint/2010/main" val="3571117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7FF34D-D14F-4883-8681-96C69709402C}"/>
              </a:ext>
            </a:extLst>
          </p:cNvPr>
          <p:cNvSpPr>
            <a:spLocks noGrp="1"/>
          </p:cNvSpPr>
          <p:nvPr>
            <p:ph type="dt" sz="half" idx="10"/>
          </p:nvPr>
        </p:nvSpPr>
        <p:spPr/>
        <p:txBody>
          <a:bodyPr/>
          <a:lstStyle/>
          <a:p>
            <a:fld id="{8B1AEC62-4B91-479F-960A-7CF4ED2610DD}" type="datetimeFigureOut">
              <a:rPr lang="cs-CZ" smtClean="0"/>
              <a:t>13.04.2023</a:t>
            </a:fld>
            <a:endParaRPr lang="cs-CZ"/>
          </a:p>
        </p:txBody>
      </p:sp>
      <p:sp>
        <p:nvSpPr>
          <p:cNvPr id="3" name="Footer Placeholder 2">
            <a:extLst>
              <a:ext uri="{FF2B5EF4-FFF2-40B4-BE49-F238E27FC236}">
                <a16:creationId xmlns:a16="http://schemas.microsoft.com/office/drawing/2014/main" id="{2774578C-5BB9-4DDD-9E90-4D32214D27DC}"/>
              </a:ext>
            </a:extLst>
          </p:cNvPr>
          <p:cNvSpPr>
            <a:spLocks noGrp="1"/>
          </p:cNvSpPr>
          <p:nvPr>
            <p:ph type="ftr" sz="quarter" idx="11"/>
          </p:nvPr>
        </p:nvSpPr>
        <p:spPr/>
        <p:txBody>
          <a:bodyPr/>
          <a:lstStyle/>
          <a:p>
            <a:endParaRPr lang="cs-CZ"/>
          </a:p>
        </p:txBody>
      </p:sp>
      <p:sp>
        <p:nvSpPr>
          <p:cNvPr id="4" name="Slide Number Placeholder 3">
            <a:extLst>
              <a:ext uri="{FF2B5EF4-FFF2-40B4-BE49-F238E27FC236}">
                <a16:creationId xmlns:a16="http://schemas.microsoft.com/office/drawing/2014/main" id="{EF31129B-F702-45E1-9262-8B238A8EC62F}"/>
              </a:ext>
            </a:extLst>
          </p:cNvPr>
          <p:cNvSpPr>
            <a:spLocks noGrp="1"/>
          </p:cNvSpPr>
          <p:nvPr>
            <p:ph type="sldNum" sz="quarter" idx="12"/>
          </p:nvPr>
        </p:nvSpPr>
        <p:spPr/>
        <p:txBody>
          <a:bodyPr/>
          <a:lstStyle/>
          <a:p>
            <a:fld id="{01BC3B7C-AD51-4BB1-95F9-C0377CE87039}" type="slidenum">
              <a:rPr lang="cs-CZ" smtClean="0"/>
              <a:t>‹#›</a:t>
            </a:fld>
            <a:endParaRPr lang="cs-CZ"/>
          </a:p>
        </p:txBody>
      </p:sp>
    </p:spTree>
    <p:extLst>
      <p:ext uri="{BB962C8B-B14F-4D97-AF65-F5344CB8AC3E}">
        <p14:creationId xmlns:p14="http://schemas.microsoft.com/office/powerpoint/2010/main" val="1484721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E9D96-A6FF-411E-B7F7-574AC38773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Content Placeholder 2">
            <a:extLst>
              <a:ext uri="{FF2B5EF4-FFF2-40B4-BE49-F238E27FC236}">
                <a16:creationId xmlns:a16="http://schemas.microsoft.com/office/drawing/2014/main" id="{5529E33E-9C5C-4666-BF5F-9152F9F293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a:extLst>
              <a:ext uri="{FF2B5EF4-FFF2-40B4-BE49-F238E27FC236}">
                <a16:creationId xmlns:a16="http://schemas.microsoft.com/office/drawing/2014/main" id="{F17AD5E0-1DB8-4163-B25F-AD22903B73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387B3D-3964-415F-A7E3-58DDB4C7E53A}"/>
              </a:ext>
            </a:extLst>
          </p:cNvPr>
          <p:cNvSpPr>
            <a:spLocks noGrp="1"/>
          </p:cNvSpPr>
          <p:nvPr>
            <p:ph type="dt" sz="half" idx="10"/>
          </p:nvPr>
        </p:nvSpPr>
        <p:spPr/>
        <p:txBody>
          <a:bodyPr/>
          <a:lstStyle/>
          <a:p>
            <a:fld id="{8B1AEC62-4B91-479F-960A-7CF4ED2610DD}" type="datetimeFigureOut">
              <a:rPr lang="cs-CZ" smtClean="0"/>
              <a:t>13.04.2023</a:t>
            </a:fld>
            <a:endParaRPr lang="cs-CZ"/>
          </a:p>
        </p:txBody>
      </p:sp>
      <p:sp>
        <p:nvSpPr>
          <p:cNvPr id="6" name="Footer Placeholder 5">
            <a:extLst>
              <a:ext uri="{FF2B5EF4-FFF2-40B4-BE49-F238E27FC236}">
                <a16:creationId xmlns:a16="http://schemas.microsoft.com/office/drawing/2014/main" id="{1C92779F-18F8-4EBC-88E6-4B211223D1FF}"/>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3B6E383C-C268-430C-B71D-6B81FE38BC74}"/>
              </a:ext>
            </a:extLst>
          </p:cNvPr>
          <p:cNvSpPr>
            <a:spLocks noGrp="1"/>
          </p:cNvSpPr>
          <p:nvPr>
            <p:ph type="sldNum" sz="quarter" idx="12"/>
          </p:nvPr>
        </p:nvSpPr>
        <p:spPr/>
        <p:txBody>
          <a:bodyPr/>
          <a:lstStyle/>
          <a:p>
            <a:fld id="{01BC3B7C-AD51-4BB1-95F9-C0377CE87039}" type="slidenum">
              <a:rPr lang="cs-CZ" smtClean="0"/>
              <a:t>‹#›</a:t>
            </a:fld>
            <a:endParaRPr lang="cs-CZ"/>
          </a:p>
        </p:txBody>
      </p:sp>
    </p:spTree>
    <p:extLst>
      <p:ext uri="{BB962C8B-B14F-4D97-AF65-F5344CB8AC3E}">
        <p14:creationId xmlns:p14="http://schemas.microsoft.com/office/powerpoint/2010/main" val="2386483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049E4-F07E-4670-8507-1935D0BC0D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Picture Placeholder 2">
            <a:extLst>
              <a:ext uri="{FF2B5EF4-FFF2-40B4-BE49-F238E27FC236}">
                <a16:creationId xmlns:a16="http://schemas.microsoft.com/office/drawing/2014/main" id="{9C543CCD-85F7-419B-AA91-E294716B42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a:extLst>
              <a:ext uri="{FF2B5EF4-FFF2-40B4-BE49-F238E27FC236}">
                <a16:creationId xmlns:a16="http://schemas.microsoft.com/office/drawing/2014/main" id="{E94D9484-0B9E-4366-87AF-211BEB1A25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B6E222-B560-4A59-B543-D7EB86B06F27}"/>
              </a:ext>
            </a:extLst>
          </p:cNvPr>
          <p:cNvSpPr>
            <a:spLocks noGrp="1"/>
          </p:cNvSpPr>
          <p:nvPr>
            <p:ph type="dt" sz="half" idx="10"/>
          </p:nvPr>
        </p:nvSpPr>
        <p:spPr/>
        <p:txBody>
          <a:bodyPr/>
          <a:lstStyle/>
          <a:p>
            <a:fld id="{8B1AEC62-4B91-479F-960A-7CF4ED2610DD}" type="datetimeFigureOut">
              <a:rPr lang="cs-CZ" smtClean="0"/>
              <a:t>13.04.2023</a:t>
            </a:fld>
            <a:endParaRPr lang="cs-CZ"/>
          </a:p>
        </p:txBody>
      </p:sp>
      <p:sp>
        <p:nvSpPr>
          <p:cNvPr id="6" name="Footer Placeholder 5">
            <a:extLst>
              <a:ext uri="{FF2B5EF4-FFF2-40B4-BE49-F238E27FC236}">
                <a16:creationId xmlns:a16="http://schemas.microsoft.com/office/drawing/2014/main" id="{34D43E9D-8878-4AF2-8244-B2DEFBB45EDF}"/>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F2DF72EC-6605-4E86-A546-73ED8A8BF535}"/>
              </a:ext>
            </a:extLst>
          </p:cNvPr>
          <p:cNvSpPr>
            <a:spLocks noGrp="1"/>
          </p:cNvSpPr>
          <p:nvPr>
            <p:ph type="sldNum" sz="quarter" idx="12"/>
          </p:nvPr>
        </p:nvSpPr>
        <p:spPr/>
        <p:txBody>
          <a:bodyPr/>
          <a:lstStyle/>
          <a:p>
            <a:fld id="{01BC3B7C-AD51-4BB1-95F9-C0377CE87039}" type="slidenum">
              <a:rPr lang="cs-CZ" smtClean="0"/>
              <a:t>‹#›</a:t>
            </a:fld>
            <a:endParaRPr lang="cs-CZ"/>
          </a:p>
        </p:txBody>
      </p:sp>
    </p:spTree>
    <p:extLst>
      <p:ext uri="{BB962C8B-B14F-4D97-AF65-F5344CB8AC3E}">
        <p14:creationId xmlns:p14="http://schemas.microsoft.com/office/powerpoint/2010/main" val="3862685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BD72C4-3825-4E9F-BAB6-0B0AED4260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a:extLst>
              <a:ext uri="{FF2B5EF4-FFF2-40B4-BE49-F238E27FC236}">
                <a16:creationId xmlns:a16="http://schemas.microsoft.com/office/drawing/2014/main" id="{4F3EBE62-085B-4FA4-9947-0DEEADD40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A013F4B0-42A8-43E3-B2C1-55772500A4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1AEC62-4B91-479F-960A-7CF4ED2610DD}" type="datetimeFigureOut">
              <a:rPr lang="cs-CZ" smtClean="0"/>
              <a:t>13.04.2023</a:t>
            </a:fld>
            <a:endParaRPr lang="cs-CZ"/>
          </a:p>
        </p:txBody>
      </p:sp>
      <p:sp>
        <p:nvSpPr>
          <p:cNvPr id="5" name="Footer Placeholder 4">
            <a:extLst>
              <a:ext uri="{FF2B5EF4-FFF2-40B4-BE49-F238E27FC236}">
                <a16:creationId xmlns:a16="http://schemas.microsoft.com/office/drawing/2014/main" id="{4B1C4C36-2320-40EB-9ADC-CB1B8A54B7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a:extLst>
              <a:ext uri="{FF2B5EF4-FFF2-40B4-BE49-F238E27FC236}">
                <a16:creationId xmlns:a16="http://schemas.microsoft.com/office/drawing/2014/main" id="{2036BA43-EADC-4CA3-AEC0-747D2D8FA7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C3B7C-AD51-4BB1-95F9-C0377CE87039}" type="slidenum">
              <a:rPr lang="cs-CZ" smtClean="0"/>
              <a:t>‹#›</a:t>
            </a:fld>
            <a:endParaRPr lang="cs-CZ"/>
          </a:p>
        </p:txBody>
      </p:sp>
    </p:spTree>
    <p:extLst>
      <p:ext uri="{BB962C8B-B14F-4D97-AF65-F5344CB8AC3E}">
        <p14:creationId xmlns:p14="http://schemas.microsoft.com/office/powerpoint/2010/main" val="1814339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A2363-4FB5-4417-BC66-5B369F4C4C48}"/>
              </a:ext>
            </a:extLst>
          </p:cNvPr>
          <p:cNvSpPr>
            <a:spLocks noGrp="1"/>
          </p:cNvSpPr>
          <p:nvPr>
            <p:ph type="ctrTitle"/>
          </p:nvPr>
        </p:nvSpPr>
        <p:spPr>
          <a:xfrm>
            <a:off x="1441806" y="519040"/>
            <a:ext cx="9541267" cy="2387600"/>
          </a:xfrm>
        </p:spPr>
        <p:txBody>
          <a:bodyPr>
            <a:normAutofit/>
          </a:bodyPr>
          <a:lstStyle/>
          <a:p>
            <a:r>
              <a:rPr lang="cs-CZ" b="1" dirty="0" err="1">
                <a:latin typeface="Garamond" panose="02020404030301010803" pitchFamily="18" charset="0"/>
              </a:rPr>
              <a:t>Contemporary</a:t>
            </a:r>
            <a:r>
              <a:rPr lang="cs-CZ" b="1" dirty="0">
                <a:latin typeface="Garamond" panose="02020404030301010803" pitchFamily="18" charset="0"/>
              </a:rPr>
              <a:t> </a:t>
            </a:r>
            <a:r>
              <a:rPr lang="cs-CZ" b="1" dirty="0" err="1">
                <a:latin typeface="Garamond" panose="02020404030301010803" pitchFamily="18" charset="0"/>
              </a:rPr>
              <a:t>Theories</a:t>
            </a:r>
            <a:r>
              <a:rPr lang="cs-CZ" b="1" dirty="0">
                <a:latin typeface="Garamond" panose="02020404030301010803" pitchFamily="18" charset="0"/>
              </a:rPr>
              <a:t> </a:t>
            </a:r>
            <a:r>
              <a:rPr lang="cs-CZ" b="1" dirty="0" err="1">
                <a:latin typeface="Garamond" panose="02020404030301010803" pitchFamily="18" charset="0"/>
              </a:rPr>
              <a:t>of</a:t>
            </a:r>
            <a:r>
              <a:rPr lang="cs-CZ" b="1" dirty="0">
                <a:latin typeface="Garamond" panose="02020404030301010803" pitchFamily="18" charset="0"/>
              </a:rPr>
              <a:t> </a:t>
            </a:r>
            <a:r>
              <a:rPr lang="cs-CZ" b="1" dirty="0" err="1">
                <a:latin typeface="Garamond" panose="02020404030301010803" pitchFamily="18" charset="0"/>
              </a:rPr>
              <a:t>Consciousness</a:t>
            </a:r>
            <a:endParaRPr lang="cs-CZ" b="1" dirty="0">
              <a:latin typeface="Garamond" panose="02020404030301010803" pitchFamily="18" charset="0"/>
            </a:endParaRPr>
          </a:p>
        </p:txBody>
      </p:sp>
      <p:sp>
        <p:nvSpPr>
          <p:cNvPr id="3" name="Subtitle 2">
            <a:extLst>
              <a:ext uri="{FF2B5EF4-FFF2-40B4-BE49-F238E27FC236}">
                <a16:creationId xmlns:a16="http://schemas.microsoft.com/office/drawing/2014/main" id="{E345BE60-A807-42B1-B762-0BFFB1709F2B}"/>
              </a:ext>
            </a:extLst>
          </p:cNvPr>
          <p:cNvSpPr>
            <a:spLocks noGrp="1"/>
          </p:cNvSpPr>
          <p:nvPr>
            <p:ph type="subTitle" idx="1"/>
          </p:nvPr>
        </p:nvSpPr>
        <p:spPr>
          <a:xfrm>
            <a:off x="1332823" y="2906640"/>
            <a:ext cx="9144000" cy="1655762"/>
          </a:xfrm>
        </p:spPr>
        <p:txBody>
          <a:bodyPr>
            <a:normAutofit/>
          </a:bodyPr>
          <a:lstStyle/>
          <a:p>
            <a:r>
              <a:rPr lang="en-GB" sz="4800" b="1" dirty="0">
                <a:solidFill>
                  <a:srgbClr val="C00000"/>
                </a:solidFill>
                <a:latin typeface="Garamond" panose="02020404030301010803" pitchFamily="18" charset="0"/>
              </a:rPr>
              <a:t>7</a:t>
            </a:r>
            <a:endParaRPr lang="cs-CZ" sz="4800" b="1" dirty="0">
              <a:solidFill>
                <a:srgbClr val="C00000"/>
              </a:solidFill>
              <a:latin typeface="Garamond" panose="02020404030301010803" pitchFamily="18" charset="0"/>
            </a:endParaRPr>
          </a:p>
          <a:p>
            <a:r>
              <a:rPr lang="en-GB" sz="4800" b="1" dirty="0">
                <a:latin typeface="Garamond" panose="02020404030301010803" pitchFamily="18" charset="0"/>
              </a:rPr>
              <a:t>Emerge</a:t>
            </a:r>
            <a:r>
              <a:rPr lang="cs-CZ" sz="4800" b="1" dirty="0">
                <a:latin typeface="Garamond" panose="02020404030301010803" pitchFamily="18" charset="0"/>
              </a:rPr>
              <a:t>n</a:t>
            </a:r>
            <a:r>
              <a:rPr lang="en-GB" sz="4800" b="1" dirty="0">
                <a:latin typeface="Garamond" panose="02020404030301010803" pitchFamily="18" charset="0"/>
              </a:rPr>
              <a:t>t</a:t>
            </a:r>
            <a:r>
              <a:rPr lang="cs-CZ" sz="4800" b="1" dirty="0" err="1">
                <a:latin typeface="Garamond" panose="02020404030301010803" pitchFamily="18" charset="0"/>
              </a:rPr>
              <a:t>ism</a:t>
            </a:r>
            <a:endParaRPr lang="cs-CZ" sz="4800" b="1" dirty="0">
              <a:latin typeface="Garamond" panose="02020404030301010803" pitchFamily="18" charset="0"/>
            </a:endParaRPr>
          </a:p>
        </p:txBody>
      </p:sp>
    </p:spTree>
    <p:extLst>
      <p:ext uri="{BB962C8B-B14F-4D97-AF65-F5344CB8AC3E}">
        <p14:creationId xmlns:p14="http://schemas.microsoft.com/office/powerpoint/2010/main" val="1051542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97259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38CE11-2805-4F31-B202-CAD7EF5D9356}"/>
              </a:ext>
            </a:extLst>
          </p:cNvPr>
          <p:cNvSpPr>
            <a:spLocks noGrp="1"/>
          </p:cNvSpPr>
          <p:nvPr>
            <p:ph type="title"/>
          </p:nvPr>
        </p:nvSpPr>
        <p:spPr>
          <a:xfrm>
            <a:off x="425919" y="1078786"/>
            <a:ext cx="3802459" cy="1578857"/>
          </a:xfrm>
          <a:noFill/>
        </p:spPr>
        <p:txBody>
          <a:bodyPr vert="horz" lIns="91440" tIns="45720" rIns="91440" bIns="45720" rtlCol="0" anchor="b">
            <a:normAutofit/>
          </a:bodyPr>
          <a:lstStyle/>
          <a:p>
            <a:r>
              <a:rPr lang="en-US" b="1" dirty="0">
                <a:solidFill>
                  <a:schemeClr val="bg1"/>
                </a:solidFill>
                <a:latin typeface="Garamond" panose="02020404030301010803" pitchFamily="18" charset="0"/>
              </a:rPr>
              <a:t>‘Resultants’ ― Compositional</a:t>
            </a:r>
            <a:endParaRPr lang="en-US" dirty="0">
              <a:solidFill>
                <a:schemeClr val="bg1"/>
              </a:solidFill>
              <a:latin typeface="Garamond" panose="02020404030301010803" pitchFamily="18" charset="0"/>
            </a:endParaRPr>
          </a:p>
        </p:txBody>
      </p:sp>
      <p:pic>
        <p:nvPicPr>
          <p:cNvPr id="4" name="Content Placeholder 6" descr="A close up of a logo&#10;&#10;Description automatically generated">
            <a:extLst>
              <a:ext uri="{FF2B5EF4-FFF2-40B4-BE49-F238E27FC236}">
                <a16:creationId xmlns:a16="http://schemas.microsoft.com/office/drawing/2014/main" id="{6F87D15A-3AC4-420F-B770-8050775E6B40}"/>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12070" b="-1"/>
          <a:stretch/>
        </p:blipFill>
        <p:spPr>
          <a:xfrm>
            <a:off x="4654297" y="10"/>
            <a:ext cx="7537704" cy="6857990"/>
          </a:xfrm>
          <a:prstGeom prst="rect">
            <a:avLst/>
          </a:prstGeom>
        </p:spPr>
      </p:pic>
    </p:spTree>
    <p:extLst>
      <p:ext uri="{BB962C8B-B14F-4D97-AF65-F5344CB8AC3E}">
        <p14:creationId xmlns:p14="http://schemas.microsoft.com/office/powerpoint/2010/main" val="2733393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F93EB3-6D77-42D5-888E-5272C50F9D8B}"/>
              </a:ext>
            </a:extLst>
          </p:cNvPr>
          <p:cNvSpPr>
            <a:spLocks noGrp="1"/>
          </p:cNvSpPr>
          <p:nvPr>
            <p:ph idx="4294967295"/>
          </p:nvPr>
        </p:nvSpPr>
        <p:spPr>
          <a:xfrm>
            <a:off x="1442484" y="1464145"/>
            <a:ext cx="10515600" cy="4351338"/>
          </a:xfrm>
        </p:spPr>
        <p:txBody>
          <a:bodyPr>
            <a:normAutofit/>
          </a:bodyPr>
          <a:lstStyle/>
          <a:p>
            <a:pPr marL="0" indent="0">
              <a:buNone/>
            </a:pPr>
            <a:r>
              <a:rPr lang="en-GB" sz="3600" b="1" dirty="0" err="1">
                <a:latin typeface="Garamond" panose="02020404030301010803" pitchFamily="18" charset="0"/>
              </a:rPr>
              <a:t>Emergents</a:t>
            </a:r>
            <a:r>
              <a:rPr lang="en-GB" sz="3600" dirty="0">
                <a:latin typeface="Garamond" panose="02020404030301010803" pitchFamily="18" charset="0"/>
              </a:rPr>
              <a:t>               Vs        </a:t>
            </a:r>
            <a:r>
              <a:rPr lang="en-GB" sz="3600" b="1" dirty="0">
                <a:latin typeface="Garamond" panose="02020404030301010803" pitchFamily="18" charset="0"/>
              </a:rPr>
              <a:t>Resultants</a:t>
            </a:r>
          </a:p>
          <a:p>
            <a:pPr marL="0" indent="0">
              <a:buNone/>
            </a:pPr>
            <a:r>
              <a:rPr lang="en-GB" sz="3600" dirty="0">
                <a:latin typeface="Garamond" panose="02020404030301010803" pitchFamily="18" charset="0"/>
              </a:rPr>
              <a:t>                                             </a:t>
            </a:r>
          </a:p>
        </p:txBody>
      </p:sp>
    </p:spTree>
    <p:extLst>
      <p:ext uri="{BB962C8B-B14F-4D97-AF65-F5344CB8AC3E}">
        <p14:creationId xmlns:p14="http://schemas.microsoft.com/office/powerpoint/2010/main" val="628690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F93EB3-6D77-42D5-888E-5272C50F9D8B}"/>
              </a:ext>
            </a:extLst>
          </p:cNvPr>
          <p:cNvSpPr>
            <a:spLocks noGrp="1"/>
          </p:cNvSpPr>
          <p:nvPr>
            <p:ph idx="4294967295"/>
          </p:nvPr>
        </p:nvSpPr>
        <p:spPr>
          <a:xfrm>
            <a:off x="1442484" y="1464145"/>
            <a:ext cx="10515600" cy="4351338"/>
          </a:xfrm>
        </p:spPr>
        <p:txBody>
          <a:bodyPr>
            <a:normAutofit/>
          </a:bodyPr>
          <a:lstStyle/>
          <a:p>
            <a:pPr marL="0" indent="0">
              <a:buNone/>
            </a:pPr>
            <a:r>
              <a:rPr lang="en-GB" sz="3600" b="1" dirty="0" err="1">
                <a:latin typeface="Garamond" panose="02020404030301010803" pitchFamily="18" charset="0"/>
              </a:rPr>
              <a:t>Emergents</a:t>
            </a:r>
            <a:r>
              <a:rPr lang="en-GB" sz="3600" dirty="0">
                <a:latin typeface="Garamond" panose="02020404030301010803" pitchFamily="18" charset="0"/>
              </a:rPr>
              <a:t>               Vs        </a:t>
            </a:r>
            <a:r>
              <a:rPr lang="en-GB" sz="3600" b="1" dirty="0">
                <a:latin typeface="Garamond" panose="02020404030301010803" pitchFamily="18" charset="0"/>
              </a:rPr>
              <a:t>Resultants</a:t>
            </a:r>
          </a:p>
          <a:p>
            <a:pPr marL="0" indent="0">
              <a:buNone/>
            </a:pPr>
            <a:r>
              <a:rPr lang="en-GB" sz="3600" dirty="0">
                <a:latin typeface="Garamond" panose="02020404030301010803" pitchFamily="18" charset="0"/>
              </a:rPr>
              <a:t>                                             </a:t>
            </a:r>
          </a:p>
          <a:p>
            <a:pPr marL="0" indent="0">
              <a:buNone/>
            </a:pPr>
            <a:r>
              <a:rPr lang="en-GB" sz="3600" dirty="0" err="1">
                <a:latin typeface="Garamond" panose="02020404030301010803" pitchFamily="18" charset="0"/>
              </a:rPr>
              <a:t>Irreducibile</a:t>
            </a:r>
            <a:r>
              <a:rPr lang="en-GB" sz="3600" dirty="0">
                <a:latin typeface="Garamond" panose="02020404030301010803" pitchFamily="18" charset="0"/>
              </a:rPr>
              <a:t>                            Reducible</a:t>
            </a:r>
          </a:p>
        </p:txBody>
      </p:sp>
    </p:spTree>
    <p:extLst>
      <p:ext uri="{BB962C8B-B14F-4D97-AF65-F5344CB8AC3E}">
        <p14:creationId xmlns:p14="http://schemas.microsoft.com/office/powerpoint/2010/main" val="413404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F93EB3-6D77-42D5-888E-5272C50F9D8B}"/>
              </a:ext>
            </a:extLst>
          </p:cNvPr>
          <p:cNvSpPr>
            <a:spLocks noGrp="1"/>
          </p:cNvSpPr>
          <p:nvPr>
            <p:ph idx="4294967295"/>
          </p:nvPr>
        </p:nvSpPr>
        <p:spPr>
          <a:xfrm>
            <a:off x="1442484" y="1464145"/>
            <a:ext cx="10515600" cy="4351338"/>
          </a:xfrm>
        </p:spPr>
        <p:txBody>
          <a:bodyPr>
            <a:normAutofit/>
          </a:bodyPr>
          <a:lstStyle/>
          <a:p>
            <a:pPr marL="0" indent="0">
              <a:buNone/>
            </a:pPr>
            <a:r>
              <a:rPr lang="en-GB" sz="3600" b="1" dirty="0" err="1">
                <a:latin typeface="Garamond" panose="02020404030301010803" pitchFamily="18" charset="0"/>
              </a:rPr>
              <a:t>Emergents</a:t>
            </a:r>
            <a:r>
              <a:rPr lang="en-GB" sz="3600" dirty="0">
                <a:latin typeface="Garamond" panose="02020404030301010803" pitchFamily="18" charset="0"/>
              </a:rPr>
              <a:t>               Vs        </a:t>
            </a:r>
            <a:r>
              <a:rPr lang="en-GB" sz="3600" b="1" dirty="0">
                <a:latin typeface="Garamond" panose="02020404030301010803" pitchFamily="18" charset="0"/>
              </a:rPr>
              <a:t>Resultants</a:t>
            </a:r>
          </a:p>
          <a:p>
            <a:pPr marL="0" indent="0">
              <a:buNone/>
            </a:pPr>
            <a:r>
              <a:rPr lang="en-GB" sz="3600" dirty="0">
                <a:latin typeface="Garamond" panose="02020404030301010803" pitchFamily="18" charset="0"/>
              </a:rPr>
              <a:t>                                             </a:t>
            </a:r>
          </a:p>
          <a:p>
            <a:pPr marL="0" indent="0">
              <a:buNone/>
            </a:pPr>
            <a:r>
              <a:rPr lang="en-GB" sz="3600" dirty="0" err="1">
                <a:latin typeface="Garamond" panose="02020404030301010803" pitchFamily="18" charset="0"/>
              </a:rPr>
              <a:t>Irreducibile</a:t>
            </a:r>
            <a:r>
              <a:rPr lang="en-GB" sz="3600" dirty="0">
                <a:latin typeface="Garamond" panose="02020404030301010803" pitchFamily="18" charset="0"/>
              </a:rPr>
              <a:t>                            Reducible</a:t>
            </a:r>
          </a:p>
          <a:p>
            <a:pPr marL="0" indent="0">
              <a:buNone/>
            </a:pPr>
            <a:r>
              <a:rPr lang="en-GB" sz="3600" dirty="0">
                <a:latin typeface="Garamond" panose="02020404030301010803" pitchFamily="18" charset="0"/>
              </a:rPr>
              <a:t>Non-additive                          Additive</a:t>
            </a:r>
          </a:p>
        </p:txBody>
      </p:sp>
    </p:spTree>
    <p:extLst>
      <p:ext uri="{BB962C8B-B14F-4D97-AF65-F5344CB8AC3E}">
        <p14:creationId xmlns:p14="http://schemas.microsoft.com/office/powerpoint/2010/main" val="443292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F93EB3-6D77-42D5-888E-5272C50F9D8B}"/>
              </a:ext>
            </a:extLst>
          </p:cNvPr>
          <p:cNvSpPr>
            <a:spLocks noGrp="1"/>
          </p:cNvSpPr>
          <p:nvPr>
            <p:ph idx="4294967295"/>
          </p:nvPr>
        </p:nvSpPr>
        <p:spPr>
          <a:xfrm>
            <a:off x="1442484" y="1464145"/>
            <a:ext cx="10515600" cy="4351338"/>
          </a:xfrm>
        </p:spPr>
        <p:txBody>
          <a:bodyPr>
            <a:normAutofit/>
          </a:bodyPr>
          <a:lstStyle/>
          <a:p>
            <a:pPr marL="0" indent="0">
              <a:buNone/>
            </a:pPr>
            <a:r>
              <a:rPr lang="en-GB" sz="3600" b="1" dirty="0" err="1">
                <a:latin typeface="Garamond" panose="02020404030301010803" pitchFamily="18" charset="0"/>
              </a:rPr>
              <a:t>Emergents</a:t>
            </a:r>
            <a:r>
              <a:rPr lang="en-GB" sz="3600" dirty="0">
                <a:latin typeface="Garamond" panose="02020404030301010803" pitchFamily="18" charset="0"/>
              </a:rPr>
              <a:t>               Vs        </a:t>
            </a:r>
            <a:r>
              <a:rPr lang="en-GB" sz="3600" b="1" dirty="0">
                <a:latin typeface="Garamond" panose="02020404030301010803" pitchFamily="18" charset="0"/>
              </a:rPr>
              <a:t>Resultants</a:t>
            </a:r>
          </a:p>
          <a:p>
            <a:pPr marL="0" indent="0">
              <a:buNone/>
            </a:pPr>
            <a:r>
              <a:rPr lang="en-GB" sz="3600" dirty="0">
                <a:latin typeface="Garamond" panose="02020404030301010803" pitchFamily="18" charset="0"/>
              </a:rPr>
              <a:t>                                             </a:t>
            </a:r>
          </a:p>
          <a:p>
            <a:pPr marL="0" indent="0">
              <a:buNone/>
            </a:pPr>
            <a:r>
              <a:rPr lang="en-GB" sz="3600" dirty="0" err="1">
                <a:latin typeface="Garamond" panose="02020404030301010803" pitchFamily="18" charset="0"/>
              </a:rPr>
              <a:t>Irreducibile</a:t>
            </a:r>
            <a:r>
              <a:rPr lang="en-GB" sz="3600" dirty="0">
                <a:latin typeface="Garamond" panose="02020404030301010803" pitchFamily="18" charset="0"/>
              </a:rPr>
              <a:t>                            Reducible</a:t>
            </a:r>
          </a:p>
          <a:p>
            <a:pPr marL="0" indent="0">
              <a:buNone/>
            </a:pPr>
            <a:r>
              <a:rPr lang="en-GB" sz="3600" dirty="0">
                <a:latin typeface="Garamond" panose="02020404030301010803" pitchFamily="18" charset="0"/>
              </a:rPr>
              <a:t>Non-additive                          Additive</a:t>
            </a:r>
          </a:p>
          <a:p>
            <a:pPr marL="0" indent="0">
              <a:buNone/>
            </a:pPr>
            <a:r>
              <a:rPr lang="en-GB" sz="3600" dirty="0">
                <a:latin typeface="Garamond" panose="02020404030301010803" pitchFamily="18" charset="0"/>
              </a:rPr>
              <a:t>Unpredictable                        Predictable</a:t>
            </a:r>
          </a:p>
        </p:txBody>
      </p:sp>
    </p:spTree>
    <p:extLst>
      <p:ext uri="{BB962C8B-B14F-4D97-AF65-F5344CB8AC3E}">
        <p14:creationId xmlns:p14="http://schemas.microsoft.com/office/powerpoint/2010/main" val="73819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69847-CFAF-4909-951C-725041761B21}"/>
              </a:ext>
            </a:extLst>
          </p:cNvPr>
          <p:cNvSpPr>
            <a:spLocks noGrp="1"/>
          </p:cNvSpPr>
          <p:nvPr>
            <p:ph type="title"/>
          </p:nvPr>
        </p:nvSpPr>
        <p:spPr>
          <a:xfrm>
            <a:off x="561654" y="681037"/>
            <a:ext cx="11630346" cy="1325563"/>
          </a:xfrm>
        </p:spPr>
        <p:txBody>
          <a:bodyPr>
            <a:normAutofit/>
          </a:bodyPr>
          <a:lstStyle/>
          <a:p>
            <a:r>
              <a:rPr lang="en-GB" sz="3600" b="1" dirty="0">
                <a:solidFill>
                  <a:srgbClr val="C00000"/>
                </a:solidFill>
                <a:latin typeface="Garamond" panose="02020404030301010803" pitchFamily="18" charset="0"/>
              </a:rPr>
              <a:t>Is emergence epistemological or ontological?</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02B61A4F-EEBD-4E49-A67A-A9CAE1FFC33C}"/>
              </a:ext>
            </a:extLst>
          </p:cNvPr>
          <p:cNvSpPr>
            <a:spLocks noGrp="1"/>
          </p:cNvSpPr>
          <p:nvPr>
            <p:ph idx="1"/>
          </p:nvPr>
        </p:nvSpPr>
        <p:spPr/>
        <p:txBody>
          <a:bodyPr/>
          <a:lstStyle/>
          <a:p>
            <a:pPr marL="0" indent="0">
              <a:buNone/>
            </a:pPr>
            <a:r>
              <a:rPr lang="en-GB" dirty="0">
                <a:latin typeface="Garamond" panose="02020404030301010803" pitchFamily="18" charset="0"/>
              </a:rPr>
              <a:t>1. Epistemological. Unpredictability. Only inductive predictability will be </a:t>
            </a:r>
          </a:p>
          <a:p>
            <a:pPr marL="0" indent="0">
              <a:buNone/>
            </a:pPr>
            <a:r>
              <a:rPr lang="en-GB" dirty="0">
                <a:latin typeface="Garamond" panose="02020404030301010803" pitchFamily="18" charset="0"/>
              </a:rPr>
              <a:t>	forthcoming. </a:t>
            </a:r>
          </a:p>
          <a:p>
            <a:pPr marL="0" indent="0">
              <a:buNone/>
            </a:pPr>
            <a:r>
              <a:rPr lang="en-GB" dirty="0">
                <a:latin typeface="Garamond" panose="02020404030301010803" pitchFamily="18" charset="0"/>
              </a:rPr>
              <a:t>2. Ontological. We must accept emergence with ‘natural piety’.</a:t>
            </a:r>
          </a:p>
          <a:p>
            <a:pPr marL="0" indent="0">
              <a:buNone/>
            </a:pPr>
            <a:r>
              <a:rPr lang="en-GB" dirty="0">
                <a:latin typeface="Garamond" panose="02020404030301010803" pitchFamily="18" charset="0"/>
              </a:rPr>
              <a:t>	New causal properties. Not just epiphenomenalism.</a:t>
            </a:r>
          </a:p>
          <a:p>
            <a:pPr lvl="1"/>
            <a:endParaRPr lang="en-GB" dirty="0"/>
          </a:p>
          <a:p>
            <a:pPr marL="457200" lvl="1" indent="0">
              <a:buNone/>
            </a:pPr>
            <a:endParaRPr lang="en-GB" dirty="0"/>
          </a:p>
        </p:txBody>
      </p:sp>
    </p:spTree>
    <p:extLst>
      <p:ext uri="{BB962C8B-B14F-4D97-AF65-F5344CB8AC3E}">
        <p14:creationId xmlns:p14="http://schemas.microsoft.com/office/powerpoint/2010/main" val="2966706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21F937-402B-B4AF-0A5B-4B303AC23700}"/>
              </a:ext>
            </a:extLst>
          </p:cNvPr>
          <p:cNvSpPr>
            <a:spLocks noGrp="1"/>
          </p:cNvSpPr>
          <p:nvPr>
            <p:ph idx="4294967295"/>
          </p:nvPr>
        </p:nvSpPr>
        <p:spPr>
          <a:xfrm>
            <a:off x="2313008" y="2784455"/>
            <a:ext cx="10515600" cy="4351337"/>
          </a:xfrm>
        </p:spPr>
        <p:txBody>
          <a:bodyPr>
            <a:normAutofit/>
          </a:bodyPr>
          <a:lstStyle/>
          <a:p>
            <a:pPr marL="0" indent="0">
              <a:buNone/>
            </a:pPr>
            <a:r>
              <a:rPr lang="en-GB" sz="3600" b="1" dirty="0">
                <a:latin typeface="Garamond" panose="02020404030301010803" pitchFamily="18" charset="0"/>
              </a:rPr>
              <a:t>3. Emergent qualia</a:t>
            </a:r>
            <a:endParaRPr lang="cs-CZ" sz="3600" b="1" dirty="0">
              <a:latin typeface="Garamond" panose="02020404030301010803" pitchFamily="18" charset="0"/>
            </a:endParaRPr>
          </a:p>
        </p:txBody>
      </p:sp>
    </p:spTree>
    <p:extLst>
      <p:ext uri="{BB962C8B-B14F-4D97-AF65-F5344CB8AC3E}">
        <p14:creationId xmlns:p14="http://schemas.microsoft.com/office/powerpoint/2010/main" val="3858878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69018-3C19-40DF-9C1F-06E20E8B638D}"/>
              </a:ext>
            </a:extLst>
          </p:cNvPr>
          <p:cNvSpPr>
            <a:spLocks noGrp="1"/>
          </p:cNvSpPr>
          <p:nvPr>
            <p:ph type="title"/>
          </p:nvPr>
        </p:nvSpPr>
        <p:spPr>
          <a:xfrm>
            <a:off x="1011820" y="573470"/>
            <a:ext cx="10515600" cy="1325563"/>
          </a:xfrm>
        </p:spPr>
        <p:txBody>
          <a:bodyPr>
            <a:normAutofit/>
          </a:bodyPr>
          <a:lstStyle/>
          <a:p>
            <a:r>
              <a:rPr lang="en-GB" sz="3600" b="1" dirty="0">
                <a:solidFill>
                  <a:srgbClr val="C00000"/>
                </a:solidFill>
                <a:latin typeface="Garamond" panose="02020404030301010803" pitchFamily="18" charset="0"/>
              </a:rPr>
              <a:t>Samuel Alexander</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8BFF42A9-E2CD-429E-B96A-956A67533ACB}"/>
              </a:ext>
            </a:extLst>
          </p:cNvPr>
          <p:cNvSpPr>
            <a:spLocks noGrp="1"/>
          </p:cNvSpPr>
          <p:nvPr>
            <p:ph idx="1"/>
          </p:nvPr>
        </p:nvSpPr>
        <p:spPr>
          <a:xfrm>
            <a:off x="1208069" y="1589319"/>
            <a:ext cx="10515600" cy="4351338"/>
          </a:xfrm>
        </p:spPr>
        <p:txBody>
          <a:bodyPr/>
          <a:lstStyle/>
          <a:p>
            <a:pPr marL="0" indent="0">
              <a:buNone/>
            </a:pPr>
            <a:r>
              <a:rPr lang="en-GB" dirty="0">
                <a:latin typeface="Garamond" panose="02020404030301010803" pitchFamily="18" charset="0"/>
              </a:rPr>
              <a:t>‘Ascent takes place, it would seem, through complexity. But at each change of quality the complexity as it were gathers itself together and is expressed in a new simplicity. The emergent quality is the summing together into a new totality of the component materials.’ </a:t>
            </a:r>
          </a:p>
          <a:p>
            <a:pPr marL="0" indent="0">
              <a:buNone/>
            </a:pPr>
            <a:r>
              <a:rPr lang="en-GB" dirty="0">
                <a:latin typeface="Garamond" panose="02020404030301010803" pitchFamily="18" charset="0"/>
              </a:rPr>
              <a:t>Alexander</a:t>
            </a:r>
            <a:r>
              <a:rPr lang="en-GB" i="1" dirty="0">
                <a:latin typeface="Garamond" panose="02020404030301010803" pitchFamily="18" charset="0"/>
              </a:rPr>
              <a:t>, Space, Time, and Deity</a:t>
            </a:r>
            <a:r>
              <a:rPr lang="en-GB" dirty="0">
                <a:latin typeface="Garamond" panose="02020404030301010803" pitchFamily="18" charset="0"/>
              </a:rPr>
              <a:t>, 1920: vol. 2, p. 70</a:t>
            </a:r>
            <a:endParaRPr lang="cs-CZ" dirty="0">
              <a:latin typeface="Garamond" panose="02020404030301010803" pitchFamily="18" charset="0"/>
            </a:endParaRPr>
          </a:p>
        </p:txBody>
      </p:sp>
    </p:spTree>
    <p:extLst>
      <p:ext uri="{BB962C8B-B14F-4D97-AF65-F5344CB8AC3E}">
        <p14:creationId xmlns:p14="http://schemas.microsoft.com/office/powerpoint/2010/main" val="614141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7B14D-CE8F-4F5F-8CDD-1F228F84FC9C}"/>
              </a:ext>
            </a:extLst>
          </p:cNvPr>
          <p:cNvSpPr>
            <a:spLocks noGrp="1"/>
          </p:cNvSpPr>
          <p:nvPr>
            <p:ph type="title"/>
          </p:nvPr>
        </p:nvSpPr>
        <p:spPr>
          <a:xfrm>
            <a:off x="1058238" y="492447"/>
            <a:ext cx="10655157" cy="1325563"/>
          </a:xfrm>
        </p:spPr>
        <p:txBody>
          <a:bodyPr>
            <a:normAutofit/>
          </a:bodyPr>
          <a:lstStyle/>
          <a:p>
            <a:r>
              <a:rPr lang="en-GB" sz="3600" b="1" dirty="0">
                <a:solidFill>
                  <a:srgbClr val="C00000"/>
                </a:solidFill>
                <a:latin typeface="Garamond" panose="02020404030301010803" pitchFamily="18" charset="0"/>
              </a:rPr>
              <a:t>Only Qualia </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0A012FEA-093F-4B59-B8F4-1780468C32BC}"/>
              </a:ext>
            </a:extLst>
          </p:cNvPr>
          <p:cNvSpPr>
            <a:spLocks noGrp="1"/>
          </p:cNvSpPr>
          <p:nvPr>
            <p:ph idx="1"/>
          </p:nvPr>
        </p:nvSpPr>
        <p:spPr>
          <a:xfrm>
            <a:off x="1197795" y="1496852"/>
            <a:ext cx="10515600" cy="4351338"/>
          </a:xfrm>
        </p:spPr>
        <p:txBody>
          <a:bodyPr/>
          <a:lstStyle/>
          <a:p>
            <a:pPr marL="0" indent="0">
              <a:buNone/>
            </a:pPr>
            <a:r>
              <a:rPr lang="en-US" dirty="0">
                <a:latin typeface="Garamond" panose="02020404030301010803" pitchFamily="18" charset="0"/>
              </a:rPr>
              <a:t>‘The classic emergentists were mostly wrong in putting forward examples of chemical and biological properties as emergent. It seems to me that if anything is going to be emergent, the phenomenal properties of consciousness, or “qualia”, are the most promising candidates. Here I don’t want to rehearse the standard arguments pro and con, but merely affirm, for what it’s worth, my own bias toward the pro side: qualia are intrinsic properties if anything is, and to functionalize them is to eliminate them as intrinsic properties</a:t>
            </a:r>
            <a:r>
              <a:rPr lang="cs-CZ" dirty="0">
                <a:latin typeface="Garamond" panose="02020404030301010803" pitchFamily="18" charset="0"/>
              </a:rPr>
              <a:t>.</a:t>
            </a:r>
            <a:r>
              <a:rPr lang="en-GB" dirty="0">
                <a:latin typeface="Garamond" panose="02020404030301010803" pitchFamily="18" charset="0"/>
              </a:rPr>
              <a:t>’</a:t>
            </a:r>
          </a:p>
          <a:p>
            <a:pPr marL="0" indent="0">
              <a:buNone/>
            </a:pPr>
            <a:r>
              <a:rPr lang="en-GB" dirty="0" err="1">
                <a:latin typeface="Garamond" panose="02020404030301010803" pitchFamily="18" charset="0"/>
              </a:rPr>
              <a:t>Jaegwon</a:t>
            </a:r>
            <a:r>
              <a:rPr lang="en-GB" dirty="0">
                <a:latin typeface="Garamond" panose="02020404030301010803" pitchFamily="18" charset="0"/>
              </a:rPr>
              <a:t> Kim, p. 18</a:t>
            </a:r>
            <a:endParaRPr lang="cs-CZ" dirty="0">
              <a:latin typeface="Garamond" panose="02020404030301010803" pitchFamily="18" charset="0"/>
            </a:endParaRPr>
          </a:p>
        </p:txBody>
      </p:sp>
    </p:spTree>
    <p:extLst>
      <p:ext uri="{BB962C8B-B14F-4D97-AF65-F5344CB8AC3E}">
        <p14:creationId xmlns:p14="http://schemas.microsoft.com/office/powerpoint/2010/main" val="1117986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A2B5D-A263-7B35-C41D-9BA1C3C08E08}"/>
              </a:ext>
            </a:extLst>
          </p:cNvPr>
          <p:cNvSpPr>
            <a:spLocks noGrp="1"/>
          </p:cNvSpPr>
          <p:nvPr>
            <p:ph type="title"/>
          </p:nvPr>
        </p:nvSpPr>
        <p:spPr>
          <a:xfrm>
            <a:off x="722454" y="735515"/>
            <a:ext cx="10515600" cy="1325563"/>
          </a:xfrm>
        </p:spPr>
        <p:txBody>
          <a:bodyPr>
            <a:normAutofit/>
          </a:bodyPr>
          <a:lstStyle/>
          <a:p>
            <a:r>
              <a:rPr lang="en-GB" sz="3600" b="1" dirty="0">
                <a:solidFill>
                  <a:srgbClr val="C00000"/>
                </a:solidFill>
                <a:latin typeface="Garamond" panose="02020404030301010803" pitchFamily="18" charset="0"/>
              </a:rPr>
              <a:t>Qualia and radical emergence</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CA9A4AE9-BCCB-14BD-18BB-68315EB1A2EA}"/>
              </a:ext>
            </a:extLst>
          </p:cNvPr>
          <p:cNvSpPr>
            <a:spLocks noGrp="1"/>
          </p:cNvSpPr>
          <p:nvPr>
            <p:ph idx="1"/>
          </p:nvPr>
        </p:nvSpPr>
        <p:spPr>
          <a:xfrm>
            <a:off x="838200" y="1678549"/>
            <a:ext cx="10515600" cy="4351338"/>
          </a:xfrm>
        </p:spPr>
        <p:txBody>
          <a:bodyPr/>
          <a:lstStyle/>
          <a:p>
            <a:pPr marL="0" indent="0">
              <a:buNone/>
            </a:pPr>
            <a:r>
              <a:rPr lang="en-GB" dirty="0">
                <a:latin typeface="Garamond" panose="02020404030301010803" pitchFamily="18" charset="0"/>
              </a:rPr>
              <a:t>‘New phenomena [may] emerge at higher levels, but the hope is that they can be </a:t>
            </a:r>
            <a:r>
              <a:rPr lang="en-GB" dirty="0" err="1">
                <a:latin typeface="Garamond" panose="02020404030301010803" pitchFamily="18" charset="0"/>
              </a:rPr>
              <a:t>analyzed</a:t>
            </a:r>
            <a:r>
              <a:rPr lang="en-GB" dirty="0">
                <a:latin typeface="Garamond" panose="02020404030301010803" pitchFamily="18" charset="0"/>
              </a:rPr>
              <a:t> through the character and interactions of their more elementary components. Such harmless emergence is standardly illustrated by the example of liquidity, which depends on the interactions of the molecules that compose the liquid. But the emergence of the mental at certain levels of biological complexity is not like this. According to the emergent position now being considered, consciousness is something completely new.’</a:t>
            </a:r>
          </a:p>
          <a:p>
            <a:pPr marL="0" indent="0">
              <a:buNone/>
            </a:pPr>
            <a:r>
              <a:rPr lang="en-GB" dirty="0">
                <a:latin typeface="Garamond" panose="02020404030301010803" pitchFamily="18" charset="0"/>
              </a:rPr>
              <a:t>Thomas Nagel, </a:t>
            </a:r>
            <a:r>
              <a:rPr lang="en-GB" i="1" dirty="0">
                <a:latin typeface="Garamond" panose="02020404030301010803" pitchFamily="18" charset="0"/>
              </a:rPr>
              <a:t>Mind and Cosmos</a:t>
            </a:r>
            <a:r>
              <a:rPr lang="en-GB" dirty="0">
                <a:latin typeface="Garamond" panose="02020404030301010803" pitchFamily="18" charset="0"/>
              </a:rPr>
              <a:t>, 2012, p. 56</a:t>
            </a:r>
            <a:endParaRPr lang="cs-CZ" dirty="0">
              <a:latin typeface="Garamond" panose="02020404030301010803" pitchFamily="18" charset="0"/>
            </a:endParaRPr>
          </a:p>
        </p:txBody>
      </p:sp>
    </p:spTree>
    <p:extLst>
      <p:ext uri="{BB962C8B-B14F-4D97-AF65-F5344CB8AC3E}">
        <p14:creationId xmlns:p14="http://schemas.microsoft.com/office/powerpoint/2010/main" val="1970167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E3327-A159-425E-C4D9-EB873D465EDB}"/>
              </a:ext>
            </a:extLst>
          </p:cNvPr>
          <p:cNvSpPr>
            <a:spLocks noGrp="1"/>
          </p:cNvSpPr>
          <p:nvPr>
            <p:ph type="title"/>
          </p:nvPr>
        </p:nvSpPr>
        <p:spPr>
          <a:xfrm>
            <a:off x="745601" y="819933"/>
            <a:ext cx="10515600" cy="1325563"/>
          </a:xfrm>
        </p:spPr>
        <p:txBody>
          <a:bodyPr>
            <a:normAutofit/>
          </a:bodyPr>
          <a:lstStyle/>
          <a:p>
            <a:r>
              <a:rPr lang="en-GB" sz="3600" b="1" dirty="0" err="1">
                <a:solidFill>
                  <a:srgbClr val="C00000"/>
                </a:solidFill>
                <a:latin typeface="Garamond" panose="02020404030301010803" pitchFamily="18" charset="0"/>
              </a:rPr>
              <a:t>Emergentism</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34A8D960-205F-15E5-438A-62F451D63B43}"/>
              </a:ext>
            </a:extLst>
          </p:cNvPr>
          <p:cNvSpPr>
            <a:spLocks noGrp="1"/>
          </p:cNvSpPr>
          <p:nvPr>
            <p:ph idx="1"/>
          </p:nvPr>
        </p:nvSpPr>
        <p:spPr/>
        <p:txBody>
          <a:bodyPr/>
          <a:lstStyle/>
          <a:p>
            <a:pPr marL="514350" indent="-514350">
              <a:buAutoNum type="arabicPeriod"/>
            </a:pPr>
            <a:r>
              <a:rPr lang="en-GB" dirty="0" err="1">
                <a:latin typeface="Garamond" panose="02020404030301010803" pitchFamily="18" charset="0"/>
              </a:rPr>
              <a:t>Emergentism</a:t>
            </a:r>
            <a:r>
              <a:rPr lang="en-GB" dirty="0">
                <a:latin typeface="Garamond" panose="02020404030301010803" pitchFamily="18" charset="0"/>
              </a:rPr>
              <a:t>: What is it?</a:t>
            </a:r>
          </a:p>
          <a:p>
            <a:pPr marL="514350" indent="-514350">
              <a:buFont typeface="Arial" panose="020B0604020202020204" pitchFamily="34" charset="0"/>
              <a:buAutoNum type="arabicPeriod"/>
            </a:pPr>
            <a:r>
              <a:rPr lang="en-GB" dirty="0">
                <a:latin typeface="Garamond" panose="02020404030301010803" pitchFamily="18" charset="0"/>
              </a:rPr>
              <a:t>Predictability: Resultant and emergent qualities</a:t>
            </a:r>
          </a:p>
          <a:p>
            <a:pPr marL="514350" indent="-514350">
              <a:buFont typeface="Arial" panose="020B0604020202020204" pitchFamily="34" charset="0"/>
              <a:buAutoNum type="arabicPeriod"/>
            </a:pPr>
            <a:r>
              <a:rPr lang="en-GB" dirty="0">
                <a:latin typeface="Garamond" panose="02020404030301010803" pitchFamily="18" charset="0"/>
              </a:rPr>
              <a:t>Emergent qualia</a:t>
            </a:r>
          </a:p>
          <a:p>
            <a:pPr marL="514350" indent="-514350">
              <a:buAutoNum type="arabicPeriod"/>
            </a:pPr>
            <a:r>
              <a:rPr lang="en-GB" dirty="0">
                <a:latin typeface="Garamond" panose="02020404030301010803" pitchFamily="18" charset="0"/>
              </a:rPr>
              <a:t>Questions and problems</a:t>
            </a:r>
          </a:p>
          <a:p>
            <a:endParaRPr lang="cs-CZ" dirty="0"/>
          </a:p>
        </p:txBody>
      </p:sp>
    </p:spTree>
    <p:extLst>
      <p:ext uri="{BB962C8B-B14F-4D97-AF65-F5344CB8AC3E}">
        <p14:creationId xmlns:p14="http://schemas.microsoft.com/office/powerpoint/2010/main" val="1293266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8B7CF-2932-B0E3-1BB2-B524E1B4D478}"/>
              </a:ext>
            </a:extLst>
          </p:cNvPr>
          <p:cNvSpPr>
            <a:spLocks noGrp="1"/>
          </p:cNvSpPr>
          <p:nvPr>
            <p:ph idx="4294967295"/>
          </p:nvPr>
        </p:nvSpPr>
        <p:spPr>
          <a:xfrm>
            <a:off x="1676400" y="2647950"/>
            <a:ext cx="10515600" cy="4351338"/>
          </a:xfrm>
        </p:spPr>
        <p:txBody>
          <a:bodyPr>
            <a:normAutofit/>
          </a:bodyPr>
          <a:lstStyle/>
          <a:p>
            <a:pPr marL="0" indent="0">
              <a:buNone/>
            </a:pPr>
            <a:r>
              <a:rPr lang="en-GB" sz="3600" b="1" dirty="0">
                <a:latin typeface="Garamond" panose="02020404030301010803" pitchFamily="18" charset="0"/>
              </a:rPr>
              <a:t>4. Questions and Problems</a:t>
            </a:r>
            <a:endParaRPr lang="cs-CZ" sz="3600" b="1" dirty="0">
              <a:latin typeface="Garamond" panose="02020404030301010803" pitchFamily="18" charset="0"/>
            </a:endParaRPr>
          </a:p>
        </p:txBody>
      </p:sp>
    </p:spTree>
    <p:extLst>
      <p:ext uri="{BB962C8B-B14F-4D97-AF65-F5344CB8AC3E}">
        <p14:creationId xmlns:p14="http://schemas.microsoft.com/office/powerpoint/2010/main" val="1047811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9A436-756F-400E-A0FB-FA5F8F11BD90}"/>
              </a:ext>
            </a:extLst>
          </p:cNvPr>
          <p:cNvSpPr>
            <a:spLocks noGrp="1"/>
          </p:cNvSpPr>
          <p:nvPr>
            <p:ph type="title"/>
          </p:nvPr>
        </p:nvSpPr>
        <p:spPr>
          <a:xfrm>
            <a:off x="838200" y="666067"/>
            <a:ext cx="10644883" cy="1325563"/>
          </a:xfrm>
        </p:spPr>
        <p:txBody>
          <a:bodyPr>
            <a:normAutofit/>
          </a:bodyPr>
          <a:lstStyle/>
          <a:p>
            <a:r>
              <a:rPr lang="en-GB" sz="3600" b="1" dirty="0">
                <a:solidFill>
                  <a:srgbClr val="C00000"/>
                </a:solidFill>
                <a:latin typeface="Garamond" panose="02020404030301010803" pitchFamily="18" charset="0"/>
              </a:rPr>
              <a:t>Causal efficiency in Searle</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5423CA90-A167-40D7-967C-35E4282A2867}"/>
              </a:ext>
            </a:extLst>
          </p:cNvPr>
          <p:cNvSpPr>
            <a:spLocks noGrp="1"/>
          </p:cNvSpPr>
          <p:nvPr>
            <p:ph idx="1"/>
          </p:nvPr>
        </p:nvSpPr>
        <p:spPr>
          <a:xfrm>
            <a:off x="967483" y="1690688"/>
            <a:ext cx="10515600" cy="4351338"/>
          </a:xfrm>
        </p:spPr>
        <p:txBody>
          <a:bodyPr/>
          <a:lstStyle/>
          <a:p>
            <a:pPr marL="0" indent="0">
              <a:buNone/>
            </a:pPr>
            <a:r>
              <a:rPr lang="en-GB" dirty="0">
                <a:latin typeface="Garamond" panose="02020404030301010803" pitchFamily="18" charset="0"/>
              </a:rPr>
              <a:t>“There is nothing mysterious about such bottom-up causation; it is quite common in the physical world. Furthermore, the fact that the mental features are supervenient on neuronal features in no way diminishes their causal efficiency. The solidity of the piston is causally supervenient on its molecular structure, but this does not make solidity epiphenomenal; and similarly, the causal </a:t>
            </a:r>
            <a:r>
              <a:rPr lang="en-GB" dirty="0" err="1">
                <a:latin typeface="Garamond" panose="02020404030301010803" pitchFamily="18" charset="0"/>
              </a:rPr>
              <a:t>supervenience</a:t>
            </a:r>
            <a:r>
              <a:rPr lang="en-GB" dirty="0">
                <a:latin typeface="Garamond" panose="02020404030301010803" pitchFamily="18" charset="0"/>
              </a:rPr>
              <a:t> of my present back pain on micro events in my brain does not make the pain epiphenomenal.”</a:t>
            </a:r>
          </a:p>
          <a:p>
            <a:pPr marL="0" indent="0">
              <a:buNone/>
            </a:pPr>
            <a:r>
              <a:rPr lang="en-GB" dirty="0">
                <a:latin typeface="Garamond" panose="02020404030301010803" pitchFamily="18" charset="0"/>
              </a:rPr>
              <a:t>Searle, p. 126</a:t>
            </a:r>
            <a:endParaRPr lang="cs-CZ" dirty="0">
              <a:latin typeface="Garamond" panose="02020404030301010803" pitchFamily="18" charset="0"/>
            </a:endParaRPr>
          </a:p>
        </p:txBody>
      </p:sp>
    </p:spTree>
    <p:extLst>
      <p:ext uri="{BB962C8B-B14F-4D97-AF65-F5344CB8AC3E}">
        <p14:creationId xmlns:p14="http://schemas.microsoft.com/office/powerpoint/2010/main" val="1978631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CED7B-7B9F-4490-9428-086573554646}"/>
              </a:ext>
            </a:extLst>
          </p:cNvPr>
          <p:cNvSpPr>
            <a:spLocks noGrp="1"/>
          </p:cNvSpPr>
          <p:nvPr>
            <p:ph type="title"/>
          </p:nvPr>
        </p:nvSpPr>
        <p:spPr>
          <a:xfrm>
            <a:off x="934960" y="708407"/>
            <a:ext cx="10515600" cy="1325563"/>
          </a:xfrm>
        </p:spPr>
        <p:txBody>
          <a:bodyPr>
            <a:normAutofit/>
          </a:bodyPr>
          <a:lstStyle/>
          <a:p>
            <a:r>
              <a:rPr lang="en-GB" sz="3600" b="1" dirty="0">
                <a:solidFill>
                  <a:srgbClr val="C00000"/>
                </a:solidFill>
                <a:latin typeface="Garamond" panose="02020404030301010803" pitchFamily="18" charset="0"/>
              </a:rPr>
              <a:t>Downward Causation</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32EAB488-D5F1-4B96-BF19-8BF395E15B3F}"/>
              </a:ext>
            </a:extLst>
          </p:cNvPr>
          <p:cNvSpPr>
            <a:spLocks noGrp="1"/>
          </p:cNvSpPr>
          <p:nvPr>
            <p:ph idx="1"/>
          </p:nvPr>
        </p:nvSpPr>
        <p:spPr>
          <a:xfrm>
            <a:off x="1053957" y="1650964"/>
            <a:ext cx="10515600" cy="4351338"/>
          </a:xfrm>
        </p:spPr>
        <p:txBody>
          <a:bodyPr/>
          <a:lstStyle/>
          <a:p>
            <a:pPr marL="0" indent="0">
              <a:buNone/>
            </a:pPr>
            <a:r>
              <a:rPr lang="en-US" dirty="0">
                <a:latin typeface="Garamond" panose="02020404030301010803" pitchFamily="18" charset="0"/>
              </a:rPr>
              <a:t>‘...the conscious subjective properties in our present view are interpreted to have causal potency in regulating the course of brain events; that is, the mental forces or properties exert a regulative control influence in brain physiology.’</a:t>
            </a:r>
          </a:p>
          <a:p>
            <a:pPr marL="0" indent="0">
              <a:buNone/>
            </a:pPr>
            <a:r>
              <a:rPr lang="en-US" dirty="0">
                <a:latin typeface="Garamond" panose="02020404030301010803" pitchFamily="18" charset="0"/>
              </a:rPr>
              <a:t>Roger Sperry</a:t>
            </a:r>
            <a:endParaRPr lang="cs-CZ" dirty="0">
              <a:latin typeface="Garamond" panose="02020404030301010803" pitchFamily="18" charset="0"/>
            </a:endParaRPr>
          </a:p>
        </p:txBody>
      </p:sp>
    </p:spTree>
    <p:extLst>
      <p:ext uri="{BB962C8B-B14F-4D97-AF65-F5344CB8AC3E}">
        <p14:creationId xmlns:p14="http://schemas.microsoft.com/office/powerpoint/2010/main" val="3486767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D9AB0-6BF0-47AB-AF81-08360DD6D83C}"/>
              </a:ext>
            </a:extLst>
          </p:cNvPr>
          <p:cNvSpPr>
            <a:spLocks noGrp="1"/>
          </p:cNvSpPr>
          <p:nvPr>
            <p:ph type="title"/>
          </p:nvPr>
        </p:nvSpPr>
        <p:spPr>
          <a:xfrm>
            <a:off x="914400" y="561894"/>
            <a:ext cx="10655157" cy="1325563"/>
          </a:xfrm>
        </p:spPr>
        <p:txBody>
          <a:bodyPr>
            <a:normAutofit/>
          </a:bodyPr>
          <a:lstStyle/>
          <a:p>
            <a:r>
              <a:rPr lang="en-GB" sz="3600" b="1" dirty="0">
                <a:solidFill>
                  <a:srgbClr val="C00000"/>
                </a:solidFill>
                <a:latin typeface="Garamond" panose="02020404030301010803" pitchFamily="18" charset="0"/>
              </a:rPr>
              <a:t>Downward Causation</a:t>
            </a:r>
            <a:endParaRPr lang="cs-CZ" sz="3600" b="1" dirty="0">
              <a:solidFill>
                <a:srgbClr val="C00000"/>
              </a:solidFill>
              <a:latin typeface="Garamond" panose="02020404030301010803" pitchFamily="18" charset="0"/>
            </a:endParaRPr>
          </a:p>
        </p:txBody>
      </p:sp>
      <p:sp>
        <p:nvSpPr>
          <p:cNvPr id="4" name="Content Placeholder 3">
            <a:extLst>
              <a:ext uri="{FF2B5EF4-FFF2-40B4-BE49-F238E27FC236}">
                <a16:creationId xmlns:a16="http://schemas.microsoft.com/office/drawing/2014/main" id="{8655B61A-6358-4D51-A7DA-8546DA9C607B}"/>
              </a:ext>
            </a:extLst>
          </p:cNvPr>
          <p:cNvSpPr>
            <a:spLocks noGrp="1"/>
          </p:cNvSpPr>
          <p:nvPr>
            <p:ph idx="1"/>
          </p:nvPr>
        </p:nvSpPr>
        <p:spPr>
          <a:xfrm>
            <a:off x="1053957" y="1579046"/>
            <a:ext cx="10515600" cy="4351338"/>
          </a:xfrm>
        </p:spPr>
        <p:txBody>
          <a:bodyPr/>
          <a:lstStyle/>
          <a:p>
            <a:pPr marL="0" indent="0">
              <a:buNone/>
            </a:pPr>
            <a:r>
              <a:rPr lang="en-US" dirty="0">
                <a:latin typeface="Garamond" panose="02020404030301010803" pitchFamily="18" charset="0"/>
              </a:rPr>
              <a:t>‘But how is it possible for the whole to causally affect its constituent parts on which its very existence and nature depend? If causation or determination is transitive, doesn’t this ultimately imply a kind of self-causation, or self-determination – an apparent absurdity? It seems to me that there is reason to worry about the coherence of the whole idea.’</a:t>
            </a:r>
          </a:p>
          <a:p>
            <a:pPr marL="0" indent="0">
              <a:buNone/>
            </a:pPr>
            <a:r>
              <a:rPr lang="en-US" dirty="0" err="1">
                <a:latin typeface="Garamond" panose="02020404030301010803" pitchFamily="18" charset="0"/>
              </a:rPr>
              <a:t>Jaegwon</a:t>
            </a:r>
            <a:r>
              <a:rPr lang="en-US" dirty="0">
                <a:latin typeface="Garamond" panose="02020404030301010803" pitchFamily="18" charset="0"/>
              </a:rPr>
              <a:t> Kim, p. 28</a:t>
            </a:r>
            <a:endParaRPr lang="cs-CZ" dirty="0">
              <a:latin typeface="Garamond" panose="02020404030301010803" pitchFamily="18" charset="0"/>
            </a:endParaRPr>
          </a:p>
        </p:txBody>
      </p:sp>
    </p:spTree>
    <p:extLst>
      <p:ext uri="{BB962C8B-B14F-4D97-AF65-F5344CB8AC3E}">
        <p14:creationId xmlns:p14="http://schemas.microsoft.com/office/powerpoint/2010/main" val="3283035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BDDC0-31FD-4F72-A76E-EF0349229C01}"/>
              </a:ext>
            </a:extLst>
          </p:cNvPr>
          <p:cNvSpPr>
            <a:spLocks noGrp="1"/>
          </p:cNvSpPr>
          <p:nvPr>
            <p:ph type="title"/>
          </p:nvPr>
        </p:nvSpPr>
        <p:spPr>
          <a:xfrm>
            <a:off x="1208590" y="666067"/>
            <a:ext cx="10515600" cy="1325563"/>
          </a:xfrm>
        </p:spPr>
        <p:txBody>
          <a:bodyPr>
            <a:normAutofit/>
          </a:bodyPr>
          <a:lstStyle/>
          <a:p>
            <a:r>
              <a:rPr lang="en-GB" sz="3600" b="1" dirty="0">
                <a:solidFill>
                  <a:srgbClr val="C00000"/>
                </a:solidFill>
                <a:latin typeface="Garamond" panose="02020404030301010803" pitchFamily="18" charset="0"/>
              </a:rPr>
              <a:t>Supervenience?</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03BE3355-C136-4F2A-98F2-FD412C56B819}"/>
              </a:ext>
            </a:extLst>
          </p:cNvPr>
          <p:cNvSpPr>
            <a:spLocks noGrp="1"/>
          </p:cNvSpPr>
          <p:nvPr>
            <p:ph idx="1"/>
          </p:nvPr>
        </p:nvSpPr>
        <p:spPr>
          <a:xfrm>
            <a:off x="1413553" y="1690688"/>
            <a:ext cx="10515600" cy="4351338"/>
          </a:xfrm>
        </p:spPr>
        <p:txBody>
          <a:bodyPr>
            <a:normAutofit lnSpcReduction="10000"/>
          </a:bodyPr>
          <a:lstStyle/>
          <a:p>
            <a:pPr marL="0" indent="0">
              <a:lnSpc>
                <a:spcPct val="100000"/>
              </a:lnSpc>
              <a:spcBef>
                <a:spcPts val="0"/>
              </a:spcBef>
              <a:buNone/>
            </a:pPr>
            <a:r>
              <a:rPr lang="en-GB" dirty="0">
                <a:latin typeface="Garamond" panose="02020404030301010803" pitchFamily="18" charset="0"/>
              </a:rPr>
              <a:t>Asymmetrical co-variation</a:t>
            </a:r>
          </a:p>
          <a:p>
            <a:pPr marL="0" indent="0">
              <a:lnSpc>
                <a:spcPct val="100000"/>
              </a:lnSpc>
              <a:spcBef>
                <a:spcPts val="0"/>
              </a:spcBef>
              <a:buNone/>
            </a:pPr>
            <a:r>
              <a:rPr lang="en-GB" b="1" dirty="0">
                <a:latin typeface="Garamond" panose="02020404030301010803" pitchFamily="18" charset="0"/>
              </a:rPr>
              <a:t>A</a:t>
            </a:r>
            <a:r>
              <a:rPr lang="en-GB" dirty="0">
                <a:latin typeface="Garamond" panose="02020404030301010803" pitchFamily="18" charset="0"/>
              </a:rPr>
              <a:t> properties are supervenient on </a:t>
            </a:r>
            <a:r>
              <a:rPr lang="en-GB" b="1" dirty="0">
                <a:latin typeface="Garamond" panose="02020404030301010803" pitchFamily="18" charset="0"/>
              </a:rPr>
              <a:t>B</a:t>
            </a:r>
            <a:r>
              <a:rPr lang="en-GB" dirty="0">
                <a:latin typeface="Garamond" panose="02020404030301010803" pitchFamily="18" charset="0"/>
              </a:rPr>
              <a:t> properties where there can be no change in </a:t>
            </a:r>
            <a:r>
              <a:rPr lang="en-GB" b="1" dirty="0">
                <a:latin typeface="Garamond" panose="02020404030301010803" pitchFamily="18" charset="0"/>
              </a:rPr>
              <a:t>A</a:t>
            </a:r>
            <a:r>
              <a:rPr lang="en-GB" dirty="0">
                <a:latin typeface="Garamond" panose="02020404030301010803" pitchFamily="18" charset="0"/>
              </a:rPr>
              <a:t> properties without a change in </a:t>
            </a:r>
            <a:r>
              <a:rPr lang="en-GB" b="1" dirty="0">
                <a:latin typeface="Garamond" panose="02020404030301010803" pitchFamily="18" charset="0"/>
              </a:rPr>
              <a:t>B</a:t>
            </a:r>
            <a:r>
              <a:rPr lang="en-GB" dirty="0">
                <a:latin typeface="Garamond" panose="02020404030301010803" pitchFamily="18" charset="0"/>
              </a:rPr>
              <a:t> properties, but there can be a change in </a:t>
            </a:r>
            <a:r>
              <a:rPr lang="en-GB" b="1" dirty="0">
                <a:latin typeface="Garamond" panose="02020404030301010803" pitchFamily="18" charset="0"/>
              </a:rPr>
              <a:t>B</a:t>
            </a:r>
            <a:r>
              <a:rPr lang="en-GB" dirty="0">
                <a:latin typeface="Garamond" panose="02020404030301010803" pitchFamily="18" charset="0"/>
              </a:rPr>
              <a:t> properties without a change in </a:t>
            </a:r>
            <a:r>
              <a:rPr lang="en-GB" b="1" dirty="0">
                <a:latin typeface="Garamond" panose="02020404030301010803" pitchFamily="18" charset="0"/>
              </a:rPr>
              <a:t>A</a:t>
            </a:r>
            <a:r>
              <a:rPr lang="en-GB" dirty="0">
                <a:latin typeface="Garamond" panose="02020404030301010803" pitchFamily="18" charset="0"/>
              </a:rPr>
              <a:t> properties. </a:t>
            </a:r>
          </a:p>
          <a:p>
            <a:pPr marL="0" indent="0">
              <a:lnSpc>
                <a:spcPct val="100000"/>
              </a:lnSpc>
              <a:spcBef>
                <a:spcPts val="0"/>
              </a:spcBef>
              <a:buNone/>
            </a:pPr>
            <a:endParaRPr lang="en-GB" dirty="0">
              <a:latin typeface="Garamond" panose="02020404030301010803" pitchFamily="18" charset="0"/>
            </a:endParaRPr>
          </a:p>
          <a:p>
            <a:pPr marL="0" indent="0">
              <a:lnSpc>
                <a:spcPct val="100000"/>
              </a:lnSpc>
              <a:spcBef>
                <a:spcPts val="0"/>
              </a:spcBef>
              <a:buNone/>
            </a:pPr>
            <a:r>
              <a:rPr lang="en-GB" dirty="0">
                <a:latin typeface="Garamond" panose="02020404030301010803" pitchFamily="18" charset="0"/>
              </a:rPr>
              <a:t>1. Beauty of statue=</a:t>
            </a:r>
            <a:r>
              <a:rPr lang="en-GB" b="1" dirty="0">
                <a:latin typeface="Garamond" panose="02020404030301010803" pitchFamily="18" charset="0"/>
              </a:rPr>
              <a:t>A</a:t>
            </a:r>
            <a:r>
              <a:rPr lang="en-GB" dirty="0">
                <a:latin typeface="Garamond" panose="02020404030301010803" pitchFamily="18" charset="0"/>
              </a:rPr>
              <a:t> properties</a:t>
            </a:r>
          </a:p>
          <a:p>
            <a:pPr marL="0" indent="0">
              <a:lnSpc>
                <a:spcPct val="100000"/>
              </a:lnSpc>
              <a:spcBef>
                <a:spcPts val="0"/>
              </a:spcBef>
              <a:buNone/>
            </a:pPr>
            <a:r>
              <a:rPr lang="en-GB" dirty="0">
                <a:latin typeface="Garamond" panose="02020404030301010803" pitchFamily="18" charset="0"/>
              </a:rPr>
              <a:t>Material particles of statue=</a:t>
            </a:r>
            <a:r>
              <a:rPr lang="en-GB" b="1" dirty="0">
                <a:latin typeface="Garamond" panose="02020404030301010803" pitchFamily="18" charset="0"/>
              </a:rPr>
              <a:t>B</a:t>
            </a:r>
            <a:r>
              <a:rPr lang="en-GB" dirty="0">
                <a:latin typeface="Garamond" panose="02020404030301010803" pitchFamily="18" charset="0"/>
              </a:rPr>
              <a:t> properties</a:t>
            </a:r>
          </a:p>
          <a:p>
            <a:pPr marL="0" indent="0">
              <a:lnSpc>
                <a:spcPct val="100000"/>
              </a:lnSpc>
              <a:spcBef>
                <a:spcPts val="0"/>
              </a:spcBef>
              <a:buNone/>
            </a:pPr>
            <a:endParaRPr lang="en-GB" dirty="0">
              <a:latin typeface="Garamond" panose="02020404030301010803" pitchFamily="18" charset="0"/>
            </a:endParaRPr>
          </a:p>
          <a:p>
            <a:pPr marL="0" indent="0">
              <a:lnSpc>
                <a:spcPct val="100000"/>
              </a:lnSpc>
              <a:spcBef>
                <a:spcPts val="0"/>
              </a:spcBef>
              <a:buNone/>
            </a:pPr>
            <a:r>
              <a:rPr lang="en-GB" dirty="0">
                <a:latin typeface="Garamond" panose="02020404030301010803" pitchFamily="18" charset="0"/>
              </a:rPr>
              <a:t>2. Conscious states=</a:t>
            </a:r>
            <a:r>
              <a:rPr lang="en-GB" b="1" dirty="0">
                <a:latin typeface="Garamond" panose="02020404030301010803" pitchFamily="18" charset="0"/>
              </a:rPr>
              <a:t> A</a:t>
            </a:r>
            <a:r>
              <a:rPr lang="en-GB" dirty="0">
                <a:latin typeface="Garamond" panose="02020404030301010803" pitchFamily="18" charset="0"/>
              </a:rPr>
              <a:t> properties</a:t>
            </a:r>
          </a:p>
          <a:p>
            <a:pPr marL="0" indent="0">
              <a:lnSpc>
                <a:spcPct val="100000"/>
              </a:lnSpc>
              <a:spcBef>
                <a:spcPts val="0"/>
              </a:spcBef>
              <a:buNone/>
            </a:pPr>
            <a:r>
              <a:rPr lang="en-GB" dirty="0">
                <a:latin typeface="Garamond" panose="02020404030301010803" pitchFamily="18" charset="0"/>
              </a:rPr>
              <a:t>Material states of neurons=</a:t>
            </a:r>
            <a:r>
              <a:rPr lang="en-GB" b="1" dirty="0">
                <a:latin typeface="Garamond" panose="02020404030301010803" pitchFamily="18" charset="0"/>
              </a:rPr>
              <a:t>B</a:t>
            </a:r>
            <a:r>
              <a:rPr lang="en-GB" dirty="0">
                <a:latin typeface="Garamond" panose="02020404030301010803" pitchFamily="18" charset="0"/>
              </a:rPr>
              <a:t> properties</a:t>
            </a:r>
            <a:endParaRPr lang="cs-CZ" dirty="0">
              <a:latin typeface="Garamond" panose="02020404030301010803" pitchFamily="18" charset="0"/>
            </a:endParaRPr>
          </a:p>
        </p:txBody>
      </p:sp>
    </p:spTree>
    <p:extLst>
      <p:ext uri="{BB962C8B-B14F-4D97-AF65-F5344CB8AC3E}">
        <p14:creationId xmlns:p14="http://schemas.microsoft.com/office/powerpoint/2010/main" val="4292875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28F86A-DE30-53D2-16DB-EE1F2DB49E8A}"/>
              </a:ext>
            </a:extLst>
          </p:cNvPr>
          <p:cNvSpPr>
            <a:spLocks noGrp="1"/>
          </p:cNvSpPr>
          <p:nvPr>
            <p:ph idx="4294967295"/>
          </p:nvPr>
        </p:nvSpPr>
        <p:spPr>
          <a:xfrm>
            <a:off x="1329160" y="2856294"/>
            <a:ext cx="10515600" cy="4351338"/>
          </a:xfrm>
        </p:spPr>
        <p:txBody>
          <a:bodyPr>
            <a:normAutofit/>
          </a:bodyPr>
          <a:lstStyle/>
          <a:p>
            <a:pPr marL="0" indent="0">
              <a:buNone/>
            </a:pPr>
            <a:r>
              <a:rPr lang="en-GB" sz="4000" b="1" dirty="0">
                <a:latin typeface="Garamond" panose="02020404030301010803" pitchFamily="18" charset="0"/>
              </a:rPr>
              <a:t>Next week (April 20</a:t>
            </a:r>
            <a:r>
              <a:rPr lang="en-GB" sz="4000" b="1" baseline="30000" dirty="0">
                <a:latin typeface="Garamond" panose="02020404030301010803" pitchFamily="18" charset="0"/>
              </a:rPr>
              <a:t>th</a:t>
            </a:r>
            <a:r>
              <a:rPr lang="en-GB" sz="4000" b="1" dirty="0">
                <a:latin typeface="Garamond" panose="02020404030301010803" pitchFamily="18" charset="0"/>
              </a:rPr>
              <a:t>)</a:t>
            </a:r>
            <a:r>
              <a:rPr lang="en-GB" sz="4000" b="1" baseline="30000" dirty="0">
                <a:latin typeface="Garamond" panose="02020404030301010803" pitchFamily="18" charset="0"/>
              </a:rPr>
              <a:t> </a:t>
            </a:r>
            <a:r>
              <a:rPr lang="en-GB" sz="4000" b="1" dirty="0">
                <a:latin typeface="Garamond" panose="02020404030301010803" pitchFamily="18" charset="0"/>
              </a:rPr>
              <a:t>there will be no class</a:t>
            </a:r>
            <a:endParaRPr lang="cs-CZ" sz="4000" b="1" dirty="0">
              <a:latin typeface="Garamond" panose="02020404030301010803" pitchFamily="18" charset="0"/>
            </a:endParaRPr>
          </a:p>
        </p:txBody>
      </p:sp>
    </p:spTree>
    <p:extLst>
      <p:ext uri="{BB962C8B-B14F-4D97-AF65-F5344CB8AC3E}">
        <p14:creationId xmlns:p14="http://schemas.microsoft.com/office/powerpoint/2010/main" val="40054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erson wearing glasses&#10;&#10;Description automatically generated with medium confidence">
            <a:extLst>
              <a:ext uri="{FF2B5EF4-FFF2-40B4-BE49-F238E27FC236}">
                <a16:creationId xmlns:a16="http://schemas.microsoft.com/office/drawing/2014/main" id="{FD7F86B5-E3BF-4250-8A05-03DDCFA056F2}"/>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1813" b="31938"/>
          <a:stretch/>
        </p:blipFill>
        <p:spPr>
          <a:xfrm>
            <a:off x="20" y="-1"/>
            <a:ext cx="12191980" cy="6857999"/>
          </a:xfrm>
          <a:prstGeom prst="rect">
            <a:avLst/>
          </a:prstGeom>
        </p:spPr>
      </p:pic>
      <p:sp>
        <p:nvSpPr>
          <p:cNvPr id="2" name="Title 1">
            <a:extLst>
              <a:ext uri="{FF2B5EF4-FFF2-40B4-BE49-F238E27FC236}">
                <a16:creationId xmlns:a16="http://schemas.microsoft.com/office/drawing/2014/main" id="{939A3586-C4D9-47C2-A532-16180B45106A}"/>
              </a:ext>
            </a:extLst>
          </p:cNvPr>
          <p:cNvSpPr>
            <a:spLocks noGrp="1"/>
          </p:cNvSpPr>
          <p:nvPr>
            <p:ph type="title"/>
          </p:nvPr>
        </p:nvSpPr>
        <p:spPr>
          <a:xfrm>
            <a:off x="1524000" y="1122361"/>
            <a:ext cx="9144000" cy="4456636"/>
          </a:xfrm>
        </p:spPr>
        <p:txBody>
          <a:bodyPr vert="horz" lIns="91440" tIns="45720" rIns="91440" bIns="45720" rtlCol="0" anchor="b">
            <a:normAutofit/>
          </a:bodyPr>
          <a:lstStyle/>
          <a:p>
            <a:pPr algn="ctr"/>
            <a:r>
              <a:rPr lang="en-US" sz="6000" b="1">
                <a:solidFill>
                  <a:srgbClr val="FFFFFF"/>
                </a:solidFill>
                <a:latin typeface="Garamond" panose="02020404030301010803" pitchFamily="18" charset="0"/>
              </a:rPr>
              <a:t>27</a:t>
            </a:r>
            <a:r>
              <a:rPr lang="en-US" sz="6000" b="1" baseline="30000">
                <a:solidFill>
                  <a:srgbClr val="FFFFFF"/>
                </a:solidFill>
                <a:latin typeface="Garamond" panose="02020404030301010803" pitchFamily="18" charset="0"/>
              </a:rPr>
              <a:t>th</a:t>
            </a:r>
            <a:r>
              <a:rPr lang="en-US" sz="6000" b="1">
                <a:solidFill>
                  <a:srgbClr val="FFFFFF"/>
                </a:solidFill>
                <a:latin typeface="Garamond" panose="02020404030301010803" pitchFamily="18" charset="0"/>
              </a:rPr>
              <a:t> April</a:t>
            </a:r>
            <a:endParaRPr lang="en-US" sz="6000" b="1" dirty="0">
              <a:solidFill>
                <a:srgbClr val="FFFFFF"/>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751CE30F-A67C-4B3A-9A26-F160B021FA13}"/>
              </a:ext>
            </a:extLst>
          </p:cNvPr>
          <p:cNvSpPr>
            <a:spLocks noGrp="1"/>
          </p:cNvSpPr>
          <p:nvPr>
            <p:ph idx="1"/>
          </p:nvPr>
        </p:nvSpPr>
        <p:spPr>
          <a:xfrm>
            <a:off x="1524000" y="5735638"/>
            <a:ext cx="9144000" cy="780909"/>
          </a:xfrm>
        </p:spPr>
        <p:txBody>
          <a:bodyPr vert="horz" lIns="91440" tIns="45720" rIns="91440" bIns="45720" rtlCol="0">
            <a:normAutofit/>
          </a:bodyPr>
          <a:lstStyle/>
          <a:p>
            <a:pPr marL="0" indent="0" algn="ctr">
              <a:buNone/>
            </a:pPr>
            <a:r>
              <a:rPr lang="en-US" sz="4000">
                <a:solidFill>
                  <a:srgbClr val="FFFFFF"/>
                </a:solidFill>
                <a:latin typeface="Garamond" panose="02020404030301010803" pitchFamily="18" charset="0"/>
              </a:rPr>
              <a:t>Galen Strawson and Panpsychism</a:t>
            </a:r>
            <a:endParaRPr lang="en-US" sz="4000" dirty="0">
              <a:solidFill>
                <a:srgbClr val="FFFFFF"/>
              </a:solidFill>
              <a:latin typeface="Garamond" panose="02020404030301010803" pitchFamily="18" charset="0"/>
            </a:endParaRPr>
          </a:p>
        </p:txBody>
      </p:sp>
    </p:spTree>
    <p:extLst>
      <p:ext uri="{BB962C8B-B14F-4D97-AF65-F5344CB8AC3E}">
        <p14:creationId xmlns:p14="http://schemas.microsoft.com/office/powerpoint/2010/main" val="1461388285"/>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5F3EF5-A5E1-4DA7-A6F3-89F3776F3352}"/>
              </a:ext>
            </a:extLst>
          </p:cNvPr>
          <p:cNvSpPr>
            <a:spLocks noGrp="1"/>
          </p:cNvSpPr>
          <p:nvPr>
            <p:ph type="title"/>
          </p:nvPr>
        </p:nvSpPr>
        <p:spPr>
          <a:xfrm>
            <a:off x="838200" y="963877"/>
            <a:ext cx="2634460" cy="4930246"/>
          </a:xfrm>
        </p:spPr>
        <p:txBody>
          <a:bodyPr>
            <a:normAutofit/>
          </a:bodyPr>
          <a:lstStyle/>
          <a:p>
            <a:pPr algn="r"/>
            <a:r>
              <a:rPr lang="en-GB" sz="4800" b="1" dirty="0">
                <a:solidFill>
                  <a:srgbClr val="C00000"/>
                </a:solidFill>
                <a:latin typeface="Garamond" panose="02020404030301010803" pitchFamily="18" charset="0"/>
              </a:rPr>
              <a:t>Essay</a:t>
            </a:r>
            <a:endParaRPr lang="cs-CZ" sz="4800" b="1" dirty="0">
              <a:solidFill>
                <a:srgbClr val="C00000"/>
              </a:solidFill>
              <a:latin typeface="Garamond" panose="02020404030301010803" pitchFamily="18" charset="0"/>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D180854-AAD3-4B8D-9361-4A4D3ACF5590}"/>
              </a:ext>
            </a:extLst>
          </p:cNvPr>
          <p:cNvSpPr>
            <a:spLocks noGrp="1"/>
          </p:cNvSpPr>
          <p:nvPr>
            <p:ph idx="1"/>
          </p:nvPr>
        </p:nvSpPr>
        <p:spPr>
          <a:xfrm>
            <a:off x="4748659" y="516276"/>
            <a:ext cx="7027415" cy="5825447"/>
          </a:xfrm>
        </p:spPr>
        <p:txBody>
          <a:bodyPr anchor="ctr">
            <a:noAutofit/>
          </a:bodyPr>
          <a:lstStyle/>
          <a:p>
            <a:pPr marL="0" indent="0">
              <a:buNone/>
            </a:pPr>
            <a:r>
              <a:rPr lang="en-US" dirty="0">
                <a:latin typeface="Garamond" panose="02020404030301010803" pitchFamily="18" charset="0"/>
              </a:rPr>
              <a:t>The written work will be a short essay, of between 1,000-1,500 words on one subject from the course with a title and plan chosen by the student themselves. This essay, written in English, should show knowledge of a philosopher and topic appearing in the course, it should draw on literature made available for the course, and it should include the student’s own argued standpoint. The essay should be handed in on paper by May 4th, 2023. Essays cannot be accepted after this date, nor can they be accepted in electronic form. It is important that Erasmus students do not leave Prague without discussing their essay with me, as the discussion may contribute towards the grade.</a:t>
            </a:r>
            <a:endParaRPr lang="cs-CZ" dirty="0">
              <a:latin typeface="Garamond" panose="02020404030301010803" pitchFamily="18" charset="0"/>
            </a:endParaRPr>
          </a:p>
        </p:txBody>
      </p:sp>
    </p:spTree>
    <p:extLst>
      <p:ext uri="{BB962C8B-B14F-4D97-AF65-F5344CB8AC3E}">
        <p14:creationId xmlns:p14="http://schemas.microsoft.com/office/powerpoint/2010/main" val="2680517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27B1F2-C81A-F958-7643-947E89EA082A}"/>
              </a:ext>
            </a:extLst>
          </p:cNvPr>
          <p:cNvSpPr>
            <a:spLocks noGrp="1"/>
          </p:cNvSpPr>
          <p:nvPr>
            <p:ph idx="4294967295"/>
          </p:nvPr>
        </p:nvSpPr>
        <p:spPr>
          <a:xfrm>
            <a:off x="2220411" y="2807605"/>
            <a:ext cx="10515600" cy="4351337"/>
          </a:xfrm>
        </p:spPr>
        <p:txBody>
          <a:bodyPr>
            <a:normAutofit/>
          </a:bodyPr>
          <a:lstStyle/>
          <a:p>
            <a:pPr marL="0" indent="0">
              <a:buNone/>
            </a:pPr>
            <a:r>
              <a:rPr lang="en-GB" sz="3600" b="1" dirty="0">
                <a:latin typeface="Garamond" panose="02020404030301010803" pitchFamily="18" charset="0"/>
              </a:rPr>
              <a:t>1. </a:t>
            </a:r>
            <a:r>
              <a:rPr lang="en-GB" sz="3600" b="1" dirty="0" err="1">
                <a:latin typeface="Garamond" panose="02020404030301010803" pitchFamily="18" charset="0"/>
              </a:rPr>
              <a:t>Emergentism</a:t>
            </a:r>
            <a:r>
              <a:rPr lang="en-GB" sz="3600" b="1" dirty="0">
                <a:latin typeface="Garamond" panose="02020404030301010803" pitchFamily="18" charset="0"/>
              </a:rPr>
              <a:t>: What is it?</a:t>
            </a:r>
            <a:endParaRPr lang="cs-CZ" sz="3600" b="1" dirty="0">
              <a:latin typeface="Garamond" panose="02020404030301010803" pitchFamily="18" charset="0"/>
            </a:endParaRPr>
          </a:p>
        </p:txBody>
      </p:sp>
    </p:spTree>
    <p:extLst>
      <p:ext uri="{BB962C8B-B14F-4D97-AF65-F5344CB8AC3E}">
        <p14:creationId xmlns:p14="http://schemas.microsoft.com/office/powerpoint/2010/main" val="3693921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FAE54-B79B-4A70-B66A-23E5EA7AF2C4}"/>
              </a:ext>
            </a:extLst>
          </p:cNvPr>
          <p:cNvSpPr>
            <a:spLocks noGrp="1"/>
          </p:cNvSpPr>
          <p:nvPr>
            <p:ph type="title"/>
          </p:nvPr>
        </p:nvSpPr>
        <p:spPr>
          <a:xfrm>
            <a:off x="1081268" y="804963"/>
            <a:ext cx="10515600" cy="1325563"/>
          </a:xfrm>
        </p:spPr>
        <p:txBody>
          <a:bodyPr>
            <a:normAutofit/>
          </a:bodyPr>
          <a:lstStyle/>
          <a:p>
            <a:r>
              <a:rPr lang="cs-CZ" sz="3600" b="1" dirty="0" err="1">
                <a:solidFill>
                  <a:srgbClr val="C00000"/>
                </a:solidFill>
                <a:latin typeface="Garamond" panose="02020404030301010803" pitchFamily="18" charset="0"/>
              </a:rPr>
              <a:t>Emergentism</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168210AD-E2BE-4B3F-B4E9-4502BE29F730}"/>
              </a:ext>
            </a:extLst>
          </p:cNvPr>
          <p:cNvSpPr>
            <a:spLocks noGrp="1"/>
          </p:cNvSpPr>
          <p:nvPr>
            <p:ph idx="1"/>
          </p:nvPr>
        </p:nvSpPr>
        <p:spPr>
          <a:xfrm>
            <a:off x="1259440" y="1866722"/>
            <a:ext cx="10515600" cy="4351338"/>
          </a:xfrm>
        </p:spPr>
        <p:txBody>
          <a:bodyPr/>
          <a:lstStyle/>
          <a:p>
            <a:pPr marL="0" indent="0">
              <a:buNone/>
            </a:pPr>
            <a:r>
              <a:rPr lang="en-GB" dirty="0">
                <a:latin typeface="Garamond" panose="02020404030301010803" pitchFamily="18" charset="0"/>
              </a:rPr>
              <a:t>‘</a:t>
            </a:r>
            <a:r>
              <a:rPr lang="cs-CZ" dirty="0">
                <a:latin typeface="Garamond" panose="02020404030301010803" pitchFamily="18" charset="0"/>
              </a:rPr>
              <a:t>As </a:t>
            </a:r>
            <a:r>
              <a:rPr lang="cs-CZ" dirty="0" err="1">
                <a:latin typeface="Garamond" panose="02020404030301010803" pitchFamily="18" charset="0"/>
              </a:rPr>
              <a:t>systems</a:t>
            </a:r>
            <a:r>
              <a:rPr lang="cs-CZ" dirty="0">
                <a:latin typeface="Garamond" panose="02020404030301010803" pitchFamily="18" charset="0"/>
              </a:rPr>
              <a:t> </a:t>
            </a:r>
            <a:r>
              <a:rPr lang="cs-CZ" dirty="0" err="1">
                <a:latin typeface="Garamond" panose="02020404030301010803" pitchFamily="18" charset="0"/>
              </a:rPr>
              <a:t>acquire</a:t>
            </a:r>
            <a:r>
              <a:rPr lang="cs-CZ" dirty="0">
                <a:latin typeface="Garamond" panose="02020404030301010803" pitchFamily="18" charset="0"/>
              </a:rPr>
              <a:t> </a:t>
            </a:r>
            <a:r>
              <a:rPr lang="cs-CZ" dirty="0" err="1">
                <a:latin typeface="Garamond" panose="02020404030301010803" pitchFamily="18" charset="0"/>
              </a:rPr>
              <a:t>increasingly</a:t>
            </a:r>
            <a:r>
              <a:rPr lang="cs-CZ" dirty="0">
                <a:latin typeface="Garamond" panose="02020404030301010803" pitchFamily="18" charset="0"/>
              </a:rPr>
              <a:t> </a:t>
            </a:r>
            <a:r>
              <a:rPr lang="cs-CZ" dirty="0" err="1">
                <a:latin typeface="Garamond" panose="02020404030301010803" pitchFamily="18" charset="0"/>
              </a:rPr>
              <a:t>higher</a:t>
            </a:r>
            <a:r>
              <a:rPr lang="cs-CZ" dirty="0">
                <a:latin typeface="Garamond" panose="02020404030301010803" pitchFamily="18" charset="0"/>
              </a:rPr>
              <a:t> </a:t>
            </a:r>
            <a:r>
              <a:rPr lang="cs-CZ" dirty="0" err="1">
                <a:latin typeface="Garamond" panose="02020404030301010803" pitchFamily="18" charset="0"/>
              </a:rPr>
              <a:t>degrees</a:t>
            </a:r>
            <a:r>
              <a:rPr lang="cs-CZ" dirty="0">
                <a:latin typeface="Garamond" panose="02020404030301010803" pitchFamily="18" charset="0"/>
              </a:rPr>
              <a:t> </a:t>
            </a:r>
            <a:r>
              <a:rPr lang="cs-CZ" dirty="0" err="1">
                <a:latin typeface="Garamond" panose="02020404030301010803" pitchFamily="18" charset="0"/>
              </a:rPr>
              <a:t>of</a:t>
            </a:r>
            <a:r>
              <a:rPr lang="cs-CZ" dirty="0">
                <a:latin typeface="Garamond" panose="02020404030301010803" pitchFamily="18" charset="0"/>
              </a:rPr>
              <a:t> </a:t>
            </a:r>
            <a:r>
              <a:rPr lang="cs-CZ" dirty="0" err="1">
                <a:latin typeface="Garamond" panose="02020404030301010803" pitchFamily="18" charset="0"/>
              </a:rPr>
              <a:t>organizational</a:t>
            </a:r>
            <a:r>
              <a:rPr lang="cs-CZ" dirty="0">
                <a:latin typeface="Garamond" panose="02020404030301010803" pitchFamily="18" charset="0"/>
              </a:rPr>
              <a:t> </a:t>
            </a:r>
            <a:r>
              <a:rPr lang="cs-CZ" dirty="0" err="1">
                <a:latin typeface="Garamond" panose="02020404030301010803" pitchFamily="18" charset="0"/>
              </a:rPr>
              <a:t>complexity</a:t>
            </a:r>
            <a:r>
              <a:rPr lang="cs-CZ" dirty="0">
                <a:latin typeface="Garamond" panose="02020404030301010803" pitchFamily="18" charset="0"/>
              </a:rPr>
              <a:t> </a:t>
            </a:r>
            <a:r>
              <a:rPr lang="cs-CZ" dirty="0" err="1">
                <a:latin typeface="Garamond" panose="02020404030301010803" pitchFamily="18" charset="0"/>
              </a:rPr>
              <a:t>they</a:t>
            </a:r>
            <a:r>
              <a:rPr lang="cs-CZ" dirty="0">
                <a:latin typeface="Garamond" panose="02020404030301010803" pitchFamily="18" charset="0"/>
              </a:rPr>
              <a:t> </a:t>
            </a:r>
            <a:r>
              <a:rPr lang="cs-CZ" dirty="0" err="1">
                <a:latin typeface="Garamond" panose="02020404030301010803" pitchFamily="18" charset="0"/>
              </a:rPr>
              <a:t>begin</a:t>
            </a:r>
            <a:r>
              <a:rPr lang="cs-CZ" dirty="0">
                <a:latin typeface="Garamond" panose="02020404030301010803" pitchFamily="18" charset="0"/>
              </a:rPr>
              <a:t> to exhibit novel </a:t>
            </a:r>
            <a:r>
              <a:rPr lang="cs-CZ" dirty="0" err="1">
                <a:latin typeface="Garamond" panose="02020404030301010803" pitchFamily="18" charset="0"/>
              </a:rPr>
              <a:t>properties</a:t>
            </a:r>
            <a:r>
              <a:rPr lang="cs-CZ" dirty="0">
                <a:latin typeface="Garamond" panose="02020404030301010803" pitchFamily="18" charset="0"/>
              </a:rPr>
              <a:t> </a:t>
            </a:r>
            <a:r>
              <a:rPr lang="cs-CZ" dirty="0" err="1">
                <a:latin typeface="Garamond" panose="02020404030301010803" pitchFamily="18" charset="0"/>
              </a:rPr>
              <a:t>that</a:t>
            </a:r>
            <a:r>
              <a:rPr lang="cs-CZ" dirty="0">
                <a:latin typeface="Garamond" panose="02020404030301010803" pitchFamily="18" charset="0"/>
              </a:rPr>
              <a:t> … </a:t>
            </a:r>
            <a:r>
              <a:rPr lang="cs-CZ" dirty="0" err="1">
                <a:latin typeface="Garamond" panose="02020404030301010803" pitchFamily="18" charset="0"/>
              </a:rPr>
              <a:t>transcend</a:t>
            </a:r>
            <a:r>
              <a:rPr lang="cs-CZ" dirty="0">
                <a:latin typeface="Garamond" panose="02020404030301010803" pitchFamily="18" charset="0"/>
              </a:rPr>
              <a:t> </a:t>
            </a:r>
            <a:r>
              <a:rPr lang="cs-CZ" dirty="0" err="1">
                <a:latin typeface="Garamond" panose="02020404030301010803" pitchFamily="18" charset="0"/>
              </a:rPr>
              <a:t>the</a:t>
            </a:r>
            <a:r>
              <a:rPr lang="cs-CZ" dirty="0">
                <a:latin typeface="Garamond" panose="02020404030301010803" pitchFamily="18" charset="0"/>
              </a:rPr>
              <a:t> </a:t>
            </a:r>
            <a:r>
              <a:rPr lang="cs-CZ" dirty="0" err="1">
                <a:latin typeface="Garamond" panose="02020404030301010803" pitchFamily="18" charset="0"/>
              </a:rPr>
              <a:t>properties</a:t>
            </a:r>
            <a:r>
              <a:rPr lang="cs-CZ" dirty="0">
                <a:latin typeface="Garamond" panose="02020404030301010803" pitchFamily="18" charset="0"/>
              </a:rPr>
              <a:t> </a:t>
            </a:r>
            <a:r>
              <a:rPr lang="cs-CZ" dirty="0" err="1">
                <a:latin typeface="Garamond" panose="02020404030301010803" pitchFamily="18" charset="0"/>
              </a:rPr>
              <a:t>of</a:t>
            </a:r>
            <a:r>
              <a:rPr lang="cs-CZ" dirty="0">
                <a:latin typeface="Garamond" panose="02020404030301010803" pitchFamily="18" charset="0"/>
              </a:rPr>
              <a:t> </a:t>
            </a:r>
            <a:r>
              <a:rPr lang="cs-CZ" dirty="0" err="1">
                <a:latin typeface="Garamond" panose="02020404030301010803" pitchFamily="18" charset="0"/>
              </a:rPr>
              <a:t>their</a:t>
            </a:r>
            <a:r>
              <a:rPr lang="cs-CZ" dirty="0">
                <a:latin typeface="Garamond" panose="02020404030301010803" pitchFamily="18" charset="0"/>
              </a:rPr>
              <a:t> </a:t>
            </a:r>
            <a:r>
              <a:rPr lang="cs-CZ" dirty="0" err="1">
                <a:latin typeface="Garamond" panose="02020404030301010803" pitchFamily="18" charset="0"/>
              </a:rPr>
              <a:t>constituent</a:t>
            </a:r>
            <a:r>
              <a:rPr lang="cs-CZ" dirty="0">
                <a:latin typeface="Garamond" panose="02020404030301010803" pitchFamily="18" charset="0"/>
              </a:rPr>
              <a:t> </a:t>
            </a:r>
            <a:r>
              <a:rPr lang="cs-CZ" dirty="0" err="1">
                <a:latin typeface="Garamond" panose="02020404030301010803" pitchFamily="18" charset="0"/>
              </a:rPr>
              <a:t>parts</a:t>
            </a:r>
            <a:r>
              <a:rPr lang="cs-CZ" dirty="0">
                <a:latin typeface="Garamond" panose="02020404030301010803" pitchFamily="18" charset="0"/>
              </a:rPr>
              <a:t>, and </a:t>
            </a:r>
            <a:r>
              <a:rPr lang="cs-CZ" dirty="0" err="1">
                <a:latin typeface="Garamond" panose="02020404030301010803" pitchFamily="18" charset="0"/>
              </a:rPr>
              <a:t>behave</a:t>
            </a:r>
            <a:r>
              <a:rPr lang="cs-CZ" dirty="0">
                <a:latin typeface="Garamond" panose="02020404030301010803" pitchFamily="18" charset="0"/>
              </a:rPr>
              <a:t> in </a:t>
            </a:r>
            <a:r>
              <a:rPr lang="cs-CZ" dirty="0" err="1">
                <a:latin typeface="Garamond" panose="02020404030301010803" pitchFamily="18" charset="0"/>
              </a:rPr>
              <a:t>ways</a:t>
            </a:r>
            <a:r>
              <a:rPr lang="cs-CZ" dirty="0">
                <a:latin typeface="Garamond" panose="02020404030301010803" pitchFamily="18" charset="0"/>
              </a:rPr>
              <a:t> </a:t>
            </a:r>
            <a:r>
              <a:rPr lang="cs-CZ" dirty="0" err="1">
                <a:latin typeface="Garamond" panose="02020404030301010803" pitchFamily="18" charset="0"/>
              </a:rPr>
              <a:t>that</a:t>
            </a:r>
            <a:r>
              <a:rPr lang="cs-CZ" dirty="0">
                <a:latin typeface="Garamond" panose="02020404030301010803" pitchFamily="18" charset="0"/>
              </a:rPr>
              <a:t> </a:t>
            </a:r>
            <a:r>
              <a:rPr lang="cs-CZ" dirty="0" err="1">
                <a:latin typeface="Garamond" panose="02020404030301010803" pitchFamily="18" charset="0"/>
              </a:rPr>
              <a:t>cannot</a:t>
            </a:r>
            <a:r>
              <a:rPr lang="cs-CZ" dirty="0">
                <a:latin typeface="Garamond" panose="02020404030301010803" pitchFamily="18" charset="0"/>
              </a:rPr>
              <a:t> </a:t>
            </a:r>
            <a:r>
              <a:rPr lang="cs-CZ" dirty="0" err="1">
                <a:latin typeface="Garamond" panose="02020404030301010803" pitchFamily="18" charset="0"/>
              </a:rPr>
              <a:t>be</a:t>
            </a:r>
            <a:r>
              <a:rPr lang="cs-CZ" dirty="0">
                <a:latin typeface="Garamond" panose="02020404030301010803" pitchFamily="18" charset="0"/>
              </a:rPr>
              <a:t> </a:t>
            </a:r>
            <a:r>
              <a:rPr lang="cs-CZ" dirty="0" err="1">
                <a:latin typeface="Garamond" panose="02020404030301010803" pitchFamily="18" charset="0"/>
              </a:rPr>
              <a:t>predicted</a:t>
            </a:r>
            <a:r>
              <a:rPr lang="cs-CZ" dirty="0">
                <a:latin typeface="Garamond" panose="02020404030301010803" pitchFamily="18" charset="0"/>
              </a:rPr>
              <a:t> on </a:t>
            </a:r>
            <a:r>
              <a:rPr lang="cs-CZ" dirty="0" err="1">
                <a:latin typeface="Garamond" panose="02020404030301010803" pitchFamily="18" charset="0"/>
              </a:rPr>
              <a:t>the</a:t>
            </a:r>
            <a:r>
              <a:rPr lang="cs-CZ" dirty="0">
                <a:latin typeface="Garamond" panose="02020404030301010803" pitchFamily="18" charset="0"/>
              </a:rPr>
              <a:t> </a:t>
            </a:r>
            <a:r>
              <a:rPr lang="cs-CZ" dirty="0" err="1">
                <a:latin typeface="Garamond" panose="02020404030301010803" pitchFamily="18" charset="0"/>
              </a:rPr>
              <a:t>basis</a:t>
            </a:r>
            <a:r>
              <a:rPr lang="cs-CZ" dirty="0">
                <a:latin typeface="Garamond" panose="02020404030301010803" pitchFamily="18" charset="0"/>
              </a:rPr>
              <a:t> </a:t>
            </a:r>
            <a:r>
              <a:rPr lang="cs-CZ" dirty="0" err="1">
                <a:latin typeface="Garamond" panose="02020404030301010803" pitchFamily="18" charset="0"/>
              </a:rPr>
              <a:t>of</a:t>
            </a:r>
            <a:r>
              <a:rPr lang="cs-CZ" dirty="0">
                <a:latin typeface="Garamond" panose="02020404030301010803" pitchFamily="18" charset="0"/>
              </a:rPr>
              <a:t> </a:t>
            </a:r>
            <a:r>
              <a:rPr lang="cs-CZ" dirty="0" err="1">
                <a:latin typeface="Garamond" panose="02020404030301010803" pitchFamily="18" charset="0"/>
              </a:rPr>
              <a:t>the</a:t>
            </a:r>
            <a:r>
              <a:rPr lang="cs-CZ" dirty="0">
                <a:latin typeface="Garamond" panose="02020404030301010803" pitchFamily="18" charset="0"/>
              </a:rPr>
              <a:t> </a:t>
            </a:r>
            <a:r>
              <a:rPr lang="cs-CZ" dirty="0" err="1">
                <a:latin typeface="Garamond" panose="02020404030301010803" pitchFamily="18" charset="0"/>
              </a:rPr>
              <a:t>laws</a:t>
            </a:r>
            <a:r>
              <a:rPr lang="cs-CZ" dirty="0">
                <a:latin typeface="Garamond" panose="02020404030301010803" pitchFamily="18" charset="0"/>
              </a:rPr>
              <a:t> </a:t>
            </a:r>
            <a:r>
              <a:rPr lang="cs-CZ" dirty="0" err="1">
                <a:latin typeface="Garamond" panose="02020404030301010803" pitchFamily="18" charset="0"/>
              </a:rPr>
              <a:t>governing</a:t>
            </a:r>
            <a:r>
              <a:rPr lang="cs-CZ" dirty="0">
                <a:latin typeface="Garamond" panose="02020404030301010803" pitchFamily="18" charset="0"/>
              </a:rPr>
              <a:t> </a:t>
            </a:r>
            <a:r>
              <a:rPr lang="cs-CZ" dirty="0" err="1">
                <a:latin typeface="Garamond" panose="02020404030301010803" pitchFamily="18" charset="0"/>
              </a:rPr>
              <a:t>simpler</a:t>
            </a:r>
            <a:r>
              <a:rPr lang="cs-CZ" dirty="0">
                <a:latin typeface="Garamond" panose="02020404030301010803" pitchFamily="18" charset="0"/>
              </a:rPr>
              <a:t> </a:t>
            </a:r>
            <a:r>
              <a:rPr lang="cs-CZ" dirty="0" err="1">
                <a:latin typeface="Garamond" panose="02020404030301010803" pitchFamily="18" charset="0"/>
              </a:rPr>
              <a:t>systems</a:t>
            </a:r>
            <a:r>
              <a:rPr lang="cs-CZ" dirty="0">
                <a:latin typeface="Garamond" panose="02020404030301010803" pitchFamily="18" charset="0"/>
              </a:rPr>
              <a:t>.</a:t>
            </a:r>
            <a:r>
              <a:rPr lang="en-GB" dirty="0">
                <a:latin typeface="Garamond" panose="02020404030301010803" pitchFamily="18" charset="0"/>
              </a:rPr>
              <a:t>’</a:t>
            </a:r>
            <a:endParaRPr lang="cs-CZ" dirty="0">
              <a:latin typeface="Garamond" panose="02020404030301010803" pitchFamily="18" charset="0"/>
            </a:endParaRPr>
          </a:p>
          <a:p>
            <a:pPr marL="0" indent="0">
              <a:buNone/>
            </a:pPr>
            <a:r>
              <a:rPr lang="cs-CZ" dirty="0" err="1">
                <a:latin typeface="Garamond" panose="02020404030301010803" pitchFamily="18" charset="0"/>
              </a:rPr>
              <a:t>Jaegwon</a:t>
            </a:r>
            <a:r>
              <a:rPr lang="cs-CZ" dirty="0">
                <a:latin typeface="Garamond" panose="02020404030301010803" pitchFamily="18" charset="0"/>
              </a:rPr>
              <a:t> Kim, </a:t>
            </a:r>
            <a:r>
              <a:rPr lang="en-GB" dirty="0">
                <a:latin typeface="Garamond" panose="02020404030301010803" pitchFamily="18" charset="0"/>
              </a:rPr>
              <a:t>‘Making Sense of Emergence’, 1999, p. 3</a:t>
            </a:r>
            <a:endParaRPr lang="cs-CZ" dirty="0">
              <a:latin typeface="Garamond" panose="02020404030301010803" pitchFamily="18" charset="0"/>
            </a:endParaRPr>
          </a:p>
        </p:txBody>
      </p:sp>
    </p:spTree>
    <p:extLst>
      <p:ext uri="{BB962C8B-B14F-4D97-AF65-F5344CB8AC3E}">
        <p14:creationId xmlns:p14="http://schemas.microsoft.com/office/powerpoint/2010/main" val="1432585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51BBA-571D-4F01-AB1A-82698AD9E658}"/>
              </a:ext>
            </a:extLst>
          </p:cNvPr>
          <p:cNvSpPr>
            <a:spLocks noGrp="1"/>
          </p:cNvSpPr>
          <p:nvPr>
            <p:ph type="title"/>
          </p:nvPr>
        </p:nvSpPr>
        <p:spPr>
          <a:xfrm>
            <a:off x="1084780" y="488415"/>
            <a:ext cx="10515600" cy="1325563"/>
          </a:xfrm>
        </p:spPr>
        <p:txBody>
          <a:bodyPr>
            <a:normAutofit/>
          </a:bodyPr>
          <a:lstStyle/>
          <a:p>
            <a:r>
              <a:rPr lang="en-GB" sz="3600" b="1" dirty="0">
                <a:solidFill>
                  <a:srgbClr val="C00000"/>
                </a:solidFill>
                <a:latin typeface="Garamond" panose="02020404030301010803" pitchFamily="18" charset="0"/>
              </a:rPr>
              <a:t>‘Middle Way’</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99618FE4-2DEE-4653-A733-27E998815609}"/>
              </a:ext>
            </a:extLst>
          </p:cNvPr>
          <p:cNvSpPr>
            <a:spLocks noGrp="1"/>
          </p:cNvSpPr>
          <p:nvPr>
            <p:ph idx="1"/>
          </p:nvPr>
        </p:nvSpPr>
        <p:spPr>
          <a:xfrm>
            <a:off x="1256839" y="1519871"/>
            <a:ext cx="10515600" cy="4351338"/>
          </a:xfrm>
        </p:spPr>
        <p:txBody>
          <a:bodyPr>
            <a:normAutofit lnSpcReduction="10000"/>
          </a:bodyPr>
          <a:lstStyle/>
          <a:p>
            <a:pPr marL="0" indent="0">
              <a:buNone/>
            </a:pPr>
            <a:r>
              <a:rPr lang="en-US" dirty="0">
                <a:latin typeface="Garamond" panose="02020404030301010803" pitchFamily="18" charset="0"/>
              </a:rPr>
              <a:t>‘Classic emergentists like Morgan and Alexander thought of themselves as occupying a moderate intermediate position between the extremes of “mechanistic” reductionism on one hand and explicit dualisms like </a:t>
            </a:r>
            <a:r>
              <a:rPr lang="en-US" dirty="0" err="1">
                <a:latin typeface="Garamond" panose="02020404030301010803" pitchFamily="18" charset="0"/>
              </a:rPr>
              <a:t>Cartesianism</a:t>
            </a:r>
            <a:r>
              <a:rPr lang="en-US" dirty="0">
                <a:latin typeface="Garamond" panose="02020404030301010803" pitchFamily="18" charset="0"/>
              </a:rPr>
              <a:t> and neo-vitalism on the other. For them everything that exists is constituted by matter, or basic material particles, there being no “insertion” of alien entities or forces from the outside. It is only that complex systems aggregated out of these material particles begin to exhibit genuinely novel properties that are irreducible to, and neither predictable nor explainable in terms of, the properties of their constituents.’</a:t>
            </a:r>
          </a:p>
          <a:p>
            <a:pPr marL="0" indent="0">
              <a:buNone/>
            </a:pPr>
            <a:r>
              <a:rPr lang="en-US" dirty="0" err="1">
                <a:latin typeface="Garamond" panose="02020404030301010803" pitchFamily="18" charset="0"/>
              </a:rPr>
              <a:t>Jaegwon</a:t>
            </a:r>
            <a:r>
              <a:rPr lang="en-US" dirty="0">
                <a:latin typeface="Garamond" panose="02020404030301010803" pitchFamily="18" charset="0"/>
              </a:rPr>
              <a:t> Kim, p. 4</a:t>
            </a:r>
            <a:endParaRPr lang="cs-CZ" dirty="0">
              <a:latin typeface="Garamond" panose="02020404030301010803" pitchFamily="18" charset="0"/>
            </a:endParaRPr>
          </a:p>
        </p:txBody>
      </p:sp>
    </p:spTree>
    <p:extLst>
      <p:ext uri="{BB962C8B-B14F-4D97-AF65-F5344CB8AC3E}">
        <p14:creationId xmlns:p14="http://schemas.microsoft.com/office/powerpoint/2010/main" val="609606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445E56-2083-4569-A862-DDF3F07B2035}"/>
              </a:ext>
            </a:extLst>
          </p:cNvPr>
          <p:cNvSpPr>
            <a:spLocks noGrp="1"/>
          </p:cNvSpPr>
          <p:nvPr>
            <p:ph idx="4294967295"/>
          </p:nvPr>
        </p:nvSpPr>
        <p:spPr>
          <a:xfrm>
            <a:off x="986319" y="1579045"/>
            <a:ext cx="10515600" cy="4351338"/>
          </a:xfrm>
        </p:spPr>
        <p:txBody>
          <a:bodyPr>
            <a:normAutofit/>
          </a:bodyPr>
          <a:lstStyle/>
          <a:p>
            <a:r>
              <a:rPr lang="en-GB" sz="4400" dirty="0">
                <a:latin typeface="Garamond" panose="02020404030301010803" pitchFamily="18" charset="0"/>
              </a:rPr>
              <a:t>Physics and natural science in general is respected and left unrevised.</a:t>
            </a:r>
          </a:p>
          <a:p>
            <a:r>
              <a:rPr lang="en-GB" sz="4400" dirty="0">
                <a:latin typeface="Garamond" panose="02020404030301010803" pitchFamily="18" charset="0"/>
              </a:rPr>
              <a:t>No exclusion of the mental sphere: the mental is not ‘functionalised’ or otherwise explained away. </a:t>
            </a:r>
            <a:endParaRPr lang="cs-CZ" sz="4400" dirty="0">
              <a:latin typeface="Garamond" panose="02020404030301010803" pitchFamily="18" charset="0"/>
            </a:endParaRPr>
          </a:p>
        </p:txBody>
      </p:sp>
    </p:spTree>
    <p:extLst>
      <p:ext uri="{BB962C8B-B14F-4D97-AF65-F5344CB8AC3E}">
        <p14:creationId xmlns:p14="http://schemas.microsoft.com/office/powerpoint/2010/main" val="291731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48657-85B4-4860-8F4F-DBBB7AE17FE9}"/>
              </a:ext>
            </a:extLst>
          </p:cNvPr>
          <p:cNvSpPr>
            <a:spLocks noGrp="1"/>
          </p:cNvSpPr>
          <p:nvPr>
            <p:ph type="title"/>
          </p:nvPr>
        </p:nvSpPr>
        <p:spPr>
          <a:xfrm>
            <a:off x="1231739" y="561894"/>
            <a:ext cx="10515600" cy="1325563"/>
          </a:xfrm>
        </p:spPr>
        <p:txBody>
          <a:bodyPr>
            <a:normAutofit/>
          </a:bodyPr>
          <a:lstStyle/>
          <a:p>
            <a:r>
              <a:rPr lang="en-GB" sz="3600" b="1" dirty="0">
                <a:solidFill>
                  <a:srgbClr val="C00000"/>
                </a:solidFill>
                <a:latin typeface="Garamond" panose="02020404030301010803" pitchFamily="18" charset="0"/>
              </a:rPr>
              <a:t>Examples?</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142E886A-12EF-4883-B9E4-C158D45A8191}"/>
              </a:ext>
            </a:extLst>
          </p:cNvPr>
          <p:cNvSpPr>
            <a:spLocks noGrp="1"/>
          </p:cNvSpPr>
          <p:nvPr>
            <p:ph idx="1"/>
          </p:nvPr>
        </p:nvSpPr>
        <p:spPr>
          <a:xfrm>
            <a:off x="1362183" y="1609867"/>
            <a:ext cx="10515600" cy="4351338"/>
          </a:xfrm>
        </p:spPr>
        <p:txBody>
          <a:bodyPr/>
          <a:lstStyle/>
          <a:p>
            <a:r>
              <a:rPr lang="en-GB" dirty="0">
                <a:latin typeface="Garamond" panose="02020404030301010803" pitchFamily="18" charset="0"/>
              </a:rPr>
              <a:t>Hydrogen and oxygen particles produce liquidity in water.</a:t>
            </a:r>
          </a:p>
          <a:p>
            <a:r>
              <a:rPr lang="en-GB" dirty="0">
                <a:latin typeface="Garamond" panose="02020404030301010803" pitchFamily="18" charset="0"/>
              </a:rPr>
              <a:t>Physiological components of organism produce new holistic properties of life.</a:t>
            </a:r>
          </a:p>
          <a:p>
            <a:r>
              <a:rPr lang="en-GB" dirty="0">
                <a:latin typeface="Garamond" panose="02020404030301010803" pitchFamily="18" charset="0"/>
              </a:rPr>
              <a:t>Musical notes combined produce chord. Harmony is emergent.</a:t>
            </a:r>
          </a:p>
          <a:p>
            <a:r>
              <a:rPr lang="en-GB" dirty="0">
                <a:latin typeface="Garamond" panose="02020404030301010803" pitchFamily="18" charset="0"/>
              </a:rPr>
              <a:t>Aggregative action of neurons give rise to conscious </a:t>
            </a:r>
            <a:r>
              <a:rPr lang="en-GB" b="1" dirty="0">
                <a:latin typeface="Garamond" panose="02020404030301010803" pitchFamily="18" charset="0"/>
              </a:rPr>
              <a:t>qualia</a:t>
            </a:r>
            <a:r>
              <a:rPr lang="en-GB" dirty="0">
                <a:latin typeface="Garamond" panose="02020404030301010803" pitchFamily="18" charset="0"/>
              </a:rPr>
              <a:t>.</a:t>
            </a:r>
            <a:endParaRPr lang="cs-CZ" b="1" dirty="0">
              <a:latin typeface="Garamond" panose="02020404030301010803" pitchFamily="18" charset="0"/>
            </a:endParaRPr>
          </a:p>
        </p:txBody>
      </p:sp>
    </p:spTree>
    <p:extLst>
      <p:ext uri="{BB962C8B-B14F-4D97-AF65-F5344CB8AC3E}">
        <p14:creationId xmlns:p14="http://schemas.microsoft.com/office/powerpoint/2010/main" val="3918612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9FC00-699A-E9A9-BFD4-97F2C0921E27}"/>
              </a:ext>
            </a:extLst>
          </p:cNvPr>
          <p:cNvSpPr>
            <a:spLocks noGrp="1"/>
          </p:cNvSpPr>
          <p:nvPr>
            <p:ph type="title"/>
          </p:nvPr>
        </p:nvSpPr>
        <p:spPr>
          <a:xfrm>
            <a:off x="745603" y="955433"/>
            <a:ext cx="10515600" cy="1325563"/>
          </a:xfrm>
        </p:spPr>
        <p:txBody>
          <a:bodyPr>
            <a:normAutofit/>
          </a:bodyPr>
          <a:lstStyle/>
          <a:p>
            <a:r>
              <a:rPr lang="en-GB" sz="3600" b="1" dirty="0">
                <a:solidFill>
                  <a:srgbClr val="C00000"/>
                </a:solidFill>
                <a:latin typeface="Garamond" panose="02020404030301010803" pitchFamily="18" charset="0"/>
              </a:rPr>
              <a:t>Emergence and artificial intelligence</a:t>
            </a:r>
            <a:endParaRPr lang="cs-CZ" sz="3600" b="1" dirty="0">
              <a:solidFill>
                <a:srgbClr val="C00000"/>
              </a:solidFill>
              <a:latin typeface="Garamond" panose="02020404030301010803" pitchFamily="18" charset="0"/>
            </a:endParaRPr>
          </a:p>
        </p:txBody>
      </p:sp>
      <p:sp>
        <p:nvSpPr>
          <p:cNvPr id="3" name="Content Placeholder 2">
            <a:extLst>
              <a:ext uri="{FF2B5EF4-FFF2-40B4-BE49-F238E27FC236}">
                <a16:creationId xmlns:a16="http://schemas.microsoft.com/office/drawing/2014/main" id="{63EEE8FB-583F-A536-491A-CE22BE9C7020}"/>
              </a:ext>
            </a:extLst>
          </p:cNvPr>
          <p:cNvSpPr>
            <a:spLocks noGrp="1"/>
          </p:cNvSpPr>
          <p:nvPr>
            <p:ph idx="1"/>
          </p:nvPr>
        </p:nvSpPr>
        <p:spPr>
          <a:xfrm>
            <a:off x="838200" y="1860349"/>
            <a:ext cx="10910104" cy="4351338"/>
          </a:xfrm>
        </p:spPr>
        <p:txBody>
          <a:bodyPr>
            <a:normAutofit/>
          </a:bodyPr>
          <a:lstStyle/>
          <a:p>
            <a:pPr marL="0" indent="0" algn="l">
              <a:buNone/>
            </a:pPr>
            <a:r>
              <a:rPr lang="en-US" sz="3200" dirty="0">
                <a:latin typeface="Garamond" panose="02020404030301010803" pitchFamily="18" charset="0"/>
              </a:rPr>
              <a:t>‘</a:t>
            </a:r>
            <a:r>
              <a:rPr lang="en-US" sz="3200" b="0" i="0" u="none" strike="noStrike" baseline="0" dirty="0">
                <a:latin typeface="Garamond" panose="02020404030301010803" pitchFamily="18" charset="0"/>
              </a:rPr>
              <a:t>The only way we can hope to manufacture a mechanism with phenomenal consciousness is to produce an appropriate physical duplicate of a system that is known to be conscious. Notice that this involves inductive prediction, whereas theoretical prediction is what is needed to design new physical devices with </a:t>
            </a:r>
            <a:r>
              <a:rPr lang="cs-CZ" sz="3200" b="0" i="0" u="none" strike="noStrike" baseline="0" dirty="0" err="1">
                <a:latin typeface="Garamond" panose="02020404030301010803" pitchFamily="18" charset="0"/>
              </a:rPr>
              <a:t>consciousness</a:t>
            </a:r>
            <a:r>
              <a:rPr lang="cs-CZ" sz="3200" b="0" i="0" u="none" strike="noStrike" baseline="0" dirty="0">
                <a:latin typeface="Garamond" panose="02020404030301010803" pitchFamily="18" charset="0"/>
              </a:rPr>
              <a:t>.</a:t>
            </a:r>
            <a:r>
              <a:rPr lang="en-GB" sz="3200" dirty="0">
                <a:latin typeface="Garamond" panose="02020404030301010803" pitchFamily="18" charset="0"/>
              </a:rPr>
              <a:t>’</a:t>
            </a:r>
            <a:endParaRPr lang="en-GB" sz="3200" b="0" i="0" u="none" strike="noStrike" baseline="0" dirty="0">
              <a:latin typeface="Garamond" panose="02020404030301010803" pitchFamily="18" charset="0"/>
            </a:endParaRPr>
          </a:p>
          <a:p>
            <a:pPr marL="0" indent="0" algn="l">
              <a:buNone/>
            </a:pPr>
            <a:r>
              <a:rPr lang="en-GB" sz="3200" dirty="0">
                <a:latin typeface="Garamond" panose="02020404030301010803" pitchFamily="18" charset="0"/>
              </a:rPr>
              <a:t>Kim, p. 11</a:t>
            </a:r>
            <a:endParaRPr lang="cs-CZ" sz="3200" dirty="0">
              <a:latin typeface="Garamond" panose="02020404030301010803" pitchFamily="18" charset="0"/>
            </a:endParaRPr>
          </a:p>
        </p:txBody>
      </p:sp>
    </p:spTree>
    <p:extLst>
      <p:ext uri="{BB962C8B-B14F-4D97-AF65-F5344CB8AC3E}">
        <p14:creationId xmlns:p14="http://schemas.microsoft.com/office/powerpoint/2010/main" val="1093567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7DF034B-57EE-8393-A20F-60751E73F510}"/>
              </a:ext>
            </a:extLst>
          </p:cNvPr>
          <p:cNvSpPr txBox="1"/>
          <p:nvPr/>
        </p:nvSpPr>
        <p:spPr>
          <a:xfrm>
            <a:off x="868102" y="2839749"/>
            <a:ext cx="11655706" cy="707886"/>
          </a:xfrm>
          <a:prstGeom prst="rect">
            <a:avLst/>
          </a:prstGeom>
          <a:noFill/>
        </p:spPr>
        <p:txBody>
          <a:bodyPr wrap="square">
            <a:spAutoFit/>
          </a:bodyPr>
          <a:lstStyle/>
          <a:p>
            <a:r>
              <a:rPr lang="en-GB" sz="4000" b="1" dirty="0">
                <a:latin typeface="Garamond" panose="02020404030301010803" pitchFamily="18" charset="0"/>
              </a:rPr>
              <a:t>3. Predictability: Resultant and emergent qualities</a:t>
            </a:r>
          </a:p>
        </p:txBody>
      </p:sp>
    </p:spTree>
    <p:extLst>
      <p:ext uri="{BB962C8B-B14F-4D97-AF65-F5344CB8AC3E}">
        <p14:creationId xmlns:p14="http://schemas.microsoft.com/office/powerpoint/2010/main" val="2252559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1149</Words>
  <Application>Microsoft Office PowerPoint</Application>
  <PresentationFormat>Widescreen</PresentationFormat>
  <Paragraphs>80</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Garamond</vt:lpstr>
      <vt:lpstr>Office Theme</vt:lpstr>
      <vt:lpstr>Contemporary Theories of Consciousness</vt:lpstr>
      <vt:lpstr>Emergentism</vt:lpstr>
      <vt:lpstr>PowerPoint Presentation</vt:lpstr>
      <vt:lpstr>Emergentism</vt:lpstr>
      <vt:lpstr>‘Middle Way’</vt:lpstr>
      <vt:lpstr>PowerPoint Presentation</vt:lpstr>
      <vt:lpstr>Examples?</vt:lpstr>
      <vt:lpstr>Emergence and artificial intelligence</vt:lpstr>
      <vt:lpstr>PowerPoint Presentation</vt:lpstr>
      <vt:lpstr>‘Resultants’ ― Compositional</vt:lpstr>
      <vt:lpstr>PowerPoint Presentation</vt:lpstr>
      <vt:lpstr>PowerPoint Presentation</vt:lpstr>
      <vt:lpstr>PowerPoint Presentation</vt:lpstr>
      <vt:lpstr>PowerPoint Presentation</vt:lpstr>
      <vt:lpstr>Is emergence epistemological or ontological?</vt:lpstr>
      <vt:lpstr>PowerPoint Presentation</vt:lpstr>
      <vt:lpstr>Samuel Alexander</vt:lpstr>
      <vt:lpstr>Only Qualia </vt:lpstr>
      <vt:lpstr>Qualia and radical emergence</vt:lpstr>
      <vt:lpstr>PowerPoint Presentation</vt:lpstr>
      <vt:lpstr>Causal efficiency in Searle</vt:lpstr>
      <vt:lpstr>Downward Causation</vt:lpstr>
      <vt:lpstr>Downward Causation</vt:lpstr>
      <vt:lpstr>Supervenience?</vt:lpstr>
      <vt:lpstr>PowerPoint Presentation</vt:lpstr>
      <vt:lpstr>27th April</vt:lpstr>
      <vt:lpstr>Essay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Emergentism</dc:title>
  <dc:creator>DATART</dc:creator>
  <cp:lastModifiedBy>Anna Hill</cp:lastModifiedBy>
  <cp:revision>9</cp:revision>
  <dcterms:created xsi:type="dcterms:W3CDTF">2020-04-23T08:06:29Z</dcterms:created>
  <dcterms:modified xsi:type="dcterms:W3CDTF">2023-04-13T09:53:36Z</dcterms:modified>
</cp:coreProperties>
</file>