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63" r:id="rId3"/>
    <p:sldId id="258" r:id="rId4"/>
    <p:sldId id="264" r:id="rId5"/>
    <p:sldId id="265" r:id="rId6"/>
    <p:sldId id="266" r:id="rId7"/>
    <p:sldId id="267" r:id="rId8"/>
    <p:sldId id="268" r:id="rId9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2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153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76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42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09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8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6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4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15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1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8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6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7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Laboratoř anorganické </a:t>
            </a:r>
            <a:r>
              <a:rPr lang="cs-CZ" dirty="0" smtClean="0"/>
              <a:t>chemie_ 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0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68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Laboratorní úlohy</a:t>
            </a:r>
            <a:br>
              <a:rPr lang="cs-CZ" dirty="0" smtClean="0"/>
            </a:br>
            <a:r>
              <a:rPr lang="cs-CZ" b="1" dirty="0" smtClean="0"/>
              <a:t>BLOK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2812"/>
            <a:ext cx="10515600" cy="4694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SÍRAN ŽELEZNATÝ	 </a:t>
            </a:r>
            <a:r>
              <a:rPr lang="cs-CZ" dirty="0" smtClean="0"/>
              <a:t>FeSO</a:t>
            </a:r>
            <a:r>
              <a:rPr lang="cs-CZ" baseline="-25000" dirty="0" smtClean="0"/>
              <a:t>4</a:t>
            </a:r>
            <a:r>
              <a:rPr lang="cs-CZ" dirty="0" smtClean="0"/>
              <a:t>·7H2O     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rozpuštění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OXID ŽELEZITÝ</a:t>
            </a:r>
            <a:r>
              <a:rPr lang="cs-CZ" dirty="0"/>
              <a:t>	 </a:t>
            </a:r>
            <a:r>
              <a:rPr lang="cs-CZ" dirty="0" smtClean="0"/>
              <a:t>Fe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	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srážení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ŠŤAVELAN </a:t>
            </a:r>
            <a:r>
              <a:rPr lang="cs-CZ" dirty="0"/>
              <a:t>ŽELEZNATÝ	</a:t>
            </a:r>
            <a:r>
              <a:rPr lang="cs-CZ" dirty="0" smtClean="0"/>
              <a:t>FeC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4</a:t>
            </a:r>
            <a:r>
              <a:rPr lang="cs-CZ" dirty="0" smtClean="0"/>
              <a:t>·2H</a:t>
            </a:r>
            <a:r>
              <a:rPr lang="cs-CZ" baseline="-25000" dirty="0" smtClean="0"/>
              <a:t>2</a:t>
            </a:r>
            <a:r>
              <a:rPr lang="cs-CZ" dirty="0" smtClean="0"/>
              <a:t>O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srážení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SÍRAN </a:t>
            </a:r>
            <a:r>
              <a:rPr lang="cs-CZ" dirty="0"/>
              <a:t>AMONNO-ŽELEZITÝ	</a:t>
            </a:r>
            <a:r>
              <a:rPr lang="cs-CZ" dirty="0" smtClean="0"/>
              <a:t>	NH</a:t>
            </a:r>
            <a:r>
              <a:rPr lang="cs-CZ" baseline="-25000" dirty="0" smtClean="0"/>
              <a:t>4</a:t>
            </a:r>
            <a:r>
              <a:rPr lang="cs-CZ" dirty="0" smtClean="0"/>
              <a:t>Fe(SO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.12H</a:t>
            </a:r>
            <a:r>
              <a:rPr lang="cs-CZ" baseline="-25000" dirty="0" smtClean="0"/>
              <a:t>2</a:t>
            </a:r>
            <a:r>
              <a:rPr lang="cs-CZ" dirty="0" smtClean="0"/>
              <a:t>O 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oxidace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4573" y="1968843"/>
            <a:ext cx="362465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276865" y="2018270"/>
            <a:ext cx="930876" cy="1631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996778" y="2051222"/>
            <a:ext cx="1532238" cy="3113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31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/>
            <a:r>
              <a:rPr lang="cs-CZ" dirty="0" smtClean="0"/>
              <a:t>Seznam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50168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SÍRAN ŽELEZNATÝ	 </a:t>
            </a:r>
            <a:r>
              <a:rPr lang="cs-CZ" dirty="0" smtClean="0"/>
              <a:t>		FeSO</a:t>
            </a:r>
            <a:r>
              <a:rPr lang="cs-CZ" baseline="-25000" dirty="0" smtClean="0"/>
              <a:t>4</a:t>
            </a:r>
            <a:r>
              <a:rPr lang="cs-CZ" dirty="0" smtClean="0"/>
              <a:t>·7H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------------------------------------------------------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OXID ŽELEZITÝ		</a:t>
            </a:r>
            <a:r>
              <a:rPr lang="cs-CZ" dirty="0" smtClean="0"/>
              <a:t>	 </a:t>
            </a:r>
            <a:r>
              <a:rPr lang="cs-CZ" dirty="0"/>
              <a:t>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-----------------------------------------------------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ŠŤAVELAN ŽELEZNATÝ		FeC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4</a:t>
            </a:r>
            <a:r>
              <a:rPr lang="cs-CZ" dirty="0"/>
              <a:t>·2H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0" indent="0">
              <a:buNone/>
            </a:pPr>
            <a:r>
              <a:rPr lang="cs-CZ" dirty="0"/>
              <a:t>------------------------------------------------------------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SÍRAN AMONNO-ŽELEZITÝ		NH</a:t>
            </a:r>
            <a:r>
              <a:rPr lang="cs-CZ" baseline="-25000" dirty="0"/>
              <a:t>4</a:t>
            </a:r>
            <a:r>
              <a:rPr lang="cs-CZ" dirty="0"/>
              <a:t>Fe(SO</a:t>
            </a:r>
            <a:r>
              <a:rPr lang="cs-CZ" baseline="-25000" dirty="0"/>
              <a:t>4</a:t>
            </a:r>
            <a:r>
              <a:rPr lang="cs-CZ" dirty="0"/>
              <a:t>)</a:t>
            </a:r>
            <a:r>
              <a:rPr lang="cs-CZ" baseline="-25000" dirty="0"/>
              <a:t>2</a:t>
            </a:r>
            <a:r>
              <a:rPr lang="cs-CZ" dirty="0"/>
              <a:t>.12H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0" indent="0">
              <a:buNone/>
            </a:pPr>
            <a:r>
              <a:rPr lang="cs-CZ" dirty="0"/>
              <a:t>---------------------------------------------------------------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78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5749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1665" y="1383957"/>
            <a:ext cx="9922947" cy="509922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SÍRAN ŽELEZNATÝ	 </a:t>
            </a:r>
            <a:r>
              <a:rPr lang="cs-CZ" dirty="0"/>
              <a:t>FeSO</a:t>
            </a:r>
            <a:r>
              <a:rPr lang="cs-CZ" baseline="-25000" dirty="0"/>
              <a:t>4</a:t>
            </a:r>
            <a:r>
              <a:rPr lang="cs-CZ" dirty="0"/>
              <a:t>·7H2O</a:t>
            </a:r>
          </a:p>
          <a:p>
            <a:pPr marL="0" indent="0">
              <a:buNone/>
            </a:pPr>
            <a:r>
              <a:rPr lang="cs-CZ" dirty="0"/>
              <a:t>------------------------------------------------------</a:t>
            </a:r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</a:t>
            </a:r>
            <a:r>
              <a:rPr lang="cs-CZ" dirty="0"/>
              <a:t> příprava </a:t>
            </a:r>
            <a:r>
              <a:rPr lang="cs-CZ" dirty="0" err="1"/>
              <a:t>heptahydrátu</a:t>
            </a:r>
            <a:r>
              <a:rPr lang="cs-CZ" dirty="0"/>
              <a:t> síranu železnatého (zelená skalice) rozpouštěním</a:t>
            </a:r>
          </a:p>
          <a:p>
            <a:pPr marL="0" indent="0">
              <a:buNone/>
            </a:pPr>
            <a:r>
              <a:rPr lang="cs-CZ" dirty="0"/>
              <a:t>železa v kyselině sírové.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Doplňte </a:t>
            </a:r>
            <a:r>
              <a:rPr lang="cs-CZ" b="1" dirty="0"/>
              <a:t>rovnici: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 smtClean="0"/>
              <a:t>Fe</a:t>
            </a:r>
            <a:r>
              <a:rPr lang="cs-CZ" dirty="0" smtClean="0"/>
              <a:t> </a:t>
            </a:r>
            <a:r>
              <a:rPr lang="cs-CZ" dirty="0"/>
              <a:t>+ H</a:t>
            </a:r>
            <a:r>
              <a:rPr lang="cs-CZ" baseline="-25000" dirty="0"/>
              <a:t>2</a:t>
            </a:r>
            <a:r>
              <a:rPr lang="cs-CZ" dirty="0"/>
              <a:t>SO</a:t>
            </a:r>
            <a:r>
              <a:rPr lang="cs-CZ" baseline="-25000" dirty="0"/>
              <a:t>4</a:t>
            </a:r>
            <a:r>
              <a:rPr lang="cs-CZ" dirty="0"/>
              <a:t> ------------ 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Postup: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cs-CZ" dirty="0"/>
              <a:t>práškové železo po částech vneste do kádinky se stechiometrickým množstvím 5% kyseliny sírové</a:t>
            </a:r>
          </a:p>
          <a:p>
            <a:pPr marL="0" lvl="0" indent="0">
              <a:buNone/>
            </a:pPr>
            <a:r>
              <a:rPr lang="cs-CZ" dirty="0"/>
              <a:t>po odeznění první reakce zahřívejte směs na vodní lázni, dokud se pevná fáze nerozpustí roztok přefiltrujte přes skládaný filtr a k filtrátu přidejte za míchání dvojnásobný objem </a:t>
            </a:r>
            <a:r>
              <a:rPr lang="cs-CZ" dirty="0" err="1"/>
              <a:t>ethanolu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pevnou látku odsajte na fritě, promyjte </a:t>
            </a:r>
            <a:r>
              <a:rPr lang="cs-CZ" dirty="0" err="1"/>
              <a:t>ethanolem</a:t>
            </a:r>
            <a:r>
              <a:rPr lang="cs-CZ" dirty="0"/>
              <a:t> a prosajte vzduchem</a:t>
            </a:r>
          </a:p>
          <a:p>
            <a:pPr marL="0" lvl="0" indent="0">
              <a:buNone/>
            </a:pPr>
            <a:r>
              <a:rPr lang="cs-CZ" dirty="0"/>
              <a:t>produkt dosušte mezi listy filtračního papíru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r>
              <a:rPr lang="cs-CZ" b="1" dirty="0"/>
              <a:t>Vypočtěte množství </a:t>
            </a:r>
            <a:r>
              <a:rPr lang="cs-CZ" dirty="0"/>
              <a:t>vstupních reagentů vzhledem k teoretickému výtěžku </a:t>
            </a:r>
            <a:r>
              <a:rPr lang="cs-CZ" dirty="0" smtClean="0"/>
              <a:t>5g síranu železnatého </a:t>
            </a:r>
            <a:endParaRPr lang="cs-CZ" b="1" dirty="0"/>
          </a:p>
          <a:p>
            <a:r>
              <a:rPr lang="cs-CZ" b="1" dirty="0"/>
              <a:t>Nastudujte vlastnosti a reakce </a:t>
            </a:r>
            <a:r>
              <a:rPr lang="cs-CZ" dirty="0"/>
              <a:t>síranu železnatého 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92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987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9287" y="1458097"/>
            <a:ext cx="10005325" cy="445312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800" b="1" dirty="0"/>
              <a:t>OXID ŽELEZITÝ		 Fe</a:t>
            </a:r>
            <a:r>
              <a:rPr lang="cs-CZ" sz="4800" b="1" baseline="-25000" dirty="0"/>
              <a:t>2</a:t>
            </a:r>
            <a:r>
              <a:rPr lang="cs-CZ" sz="4800" b="1" dirty="0"/>
              <a:t>O</a:t>
            </a:r>
            <a:r>
              <a:rPr lang="cs-CZ" sz="4800" b="1" baseline="-25000" dirty="0"/>
              <a:t>3</a:t>
            </a:r>
            <a:endParaRPr lang="cs-CZ" sz="4800" dirty="0"/>
          </a:p>
          <a:p>
            <a:pPr marL="0" indent="0">
              <a:buNone/>
            </a:pPr>
            <a:r>
              <a:rPr lang="cs-CZ" sz="4800" dirty="0"/>
              <a:t>-----------------------------------------------------</a:t>
            </a:r>
          </a:p>
          <a:p>
            <a:pPr marL="0" indent="0">
              <a:buNone/>
            </a:pPr>
            <a:r>
              <a:rPr lang="cs-CZ" sz="4800" b="1" dirty="0" smtClean="0"/>
              <a:t>Příprava</a:t>
            </a:r>
            <a:r>
              <a:rPr lang="cs-CZ" sz="4800" b="1" dirty="0"/>
              <a:t>:</a:t>
            </a:r>
            <a:r>
              <a:rPr lang="cs-CZ" sz="4800" dirty="0"/>
              <a:t> srážením rozpustných solí železa roztokem hydroxidu a následným žíháním vzniklé směsi hydroxidů (pro jednoduchost je uvedena rovnice pro vznik čistého hydroxidu železnatého).</a:t>
            </a:r>
          </a:p>
          <a:p>
            <a:pPr marL="0" indent="0">
              <a:buNone/>
            </a:pPr>
            <a:r>
              <a:rPr lang="cs-CZ" sz="4800" dirty="0"/>
              <a:t> </a:t>
            </a:r>
            <a:endParaRPr lang="cs-CZ" sz="4800" dirty="0" smtClean="0"/>
          </a:p>
          <a:p>
            <a:r>
              <a:rPr lang="cs-CZ" sz="4800" b="1" dirty="0" smtClean="0"/>
              <a:t>Doplňte </a:t>
            </a:r>
            <a:r>
              <a:rPr lang="cs-CZ" sz="4800" b="1" dirty="0"/>
              <a:t>rovnici:</a:t>
            </a: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dirty="0" smtClean="0"/>
              <a:t>FeSO</a:t>
            </a:r>
            <a:r>
              <a:rPr lang="cs-CZ" sz="4800" baseline="-25000" dirty="0" smtClean="0"/>
              <a:t>4</a:t>
            </a:r>
            <a:r>
              <a:rPr lang="cs-CZ" sz="4800" dirty="0" smtClean="0"/>
              <a:t> </a:t>
            </a:r>
            <a:r>
              <a:rPr lang="cs-CZ" sz="4800" dirty="0"/>
              <a:t>+ 2 KOH  </a:t>
            </a:r>
            <a:r>
              <a:rPr lang="cs-CZ" sz="4800" dirty="0" smtClean="0"/>
              <a:t>-----------</a:t>
            </a:r>
            <a:endParaRPr lang="cs-CZ" sz="4800" dirty="0"/>
          </a:p>
          <a:p>
            <a:pPr marL="0" indent="0">
              <a:buNone/>
            </a:pPr>
            <a:r>
              <a:rPr lang="cs-CZ" sz="4800" dirty="0" smtClean="0"/>
              <a:t>		-------------- </a:t>
            </a:r>
            <a:r>
              <a:rPr lang="cs-CZ" sz="4800" dirty="0"/>
              <a:t>Fe</a:t>
            </a:r>
            <a:r>
              <a:rPr lang="cs-CZ" sz="4800" baseline="-25000" dirty="0"/>
              <a:t>2</a:t>
            </a:r>
            <a:r>
              <a:rPr lang="cs-CZ" sz="4800" dirty="0"/>
              <a:t>O</a:t>
            </a:r>
            <a:r>
              <a:rPr lang="cs-CZ" sz="4800" baseline="-25000" dirty="0"/>
              <a:t>3</a:t>
            </a:r>
            <a:r>
              <a:rPr lang="cs-CZ" sz="4800" dirty="0"/>
              <a:t> + H</a:t>
            </a:r>
            <a:r>
              <a:rPr lang="cs-CZ" sz="4800" baseline="-25000" dirty="0"/>
              <a:t>2</a:t>
            </a:r>
            <a:r>
              <a:rPr lang="cs-CZ" sz="4800" dirty="0"/>
              <a:t>O</a:t>
            </a:r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b="1" dirty="0"/>
              <a:t>Postup:</a:t>
            </a:r>
            <a:r>
              <a:rPr lang="cs-CZ" sz="4800" dirty="0"/>
              <a:t> </a:t>
            </a:r>
          </a:p>
          <a:p>
            <a:pPr marL="0" lvl="0" indent="0">
              <a:buNone/>
            </a:pPr>
            <a:r>
              <a:rPr lang="cs-CZ" sz="4800" dirty="0"/>
              <a:t>5% roztok síranu železnatého v kádince přiveďte k varu a za stálého míchání</a:t>
            </a:r>
          </a:p>
          <a:p>
            <a:pPr marL="0" indent="0">
              <a:buNone/>
            </a:pPr>
            <a:r>
              <a:rPr lang="cs-CZ" sz="4800" dirty="0"/>
              <a:t>(magnetická míchačka) přikapejte 10% roztok hydroxidu draselného (dvojnásobek</a:t>
            </a:r>
          </a:p>
          <a:p>
            <a:pPr marL="0" indent="0">
              <a:buNone/>
            </a:pPr>
            <a:r>
              <a:rPr lang="cs-CZ" sz="4800" dirty="0"/>
              <a:t>stechiometrie)</a:t>
            </a:r>
          </a:p>
          <a:p>
            <a:pPr marL="0" lvl="0" indent="0">
              <a:buNone/>
            </a:pPr>
            <a:r>
              <a:rPr lang="cs-CZ" sz="4800" dirty="0"/>
              <a:t>směs dále zahřívejte 1 h, aby se sraženina sbalila</a:t>
            </a:r>
          </a:p>
          <a:p>
            <a:pPr marL="0" lvl="0" indent="0">
              <a:buNone/>
            </a:pPr>
            <a:r>
              <a:rPr lang="cs-CZ" sz="4800" dirty="0"/>
              <a:t>sraženinu odsajte na </a:t>
            </a:r>
            <a:r>
              <a:rPr lang="cs-CZ" sz="4800" dirty="0" err="1"/>
              <a:t>Büchnerově</a:t>
            </a:r>
            <a:r>
              <a:rPr lang="cs-CZ" sz="4800" dirty="0"/>
              <a:t> nálevce, promyjte důkladně vodou, následně </a:t>
            </a:r>
            <a:r>
              <a:rPr lang="cs-CZ" sz="4800" dirty="0" err="1"/>
              <a:t>ethanolem</a:t>
            </a:r>
            <a:r>
              <a:rPr lang="cs-CZ" sz="4800" dirty="0"/>
              <a:t> a sušte </a:t>
            </a:r>
            <a:r>
              <a:rPr lang="cs-CZ" sz="4800" dirty="0" err="1"/>
              <a:t>prosáváním</a:t>
            </a:r>
            <a:r>
              <a:rPr lang="cs-CZ" sz="4800" dirty="0"/>
              <a:t> vzduchu</a:t>
            </a:r>
          </a:p>
          <a:p>
            <a:pPr marL="0" lvl="0" indent="0">
              <a:buNone/>
            </a:pPr>
            <a:r>
              <a:rPr lang="cs-CZ" sz="4800" dirty="0"/>
              <a:t>získanou směs hydroxidů jemně rozetřete, přeneste do porcelánového kelímku a žíhejte nesvítivým plamenem kahanu do konstantní hmotnosti.</a:t>
            </a:r>
          </a:p>
          <a:p>
            <a:pPr marL="0" indent="0">
              <a:buNone/>
            </a:pPr>
            <a:r>
              <a:rPr lang="cs-CZ" sz="4800" b="1" dirty="0"/>
              <a:t> </a:t>
            </a:r>
            <a:endParaRPr lang="cs-CZ" sz="4800" dirty="0"/>
          </a:p>
          <a:p>
            <a:r>
              <a:rPr lang="cs-CZ" sz="4800" b="1" dirty="0"/>
              <a:t> </a:t>
            </a:r>
            <a:r>
              <a:rPr lang="cs-CZ" sz="4800" b="1" dirty="0"/>
              <a:t>Vypočtěte množství </a:t>
            </a:r>
            <a:r>
              <a:rPr lang="cs-CZ" sz="4800" dirty="0"/>
              <a:t>vstupních reagentů vzhledem k teoretickému výtěžku </a:t>
            </a:r>
            <a:r>
              <a:rPr lang="cs-CZ" sz="4800" dirty="0" smtClean="0"/>
              <a:t>2g </a:t>
            </a:r>
            <a:r>
              <a:rPr lang="cs-CZ" sz="4800" b="1" dirty="0" smtClean="0"/>
              <a:t>oxidu železitého</a:t>
            </a:r>
          </a:p>
          <a:p>
            <a:r>
              <a:rPr lang="cs-CZ" sz="4800" b="1" dirty="0"/>
              <a:t>Nastudujte vlastnosti a </a:t>
            </a:r>
            <a:r>
              <a:rPr lang="cs-CZ" sz="4800" b="1" dirty="0" smtClean="0"/>
              <a:t>reakce oxidu železitého</a:t>
            </a:r>
            <a:endParaRPr lang="cs-CZ" sz="4800" dirty="0"/>
          </a:p>
          <a:p>
            <a:endParaRPr lang="cs-CZ" sz="4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1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04800"/>
            <a:ext cx="8911687" cy="906162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0963" y="1136822"/>
            <a:ext cx="10293650" cy="59806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800" b="1" dirty="0"/>
              <a:t>ŠŤAVELAN ŽELEZNATÝ		FeC</a:t>
            </a:r>
            <a:r>
              <a:rPr lang="cs-CZ" sz="4800" b="1" baseline="-25000" dirty="0"/>
              <a:t>2</a:t>
            </a:r>
            <a:r>
              <a:rPr lang="cs-CZ" sz="4800" b="1" dirty="0"/>
              <a:t>O</a:t>
            </a:r>
            <a:r>
              <a:rPr lang="cs-CZ" sz="4800" b="1" baseline="-25000" dirty="0"/>
              <a:t>4</a:t>
            </a:r>
            <a:r>
              <a:rPr lang="cs-CZ" sz="4800" b="1" dirty="0"/>
              <a:t>·2H</a:t>
            </a:r>
            <a:r>
              <a:rPr lang="cs-CZ" sz="4800" b="1" baseline="-25000" dirty="0"/>
              <a:t>2</a:t>
            </a:r>
            <a:r>
              <a:rPr lang="cs-CZ" sz="4800" b="1" dirty="0"/>
              <a:t>O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------------------------------------------------------------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smtClean="0"/>
              <a:t>Příprava</a:t>
            </a:r>
            <a:r>
              <a:rPr lang="cs-CZ" sz="4800" b="1" dirty="0"/>
              <a:t>:</a:t>
            </a:r>
            <a:r>
              <a:rPr lang="cs-CZ" sz="4800" dirty="0"/>
              <a:t> </a:t>
            </a:r>
          </a:p>
          <a:p>
            <a:pPr marL="0" indent="0">
              <a:buNone/>
            </a:pPr>
            <a:r>
              <a:rPr lang="cs-CZ" sz="4800" dirty="0"/>
              <a:t>Příprava </a:t>
            </a:r>
            <a:r>
              <a:rPr lang="cs-CZ" sz="4800" dirty="0" err="1"/>
              <a:t>dihydrátu</a:t>
            </a:r>
            <a:r>
              <a:rPr lang="cs-CZ" sz="4800" dirty="0"/>
              <a:t> šťavelanu železnatého srážením roztoků železnatých solí šťavelanovými aniony</a:t>
            </a:r>
          </a:p>
          <a:p>
            <a:pPr marL="0" indent="0">
              <a:buNone/>
            </a:pPr>
            <a:endParaRPr lang="cs-CZ" sz="4800" dirty="0" smtClean="0"/>
          </a:p>
          <a:p>
            <a:r>
              <a:rPr lang="cs-CZ" sz="4800" b="1" dirty="0" smtClean="0"/>
              <a:t>Doplňte rovnici</a:t>
            </a:r>
          </a:p>
          <a:p>
            <a:pPr marL="0" indent="0">
              <a:buNone/>
            </a:pPr>
            <a:r>
              <a:rPr lang="cs-CZ" sz="4800" dirty="0" smtClean="0"/>
              <a:t>FeSO</a:t>
            </a:r>
            <a:r>
              <a:rPr lang="cs-CZ" sz="4800" baseline="-25000" dirty="0" smtClean="0"/>
              <a:t>4</a:t>
            </a:r>
            <a:r>
              <a:rPr lang="cs-CZ" sz="4800" dirty="0" smtClean="0"/>
              <a:t> </a:t>
            </a:r>
            <a:r>
              <a:rPr lang="cs-CZ" sz="4800" dirty="0"/>
              <a:t>+ H</a:t>
            </a:r>
            <a:r>
              <a:rPr lang="cs-CZ" sz="4800" baseline="-25000" dirty="0"/>
              <a:t>2</a:t>
            </a:r>
            <a:r>
              <a:rPr lang="cs-CZ" sz="4800" dirty="0"/>
              <a:t>C</a:t>
            </a:r>
            <a:r>
              <a:rPr lang="cs-CZ" sz="4800" baseline="-25000" dirty="0"/>
              <a:t>2</a:t>
            </a:r>
            <a:r>
              <a:rPr lang="cs-CZ" sz="4800" dirty="0"/>
              <a:t>O</a:t>
            </a:r>
            <a:r>
              <a:rPr lang="cs-CZ" sz="4800" baseline="-25000" dirty="0"/>
              <a:t>4</a:t>
            </a:r>
            <a:r>
              <a:rPr lang="cs-CZ" sz="4800" dirty="0"/>
              <a:t> ------------- </a:t>
            </a:r>
            <a:endParaRPr lang="cs-CZ" sz="4800" dirty="0" smtClean="0"/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b="1" dirty="0"/>
              <a:t>Postup:</a:t>
            </a:r>
            <a:r>
              <a:rPr lang="cs-CZ" sz="4800" dirty="0"/>
              <a:t> </a:t>
            </a:r>
          </a:p>
          <a:p>
            <a:pPr marL="0" lvl="0" indent="0">
              <a:buNone/>
            </a:pPr>
            <a:r>
              <a:rPr lang="cs-CZ" sz="4800" dirty="0"/>
              <a:t>připravte 15% roztok síranu železnatého a okyselte jej několika kapkami 5%</a:t>
            </a:r>
          </a:p>
          <a:p>
            <a:pPr marL="0" indent="0">
              <a:buNone/>
            </a:pPr>
            <a:r>
              <a:rPr lang="cs-CZ" sz="4800" dirty="0"/>
              <a:t>kyseliny sírové</a:t>
            </a:r>
          </a:p>
          <a:p>
            <a:pPr marL="0" lvl="0" indent="0">
              <a:buNone/>
            </a:pPr>
            <a:r>
              <a:rPr lang="cs-CZ" sz="4800" dirty="0"/>
              <a:t>za stálého míchání (magnetická míchačka) přidejte 10% roztok kyseliny šťavelové (50% nadbytek oproti stechiometrii)</a:t>
            </a:r>
          </a:p>
          <a:p>
            <a:pPr marL="0" lvl="0" indent="0">
              <a:buNone/>
            </a:pPr>
            <a:r>
              <a:rPr lang="cs-CZ" sz="4800" dirty="0"/>
              <a:t>suspenzi produktu opatrně zahřívejte</a:t>
            </a:r>
          </a:p>
          <a:p>
            <a:pPr marL="0" lvl="0" indent="0">
              <a:buNone/>
            </a:pPr>
            <a:r>
              <a:rPr lang="cs-CZ" sz="4800" dirty="0"/>
              <a:t>po dosažení bodu varu kádinku okamžitě sejměte a ponechte ochladit</a:t>
            </a:r>
          </a:p>
          <a:p>
            <a:pPr marL="0" lvl="0" indent="0">
              <a:buNone/>
            </a:pPr>
            <a:r>
              <a:rPr lang="cs-CZ" sz="4800" dirty="0"/>
              <a:t>opatrně dekantujte matečný roztok</a:t>
            </a:r>
          </a:p>
          <a:p>
            <a:pPr marL="0" lvl="0" indent="0">
              <a:buNone/>
            </a:pPr>
            <a:r>
              <a:rPr lang="cs-CZ" sz="4800" dirty="0"/>
              <a:t>sraženinu suspendujte v horké vodě (dvacetinásobek teoretické hmotnosti produktu)</a:t>
            </a:r>
          </a:p>
          <a:p>
            <a:pPr marL="0" lvl="0" indent="0">
              <a:buNone/>
            </a:pPr>
            <a:r>
              <a:rPr lang="cs-CZ" sz="4800" dirty="0"/>
              <a:t>odsajte na </a:t>
            </a:r>
            <a:r>
              <a:rPr lang="cs-CZ" sz="4800" dirty="0" err="1"/>
              <a:t>Büchnerově</a:t>
            </a:r>
            <a:r>
              <a:rPr lang="cs-CZ" sz="4800" dirty="0"/>
              <a:t> nálevce, promyjte důkladně horkou vodou, následně </a:t>
            </a:r>
            <a:r>
              <a:rPr lang="cs-CZ" sz="4800" dirty="0" err="1"/>
              <a:t>ethanolem</a:t>
            </a:r>
            <a:endParaRPr lang="cs-CZ" sz="4800" dirty="0"/>
          </a:p>
          <a:p>
            <a:pPr marL="0" indent="0">
              <a:buNone/>
            </a:pPr>
            <a:r>
              <a:rPr lang="cs-CZ" sz="4800" dirty="0"/>
              <a:t>sušte </a:t>
            </a:r>
            <a:r>
              <a:rPr lang="cs-CZ" sz="4800" dirty="0" err="1"/>
              <a:t>prosáváním</a:t>
            </a:r>
            <a:r>
              <a:rPr lang="cs-CZ" sz="4800" dirty="0"/>
              <a:t> vzduchu</a:t>
            </a:r>
          </a:p>
          <a:p>
            <a:pPr marL="0" lvl="0" indent="0">
              <a:buNone/>
            </a:pPr>
            <a:r>
              <a:rPr lang="cs-CZ" sz="4800" dirty="0"/>
              <a:t>preparát dosušte volně na vzduchu</a:t>
            </a:r>
          </a:p>
          <a:p>
            <a:pPr marL="0" indent="0">
              <a:buNone/>
            </a:pPr>
            <a:r>
              <a:rPr lang="cs-CZ" sz="4800" b="1" dirty="0"/>
              <a:t> </a:t>
            </a:r>
            <a:endParaRPr lang="cs-CZ" sz="4800" dirty="0"/>
          </a:p>
          <a:p>
            <a:r>
              <a:rPr lang="cs-CZ" sz="4800" b="1" dirty="0" smtClean="0"/>
              <a:t> </a:t>
            </a:r>
            <a:r>
              <a:rPr lang="cs-CZ" sz="4800" b="1" dirty="0"/>
              <a:t>Vypočtěte množství </a:t>
            </a:r>
            <a:r>
              <a:rPr lang="cs-CZ" sz="4800" dirty="0"/>
              <a:t>vstupních reagentů vzhledem k teoretickému výtěžku </a:t>
            </a:r>
            <a:r>
              <a:rPr lang="cs-CZ" sz="4800" dirty="0" smtClean="0"/>
              <a:t>2g </a:t>
            </a:r>
            <a:r>
              <a:rPr lang="cs-CZ" sz="4800" dirty="0" err="1" smtClean="0"/>
              <a:t>štavelanu</a:t>
            </a:r>
            <a:r>
              <a:rPr lang="cs-CZ" sz="4800" dirty="0" smtClean="0"/>
              <a:t> železnatého</a:t>
            </a:r>
            <a:endParaRPr lang="cs-CZ" sz="4800" b="1" dirty="0"/>
          </a:p>
          <a:p>
            <a:r>
              <a:rPr lang="cs-CZ" sz="4800" b="1" dirty="0"/>
              <a:t>Nastudujte vlastnosti a </a:t>
            </a:r>
            <a:r>
              <a:rPr lang="cs-CZ" sz="4800" b="1" dirty="0" smtClean="0"/>
              <a:t>reakce </a:t>
            </a:r>
            <a:r>
              <a:rPr lang="cs-CZ" sz="4800" dirty="0" err="1"/>
              <a:t>štavelanu</a:t>
            </a:r>
            <a:r>
              <a:rPr lang="cs-CZ" sz="4800" dirty="0"/>
              <a:t> železnatého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 </a:t>
            </a:r>
            <a:endParaRPr lang="cs-CZ" sz="4800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46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847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4443" y="1383957"/>
            <a:ext cx="10450169" cy="452726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SÍRAN AMONNO-ŽELEZITÝ		NH</a:t>
            </a:r>
            <a:r>
              <a:rPr lang="cs-CZ" b="1" baseline="-25000" dirty="0"/>
              <a:t>4</a:t>
            </a:r>
            <a:r>
              <a:rPr lang="cs-CZ" b="1" dirty="0"/>
              <a:t>Fe(SO</a:t>
            </a:r>
            <a:r>
              <a:rPr lang="cs-CZ" b="1" baseline="-25000" dirty="0"/>
              <a:t>4</a:t>
            </a:r>
            <a:r>
              <a:rPr lang="cs-CZ" b="1" dirty="0"/>
              <a:t>)</a:t>
            </a:r>
            <a:r>
              <a:rPr lang="cs-CZ" b="1" baseline="-25000" dirty="0"/>
              <a:t>2</a:t>
            </a:r>
            <a:r>
              <a:rPr lang="cs-CZ" b="1" dirty="0"/>
              <a:t>.12H</a:t>
            </a:r>
            <a:r>
              <a:rPr lang="cs-CZ" b="1" baseline="-25000" dirty="0"/>
              <a:t>2</a:t>
            </a:r>
            <a:r>
              <a:rPr lang="cs-CZ" b="1" dirty="0"/>
              <a:t>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 </a:t>
            </a:r>
            <a:r>
              <a:rPr lang="cs-CZ" dirty="0"/>
              <a:t>oxidací směsi síranu </a:t>
            </a:r>
            <a:r>
              <a:rPr lang="cs-CZ" dirty="0" err="1"/>
              <a:t>amonno</a:t>
            </a:r>
            <a:r>
              <a:rPr lang="cs-CZ" dirty="0"/>
              <a:t>-železnatého, zelené skalice a kyseliny sírové kyselinou dusičnou</a:t>
            </a:r>
          </a:p>
          <a:p>
            <a:r>
              <a:rPr lang="cs-CZ" b="1" dirty="0" smtClean="0"/>
              <a:t>Doplňte rovnici:</a:t>
            </a:r>
          </a:p>
          <a:p>
            <a:pPr marL="0" indent="0">
              <a:buNone/>
            </a:pPr>
            <a:r>
              <a:rPr lang="cs-CZ" dirty="0" smtClean="0"/>
              <a:t>(NH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Fe(SO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baseline="-25000" dirty="0"/>
              <a:t>	</a:t>
            </a:r>
            <a:r>
              <a:rPr lang="cs-CZ" dirty="0"/>
              <a:t>+ </a:t>
            </a:r>
            <a:r>
              <a:rPr lang="cs-CZ" dirty="0" smtClean="0"/>
              <a:t>FeSO</a:t>
            </a:r>
            <a:r>
              <a:rPr lang="cs-CZ" baseline="-25000" dirty="0" smtClean="0"/>
              <a:t>4   </a:t>
            </a:r>
            <a:r>
              <a:rPr lang="cs-CZ" dirty="0"/>
              <a:t>+  </a:t>
            </a:r>
            <a:r>
              <a:rPr lang="cs-CZ" dirty="0" smtClean="0"/>
              <a:t>HNO</a:t>
            </a:r>
            <a:r>
              <a:rPr lang="cs-CZ" baseline="-25000" dirty="0" smtClean="0"/>
              <a:t>3</a:t>
            </a:r>
            <a:r>
              <a:rPr lang="cs-CZ" dirty="0" smtClean="0"/>
              <a:t>-</a:t>
            </a:r>
            <a:r>
              <a:rPr lang="cs-CZ" dirty="0"/>
              <a:t>--------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Postup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do </a:t>
            </a:r>
            <a:r>
              <a:rPr lang="cs-CZ" dirty="0" err="1"/>
              <a:t>Erlenmayerovy</a:t>
            </a:r>
            <a:r>
              <a:rPr lang="cs-CZ" dirty="0"/>
              <a:t> baňky odměříme 38 ml 10% kyseliny sírové a v ní za varu rozpustíme 12 g síranu </a:t>
            </a:r>
            <a:r>
              <a:rPr lang="cs-CZ" dirty="0" err="1"/>
              <a:t>amonno</a:t>
            </a:r>
            <a:r>
              <a:rPr lang="cs-CZ" dirty="0"/>
              <a:t>-železnatého (</a:t>
            </a:r>
            <a:r>
              <a:rPr lang="cs-CZ" dirty="0" err="1"/>
              <a:t>Mohrova</a:t>
            </a:r>
            <a:r>
              <a:rPr lang="cs-CZ" dirty="0"/>
              <a:t> sůl) a stechiometrické množství zelené skalice</a:t>
            </a:r>
          </a:p>
          <a:p>
            <a:pPr marL="0" lvl="0" indent="0">
              <a:buNone/>
            </a:pPr>
            <a:r>
              <a:rPr lang="cs-CZ" dirty="0"/>
              <a:t>roztok zfiltrujeme a přidáme 2,5 ml koncentrované kyseliny dusičné</a:t>
            </a:r>
          </a:p>
          <a:p>
            <a:pPr marL="0" lvl="0" indent="0">
              <a:buNone/>
            </a:pPr>
            <a:r>
              <a:rPr lang="cs-CZ" dirty="0"/>
              <a:t>roztok zahříváme k varu, až kapka roztoku na hodinovém sklíčku po přidání roztoku </a:t>
            </a:r>
            <a:r>
              <a:rPr lang="cs-CZ" dirty="0" err="1"/>
              <a:t>hexakyanoželezitanu</a:t>
            </a:r>
            <a:r>
              <a:rPr lang="cs-CZ" dirty="0"/>
              <a:t> draselného nemodrá  </a:t>
            </a:r>
          </a:p>
          <a:p>
            <a:pPr marL="0" lvl="0" indent="0">
              <a:buNone/>
            </a:pPr>
            <a:r>
              <a:rPr lang="cs-CZ" dirty="0"/>
              <a:t>pokud vzniká modré zabarvení, je nutno oxidaci opakovat s dalšími podíly kyseliny dusičné</a:t>
            </a:r>
          </a:p>
          <a:p>
            <a:pPr marL="0" lvl="0" indent="0">
              <a:buNone/>
            </a:pPr>
            <a:r>
              <a:rPr lang="cs-CZ" dirty="0"/>
              <a:t>roztok potom zahříváme k varu, dokud unikají dýmy oxidu dusíku</a:t>
            </a:r>
          </a:p>
          <a:p>
            <a:pPr marL="0" lvl="0" indent="0">
              <a:buNone/>
            </a:pPr>
            <a:r>
              <a:rPr lang="cs-CZ" dirty="0"/>
              <a:t>vychladlý roztok necháme volně krystalovat (neodpařujeme)</a:t>
            </a:r>
          </a:p>
          <a:p>
            <a:pPr marL="0" lvl="0" indent="0">
              <a:buNone/>
            </a:pPr>
            <a:r>
              <a:rPr lang="cs-CZ" dirty="0"/>
              <a:t>krystaly odsajeme, promyjeme 50% </a:t>
            </a:r>
            <a:r>
              <a:rPr lang="cs-CZ" dirty="0" err="1"/>
              <a:t>ethanolem</a:t>
            </a:r>
            <a:r>
              <a:rPr lang="cs-CZ" dirty="0"/>
              <a:t>, dále </a:t>
            </a:r>
            <a:r>
              <a:rPr lang="cs-CZ" dirty="0" err="1"/>
              <a:t>ethanolem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sušíme mezi listy filtračního papíru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smtClean="0"/>
              <a:t>Vypočtěte </a:t>
            </a:r>
            <a:r>
              <a:rPr lang="cs-CZ" b="1" dirty="0"/>
              <a:t>množství </a:t>
            </a:r>
            <a:r>
              <a:rPr lang="cs-CZ" dirty="0"/>
              <a:t>vstupních reagentů vzhledem k teoretickému výtěžku </a:t>
            </a:r>
            <a:r>
              <a:rPr lang="cs-CZ" dirty="0" smtClean="0"/>
              <a:t>2g </a:t>
            </a:r>
            <a:r>
              <a:rPr lang="cs-CZ" dirty="0" err="1" smtClean="0"/>
              <a:t>siranu</a:t>
            </a:r>
            <a:r>
              <a:rPr lang="cs-CZ" dirty="0" smtClean="0"/>
              <a:t> </a:t>
            </a:r>
            <a:r>
              <a:rPr lang="cs-CZ" dirty="0" err="1" smtClean="0"/>
              <a:t>amonno</a:t>
            </a:r>
            <a:r>
              <a:rPr lang="cs-CZ" dirty="0" smtClean="0"/>
              <a:t>-železitého</a:t>
            </a:r>
            <a:endParaRPr lang="cs-CZ" b="1" dirty="0"/>
          </a:p>
          <a:p>
            <a:r>
              <a:rPr lang="cs-CZ" b="1" dirty="0"/>
              <a:t>Nastudujte vlastnosti a </a:t>
            </a:r>
            <a:r>
              <a:rPr lang="cs-CZ" b="1" dirty="0" smtClean="0"/>
              <a:t>reakce</a:t>
            </a:r>
            <a:r>
              <a:rPr lang="cs-CZ" dirty="0"/>
              <a:t>  </a:t>
            </a:r>
            <a:r>
              <a:rPr lang="cs-CZ" dirty="0" err="1"/>
              <a:t>siranu</a:t>
            </a:r>
            <a:r>
              <a:rPr lang="cs-CZ" dirty="0"/>
              <a:t> </a:t>
            </a:r>
            <a:r>
              <a:rPr lang="cs-CZ" dirty="0" err="1"/>
              <a:t>amonno</a:t>
            </a:r>
            <a:r>
              <a:rPr lang="cs-CZ" dirty="0"/>
              <a:t>-železitého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09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895"/>
          </a:xfrm>
        </p:spPr>
        <p:txBody>
          <a:bodyPr/>
          <a:lstStyle/>
          <a:p>
            <a:pPr algn="ctr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51005"/>
            <a:ext cx="8915400" cy="4560217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Flemr</a:t>
            </a:r>
            <a:r>
              <a:rPr lang="cs-CZ" dirty="0"/>
              <a:t>, V., &amp; Holečková, E. (2001). </a:t>
            </a:r>
            <a:r>
              <a:rPr lang="cs-CZ" i="1" dirty="0"/>
              <a:t>Úlohy z názvosloví a chemických výpočtů v anorganické chemii</a:t>
            </a:r>
            <a:r>
              <a:rPr lang="cs-CZ" dirty="0"/>
              <a:t>. Vysoká škola chemicko-technologická, Fakulta chemické technologie. </a:t>
            </a:r>
          </a:p>
          <a:p>
            <a:r>
              <a:rPr lang="cs-CZ" dirty="0"/>
              <a:t>Sirotek, V., &amp; Karlíček, J. (2005). </a:t>
            </a:r>
            <a:r>
              <a:rPr lang="cs-CZ" i="1" dirty="0"/>
              <a:t>Chemické výpočty a názvosloví anorganických látek</a:t>
            </a:r>
            <a:r>
              <a:rPr lang="cs-CZ" dirty="0"/>
              <a:t>. Západočeská univerzita v Plzni.</a:t>
            </a:r>
          </a:p>
          <a:p>
            <a:r>
              <a:rPr lang="cs-CZ" dirty="0"/>
              <a:t>Podlahová Jana, </a:t>
            </a:r>
            <a:r>
              <a:rPr lang="cs-CZ" dirty="0" err="1"/>
              <a:t>Jenšovský</a:t>
            </a:r>
            <a:r>
              <a:rPr lang="cs-CZ" dirty="0"/>
              <a:t> Lubor: Cvičení z preparativní anorganické chemie, Státní pedagogické nakladatelství Praha, UK v Praze, Fakulta přírodovědecká, 1982</a:t>
            </a:r>
          </a:p>
          <a:p>
            <a:r>
              <a:rPr lang="cs-CZ" dirty="0" err="1"/>
              <a:t>Kameníček</a:t>
            </a:r>
            <a:r>
              <a:rPr lang="cs-CZ" dirty="0"/>
              <a:t> J., Klečková M., Pastorek R. a Kašpárek F.: Praktická cvičení z anorganické chemie, Olomouc (2007)</a:t>
            </a:r>
          </a:p>
          <a:p>
            <a:r>
              <a:rPr lang="cs-CZ" dirty="0"/>
              <a:t>Grégr Jan, Slavík Martin: Laboratorní cvičení z anorganické chemie, Katedra chemie TU v Liberci (2018)</a:t>
            </a:r>
          </a:p>
          <a:p>
            <a:r>
              <a:rPr lang="cs-CZ" dirty="0" err="1"/>
              <a:t>Banýr</a:t>
            </a:r>
            <a:r>
              <a:rPr lang="cs-CZ" dirty="0"/>
              <a:t>, J.: Základy anorganické chemie I. Díl, Karolinum, Praha 1999.</a:t>
            </a:r>
          </a:p>
          <a:p>
            <a:r>
              <a:rPr lang="cs-CZ" dirty="0" err="1"/>
              <a:t>Banýr</a:t>
            </a:r>
            <a:r>
              <a:rPr lang="cs-CZ" dirty="0"/>
              <a:t>, J.: Chemie kovových prvků, </a:t>
            </a:r>
            <a:r>
              <a:rPr lang="cs-CZ" dirty="0" err="1"/>
              <a:t>PedF</a:t>
            </a:r>
            <a:r>
              <a:rPr lang="cs-CZ" dirty="0"/>
              <a:t> UK, Praha 2002.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70710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</TotalTime>
  <Words>153</Words>
  <Application>Microsoft Office PowerPoint</Application>
  <PresentationFormat>Širokoúhlá obrazovka</PresentationFormat>
  <Paragraphs>121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Laboratoř anorganické chemie_ ZS</vt:lpstr>
      <vt:lpstr>Laboratorní úlohy BLOK II</vt:lpstr>
      <vt:lpstr>Seznam úloh</vt:lpstr>
      <vt:lpstr>Samostudium laboratorních úloh</vt:lpstr>
      <vt:lpstr>Samostudium laboratorních úloh</vt:lpstr>
      <vt:lpstr>Samostudium laboratorních úloh</vt:lpstr>
      <vt:lpstr>Samostudium laboratorních úloh</vt:lpstr>
      <vt:lpstr>Doporučená literatura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Laboratoř anorganické chemie ZS 2018/2019</dc:title>
  <dc:creator>uzivatel</dc:creator>
  <cp:lastModifiedBy>uzivatel</cp:lastModifiedBy>
  <cp:revision>23</cp:revision>
  <cp:lastPrinted>2018-11-19T10:02:19Z</cp:lastPrinted>
  <dcterms:created xsi:type="dcterms:W3CDTF">2018-11-16T09:58:20Z</dcterms:created>
  <dcterms:modified xsi:type="dcterms:W3CDTF">2019-12-16T13:56:21Z</dcterms:modified>
</cp:coreProperties>
</file>