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4"/>
  </p:sldMasterIdLst>
  <p:sldIdLst>
    <p:sldId id="256" r:id="rId5"/>
    <p:sldId id="269" r:id="rId6"/>
    <p:sldId id="275" r:id="rId7"/>
    <p:sldId id="267" r:id="rId8"/>
    <p:sldId id="270" r:id="rId9"/>
    <p:sldId id="274" r:id="rId10"/>
    <p:sldId id="268" r:id="rId11"/>
    <p:sldId id="271" r:id="rId12"/>
    <p:sldId id="273" r:id="rId13"/>
    <p:sldId id="272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28.03.2025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1481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28.03.2025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153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28.03.2025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434925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28.03.2025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66993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28.03.2025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841456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28.03.2025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64756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28.03.2025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80185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28.03.2025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7556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28.03.2025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062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28.03.2025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8729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28.03.2025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4789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28.03.2025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1678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28.03.2025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3472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28.03.2025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4498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28.03.2025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8497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28.03.2025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1086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657BD6-80B5-431D-A6DA-251F39B5D414}" type="datetimeFigureOut">
              <a:rPr lang="cs-CZ" smtClean="0"/>
              <a:t>28.03.2025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0759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Začínáme psát</a:t>
            </a:r>
          </a:p>
        </p:txBody>
      </p:sp>
    </p:spTree>
    <p:extLst>
      <p:ext uri="{BB962C8B-B14F-4D97-AF65-F5344CB8AC3E}">
        <p14:creationId xmlns:p14="http://schemas.microsoft.com/office/powerpoint/2010/main" val="15991165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Psaní textu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Maketa – text v základních obrysech</a:t>
            </a:r>
          </a:p>
          <a:p>
            <a:pPr lvl="1"/>
            <a:r>
              <a:rPr lang="cs-CZ" dirty="0"/>
              <a:t>Podrobnější teze, citáty a parafráze, komentáře, průběžné závěry</a:t>
            </a:r>
          </a:p>
          <a:p>
            <a:pPr lvl="1"/>
            <a:r>
              <a:rPr lang="cs-CZ" dirty="0"/>
              <a:t>Proč nepsat rovnou načisto?</a:t>
            </a:r>
          </a:p>
          <a:p>
            <a:pPr lvl="1"/>
            <a:r>
              <a:rPr lang="cs-CZ" dirty="0"/>
              <a:t>Bez úvodu</a:t>
            </a:r>
          </a:p>
          <a:p>
            <a:r>
              <a:rPr lang="cs-CZ" dirty="0"/>
              <a:t>Pracovní text</a:t>
            </a:r>
          </a:p>
          <a:p>
            <a:r>
              <a:rPr lang="cs-CZ" dirty="0"/>
              <a:t>Revize – srozumitelnost textu</a:t>
            </a:r>
          </a:p>
          <a:p>
            <a:r>
              <a:rPr lang="cs-CZ" dirty="0"/>
              <a:t>Editace – formální a jazyková úprava</a:t>
            </a:r>
          </a:p>
        </p:txBody>
      </p:sp>
    </p:spTree>
    <p:extLst>
      <p:ext uri="{BB962C8B-B14F-4D97-AF65-F5344CB8AC3E}">
        <p14:creationId xmlns:p14="http://schemas.microsoft.com/office/powerpoint/2010/main" val="3944707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Tipy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Využití citačního manažeru</a:t>
            </a:r>
          </a:p>
          <a:p>
            <a:r>
              <a:rPr lang="cs-CZ" dirty="0"/>
              <a:t>Aplikace na poznámky</a:t>
            </a:r>
          </a:p>
          <a:p>
            <a:r>
              <a:rPr lang="cs-CZ" dirty="0"/>
              <a:t>Pojmenování souborů – myslete </a:t>
            </a:r>
            <a:r>
              <a:rPr lang="cs-CZ"/>
              <a:t>na vedoucího</a:t>
            </a:r>
            <a:endParaRPr lang="cs-CZ" dirty="0"/>
          </a:p>
          <a:p>
            <a:r>
              <a:rPr lang="cs-CZ" dirty="0"/>
              <a:t>Zálohování</a:t>
            </a:r>
          </a:p>
          <a:p>
            <a:r>
              <a:rPr lang="cs-CZ" dirty="0"/>
              <a:t>Spolupráce s vedoucím</a:t>
            </a:r>
          </a:p>
        </p:txBody>
      </p:sp>
    </p:spTree>
    <p:extLst>
      <p:ext uri="{BB962C8B-B14F-4D97-AF65-F5344CB8AC3E}">
        <p14:creationId xmlns:p14="http://schemas.microsoft.com/office/powerpoint/2010/main" val="3155635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Využití nástrojů AI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2243716"/>
            <a:ext cx="8596668" cy="3880773"/>
          </a:xfrm>
        </p:spPr>
        <p:txBody>
          <a:bodyPr/>
          <a:lstStyle/>
          <a:p>
            <a:r>
              <a:rPr lang="cs-CZ" dirty="0"/>
              <a:t>Jaké nástroje?</a:t>
            </a:r>
          </a:p>
          <a:p>
            <a:r>
              <a:rPr lang="cs-CZ" dirty="0"/>
              <a:t>Zkušenosti?</a:t>
            </a:r>
          </a:p>
          <a:p>
            <a:r>
              <a:rPr lang="cs-CZ" dirty="0"/>
              <a:t>Možné využití?</a:t>
            </a:r>
          </a:p>
          <a:p>
            <a:r>
              <a:rPr lang="cs-CZ" dirty="0"/>
              <a:t>Přínosy </a:t>
            </a:r>
            <a:r>
              <a:rPr lang="cs-CZ"/>
              <a:t>a úskalí?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761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Fáze psaní odborného textu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0690" y="2920041"/>
            <a:ext cx="5229955" cy="2362530"/>
          </a:xfrm>
        </p:spPr>
      </p:pic>
      <p:sp>
        <p:nvSpPr>
          <p:cNvPr id="6" name="TextovéPole 5"/>
          <p:cNvSpPr txBox="1"/>
          <p:nvPr/>
        </p:nvSpPr>
        <p:spPr>
          <a:xfrm>
            <a:off x="677334" y="6003637"/>
            <a:ext cx="8894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/>
              <a:t>ŠANDEROVÁ, Jadwiga a Alena MILTOVÁ. </a:t>
            </a:r>
            <a:r>
              <a:rPr lang="cs-CZ" sz="900" i="1" dirty="0"/>
              <a:t>Jak číst a psát odborný text ve společenských vědách: několik zásad pro začátečníky</a:t>
            </a:r>
            <a:r>
              <a:rPr lang="cs-CZ" sz="900" dirty="0"/>
              <a:t>. Praha: Sociologické nakladatelství, 2005. Studijní texty (Sociologické nakladatelství). ISBN 9788086429403.</a:t>
            </a:r>
          </a:p>
        </p:txBody>
      </p:sp>
    </p:spTree>
    <p:extLst>
      <p:ext uri="{BB962C8B-B14F-4D97-AF65-F5344CB8AC3E}">
        <p14:creationId xmlns:p14="http://schemas.microsoft.com/office/powerpoint/2010/main" val="3265436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Začínáme čtením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Odborný text předpokládá aktivní čtení</a:t>
            </a:r>
          </a:p>
          <a:p>
            <a:r>
              <a:rPr lang="cs-CZ" dirty="0"/>
              <a:t>Určité penzum poznatků z oboru je nutné</a:t>
            </a:r>
          </a:p>
          <a:p>
            <a:r>
              <a:rPr lang="cs-CZ" dirty="0"/>
              <a:t>Porozumění x efektivita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9459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39CA47-5C2D-12F4-5BA6-B71860052B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Začínáme čtením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764B58-8AAD-B8A3-E63B-5EECD3369B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Monografie – ucelený přehled o daném tématu, </a:t>
            </a:r>
            <a:r>
              <a:rPr lang="cs-CZ"/>
              <a:t>terminologie, definice</a:t>
            </a:r>
            <a:r>
              <a:rPr lang="cs-CZ" dirty="0"/>
              <a:t>, hlavní myšlenkové proudy, teorie, modely</a:t>
            </a:r>
          </a:p>
          <a:p>
            <a:r>
              <a:rPr lang="cs-CZ" dirty="0"/>
              <a:t>Odborné články</a:t>
            </a:r>
          </a:p>
          <a:p>
            <a:pPr lvl="1"/>
            <a:r>
              <a:rPr lang="cs-CZ" dirty="0"/>
              <a:t>Přehledové – přehled o dílčím tématu</a:t>
            </a:r>
          </a:p>
          <a:p>
            <a:pPr lvl="1"/>
            <a:r>
              <a:rPr lang="cs-CZ" dirty="0"/>
              <a:t>Výzkumné studie – stručný přehled literatury, informace o vlastním výzkumu</a:t>
            </a:r>
          </a:p>
          <a:p>
            <a:r>
              <a:rPr lang="cs-CZ" dirty="0"/>
              <a:t>Příspěvky z konferencí – informace o nových výzkumech, příklady z praxe</a:t>
            </a:r>
          </a:p>
          <a:p>
            <a:r>
              <a:rPr lang="cs-CZ" dirty="0"/>
              <a:t>Šedá literatura – metodické materiály, vládní dokumenty, statistiky, kvalifikační práce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33421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Začínáme čtením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Aktivní čtení</a:t>
            </a:r>
          </a:p>
          <a:p>
            <a:pPr lvl="1"/>
            <a:r>
              <a:rPr lang="cs-CZ" dirty="0"/>
              <a:t>První čtení - orientace ve struktuře textu, určení klíčových pasáží, terminologie</a:t>
            </a:r>
          </a:p>
          <a:p>
            <a:pPr lvl="1"/>
            <a:r>
              <a:rPr lang="cs-CZ" dirty="0"/>
              <a:t>Druhé čtení - klíčové myšlenky, východiska, argumenty</a:t>
            </a:r>
          </a:p>
          <a:p>
            <a:pPr marL="457200" lvl="1" indent="0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→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/>
              <a:t>Stručné a jasné shrnutí</a:t>
            </a:r>
          </a:p>
          <a:p>
            <a:pPr lvl="1"/>
            <a:r>
              <a:rPr lang="cs-CZ" dirty="0"/>
              <a:t>Shrnutí je nejasné? 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→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>
                <a:cs typeface="Calibri" panose="020F0502020204030204" pitchFamily="34" charset="0"/>
              </a:rPr>
              <a:t>třetí čtení</a:t>
            </a:r>
            <a:endParaRPr lang="cs-CZ" dirty="0"/>
          </a:p>
          <a:p>
            <a:pPr indent="-285750"/>
            <a:r>
              <a:rPr lang="cs-CZ" dirty="0"/>
              <a:t>Otázky</a:t>
            </a:r>
          </a:p>
          <a:p>
            <a:pPr lvl="1"/>
            <a:r>
              <a:rPr lang="cs-CZ" dirty="0"/>
              <a:t>Jakým problémem se autor zabývá (jaké otázky si klade)?</a:t>
            </a:r>
          </a:p>
          <a:p>
            <a:pPr lvl="1"/>
            <a:r>
              <a:rPr lang="cs-CZ" dirty="0"/>
              <a:t>K jakým závěrům dospěl (jak si na otázky odpověděl)?</a:t>
            </a:r>
          </a:p>
          <a:p>
            <a:pPr lvl="1"/>
            <a:r>
              <a:rPr lang="cs-CZ" dirty="0"/>
              <a:t>O co své závěry opírá (jaké argumenty na jejich podporu uvádí)?</a:t>
            </a:r>
          </a:p>
        </p:txBody>
      </p:sp>
    </p:spTree>
    <p:extLst>
      <p:ext uri="{BB962C8B-B14F-4D97-AF65-F5344CB8AC3E}">
        <p14:creationId xmlns:p14="http://schemas.microsoft.com/office/powerpoint/2010/main" val="23045309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Dokumentování četby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Poznámky</a:t>
            </a:r>
          </a:p>
          <a:p>
            <a:pPr lvl="1"/>
            <a:r>
              <a:rPr lang="cs-CZ" dirty="0"/>
              <a:t>Myšlenky, které nás zaujaly, formulujeme vlastními slovy (parafráze)</a:t>
            </a:r>
          </a:p>
          <a:p>
            <a:pPr lvl="1"/>
            <a:r>
              <a:rPr lang="cs-CZ" dirty="0"/>
              <a:t>Otázky k textu pro druhé čtení</a:t>
            </a:r>
          </a:p>
          <a:p>
            <a:r>
              <a:rPr lang="cs-CZ" dirty="0"/>
              <a:t>Dokumentace – „kartotéka“</a:t>
            </a:r>
          </a:p>
          <a:p>
            <a:pPr lvl="1"/>
            <a:r>
              <a:rPr lang="cs-CZ" dirty="0"/>
              <a:t>Stručná charakteristika textu (anotace, abstrakt)</a:t>
            </a:r>
          </a:p>
          <a:p>
            <a:pPr lvl="1"/>
            <a:r>
              <a:rPr lang="cs-CZ" dirty="0"/>
              <a:t>Parafráze zajímavých myšlenek, citáty</a:t>
            </a:r>
          </a:p>
        </p:txBody>
      </p:sp>
    </p:spTree>
    <p:extLst>
      <p:ext uri="{BB962C8B-B14F-4D97-AF65-F5344CB8AC3E}">
        <p14:creationId xmlns:p14="http://schemas.microsoft.com/office/powerpoint/2010/main" val="22472697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0695BD-C336-AF03-15F0-61478D4EC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5E78FB-1AAD-3CE9-4AD6-0153B4D825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cs-CZ" b="0" i="0" dirty="0">
                <a:solidFill>
                  <a:srgbClr val="1D2125"/>
                </a:solidFill>
                <a:effectLst/>
                <a:latin typeface="-apple-system"/>
              </a:rPr>
              <a:t>Vyberte si jeden z nabízených článků a vyzkoušejte na něm aktivní čtení. K článku si promyslete odpovědi na následující otázky:</a:t>
            </a:r>
          </a:p>
          <a:p>
            <a:pPr lvl="1"/>
            <a:r>
              <a:rPr lang="cs-CZ" b="0" i="0" dirty="0">
                <a:solidFill>
                  <a:srgbClr val="1D2125"/>
                </a:solidFill>
                <a:effectLst/>
                <a:latin typeface="-apple-system"/>
              </a:rPr>
              <a:t>Jakým problémem se autor zabývá (jaké otázky si klade)?</a:t>
            </a:r>
          </a:p>
          <a:p>
            <a:pPr lvl="1"/>
            <a:r>
              <a:rPr lang="cs-CZ" b="0" i="0" dirty="0">
                <a:solidFill>
                  <a:srgbClr val="1D2125"/>
                </a:solidFill>
                <a:effectLst/>
                <a:latin typeface="-apple-system"/>
              </a:rPr>
              <a:t>K jakým závěrům dospěl (jak si na otázky odpověděl)?</a:t>
            </a:r>
          </a:p>
          <a:p>
            <a:pPr lvl="1"/>
            <a:r>
              <a:rPr lang="cs-CZ" b="0" i="0" dirty="0">
                <a:solidFill>
                  <a:srgbClr val="1D2125"/>
                </a:solidFill>
                <a:effectLst/>
                <a:latin typeface="-apple-system"/>
              </a:rPr>
              <a:t>O co své závěry opírá (jaké argumenty na jejich podporu uvádí)?</a:t>
            </a:r>
          </a:p>
          <a:p>
            <a:r>
              <a:rPr lang="cs-CZ" dirty="0">
                <a:solidFill>
                  <a:srgbClr val="1D2125"/>
                </a:solidFill>
                <a:latin typeface="-apple-system"/>
              </a:rPr>
              <a:t>Co z textu byste použili?</a:t>
            </a:r>
          </a:p>
          <a:p>
            <a:pPr lvl="1"/>
            <a:r>
              <a:rPr lang="cs-CZ" b="0" i="0" dirty="0">
                <a:solidFill>
                  <a:srgbClr val="1D2125"/>
                </a:solidFill>
                <a:effectLst/>
                <a:latin typeface="-apple-system"/>
              </a:rPr>
              <a:t>Definice? – uveďte konkrétně</a:t>
            </a:r>
          </a:p>
          <a:p>
            <a:pPr lvl="1"/>
            <a:r>
              <a:rPr lang="cs-CZ" b="0" i="0" dirty="0">
                <a:solidFill>
                  <a:srgbClr val="1D2125"/>
                </a:solidFill>
                <a:effectLst/>
                <a:latin typeface="-apple-system"/>
              </a:rPr>
              <a:t>Zajímavé výsledky? – uveďte konkrétně</a:t>
            </a:r>
          </a:p>
          <a:p>
            <a:r>
              <a:rPr lang="cs-CZ" b="0" i="0">
                <a:solidFill>
                  <a:srgbClr val="1D2125"/>
                </a:solidFill>
                <a:effectLst/>
                <a:latin typeface="-apple-system"/>
              </a:rPr>
              <a:t>Kritické shrnutí</a:t>
            </a:r>
            <a:endParaRPr lang="cs-CZ" b="0" i="0" dirty="0">
              <a:solidFill>
                <a:srgbClr val="1D2125"/>
              </a:solidFill>
              <a:effectLst/>
              <a:latin typeface="-apple-system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4341111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04154ce8-de10-43e5-bac2-7607c4efa26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D26EE836CA0DF45885804509ECFD775" ma:contentTypeVersion="18" ma:contentTypeDescription="Vytvoří nový dokument" ma:contentTypeScope="" ma:versionID="1f3cf51fb97561f3c4d9c5039a491c96">
  <xsd:schema xmlns:xsd="http://www.w3.org/2001/XMLSchema" xmlns:xs="http://www.w3.org/2001/XMLSchema" xmlns:p="http://schemas.microsoft.com/office/2006/metadata/properties" xmlns:ns3="ad9319be-0f24-4bac-9f91-d45c695379bf" xmlns:ns4="04154ce8-de10-43e5-bac2-7607c4efa263" targetNamespace="http://schemas.microsoft.com/office/2006/metadata/properties" ma:root="true" ma:fieldsID="31f8f2b5693505f56a016e0025926af2" ns3:_="" ns4:_="">
    <xsd:import namespace="ad9319be-0f24-4bac-9f91-d45c695379bf"/>
    <xsd:import namespace="04154ce8-de10-43e5-bac2-7607c4efa26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LengthInSeconds" minOccurs="0"/>
                <xsd:element ref="ns4:MediaServiceLocation" minOccurs="0"/>
                <xsd:element ref="ns4:MediaServiceSearchProperties" minOccurs="0"/>
                <xsd:element ref="ns4:_activity" minOccurs="0"/>
                <xsd:element ref="ns4:MediaServiceObjectDetectorVersions" minOccurs="0"/>
                <xsd:element ref="ns4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9319be-0f24-4bac-9f91-d45c695379b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154ce8-de10-43e5-bac2-7607c4efa2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3" nillable="true" ma:displayName="_activity" ma:hidden="true" ma:internalName="_activity">
      <xsd:simpleType>
        <xsd:restriction base="dms:Note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5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20E9E85-236E-493A-A79E-03EC801E94CC}">
  <ds:schemaRefs>
    <ds:schemaRef ds:uri="http://purl.org/dc/elements/1.1/"/>
    <ds:schemaRef ds:uri="http://schemas.microsoft.com/office/2006/metadata/properties"/>
    <ds:schemaRef ds:uri="04154ce8-de10-43e5-bac2-7607c4efa263"/>
    <ds:schemaRef ds:uri="http://purl.org/dc/terms/"/>
    <ds:schemaRef ds:uri="ad9319be-0f24-4bac-9f91-d45c695379b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CAA0B06-784F-4029-8521-0F42CB4E5C2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62CE2B9-FCD1-46C0-A8C3-12C57F56AA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d9319be-0f24-4bac-9f91-d45c695379bf"/>
    <ds:schemaRef ds:uri="04154ce8-de10-43e5-bac2-7607c4efa26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2919</TotalTime>
  <Words>386</Words>
  <Application>Microsoft Office PowerPoint</Application>
  <PresentationFormat>Širokoúhlá obrazovka</PresentationFormat>
  <Paragraphs>59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-apple-system</vt:lpstr>
      <vt:lpstr>Arial</vt:lpstr>
      <vt:lpstr>Calibri</vt:lpstr>
      <vt:lpstr>Trebuchet MS</vt:lpstr>
      <vt:lpstr>Wingdings 3</vt:lpstr>
      <vt:lpstr>Fazeta</vt:lpstr>
      <vt:lpstr>Začínáme psát</vt:lpstr>
      <vt:lpstr>Tipy</vt:lpstr>
      <vt:lpstr>Využití nástrojů AI</vt:lpstr>
      <vt:lpstr>Fáze psaní odborného textu</vt:lpstr>
      <vt:lpstr>Začínáme čtením</vt:lpstr>
      <vt:lpstr>Začínáme čtením</vt:lpstr>
      <vt:lpstr>Začínáme čtením</vt:lpstr>
      <vt:lpstr>Dokumentování četby</vt:lpstr>
      <vt:lpstr>Cvičení</vt:lpstr>
      <vt:lpstr>Psaní textu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Etika výzkumu, výzkumné metody</dc:title>
  <dc:creator>Jarolímková, Adéla</dc:creator>
  <cp:lastModifiedBy>Jarolímková, Adéla</cp:lastModifiedBy>
  <cp:revision>50</cp:revision>
  <dcterms:created xsi:type="dcterms:W3CDTF">2021-03-15T15:30:47Z</dcterms:created>
  <dcterms:modified xsi:type="dcterms:W3CDTF">2025-03-28T11:16:24Z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0x0101005D26EE836CA0DF45885804509ECFD775</vt:lpwstr>
  </property>
</Properties>
</file>