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9" r:id="rId12"/>
    <p:sldId id="270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ematski slog 1 – poudarek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045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428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6106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0119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229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6654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038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784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724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291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785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26A1A-0575-46FD-AE94-85D976C3F969}" type="datetimeFigureOut">
              <a:rPr lang="sl-SI" smtClean="0"/>
              <a:t>8.4.2020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6C8FF-8E16-46A2-89D4-6823696B21B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141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4d.rtvslo.si/arhiv/kultura/17468350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78906" y="365125"/>
            <a:ext cx="5674894" cy="1325563"/>
          </a:xfrm>
        </p:spPr>
        <p:txBody>
          <a:bodyPr>
            <a:normAutofit/>
          </a:bodyPr>
          <a:lstStyle/>
          <a:p>
            <a:r>
              <a:rPr lang="sl-SI" sz="2400" dirty="0" smtClean="0"/>
              <a:t>Opišite sliko. </a:t>
            </a:r>
            <a:endParaRPr lang="sl-SI" sz="2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199" y="1825625"/>
            <a:ext cx="10875745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dirty="0"/>
          </a:p>
          <a:p>
            <a:pPr marL="0" indent="0" algn="r">
              <a:buNone/>
            </a:pPr>
            <a:r>
              <a:rPr lang="sl-SI" sz="1800" noProof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Heath Robinson, </a:t>
            </a:r>
            <a:r>
              <a:rPr lang="sl-SI" sz="1800" i="1" noProof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The Ideal Home</a:t>
            </a:r>
            <a:r>
              <a:rPr lang="sl-SI" sz="1800" noProof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sl-SI" sz="1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1933</a:t>
            </a:r>
            <a:endParaRPr lang="sl-SI" sz="1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7" y="67377"/>
            <a:ext cx="5064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9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288" y="693020"/>
            <a:ext cx="9347424" cy="547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1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940291"/>
          </a:xfrm>
        </p:spPr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5755907"/>
            <a:ext cx="10515600" cy="333743"/>
          </a:xfrm>
        </p:spPr>
        <p:txBody>
          <a:bodyPr>
            <a:normAutofit fontScale="92500" lnSpcReduction="20000"/>
          </a:bodyPr>
          <a:lstStyle/>
          <a:p>
            <a:r>
              <a:rPr lang="sl-SI" dirty="0">
                <a:solidFill>
                  <a:schemeClr val="bg1">
                    <a:lumMod val="65000"/>
                  </a:schemeClr>
                </a:solidFill>
              </a:rPr>
              <a:t>Naprej pa v slovenščini, str. </a:t>
            </a:r>
            <a:r>
              <a:rPr lang="sl-SI" dirty="0" smtClean="0">
                <a:solidFill>
                  <a:schemeClr val="bg1">
                    <a:lumMod val="65000"/>
                  </a:schemeClr>
                </a:solidFill>
              </a:rPr>
              <a:t>42</a:t>
            </a:r>
            <a:endParaRPr lang="sl-SI" dirty="0">
              <a:solidFill>
                <a:schemeClr val="bg1">
                  <a:lumMod val="65000"/>
                </a:schemeClr>
              </a:solidFill>
            </a:endParaRP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070" y="0"/>
            <a:ext cx="4915302" cy="6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0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09"/>
          </a:xfrm>
        </p:spPr>
        <p:txBody>
          <a:bodyPr>
            <a:normAutofit/>
          </a:bodyPr>
          <a:lstStyle/>
          <a:p>
            <a:r>
              <a:rPr lang="sl-SI" sz="2000" dirty="0" smtClean="0"/>
              <a:t>.</a:t>
            </a:r>
            <a:endParaRPr lang="sl-SI" sz="20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443790"/>
            <a:ext cx="10515600" cy="5139890"/>
          </a:xfrm>
        </p:spPr>
        <p:txBody>
          <a:bodyPr>
            <a:normAutofit/>
          </a:bodyPr>
          <a:lstStyle/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pPr marL="0" indent="0">
              <a:buNone/>
            </a:pPr>
            <a:endParaRPr lang="sl-SI" sz="2000" dirty="0" smtClean="0">
              <a:latin typeface="+mj-lt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796" y="275372"/>
            <a:ext cx="8842408" cy="630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značba mesta vsebin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945990"/>
              </p:ext>
            </p:extLst>
          </p:nvPr>
        </p:nvGraphicFramePr>
        <p:xfrm>
          <a:off x="2079056" y="3570976"/>
          <a:ext cx="7093820" cy="308970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19998">
                  <a:extLst>
                    <a:ext uri="{9D8B030D-6E8A-4147-A177-3AD203B41FA5}">
                      <a16:colId xmlns:a16="http://schemas.microsoft.com/office/drawing/2014/main" val="2503006715"/>
                    </a:ext>
                  </a:extLst>
                </a:gridCol>
                <a:gridCol w="5173822">
                  <a:extLst>
                    <a:ext uri="{9D8B030D-6E8A-4147-A177-3AD203B41FA5}">
                      <a16:colId xmlns:a16="http://schemas.microsoft.com/office/drawing/2014/main" val="3776882113"/>
                    </a:ext>
                  </a:extLst>
                </a:gridCol>
              </a:tblGrid>
              <a:tr h="30897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splet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ustanova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obvestilo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pravkar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sled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zavest 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UcPeriod"/>
                      </a:pPr>
                      <a:r>
                        <a:rPr lang="sl-SI" sz="1800" dirty="0">
                          <a:effectLst/>
                        </a:rPr>
                        <a:t>prirediti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stopinja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internet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védenje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organizirati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sporočilo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zdaj, v tem trenutku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sl-SI" sz="1800" dirty="0">
                          <a:effectLst/>
                        </a:rPr>
                        <a:t>institucija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196837"/>
                  </a:ext>
                </a:extLst>
              </a:tr>
            </a:tbl>
          </a:graphicData>
        </a:graphic>
      </p:graphicFrame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17090"/>
          </a:xfrm>
        </p:spPr>
        <p:txBody>
          <a:bodyPr>
            <a:normAutofit/>
          </a:bodyPr>
          <a:lstStyle/>
          <a:p>
            <a:r>
              <a:rPr lang="sl-SI" sz="3100" b="1" dirty="0" smtClean="0">
                <a:solidFill>
                  <a:schemeClr val="accent5"/>
                </a:solidFill>
              </a:rPr>
              <a:t>Igor Štromajer o umetnosti na svetovnem spletu </a:t>
            </a:r>
            <a:r>
              <a:rPr lang="sl-SI" sz="2900" b="1" dirty="0" smtClean="0"/>
              <a:t/>
            </a:r>
            <a:br>
              <a:rPr lang="sl-SI" sz="2900" b="1" dirty="0" smtClean="0"/>
            </a:br>
            <a:r>
              <a:rPr lang="sl-SI" sz="2000" b="1" dirty="0" smtClean="0"/>
              <a:t>– posnetek: RTVSLO  </a:t>
            </a:r>
            <a:r>
              <a:rPr lang="sl-SI" sz="2000" b="1" u="sng" dirty="0" smtClean="0">
                <a:hlinkClick r:id="rId2"/>
              </a:rPr>
              <a:t>https://4d.rtvslo.si/arhiv/kultura/174683505</a:t>
            </a:r>
            <a:r>
              <a:rPr lang="sl-SI" sz="2000" b="1" dirty="0" smtClean="0"/>
              <a:t>, do 2:55</a:t>
            </a:r>
            <a:br>
              <a:rPr lang="sl-SI" sz="2000" b="1" dirty="0" smtClean="0"/>
            </a:br>
            <a:r>
              <a:rPr lang="sl-SI" sz="2000" b="1" dirty="0" smtClean="0"/>
              <a:t/>
            </a:r>
            <a:br>
              <a:rPr lang="sl-SI" sz="2000" b="1" dirty="0" smtClean="0"/>
            </a:br>
            <a:r>
              <a:rPr lang="sl-SI" sz="2000" b="1" dirty="0"/>
              <a:t/>
            </a:r>
            <a:br>
              <a:rPr lang="sl-SI" sz="2000" b="1" dirty="0"/>
            </a:br>
            <a:r>
              <a:rPr lang="sl-SI" sz="2000" b="1" dirty="0"/>
              <a:t/>
            </a:r>
            <a:br>
              <a:rPr lang="sl-SI" sz="2000" b="1" dirty="0"/>
            </a:br>
            <a:r>
              <a:rPr lang="sl-SI" sz="2000" b="1" dirty="0" smtClean="0"/>
              <a:t>Povežite.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60094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>
                <a:solidFill>
                  <a:schemeClr val="accent5"/>
                </a:solidFill>
              </a:rPr>
              <a:t>Igor Štromajer o umetnosti na svetovnem spletu</a:t>
            </a:r>
            <a:endParaRPr lang="sl-SI" sz="36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511166"/>
            <a:ext cx="10515600" cy="4665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4000" b="1" dirty="0" smtClean="0"/>
              <a:t>Vprašanja</a:t>
            </a:r>
            <a:endParaRPr lang="sl-SI" dirty="0"/>
          </a:p>
          <a:p>
            <a:r>
              <a:rPr lang="sl-SI" dirty="0"/>
              <a:t>Kaj se je začelo dogajati marca?</a:t>
            </a:r>
          </a:p>
          <a:p>
            <a:r>
              <a:rPr lang="sl-SI" dirty="0"/>
              <a:t>Kakšen vpliv je imel net </a:t>
            </a:r>
            <a:r>
              <a:rPr lang="sl-SI" dirty="0" err="1"/>
              <a:t>art</a:t>
            </a:r>
            <a:r>
              <a:rPr lang="sl-SI" dirty="0"/>
              <a:t> v devetdesetih?</a:t>
            </a:r>
          </a:p>
          <a:p>
            <a:r>
              <a:rPr lang="sl-SI" dirty="0"/>
              <a:t>Kako današnji umetniki razumejo spletno umetnost?</a:t>
            </a:r>
          </a:p>
          <a:p>
            <a:r>
              <a:rPr lang="sl-SI" dirty="0"/>
              <a:t>Kdo je Igor Štromajer?</a:t>
            </a:r>
          </a:p>
          <a:p>
            <a:r>
              <a:rPr lang="sl-SI" dirty="0"/>
              <a:t>Kako bo virus po mnenju Štromajerja spremenil družbo?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3858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152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232034"/>
            <a:ext cx="10515600" cy="4944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b="1" dirty="0" smtClean="0">
                <a:solidFill>
                  <a:schemeClr val="accent5"/>
                </a:solidFill>
              </a:rPr>
              <a:t>Za pogovor </a:t>
            </a:r>
            <a:r>
              <a:rPr lang="sl-SI" sz="2400" dirty="0" smtClean="0">
                <a:solidFill>
                  <a:schemeClr val="accent5"/>
                </a:solidFill>
              </a:rPr>
              <a:t>(pri tem čim več</a:t>
            </a:r>
            <a:r>
              <a:rPr lang="sl-SI" sz="2400" b="1" dirty="0" smtClean="0">
                <a:solidFill>
                  <a:schemeClr val="accent5"/>
                </a:solidFill>
              </a:rPr>
              <a:t> uporabljajte besedišče iz zgornjega besedila</a:t>
            </a:r>
            <a:r>
              <a:rPr lang="sl-SI" sz="2400" dirty="0" smtClean="0">
                <a:solidFill>
                  <a:schemeClr val="accent5"/>
                </a:solidFill>
              </a:rPr>
              <a:t>)</a:t>
            </a:r>
          </a:p>
          <a:p>
            <a:pPr marL="0" indent="0">
              <a:buNone/>
            </a:pPr>
            <a:endParaRPr lang="sl-SI" sz="2400" dirty="0" smtClean="0">
              <a:solidFill>
                <a:schemeClr val="accent5"/>
              </a:solidFill>
            </a:endParaRPr>
          </a:p>
          <a:p>
            <a:pPr lvl="0"/>
            <a:r>
              <a:rPr lang="sl-SI" sz="2400" dirty="0" smtClean="0">
                <a:solidFill>
                  <a:schemeClr val="accent5"/>
                </a:solidFill>
              </a:rPr>
              <a:t>Kako so se umetniki (na Češkem) prilagodili situaciji, v kateri se ne smemo srečevati v živo?</a:t>
            </a:r>
          </a:p>
          <a:p>
            <a:pPr lvl="0"/>
            <a:r>
              <a:rPr lang="sl-SI" sz="2400" dirty="0" smtClean="0">
                <a:solidFill>
                  <a:schemeClr val="accent5"/>
                </a:solidFill>
              </a:rPr>
              <a:t>Katere nove oblike predstavljanja in izvajanja umetniškega dela so se pojavile v tem času?</a:t>
            </a:r>
          </a:p>
          <a:p>
            <a:pPr lvl="0"/>
            <a:r>
              <a:rPr lang="sl-SI" sz="2400" dirty="0" smtClean="0">
                <a:solidFill>
                  <a:schemeClr val="accent5"/>
                </a:solidFill>
              </a:rPr>
              <a:t>S katerimi največjimi problemi se v tem času srečujejo manjše umetniške hiše in posamezni umetniki?</a:t>
            </a:r>
          </a:p>
          <a:p>
            <a:pPr lvl="0"/>
            <a:r>
              <a:rPr lang="sl-SI" sz="2400" dirty="0" smtClean="0">
                <a:solidFill>
                  <a:schemeClr val="accent5"/>
                </a:solidFill>
              </a:rPr>
              <a:t>Na kakšen način (in katero) umetnost spremljate v tem času vi? Kaj/Kako včasih in kaj/kako zdaj?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400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0559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sl-SI" sz="3200" b="1" dirty="0"/>
              <a:t>Ponavljanje 2. ženske sklanjatve. (po vzoru SBŽ 2, str. 54)</a:t>
            </a: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sz="2400" b="1" u="sng" dirty="0" smtClean="0"/>
              <a:t>ednina</a:t>
            </a:r>
            <a:endParaRPr lang="sl-SI" sz="2400" b="1" u="sng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957455"/>
              </p:ext>
            </p:extLst>
          </p:nvPr>
        </p:nvGraphicFramePr>
        <p:xfrm>
          <a:off x="760396" y="2310064"/>
          <a:ext cx="10593403" cy="34277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18478">
                  <a:extLst>
                    <a:ext uri="{9D8B030D-6E8A-4147-A177-3AD203B41FA5}">
                      <a16:colId xmlns:a16="http://schemas.microsoft.com/office/drawing/2014/main" val="2641721261"/>
                    </a:ext>
                  </a:extLst>
                </a:gridCol>
                <a:gridCol w="2118478">
                  <a:extLst>
                    <a:ext uri="{9D8B030D-6E8A-4147-A177-3AD203B41FA5}">
                      <a16:colId xmlns:a16="http://schemas.microsoft.com/office/drawing/2014/main" val="4280389888"/>
                    </a:ext>
                  </a:extLst>
                </a:gridCol>
                <a:gridCol w="2118478">
                  <a:extLst>
                    <a:ext uri="{9D8B030D-6E8A-4147-A177-3AD203B41FA5}">
                      <a16:colId xmlns:a16="http://schemas.microsoft.com/office/drawing/2014/main" val="4155573516"/>
                    </a:ext>
                  </a:extLst>
                </a:gridCol>
                <a:gridCol w="2118478">
                  <a:extLst>
                    <a:ext uri="{9D8B030D-6E8A-4147-A177-3AD203B41FA5}">
                      <a16:colId xmlns:a16="http://schemas.microsoft.com/office/drawing/2014/main" val="3511235740"/>
                    </a:ext>
                  </a:extLst>
                </a:gridCol>
                <a:gridCol w="2119491">
                  <a:extLst>
                    <a:ext uri="{9D8B030D-6E8A-4147-A177-3AD203B41FA5}">
                      <a16:colId xmlns:a16="http://schemas.microsoft.com/office/drawing/2014/main" val="905585527"/>
                    </a:ext>
                  </a:extLst>
                </a:gridCol>
              </a:tblGrid>
              <a:tr h="4523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cap="small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cap="small" dirty="0">
                          <a:effectLst/>
                        </a:rPr>
                        <a:t>nova aktivnost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cap="small" dirty="0">
                          <a:effectLst/>
                        </a:rPr>
                        <a:t>dobra zamisel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cap="small" dirty="0">
                          <a:effectLst/>
                        </a:rPr>
                        <a:t>zanimiva stvar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000" b="1" cap="small" dirty="0">
                          <a:effectLst/>
                        </a:rPr>
                        <a:t>nova rešitev</a:t>
                      </a:r>
                      <a:endParaRPr lang="sl-SI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377545"/>
                  </a:ext>
                </a:extLst>
              </a:tr>
              <a:tr h="4123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Kaj vam je všeč?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1429964"/>
                  </a:ext>
                </a:extLst>
              </a:tr>
              <a:tr h="4123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Česa se veselite?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5996857"/>
                  </a:ext>
                </a:extLst>
              </a:tr>
              <a:tr h="4404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Čemu dajete prednost?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7847002"/>
                  </a:ext>
                </a:extLst>
              </a:tr>
              <a:tr h="4123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Kaj želite?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0876724"/>
                  </a:ext>
                </a:extLst>
              </a:tr>
              <a:tr h="4731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O čem se pogovarjate?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085015"/>
                  </a:ext>
                </a:extLst>
              </a:tr>
              <a:tr h="8246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S čim ste zadovoljni?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1179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61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77047"/>
          </a:xfrm>
        </p:spPr>
        <p:txBody>
          <a:bodyPr>
            <a:normAutofit/>
          </a:bodyPr>
          <a:lstStyle/>
          <a:p>
            <a:r>
              <a:rPr lang="sl-SI" sz="2400" b="1" u="sng" dirty="0" smtClean="0"/>
              <a:t/>
            </a:r>
            <a:br>
              <a:rPr lang="sl-SI" sz="2400" b="1" u="sng" dirty="0" smtClean="0"/>
            </a:br>
            <a:r>
              <a:rPr lang="sl-SI" sz="2400" b="1" u="sng" dirty="0"/>
              <a:t/>
            </a:r>
            <a:br>
              <a:rPr lang="sl-SI" sz="2400" b="1" u="sng" dirty="0"/>
            </a:br>
            <a:r>
              <a:rPr lang="sl-SI" sz="2400" b="1" u="sng" dirty="0" smtClean="0"/>
              <a:t>množina</a:t>
            </a:r>
            <a:endParaRPr lang="sl-SI" sz="2400" b="1" u="sng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851013"/>
              </p:ext>
            </p:extLst>
          </p:nvPr>
        </p:nvGraphicFramePr>
        <p:xfrm>
          <a:off x="760396" y="1973178"/>
          <a:ext cx="10593404" cy="378541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18478">
                  <a:extLst>
                    <a:ext uri="{9D8B030D-6E8A-4147-A177-3AD203B41FA5}">
                      <a16:colId xmlns:a16="http://schemas.microsoft.com/office/drawing/2014/main" val="2966740680"/>
                    </a:ext>
                  </a:extLst>
                </a:gridCol>
                <a:gridCol w="2118478">
                  <a:extLst>
                    <a:ext uri="{9D8B030D-6E8A-4147-A177-3AD203B41FA5}">
                      <a16:colId xmlns:a16="http://schemas.microsoft.com/office/drawing/2014/main" val="2128794565"/>
                    </a:ext>
                  </a:extLst>
                </a:gridCol>
                <a:gridCol w="2118478">
                  <a:extLst>
                    <a:ext uri="{9D8B030D-6E8A-4147-A177-3AD203B41FA5}">
                      <a16:colId xmlns:a16="http://schemas.microsoft.com/office/drawing/2014/main" val="3135950109"/>
                    </a:ext>
                  </a:extLst>
                </a:gridCol>
                <a:gridCol w="2118478">
                  <a:extLst>
                    <a:ext uri="{9D8B030D-6E8A-4147-A177-3AD203B41FA5}">
                      <a16:colId xmlns:a16="http://schemas.microsoft.com/office/drawing/2014/main" val="1068518978"/>
                    </a:ext>
                  </a:extLst>
                </a:gridCol>
                <a:gridCol w="2119492">
                  <a:extLst>
                    <a:ext uri="{9D8B030D-6E8A-4147-A177-3AD203B41FA5}">
                      <a16:colId xmlns:a16="http://schemas.microsoft.com/office/drawing/2014/main" val="737615578"/>
                    </a:ext>
                  </a:extLst>
                </a:gridCol>
              </a:tblGrid>
              <a:tr h="353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3200" b="1" cap="small">
                          <a:effectLst/>
                        </a:rPr>
                        <a:t> </a:t>
                      </a:r>
                      <a:endParaRPr lang="sl-SI" sz="2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b="1" cap="small">
                          <a:effectLst/>
                        </a:rPr>
                        <a:t>nova aktivnost</a:t>
                      </a:r>
                      <a:endParaRPr lang="sl-SI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b="1" cap="small">
                          <a:effectLst/>
                        </a:rPr>
                        <a:t>dobra zamisel</a:t>
                      </a:r>
                      <a:endParaRPr lang="sl-SI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b="1" cap="small">
                          <a:effectLst/>
                        </a:rPr>
                        <a:t>zanimiva stvar</a:t>
                      </a:r>
                      <a:endParaRPr lang="sl-SI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b="1" cap="small" dirty="0">
                          <a:effectLst/>
                        </a:rPr>
                        <a:t>nova rešitev</a:t>
                      </a:r>
                      <a:endParaRPr lang="sl-SI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941697"/>
                  </a:ext>
                </a:extLst>
              </a:tr>
              <a:tr h="4651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Kaj vam je všeč?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4220549"/>
                  </a:ext>
                </a:extLst>
              </a:tr>
              <a:tr h="4651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Česa se veselite?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3131687"/>
                  </a:ext>
                </a:extLst>
              </a:tr>
              <a:tr h="4293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Čemu dajete prednost?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8998979"/>
                  </a:ext>
                </a:extLst>
              </a:tr>
              <a:tr h="4651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Kaj želite?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9543062"/>
                  </a:ext>
                </a:extLst>
              </a:tr>
              <a:tr h="4781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>
                          <a:effectLst/>
                        </a:rPr>
                        <a:t>O čem se pogovarjate?</a:t>
                      </a:r>
                      <a:endParaRPr lang="sl-SI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6435074"/>
                  </a:ext>
                </a:extLst>
              </a:tr>
              <a:tr h="98383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1600" dirty="0">
                          <a:effectLst/>
                        </a:rPr>
                        <a:t>S čim ste zadovoljni?</a:t>
                      </a:r>
                      <a:endParaRPr lang="sl-SI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790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95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1800" dirty="0" smtClean="0">
                <a:solidFill>
                  <a:schemeClr val="bg1">
                    <a:lumMod val="65000"/>
                  </a:schemeClr>
                </a:solidFill>
              </a:rPr>
              <a:t>Naprej pa v slovenščini, str. 95</a:t>
            </a: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606" y="445898"/>
            <a:ext cx="8264892" cy="577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4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sz="1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sl-SI" sz="1800" dirty="0" smtClean="0">
                <a:solidFill>
                  <a:schemeClr val="bg1">
                    <a:lumMod val="65000"/>
                  </a:schemeClr>
                </a:solidFill>
              </a:rPr>
              <a:t>Naprej </a:t>
            </a:r>
            <a:r>
              <a:rPr lang="sl-SI" sz="1800" dirty="0">
                <a:solidFill>
                  <a:schemeClr val="bg1">
                    <a:lumMod val="65000"/>
                  </a:schemeClr>
                </a:solidFill>
              </a:rPr>
              <a:t>pa v slovenščini, str. </a:t>
            </a:r>
            <a:r>
              <a:rPr lang="sl-SI" sz="1800" dirty="0" smtClean="0">
                <a:solidFill>
                  <a:schemeClr val="bg1">
                    <a:lumMod val="65000"/>
                  </a:schemeClr>
                </a:solidFill>
              </a:rPr>
              <a:t>95-96</a:t>
            </a:r>
            <a:endParaRPr lang="sl-SI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155" y="577516"/>
            <a:ext cx="8175645" cy="480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9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345" y="209476"/>
            <a:ext cx="8303392" cy="632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80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282</Words>
  <Application>Microsoft Office PowerPoint</Application>
  <PresentationFormat>Širokozaslonsko</PresentationFormat>
  <Paragraphs>145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Officeova tema</vt:lpstr>
      <vt:lpstr>Opišite sliko. </vt:lpstr>
      <vt:lpstr>Igor Štromajer o umetnosti na svetovnem spletu  – posnetek: RTVSLO  https://4d.rtvslo.si/arhiv/kultura/174683505, do 2:55    Povežite.</vt:lpstr>
      <vt:lpstr>Igor Štromajer o umetnosti na svetovnem spletu</vt:lpstr>
      <vt:lpstr>.</vt:lpstr>
      <vt:lpstr>Ponavljanje 2. ženske sklanjatve. (po vzoru SBŽ 2, str. 54)  ednina</vt:lpstr>
      <vt:lpstr>  množina</vt:lpstr>
      <vt:lpstr>.</vt:lpstr>
      <vt:lpstr>.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Magda Lojk</dc:creator>
  <cp:lastModifiedBy>Magda Lojk</cp:lastModifiedBy>
  <cp:revision>7</cp:revision>
  <dcterms:created xsi:type="dcterms:W3CDTF">2020-04-08T07:46:13Z</dcterms:created>
  <dcterms:modified xsi:type="dcterms:W3CDTF">2020-04-08T08:22:46Z</dcterms:modified>
</cp:coreProperties>
</file>