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2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9798E-90C4-48E6-B39B-37FF65347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100" y="1079500"/>
            <a:ext cx="7797799" cy="2138400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D95C8C-0A7F-40D9-A690-3D5898EFF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8350" y="4113213"/>
            <a:ext cx="5575300" cy="1655762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322F3-E47A-4D6E-96A8-AB5C73BA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BF5CE-9E66-4FD5-949F-34E11607C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DAB7A-4032-416A-B04E-1F4878912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1C0CAB-6A03-4C6A-9FAA-219847753628}"/>
              </a:ext>
            </a:extLst>
          </p:cNvPr>
          <p:cNvCxnSpPr>
            <a:cxnSpLocks/>
          </p:cNvCxnSpPr>
          <p:nvPr/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982E0B2-AA9C-441C-A08E-A9DF9CF12116}"/>
              </a:ext>
            </a:extLst>
          </p:cNvPr>
          <p:cNvGrpSpPr/>
          <p:nvPr/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</a:extLst>
            </p:cNvPr>
            <p:cNvSpPr/>
            <p:nvPr/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</a:extLst>
            </p:cNvPr>
            <p:cNvGrpSpPr/>
            <p:nvPr/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</a:extLst>
              </p:cNvPr>
              <p:cNvSpPr/>
              <p:nvPr/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124714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B794F-0C7D-47A6-A355-9B54F3A08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18BEFC-5F95-43C3-A662-CF24426CB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500" y="1790700"/>
            <a:ext cx="10026650" cy="39782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0A41-C226-41AB-8766-C9BF3E9B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795E9-017B-4505-810D-A5F553A56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A1BD-3429-4C11-B230-8AD083EC3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68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11CA2-18BF-408B-A40C-B43A0A7B80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99079" y="1079500"/>
            <a:ext cx="1292662" cy="4689476"/>
          </a:xfrm>
        </p:spPr>
        <p:txBody>
          <a:bodyPr vert="eaVer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424B6-12FC-41A1-AF7C-7E3931D97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499" y="1079500"/>
            <a:ext cx="8495943" cy="4689476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CF957-F921-48CF-97FE-91190C1AE9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3F49D-6E0C-47F7-BAAD-A427913DC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8A122-F390-46CF-BECF-3AE05CA5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60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A217A-A229-4751-8D09-0CAD914F6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DEA33-60C3-4B28-B3EF-E93D6D46A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D3B28-C66B-4279-AB67-2BC1D01239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8FF39-A0DA-4F77-9297-B83C86B57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7D65A-9D4E-42F6-A8BF-1EEAFB180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593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017BB-B242-4CC6-887C-83E08CE2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2252663"/>
            <a:ext cx="4457700" cy="2349500"/>
          </a:xfrm>
        </p:spPr>
        <p:txBody>
          <a:bodyPr anchor="ctr" anchorCtr="0">
            <a:normAutofit/>
          </a:bodyPr>
          <a:lstStyle>
            <a:lvl1pPr algn="ctr"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95823-EA83-493F-8FEC-C72B5B9CF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4800" y="2252664"/>
            <a:ext cx="4451348" cy="2349500"/>
          </a:xfrm>
        </p:spPr>
        <p:txBody>
          <a:bodyPr anchor="ctr" anchorCtr="0"/>
          <a:lstStyle>
            <a:lvl1pPr marL="0" indent="0">
              <a:buNone/>
              <a:defRPr sz="2400" i="1">
                <a:solidFill>
                  <a:schemeClr val="tx1">
                    <a:alpha val="7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08E54-36BB-4AB4-BE1F-5FA8207B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53A6A-C55A-40A1-A3BB-DB417047F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6E656-7AC0-4BD3-AFE5-4B5122E2F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ABE19D-0B51-4388-93D1-0CD6B767115D}"/>
              </a:ext>
            </a:extLst>
          </p:cNvPr>
          <p:cNvGrpSpPr/>
          <p:nvPr/>
        </p:nvGrpSpPr>
        <p:grpSpPr>
          <a:xfrm>
            <a:off x="999771" y="932104"/>
            <a:ext cx="913428" cy="1032464"/>
            <a:chOff x="999771" y="932104"/>
            <a:chExt cx="913428" cy="103246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6226ED6-7133-4222-9552-0EA4B1B3C9FB}"/>
                </a:ext>
              </a:extLst>
            </p:cNvPr>
            <p:cNvGrpSpPr/>
            <p:nvPr/>
          </p:nvGrpSpPr>
          <p:grpSpPr>
            <a:xfrm rot="8100000" flipV="1">
              <a:off x="1047457" y="1290386"/>
              <a:ext cx="865742" cy="628383"/>
              <a:chOff x="558167" y="958515"/>
              <a:chExt cx="865742" cy="628383"/>
            </a:xfrm>
            <a:solidFill>
              <a:schemeClr val="accent3"/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E810E40-D42F-4034-93BA-54446465D20B}"/>
                  </a:ext>
                </a:extLst>
              </p:cNvPr>
              <p:cNvSpPr/>
              <p:nvPr/>
            </p:nvSpPr>
            <p:spPr>
              <a:xfrm rot="8100000" flipH="1">
                <a:off x="558167" y="1122160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0F6BFC2-CA89-42B8-8A5A-E9F26BA87FBB}"/>
                  </a:ext>
                </a:extLst>
              </p:cNvPr>
              <p:cNvSpPr/>
              <p:nvPr/>
            </p:nvSpPr>
            <p:spPr>
              <a:xfrm rot="5400000" flipH="1">
                <a:off x="959170" y="95851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CA36485-DC1D-48C9-91B2-425DBC66D471}"/>
                </a:ext>
              </a:extLst>
            </p:cNvPr>
            <p:cNvGrpSpPr/>
            <p:nvPr/>
          </p:nvGrpSpPr>
          <p:grpSpPr>
            <a:xfrm rot="10800000" flipH="1" flipV="1">
              <a:off x="999771" y="932104"/>
              <a:ext cx="864005" cy="1032464"/>
              <a:chOff x="2207971" y="2384401"/>
              <a:chExt cx="864005" cy="1032464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ACF276E-196C-4923-B7D1-48A8E6A1669C}"/>
                  </a:ext>
                </a:extLst>
              </p:cNvPr>
              <p:cNvSpPr/>
              <p:nvPr/>
            </p:nvSpPr>
            <p:spPr>
              <a:xfrm rot="13500000">
                <a:off x="2207971" y="285630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FE3686C-DFF6-4995-81B8-FA38F5BB0401}"/>
                  </a:ext>
                </a:extLst>
              </p:cNvPr>
              <p:cNvSpPr/>
              <p:nvPr/>
            </p:nvSpPr>
            <p:spPr>
              <a:xfrm rot="10800000">
                <a:off x="2607238" y="2688467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DCBF653-CCB9-47B2-9DD9-68847A45D82D}"/>
                  </a:ext>
                </a:extLst>
              </p:cNvPr>
              <p:cNvGrpSpPr/>
              <p:nvPr/>
            </p:nvGrpSpPr>
            <p:grpSpPr>
              <a:xfrm>
                <a:off x="2440769" y="2384401"/>
                <a:ext cx="313009" cy="1032464"/>
                <a:chOff x="2440769" y="2384401"/>
                <a:chExt cx="313009" cy="1032464"/>
              </a:xfrm>
            </p:grpSpPr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7F081A1F-C7C9-4907-AAED-B4E9B64973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2440769" y="2516865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34F8F89A-0719-4D9A-8379-9EEBD72010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8100000" flipH="1">
                  <a:off x="2753778" y="2384401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7AA5779-FF0F-4ACF-A56C-710A4CDEC8A3}"/>
              </a:ext>
            </a:extLst>
          </p:cNvPr>
          <p:cNvGrpSpPr/>
          <p:nvPr/>
        </p:nvGrpSpPr>
        <p:grpSpPr>
          <a:xfrm>
            <a:off x="1437136" y="649304"/>
            <a:ext cx="388541" cy="388541"/>
            <a:chOff x="5752675" y="5440856"/>
            <a:chExt cx="388541" cy="38854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F0ADB13-4626-4F84-B513-0B58E65C248E}"/>
                </a:ext>
              </a:extLst>
            </p:cNvPr>
            <p:cNvSpPr/>
            <p:nvPr/>
          </p:nvSpPr>
          <p:spPr>
            <a:xfrm rot="10800000">
              <a:off x="5800801" y="5488982"/>
              <a:ext cx="340415" cy="34041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F46BC46-AD78-4932-95BA-D3009154CA7A}"/>
                </a:ext>
              </a:extLst>
            </p:cNvPr>
            <p:cNvSpPr/>
            <p:nvPr/>
          </p:nvSpPr>
          <p:spPr>
            <a:xfrm>
              <a:off x="5752675" y="5440856"/>
              <a:ext cx="340415" cy="34041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38118F0-6EA8-4901-9161-9101C6DDD97E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234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D013D-A80D-4455-B886-0C344829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9D3AB-20B9-4D90-8106-506F44368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850" y="1790700"/>
            <a:ext cx="4740150" cy="397827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9DF39-257F-4C10-A7B4-1AA1C66F2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6000" y="1790700"/>
            <a:ext cx="4740150" cy="397827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E57E5E-B324-4633-AB65-4A53498B9F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2A16D-8423-4C91-B839-F95380250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AD46B-C875-4F91-8991-4A4E5D76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938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170C3-74D3-4445-A879-4F7CF42ED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64494-3C1C-49FE-ADB2-6F41CEEA8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EE19A6-8340-43A4-9B30-A27DEB9E2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9500" y="2525561"/>
            <a:ext cx="4741200" cy="324341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9D4B31-0090-483A-BF84-CEA2B22D51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495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8DB9E9-0BD8-4F85-9342-5C5BA0D35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4950" y="2525560"/>
            <a:ext cx="4741200" cy="324341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E3D3E-6168-45C3-BAB4-04FFFB98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8F8D02-7CCF-4321-847A-CD553E52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966368-2A9A-4617-A2A9-E4E9ACD0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256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0855A-C7D7-455F-BD47-AB4221DD0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79500"/>
            <a:ext cx="10026650" cy="46894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29F6FD-C2F8-4688-B52A-ED76F48B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358F0F-237C-4F8E-A5A7-48269F70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C3629E-70C3-44A4-A268-2194CD42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054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0232D4-EC56-49D3-B967-D972B5E5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2C3171-136A-405F-B1CF-C0DAFAA2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23E7E-BA29-40D2-BE24-10E7F705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33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07EF-706F-47DD-B487-7C3E4EDE1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607" y="1011238"/>
            <a:ext cx="3906000" cy="12924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98442-7D9F-4D62-866B-FBA382F06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7200" y="955230"/>
            <a:ext cx="5583193" cy="4813745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800"/>
            </a:lvl1pPr>
            <a:lvl2pPr marL="0">
              <a:lnSpc>
                <a:spcPct val="100000"/>
              </a:lnSpc>
              <a:defRPr sz="4800"/>
            </a:lvl2pPr>
            <a:lvl3pPr marL="0" indent="0">
              <a:buNone/>
              <a:defRPr sz="2000"/>
            </a:lvl3pPr>
            <a:lvl4pPr marL="0">
              <a:defRPr sz="2000"/>
            </a:lvl4pPr>
            <a:lvl5pPr marL="360000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D1DB7-AC43-460E-B3C5-9F8B37D1B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499" y="2664000"/>
            <a:ext cx="3905999" cy="3106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C5DE9-6995-4F6E-AF64-6CE9A6779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BC655-2B4D-48CA-90B9-740400332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4A7E0-1D83-4CE0-9FFE-3EEE2B3C2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02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F7F85-950A-4BED-AE31-5C85DE4FA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1" y="1011238"/>
            <a:ext cx="3905250" cy="1292662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13A008-3741-4305-8A06-C0D8404A3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31813"/>
            <a:ext cx="6113812" cy="57848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ADC63-3365-4920-AF26-600F4D2EA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500" y="2663825"/>
            <a:ext cx="3905250" cy="31051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161BE-EF8B-4F4D-8197-61442EBC46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7897-BFE5-414E-9334-53116988D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BF024-9A20-4B80-976D-420DCCD1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500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00152-D18D-4405-8FB2-5985831B5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E92E1-0C4A-474E-8E29-8DB404101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790700"/>
            <a:ext cx="10026650" cy="397827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2E245-B48B-4526-8D2D-9475E64B0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4F0E216-BA48-4F04-AC4F-645AA0DD6AC6}" type="datetimeFigureOut">
              <a:rPr lang="en-US" smtClean="0"/>
              <a:pPr/>
              <a:t>10/26/2021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0FE5C-A494-40F2-A357-786AFFA63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686A1-EDE2-44D9-A671-F708A6F88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2310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cap="all" spc="4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25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9">
          <p15:clr>
            <a:srgbClr val="5ACBF0"/>
          </p15:clr>
        </p15:guide>
        <p15:guide id="2" pos="1731">
          <p15:clr>
            <a:srgbClr val="5ACBF0"/>
          </p15:clr>
        </p15:guide>
        <p15:guide id="3" pos="3140">
          <p15:clr>
            <a:srgbClr val="5ACBF0"/>
          </p15:clr>
        </p15:guide>
        <p15:guide id="4" pos="3488">
          <p15:clr>
            <a:srgbClr val="5ACBF0"/>
          </p15:clr>
        </p15:guide>
        <p15:guide id="5" pos="2788">
          <p15:clr>
            <a:srgbClr val="5ACBF0"/>
          </p15:clr>
        </p15:guide>
        <p15:guide id="6" pos="2434">
          <p15:clr>
            <a:srgbClr val="5ACBF0"/>
          </p15:clr>
        </p15:guide>
        <p15:guide id="7" pos="2084">
          <p15:clr>
            <a:srgbClr val="5ACBF0"/>
          </p15:clr>
        </p15:guide>
        <p15:guide id="8" pos="341">
          <p15:clr>
            <a:srgbClr val="F26B43"/>
          </p15:clr>
        </p15:guide>
        <p15:guide id="9" pos="1384">
          <p15:clr>
            <a:srgbClr val="5ACBF0"/>
          </p15:clr>
        </p15:guide>
        <p15:guide id="10" pos="1032">
          <p15:clr>
            <a:srgbClr val="5ACBF0"/>
          </p15:clr>
        </p15:guide>
        <p15:guide id="11" pos="680">
          <p15:clr>
            <a:srgbClr val="FDE53C"/>
          </p15:clr>
        </p15:guide>
        <p15:guide id="12" pos="4192">
          <p15:clr>
            <a:srgbClr val="5ACBF0"/>
          </p15:clr>
        </p15:guide>
        <p15:guide id="13" pos="4543">
          <p15:clr>
            <a:srgbClr val="5ACBF0"/>
          </p15:clr>
        </p15:guide>
        <p15:guide id="14" pos="4892">
          <p15:clr>
            <a:srgbClr val="5ACBF0"/>
          </p15:clr>
        </p15:guide>
        <p15:guide id="15" pos="5244">
          <p15:clr>
            <a:srgbClr val="5ACBF0"/>
          </p15:clr>
        </p15:guide>
        <p15:guide id="16" pos="5596">
          <p15:clr>
            <a:srgbClr val="5ACBF0"/>
          </p15:clr>
        </p15:guide>
        <p15:guide id="17" pos="5948">
          <p15:clr>
            <a:srgbClr val="5ACBF0"/>
          </p15:clr>
        </p15:guide>
        <p15:guide id="18" pos="6296">
          <p15:clr>
            <a:srgbClr val="5ACBF0"/>
          </p15:clr>
        </p15:guide>
        <p15:guide id="19" pos="6648">
          <p15:clr>
            <a:srgbClr val="5ACBF0"/>
          </p15:clr>
        </p15:guide>
        <p15:guide id="20" pos="6996">
          <p15:clr>
            <a:srgbClr val="FDE53C"/>
          </p15:clr>
        </p15:guide>
        <p15:guide id="21" orient="horz" pos="335">
          <p15:clr>
            <a:srgbClr val="F26B43"/>
          </p15:clr>
        </p15:guide>
        <p15:guide id="22" orient="horz" pos="680">
          <p15:clr>
            <a:srgbClr val="FDE53C"/>
          </p15:clr>
        </p15:guide>
        <p15:guide id="23" orient="horz" pos="1050">
          <p15:clr>
            <a:srgbClr val="5ACBF0"/>
          </p15:clr>
        </p15:guide>
        <p15:guide id="24" orient="horz" pos="1791">
          <p15:clr>
            <a:srgbClr val="5ACBF0"/>
          </p15:clr>
        </p15:guide>
        <p15:guide id="26" orient="horz" pos="2530">
          <p15:clr>
            <a:srgbClr val="5ACBF0"/>
          </p15:clr>
        </p15:guide>
        <p15:guide id="27" orient="horz" pos="2899">
          <p15:clr>
            <a:srgbClr val="5ACBF0"/>
          </p15:clr>
        </p15:guide>
        <p15:guide id="28" orient="horz" pos="3268">
          <p15:clr>
            <a:srgbClr val="5ACBF0"/>
          </p15:clr>
        </p15:guide>
        <p15:guide id="29" orient="horz" pos="3634">
          <p15:clr>
            <a:srgbClr val="FDE53C"/>
          </p15:clr>
        </p15:guide>
        <p15:guide id="30" orient="horz" pos="3979">
          <p15:clr>
            <a:srgbClr val="F26B43"/>
          </p15:clr>
        </p15:guide>
        <p15:guide id="31" orient="horz" pos="2160">
          <p15:clr>
            <a:srgbClr val="FDE53C"/>
          </p15:clr>
        </p15:guide>
        <p15:guide id="32" pos="7340">
          <p15:clr>
            <a:srgbClr val="F26B43"/>
          </p15:clr>
        </p15:guide>
        <p15:guide id="33" pos="3840">
          <p15:clr>
            <a:srgbClr val="FDE53C"/>
          </p15:clr>
        </p15:guide>
        <p15:guide id="34" orient="horz" pos="637">
          <p15:clr>
            <a:srgbClr val="C35EA4"/>
          </p15:clr>
        </p15:guide>
        <p15:guide id="35" orient="horz" pos="1128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arjungwriter.files.wordpress.com/2018/04/aatxe.jpg" TargetMode="External"/><Relationship Id="rId3" Type="http://schemas.openxmlformats.org/officeDocument/2006/relationships/hyperlink" Target="https://euskalmitologia.com/wp-content/uploads/2017/01/zezengorri.jpg" TargetMode="External"/><Relationship Id="rId7" Type="http://schemas.openxmlformats.org/officeDocument/2006/relationships/hyperlink" Target="https://mitologiaiberica.fandom.com/es/wiki/Zezengorri" TargetMode="External"/><Relationship Id="rId12" Type="http://schemas.openxmlformats.org/officeDocument/2006/relationships/hyperlink" Target="https://flashbak.com/wp-content/uploads/2016/01/SPAIN-Zezengorri-at-Carnival.jpg" TargetMode="External"/><Relationship Id="rId2" Type="http://schemas.openxmlformats.org/officeDocument/2006/relationships/hyperlink" Target="https://lh6.googleusercontent.com/Btzns_tLUfWGcRu4z3t0BOxyTntM_EmedpBQvtPJUrbE1bDs5mr3XVW6w6c0z4o7IgpkGrQF3Kk45m-Se1AUE8SR5lHPZmR_4l14kC_BkbIFXWN6=w128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ythus.fandom.com/wiki/Aatxe" TargetMode="External"/><Relationship Id="rId11" Type="http://schemas.openxmlformats.org/officeDocument/2006/relationships/hyperlink" Target="https://perennialpyrenees.com/2019/03/02/book-extract-3-carnival-in-the-pyrenees/" TargetMode="External"/><Relationship Id="rId5" Type="http://schemas.openxmlformats.org/officeDocument/2006/relationships/hyperlink" Target="https://media.wired.com/photos/5b45048b3808c83da3503d0d/master/w_1600,c_limit/WM3-zezengorri.jpg" TargetMode="External"/><Relationship Id="rId10" Type="http://schemas.openxmlformats.org/officeDocument/2006/relationships/hyperlink" Target="https://brickthology.com/2012/11/25/aatxe/" TargetMode="External"/><Relationship Id="rId4" Type="http://schemas.openxmlformats.org/officeDocument/2006/relationships/hyperlink" Target="https://sites.google.com/a/amaroa.com/basque-mythology/mythologic-characters/zezengorri-red-bull" TargetMode="External"/><Relationship Id="rId9" Type="http://schemas.openxmlformats.org/officeDocument/2006/relationships/hyperlink" Target="https://arjungwriter.com/2018/04/04/aatxe-or-etsai-an-ancient-basque-spanish-and-french-shape-shifting-bull-spirit-with-writing-promp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C7050E-1BA8-4B25-8109-33F9E07EC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100" y="1079500"/>
            <a:ext cx="7797799" cy="2349500"/>
          </a:xfrm>
        </p:spPr>
        <p:txBody>
          <a:bodyPr/>
          <a:lstStyle/>
          <a:p>
            <a:pPr>
              <a:lnSpc>
                <a:spcPct val="200000"/>
              </a:lnSpc>
            </a:pPr>
            <a:br>
              <a:rPr lang="cs-CZ" dirty="0"/>
            </a:br>
            <a:r>
              <a:rPr lang="cs-CZ" dirty="0" err="1"/>
              <a:t>ZEZENGORRi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D7AC0B8-D397-4993-894A-353A880B7A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660" dirty="0" err="1"/>
              <a:t>Basque</a:t>
            </a:r>
            <a:r>
              <a:rPr lang="cs-CZ" sz="2660" dirty="0"/>
              <a:t> </a:t>
            </a:r>
            <a:r>
              <a:rPr lang="cs-CZ" sz="2660" dirty="0" err="1"/>
              <a:t>mythology</a:t>
            </a:r>
            <a:endParaRPr lang="cs-CZ" sz="2660" dirty="0"/>
          </a:p>
          <a:p>
            <a:r>
              <a:rPr lang="cs-CZ" sz="1400" dirty="0"/>
              <a:t>Lenka Mošnerová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017686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B66C9CD-6BF4-44CA-8078-0BB81908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498FD9C-DD84-4B0A-9562-78368EB3A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7116" y="844985"/>
            <a:ext cx="6120000" cy="1339824"/>
          </a:xfrm>
        </p:spPr>
        <p:txBody>
          <a:bodyPr anchor="b">
            <a:normAutofit/>
          </a:bodyPr>
          <a:lstStyle/>
          <a:p>
            <a:pPr algn="ctr"/>
            <a:r>
              <a:rPr lang="cs-CZ" dirty="0" err="1"/>
              <a:t>description</a:t>
            </a:r>
            <a:endParaRPr lang="en-GB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7C6DF49-CBE3-4038-AC78-35DE4FD7C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70000" y="2310207"/>
            <a:ext cx="540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CD2DFA-3E4B-478A-89BA-1B8C5470F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2759076"/>
            <a:ext cx="6121400" cy="3447178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cs-CZ" sz="1700" dirty="0" err="1"/>
              <a:t>Red</a:t>
            </a:r>
            <a:r>
              <a:rPr lang="cs-CZ" sz="1700" dirty="0"/>
              <a:t> </a:t>
            </a:r>
            <a:r>
              <a:rPr lang="cs-CZ" sz="1700" dirty="0" err="1"/>
              <a:t>bull</a:t>
            </a:r>
            <a:endParaRPr lang="cs-CZ" sz="1700" dirty="0"/>
          </a:p>
          <a:p>
            <a:pPr>
              <a:lnSpc>
                <a:spcPct val="115000"/>
              </a:lnSpc>
            </a:pPr>
            <a:r>
              <a:rPr lang="cs-CZ" sz="1700" dirty="0"/>
              <a:t>He </a:t>
            </a:r>
            <a:r>
              <a:rPr lang="cs-CZ" sz="1700" dirty="0" err="1"/>
              <a:t>throws</a:t>
            </a:r>
            <a:r>
              <a:rPr lang="cs-CZ" sz="1700" dirty="0"/>
              <a:t> </a:t>
            </a:r>
            <a:r>
              <a:rPr lang="cs-CZ" sz="1700" dirty="0" err="1"/>
              <a:t>fire</a:t>
            </a:r>
            <a:r>
              <a:rPr lang="cs-CZ" sz="1700" dirty="0"/>
              <a:t> </a:t>
            </a:r>
            <a:r>
              <a:rPr lang="cs-CZ" sz="1700" dirty="0" err="1"/>
              <a:t>through</a:t>
            </a:r>
            <a:r>
              <a:rPr lang="cs-CZ" sz="1700" dirty="0"/>
              <a:t> his </a:t>
            </a:r>
            <a:r>
              <a:rPr lang="cs-CZ" sz="1700" dirty="0" err="1"/>
              <a:t>nostrils</a:t>
            </a:r>
            <a:r>
              <a:rPr lang="cs-CZ" sz="1700" dirty="0"/>
              <a:t> and </a:t>
            </a:r>
            <a:r>
              <a:rPr lang="cs-CZ" sz="1700" dirty="0" err="1"/>
              <a:t>mouth</a:t>
            </a:r>
            <a:endParaRPr lang="cs-CZ" sz="1700" dirty="0"/>
          </a:p>
          <a:p>
            <a:pPr>
              <a:lnSpc>
                <a:spcPct val="115000"/>
              </a:lnSpc>
            </a:pPr>
            <a:r>
              <a:rPr lang="cs-CZ" sz="1700" dirty="0" err="1"/>
              <a:t>Shining</a:t>
            </a:r>
            <a:r>
              <a:rPr lang="cs-CZ" sz="1700" dirty="0"/>
              <a:t> </a:t>
            </a:r>
            <a:r>
              <a:rPr lang="cs-CZ" sz="1700" dirty="0" err="1"/>
              <a:t>with</a:t>
            </a:r>
            <a:r>
              <a:rPr lang="cs-CZ" sz="1700" dirty="0"/>
              <a:t> </a:t>
            </a:r>
            <a:r>
              <a:rPr lang="cs-CZ" sz="1700" dirty="0" err="1"/>
              <a:t>horns</a:t>
            </a:r>
            <a:r>
              <a:rPr lang="cs-CZ" sz="1700" dirty="0"/>
              <a:t> and </a:t>
            </a:r>
            <a:r>
              <a:rPr lang="cs-CZ" sz="1700" dirty="0" err="1"/>
              <a:t>tail</a:t>
            </a:r>
            <a:r>
              <a:rPr lang="cs-CZ" sz="1700" dirty="0"/>
              <a:t> on </a:t>
            </a:r>
            <a:r>
              <a:rPr lang="cs-CZ" sz="1700" dirty="0" err="1"/>
              <a:t>fire</a:t>
            </a:r>
            <a:endParaRPr lang="cs-CZ" sz="1700" dirty="0"/>
          </a:p>
          <a:p>
            <a:pPr>
              <a:lnSpc>
                <a:spcPct val="115000"/>
              </a:lnSpc>
            </a:pPr>
            <a:r>
              <a:rPr lang="cs-CZ" sz="1700" dirty="0" err="1"/>
              <a:t>Usually</a:t>
            </a:r>
            <a:r>
              <a:rPr lang="cs-CZ" sz="1700" dirty="0"/>
              <a:t> </a:t>
            </a:r>
            <a:r>
              <a:rPr lang="cs-CZ" sz="1700" dirty="0" err="1"/>
              <a:t>lives</a:t>
            </a:r>
            <a:r>
              <a:rPr lang="cs-CZ" sz="1700" dirty="0"/>
              <a:t> in </a:t>
            </a:r>
            <a:r>
              <a:rPr lang="cs-CZ" sz="1700" dirty="0" err="1"/>
              <a:t>cave</a:t>
            </a:r>
            <a:r>
              <a:rPr lang="cs-CZ" sz="1700" dirty="0"/>
              <a:t> (</a:t>
            </a:r>
            <a:r>
              <a:rPr lang="cs-CZ" sz="1700" dirty="0" err="1"/>
              <a:t>protector</a:t>
            </a:r>
            <a:r>
              <a:rPr lang="cs-CZ" sz="1700" dirty="0"/>
              <a:t>)</a:t>
            </a:r>
          </a:p>
          <a:p>
            <a:pPr>
              <a:lnSpc>
                <a:spcPct val="115000"/>
              </a:lnSpc>
            </a:pPr>
            <a:r>
              <a:rPr lang="cs-CZ" sz="1700" dirty="0" err="1"/>
              <a:t>If</a:t>
            </a:r>
            <a:r>
              <a:rPr lang="cs-CZ" sz="1700" dirty="0"/>
              <a:t> </a:t>
            </a:r>
            <a:r>
              <a:rPr lang="cs-CZ" sz="1700" dirty="0" err="1"/>
              <a:t>someone</a:t>
            </a:r>
            <a:r>
              <a:rPr lang="cs-CZ" sz="1700" dirty="0"/>
              <a:t> </a:t>
            </a:r>
            <a:r>
              <a:rPr lang="cs-CZ" sz="1700" dirty="0" err="1"/>
              <a:t>disturbs</a:t>
            </a:r>
            <a:r>
              <a:rPr lang="cs-CZ" sz="1700" dirty="0"/>
              <a:t> </a:t>
            </a:r>
            <a:r>
              <a:rPr lang="cs-CZ" sz="1700" dirty="0" err="1"/>
              <a:t>him</a:t>
            </a:r>
            <a:r>
              <a:rPr lang="cs-CZ" sz="1700" dirty="0"/>
              <a:t> and </a:t>
            </a:r>
            <a:r>
              <a:rPr lang="cs-CZ" sz="1700" dirty="0" err="1"/>
              <a:t>disrespects</a:t>
            </a:r>
            <a:r>
              <a:rPr lang="cs-CZ" sz="1700" dirty="0"/>
              <a:t> his </a:t>
            </a:r>
            <a:r>
              <a:rPr lang="cs-CZ" sz="1700" dirty="0" err="1"/>
              <a:t>peace</a:t>
            </a:r>
            <a:r>
              <a:rPr lang="cs-CZ" sz="1700" dirty="0"/>
              <a:t> </a:t>
            </a:r>
            <a:r>
              <a:rPr lang="cs-CZ" sz="1700" dirty="0">
                <a:sym typeface="Wingdings" panose="05000000000000000000" pitchFamily="2" charset="2"/>
              </a:rPr>
              <a:t> he </a:t>
            </a:r>
            <a:r>
              <a:rPr lang="cs-CZ" sz="1700" dirty="0" err="1">
                <a:sym typeface="Wingdings" panose="05000000000000000000" pitchFamily="2" charset="2"/>
              </a:rPr>
              <a:t>gets</a:t>
            </a:r>
            <a:r>
              <a:rPr lang="cs-CZ" sz="1700" dirty="0">
                <a:sym typeface="Wingdings" panose="05000000000000000000" pitchFamily="2" charset="2"/>
              </a:rPr>
              <a:t> </a:t>
            </a:r>
            <a:r>
              <a:rPr lang="cs-CZ" sz="1700" dirty="0" err="1">
                <a:sym typeface="Wingdings" panose="05000000000000000000" pitchFamily="2" charset="2"/>
              </a:rPr>
              <a:t>angry</a:t>
            </a:r>
            <a:r>
              <a:rPr lang="cs-CZ" sz="1700" dirty="0">
                <a:sym typeface="Wingdings" panose="05000000000000000000" pitchFamily="2" charset="2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cs-CZ" sz="1700" dirty="0" err="1">
                <a:sym typeface="Wingdings" panose="05000000000000000000" pitchFamily="2" charset="2"/>
              </a:rPr>
              <a:t>Able</a:t>
            </a:r>
            <a:r>
              <a:rPr lang="cs-CZ" sz="1700" dirty="0">
                <a:sym typeface="Wingdings" panose="05000000000000000000" pitchFamily="2" charset="2"/>
              </a:rPr>
              <a:t> to </a:t>
            </a:r>
            <a:r>
              <a:rPr lang="cs-CZ" sz="1700" dirty="0" err="1">
                <a:sym typeface="Wingdings" panose="05000000000000000000" pitchFamily="2" charset="2"/>
              </a:rPr>
              <a:t>transform</a:t>
            </a:r>
            <a:r>
              <a:rPr lang="cs-CZ" sz="1700" dirty="0">
                <a:sym typeface="Wingdings" panose="05000000000000000000" pitchFamily="2" charset="2"/>
              </a:rPr>
              <a:t> </a:t>
            </a:r>
            <a:r>
              <a:rPr lang="cs-CZ" sz="1700" dirty="0" err="1">
                <a:sym typeface="Wingdings" panose="05000000000000000000" pitchFamily="2" charset="2"/>
              </a:rPr>
              <a:t>into</a:t>
            </a:r>
            <a:r>
              <a:rPr lang="cs-CZ" sz="1700" dirty="0">
                <a:sym typeface="Wingdings" panose="05000000000000000000" pitchFamily="2" charset="2"/>
              </a:rPr>
              <a:t> man  use </a:t>
            </a:r>
            <a:r>
              <a:rPr lang="cs-CZ" sz="1700" dirty="0" err="1">
                <a:sym typeface="Wingdings" panose="05000000000000000000" pitchFamily="2" charset="2"/>
              </a:rPr>
              <a:t>for</a:t>
            </a:r>
            <a:r>
              <a:rPr lang="cs-CZ" sz="1700" dirty="0">
                <a:sym typeface="Wingdings" panose="05000000000000000000" pitchFamily="2" charset="2"/>
              </a:rPr>
              <a:t> </a:t>
            </a:r>
            <a:r>
              <a:rPr lang="cs-CZ" sz="1700" dirty="0" err="1">
                <a:sym typeface="Wingdings" panose="05000000000000000000" pitchFamily="2" charset="2"/>
              </a:rPr>
              <a:t>punishing</a:t>
            </a:r>
            <a:r>
              <a:rPr lang="cs-CZ" sz="1700" dirty="0">
                <a:sym typeface="Wingdings" panose="05000000000000000000" pitchFamily="2" charset="2"/>
              </a:rPr>
              <a:t> </a:t>
            </a:r>
            <a:r>
              <a:rPr lang="cs-CZ" sz="1700" dirty="0" err="1">
                <a:sym typeface="Wingdings" panose="05000000000000000000" pitchFamily="2" charset="2"/>
              </a:rPr>
              <a:t>those</a:t>
            </a:r>
            <a:r>
              <a:rPr lang="cs-CZ" sz="1700" dirty="0">
                <a:sym typeface="Wingdings" panose="05000000000000000000" pitchFamily="2" charset="2"/>
              </a:rPr>
              <a:t> </a:t>
            </a:r>
            <a:r>
              <a:rPr lang="cs-CZ" sz="1700" dirty="0" err="1">
                <a:sym typeface="Wingdings" panose="05000000000000000000" pitchFamily="2" charset="2"/>
              </a:rPr>
              <a:t>who</a:t>
            </a:r>
            <a:r>
              <a:rPr lang="cs-CZ" sz="1700" dirty="0">
                <a:sym typeface="Wingdings" panose="05000000000000000000" pitchFamily="2" charset="2"/>
              </a:rPr>
              <a:t> </a:t>
            </a:r>
            <a:r>
              <a:rPr lang="cs-CZ" sz="1700" dirty="0" err="1">
                <a:sym typeface="Wingdings" panose="05000000000000000000" pitchFamily="2" charset="2"/>
              </a:rPr>
              <a:t>offended</a:t>
            </a:r>
            <a:r>
              <a:rPr lang="cs-CZ" sz="1700" dirty="0">
                <a:sym typeface="Wingdings" panose="05000000000000000000" pitchFamily="2" charset="2"/>
              </a:rPr>
              <a:t> </a:t>
            </a:r>
            <a:r>
              <a:rPr lang="cs-CZ" sz="1700" dirty="0" err="1">
                <a:sym typeface="Wingdings" panose="05000000000000000000" pitchFamily="2" charset="2"/>
              </a:rPr>
              <a:t>him</a:t>
            </a:r>
            <a:r>
              <a:rPr lang="cs-CZ" sz="1700" dirty="0"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EC8E66F9-05C3-401D-983A-3D962F401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217942" y="446254"/>
            <a:ext cx="3330000" cy="5760000"/>
          </a:xfrm>
          <a:custGeom>
            <a:avLst/>
            <a:gdLst>
              <a:gd name="connsiteX0" fmla="*/ 0 w 6660000"/>
              <a:gd name="connsiteY0" fmla="*/ 0 h 5760000"/>
              <a:gd name="connsiteX1" fmla="*/ 6660000 w 6660000"/>
              <a:gd name="connsiteY1" fmla="*/ 0 h 5760000"/>
              <a:gd name="connsiteX2" fmla="*/ 6660000 w 6660000"/>
              <a:gd name="connsiteY2" fmla="*/ 5760000 h 5760000"/>
              <a:gd name="connsiteX3" fmla="*/ 0 w 6660000"/>
              <a:gd name="connsiteY3" fmla="*/ 5760000 h 5760000"/>
              <a:gd name="connsiteX4" fmla="*/ 0 w 6660000"/>
              <a:gd name="connsiteY4" fmla="*/ 0 h 5760000"/>
              <a:gd name="connsiteX0" fmla="*/ 6660000 w 6751440"/>
              <a:gd name="connsiteY0" fmla="*/ 0 h 5760000"/>
              <a:gd name="connsiteX1" fmla="*/ 6660000 w 6751440"/>
              <a:gd name="connsiteY1" fmla="*/ 5760000 h 5760000"/>
              <a:gd name="connsiteX2" fmla="*/ 0 w 6751440"/>
              <a:gd name="connsiteY2" fmla="*/ 5760000 h 5760000"/>
              <a:gd name="connsiteX3" fmla="*/ 0 w 6751440"/>
              <a:gd name="connsiteY3" fmla="*/ 0 h 5760000"/>
              <a:gd name="connsiteX4" fmla="*/ 6751440 w 6751440"/>
              <a:gd name="connsiteY4" fmla="*/ 9144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4" fmla="*/ 5068690 w 6660000"/>
              <a:gd name="connsiteY4" fmla="*/ 22479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0" fmla="*/ 6660000 w 6660000"/>
              <a:gd name="connsiteY0" fmla="*/ 5760000 h 5760000"/>
              <a:gd name="connsiteX1" fmla="*/ 0 w 6660000"/>
              <a:gd name="connsiteY1" fmla="*/ 5760000 h 5760000"/>
              <a:gd name="connsiteX2" fmla="*/ 0 w 6660000"/>
              <a:gd name="connsiteY2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0000" h="5760000">
                <a:moveTo>
                  <a:pt x="6660000" y="5760000"/>
                </a:moveTo>
                <a:lnTo>
                  <a:pt x="0" y="57600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tráva, exteriér, savci&#10;&#10;Popis byl vytvořen automaticky">
            <a:extLst>
              <a:ext uri="{FF2B5EF4-FFF2-40B4-BE49-F238E27FC236}">
                <a16:creationId xmlns:a16="http://schemas.microsoft.com/office/drawing/2014/main" id="{9C70947A-32D6-415B-91CD-4813E4DEC7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04" r="15436"/>
          <a:stretch/>
        </p:blipFill>
        <p:spPr>
          <a:xfrm>
            <a:off x="8324850" y="531813"/>
            <a:ext cx="3326162" cy="5784850"/>
          </a:xfrm>
          <a:prstGeom prst="rect">
            <a:avLst/>
          </a:prstGeom>
        </p:spPr>
      </p:pic>
      <p:sp>
        <p:nvSpPr>
          <p:cNvPr id="28" name="Rectangle 5">
            <a:extLst>
              <a:ext uri="{FF2B5EF4-FFF2-40B4-BE49-F238E27FC236}">
                <a16:creationId xmlns:a16="http://schemas.microsoft.com/office/drawing/2014/main" id="{6CBE2BBD-AAE3-434F-A1E3-7FEC5D978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1547942" y="446254"/>
            <a:ext cx="0" cy="5760000"/>
          </a:xfrm>
          <a:custGeom>
            <a:avLst/>
            <a:gdLst>
              <a:gd name="connsiteX0" fmla="*/ 0 w 6660000"/>
              <a:gd name="connsiteY0" fmla="*/ 0 h 5760000"/>
              <a:gd name="connsiteX1" fmla="*/ 6660000 w 6660000"/>
              <a:gd name="connsiteY1" fmla="*/ 0 h 5760000"/>
              <a:gd name="connsiteX2" fmla="*/ 6660000 w 6660000"/>
              <a:gd name="connsiteY2" fmla="*/ 5760000 h 5760000"/>
              <a:gd name="connsiteX3" fmla="*/ 0 w 6660000"/>
              <a:gd name="connsiteY3" fmla="*/ 5760000 h 5760000"/>
              <a:gd name="connsiteX4" fmla="*/ 0 w 6660000"/>
              <a:gd name="connsiteY4" fmla="*/ 0 h 5760000"/>
              <a:gd name="connsiteX0" fmla="*/ 6660000 w 6751440"/>
              <a:gd name="connsiteY0" fmla="*/ 0 h 5760000"/>
              <a:gd name="connsiteX1" fmla="*/ 6660000 w 6751440"/>
              <a:gd name="connsiteY1" fmla="*/ 5760000 h 5760000"/>
              <a:gd name="connsiteX2" fmla="*/ 0 w 6751440"/>
              <a:gd name="connsiteY2" fmla="*/ 5760000 h 5760000"/>
              <a:gd name="connsiteX3" fmla="*/ 0 w 6751440"/>
              <a:gd name="connsiteY3" fmla="*/ 0 h 5760000"/>
              <a:gd name="connsiteX4" fmla="*/ 6751440 w 6751440"/>
              <a:gd name="connsiteY4" fmla="*/ 9144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4" fmla="*/ 5068690 w 6660000"/>
              <a:gd name="connsiteY4" fmla="*/ 22479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0" fmla="*/ 6660000 w 6660000"/>
              <a:gd name="connsiteY0" fmla="*/ 5760000 h 5760000"/>
              <a:gd name="connsiteX1" fmla="*/ 0 w 6660000"/>
              <a:gd name="connsiteY1" fmla="*/ 5760000 h 5760000"/>
              <a:gd name="connsiteX2" fmla="*/ 0 w 6660000"/>
              <a:gd name="connsiteY2" fmla="*/ 0 h 5760000"/>
              <a:gd name="connsiteX0" fmla="*/ 0 w 0"/>
              <a:gd name="connsiteY0" fmla="*/ 5760000 h 5760000"/>
              <a:gd name="connsiteX1" fmla="*/ 0 w 0"/>
              <a:gd name="connsiteY1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760000">
                <a:moveTo>
                  <a:pt x="0" y="5760000"/>
                </a:moveTo>
                <a:lnTo>
                  <a:pt x="0" y="0"/>
                </a:lnTo>
              </a:path>
            </a:pathLst>
          </a:custGeom>
          <a:solidFill>
            <a:schemeClr val="tx2">
              <a:alpha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5">
            <a:extLst>
              <a:ext uri="{FF2B5EF4-FFF2-40B4-BE49-F238E27FC236}">
                <a16:creationId xmlns:a16="http://schemas.microsoft.com/office/drawing/2014/main" id="{6E9B5BF4-BD00-429D-8599-C19DDEDA6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8217942" y="6206254"/>
            <a:ext cx="3330000" cy="0"/>
          </a:xfrm>
          <a:custGeom>
            <a:avLst/>
            <a:gdLst>
              <a:gd name="connsiteX0" fmla="*/ 0 w 6660000"/>
              <a:gd name="connsiteY0" fmla="*/ 0 h 5760000"/>
              <a:gd name="connsiteX1" fmla="*/ 6660000 w 6660000"/>
              <a:gd name="connsiteY1" fmla="*/ 0 h 5760000"/>
              <a:gd name="connsiteX2" fmla="*/ 6660000 w 6660000"/>
              <a:gd name="connsiteY2" fmla="*/ 5760000 h 5760000"/>
              <a:gd name="connsiteX3" fmla="*/ 0 w 6660000"/>
              <a:gd name="connsiteY3" fmla="*/ 5760000 h 5760000"/>
              <a:gd name="connsiteX4" fmla="*/ 0 w 6660000"/>
              <a:gd name="connsiteY4" fmla="*/ 0 h 5760000"/>
              <a:gd name="connsiteX0" fmla="*/ 6660000 w 6751440"/>
              <a:gd name="connsiteY0" fmla="*/ 0 h 5760000"/>
              <a:gd name="connsiteX1" fmla="*/ 6660000 w 6751440"/>
              <a:gd name="connsiteY1" fmla="*/ 5760000 h 5760000"/>
              <a:gd name="connsiteX2" fmla="*/ 0 w 6751440"/>
              <a:gd name="connsiteY2" fmla="*/ 5760000 h 5760000"/>
              <a:gd name="connsiteX3" fmla="*/ 0 w 6751440"/>
              <a:gd name="connsiteY3" fmla="*/ 0 h 5760000"/>
              <a:gd name="connsiteX4" fmla="*/ 6751440 w 6751440"/>
              <a:gd name="connsiteY4" fmla="*/ 9144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4" fmla="*/ 5068690 w 6660000"/>
              <a:gd name="connsiteY4" fmla="*/ 22479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0" fmla="*/ 6660000 w 6660000"/>
              <a:gd name="connsiteY0" fmla="*/ 5760000 h 5760000"/>
              <a:gd name="connsiteX1" fmla="*/ 0 w 6660000"/>
              <a:gd name="connsiteY1" fmla="*/ 5760000 h 5760000"/>
              <a:gd name="connsiteX2" fmla="*/ 0 w 6660000"/>
              <a:gd name="connsiteY2" fmla="*/ 0 h 5760000"/>
              <a:gd name="connsiteX0" fmla="*/ 6660000 w 6660000"/>
              <a:gd name="connsiteY0" fmla="*/ 0 h 0"/>
              <a:gd name="connsiteX1" fmla="*/ 0 w 6660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60000">
                <a:moveTo>
                  <a:pt x="6660000" y="0"/>
                </a:moveTo>
                <a:lnTo>
                  <a:pt x="0" y="0"/>
                </a:lnTo>
              </a:path>
            </a:pathLst>
          </a:custGeom>
          <a:solidFill>
            <a:schemeClr val="tx2">
              <a:alpha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39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535041-A156-4EE3-A195-7E138190B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111" y="759922"/>
            <a:ext cx="10026650" cy="5640878"/>
          </a:xfrm>
        </p:spPr>
        <p:txBody>
          <a:bodyPr>
            <a:normAutofit/>
          </a:bodyPr>
          <a:lstStyle/>
          <a:p>
            <a:endParaRPr lang="cs-CZ" sz="1700" dirty="0"/>
          </a:p>
          <a:p>
            <a:endParaRPr lang="cs-CZ" sz="1700" dirty="0"/>
          </a:p>
          <a:p>
            <a:endParaRPr lang="cs-CZ" sz="1700" dirty="0"/>
          </a:p>
          <a:p>
            <a:endParaRPr lang="cs-CZ" sz="1700" dirty="0"/>
          </a:p>
          <a:p>
            <a:r>
              <a:rPr lang="cs-CZ" sz="1700" dirty="0"/>
              <a:t>He </a:t>
            </a:r>
            <a:r>
              <a:rPr lang="cs-CZ" sz="1700" dirty="0" err="1"/>
              <a:t>may</a:t>
            </a:r>
            <a:r>
              <a:rPr lang="cs-CZ" sz="1700" dirty="0"/>
              <a:t> </a:t>
            </a:r>
            <a:r>
              <a:rPr lang="cs-CZ" sz="1700" dirty="0" err="1"/>
              <a:t>symbolize</a:t>
            </a:r>
            <a:r>
              <a:rPr lang="cs-CZ" sz="1700" dirty="0"/>
              <a:t> a </a:t>
            </a:r>
            <a:r>
              <a:rPr lang="cs-CZ" sz="1700" dirty="0" err="1"/>
              <a:t>bad</a:t>
            </a:r>
            <a:r>
              <a:rPr lang="cs-CZ" sz="1700" dirty="0"/>
              <a:t> sign </a:t>
            </a:r>
            <a:r>
              <a:rPr lang="cs-CZ" sz="1700" dirty="0" err="1"/>
              <a:t>or</a:t>
            </a:r>
            <a:r>
              <a:rPr lang="cs-CZ" sz="1700" dirty="0"/>
              <a:t> just </a:t>
            </a:r>
            <a:r>
              <a:rPr lang="cs-CZ" sz="1700" dirty="0" err="1"/>
              <a:t>frighten</a:t>
            </a:r>
            <a:r>
              <a:rPr lang="cs-CZ" sz="1700" dirty="0"/>
              <a:t> </a:t>
            </a:r>
            <a:r>
              <a:rPr lang="cs-CZ" sz="1700" dirty="0" err="1"/>
              <a:t>pedestrians</a:t>
            </a:r>
            <a:endParaRPr lang="cs-CZ" sz="1700" dirty="0"/>
          </a:p>
          <a:p>
            <a:r>
              <a:rPr lang="en-GB" sz="1700" dirty="0"/>
              <a:t>Other</a:t>
            </a:r>
            <a:r>
              <a:rPr lang="cs-CZ" sz="1700" dirty="0"/>
              <a:t> </a:t>
            </a:r>
            <a:r>
              <a:rPr lang="cs-CZ" sz="1700" dirty="0" err="1"/>
              <a:t>names</a:t>
            </a:r>
            <a:r>
              <a:rPr lang="cs-CZ" sz="1700" dirty="0"/>
              <a:t>: </a:t>
            </a:r>
            <a:r>
              <a:rPr lang="cs-CZ" sz="1700" dirty="0" err="1">
                <a:sym typeface="Wingdings" panose="05000000000000000000" pitchFamily="2" charset="2"/>
              </a:rPr>
              <a:t>Etsai</a:t>
            </a:r>
            <a:r>
              <a:rPr lang="cs-CZ" sz="1700" dirty="0">
                <a:sym typeface="Wingdings" panose="05000000000000000000" pitchFamily="2" charset="2"/>
              </a:rPr>
              <a:t> (= </a:t>
            </a:r>
            <a:r>
              <a:rPr lang="cs-CZ" sz="1700" dirty="0" err="1">
                <a:sym typeface="Wingdings" panose="05000000000000000000" pitchFamily="2" charset="2"/>
              </a:rPr>
              <a:t>enemy</a:t>
            </a:r>
            <a:r>
              <a:rPr lang="cs-CZ" sz="1700" dirty="0">
                <a:sym typeface="Wingdings" panose="05000000000000000000" pitchFamily="2" charset="2"/>
              </a:rPr>
              <a:t>), </a:t>
            </a:r>
            <a:r>
              <a:rPr lang="cs-CZ" sz="1700" dirty="0" err="1">
                <a:sym typeface="Wingdings" panose="05000000000000000000" pitchFamily="2" charset="2"/>
              </a:rPr>
              <a:t>Txahalgorri</a:t>
            </a:r>
            <a:r>
              <a:rPr lang="cs-CZ" sz="1700" dirty="0">
                <a:sym typeface="Wingdings" panose="05000000000000000000" pitchFamily="2" charset="2"/>
              </a:rPr>
              <a:t>, </a:t>
            </a:r>
            <a:r>
              <a:rPr lang="cs-CZ" sz="1700" dirty="0" err="1">
                <a:sym typeface="Wingdings" panose="05000000000000000000" pitchFamily="2" charset="2"/>
              </a:rPr>
              <a:t>Behigorri</a:t>
            </a:r>
            <a:r>
              <a:rPr lang="cs-CZ" sz="1700" dirty="0">
                <a:sym typeface="Wingdings" panose="05000000000000000000" pitchFamily="2" charset="2"/>
              </a:rPr>
              <a:t>, </a:t>
            </a:r>
            <a:r>
              <a:rPr lang="cs-CZ" sz="1700" dirty="0" err="1">
                <a:sym typeface="Wingdings" panose="05000000000000000000" pitchFamily="2" charset="2"/>
              </a:rPr>
              <a:t>Ahatxe</a:t>
            </a:r>
            <a:r>
              <a:rPr lang="cs-CZ" sz="1700" dirty="0">
                <a:sym typeface="Wingdings" panose="05000000000000000000" pitchFamily="2" charset="2"/>
              </a:rPr>
              <a:t>, </a:t>
            </a:r>
            <a:r>
              <a:rPr lang="cs-CZ" sz="1700" dirty="0" err="1">
                <a:sym typeface="Wingdings" panose="05000000000000000000" pitchFamily="2" charset="2"/>
              </a:rPr>
              <a:t>Zezensuzko</a:t>
            </a:r>
            <a:r>
              <a:rPr lang="cs-CZ" sz="1700" dirty="0">
                <a:sym typeface="Wingdings" panose="05000000000000000000" pitchFamily="2" charset="2"/>
              </a:rPr>
              <a:t>,… </a:t>
            </a:r>
          </a:p>
          <a:p>
            <a:pPr marL="0" indent="0">
              <a:buNone/>
            </a:pPr>
            <a:r>
              <a:rPr lang="cs-CZ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 descr="Obsah obrázku zelenina&#10;&#10;Popis byl vytvořen automaticky">
            <a:extLst>
              <a:ext uri="{FF2B5EF4-FFF2-40B4-BE49-F238E27FC236}">
                <a16:creationId xmlns:a16="http://schemas.microsoft.com/office/drawing/2014/main" id="{27C314A5-2702-4204-BEF5-E1C7B994B8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72" b="91812" l="15375" r="82750">
                        <a14:foregroundMark x1="21125" y1="75261" x2="21125" y2="75261"/>
                        <a14:foregroundMark x1="18000" y1="77700" x2="18000" y2="77700"/>
                        <a14:foregroundMark x1="17250" y1="67073" x2="17250" y2="67073"/>
                        <a14:foregroundMark x1="79125" y1="15157" x2="79125" y2="15157"/>
                        <a14:foregroundMark x1="70625" y1="6272" x2="70625" y2="6272"/>
                        <a14:foregroundMark x1="80375" y1="39024" x2="80375" y2="39024"/>
                        <a14:foregroundMark x1="81125" y1="22822" x2="81125" y2="22822"/>
                        <a14:foregroundMark x1="82750" y1="35889" x2="82750" y2="35889"/>
                        <a14:foregroundMark x1="54125" y1="89547" x2="54125" y2="89547"/>
                        <a14:foregroundMark x1="40875" y1="91812" x2="40875" y2="91812"/>
                        <a14:foregroundMark x1="15375" y1="78049" x2="15375" y2="78049"/>
                      </a14:backgroundRemoval>
                    </a14:imgEffect>
                  </a14:imgLayer>
                </a14:imgProps>
              </a:ext>
            </a:extLst>
          </a:blip>
          <a:srcRect l="9547" r="7575"/>
          <a:stretch/>
        </p:blipFill>
        <p:spPr>
          <a:xfrm>
            <a:off x="8063993" y="3084652"/>
            <a:ext cx="4358595" cy="377334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6B779C0-12C2-4817-AADC-1C96C8EB8B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8974" y="457200"/>
            <a:ext cx="3048631" cy="17129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9131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49D37F-7C69-4608-B98B-91F7B1B5C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Legend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orozco</a:t>
            </a:r>
            <a:r>
              <a:rPr lang="cs-CZ" dirty="0"/>
              <a:t> (</a:t>
            </a:r>
            <a:r>
              <a:rPr lang="cs-CZ" dirty="0" err="1"/>
              <a:t>biskay</a:t>
            </a:r>
            <a:r>
              <a:rPr lang="cs-CZ" dirty="0"/>
              <a:t> </a:t>
            </a:r>
            <a:r>
              <a:rPr lang="cs-CZ" dirty="0" err="1"/>
              <a:t>province</a:t>
            </a:r>
            <a:r>
              <a:rPr lang="cs-CZ" dirty="0"/>
              <a:t>)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16416B-8949-4981-93F2-1F1242B9A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0" y="1790700"/>
            <a:ext cx="10026650" cy="4466977"/>
          </a:xfrm>
        </p:spPr>
        <p:txBody>
          <a:bodyPr/>
          <a:lstStyle/>
          <a:p>
            <a:r>
              <a:rPr lang="cs-CZ" dirty="0" err="1"/>
              <a:t>Thief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lived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Atxulaur</a:t>
            </a:r>
            <a:r>
              <a:rPr lang="cs-CZ" dirty="0"/>
              <a:t> </a:t>
            </a:r>
            <a:r>
              <a:rPr lang="cs-CZ" dirty="0" err="1"/>
              <a:t>Cave</a:t>
            </a:r>
            <a:r>
              <a:rPr lang="cs-CZ" dirty="0"/>
              <a:t> in Mount </a:t>
            </a:r>
            <a:r>
              <a:rPr lang="cs-CZ" dirty="0" err="1"/>
              <a:t>Itzina</a:t>
            </a:r>
            <a:r>
              <a:rPr lang="cs-CZ" dirty="0"/>
              <a:t> </a:t>
            </a:r>
          </a:p>
          <a:p>
            <a:r>
              <a:rPr lang="cs-CZ" dirty="0"/>
              <a:t>He </a:t>
            </a:r>
            <a:r>
              <a:rPr lang="cs-CZ" dirty="0" err="1"/>
              <a:t>possessed</a:t>
            </a:r>
            <a:r>
              <a:rPr lang="cs-CZ" dirty="0"/>
              <a:t> a </a:t>
            </a:r>
            <a:r>
              <a:rPr lang="cs-CZ" dirty="0" err="1"/>
              <a:t>huge</a:t>
            </a:r>
            <a:r>
              <a:rPr lang="cs-CZ" dirty="0"/>
              <a:t> </a:t>
            </a:r>
            <a:r>
              <a:rPr lang="cs-CZ" dirty="0" err="1"/>
              <a:t>amount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gold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 </a:t>
            </a:r>
            <a:r>
              <a:rPr lang="cs-CZ" dirty="0" err="1">
                <a:sym typeface="Wingdings" panose="05000000000000000000" pitchFamily="2" charset="2"/>
              </a:rPr>
              <a:t>was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storing</a:t>
            </a:r>
            <a:r>
              <a:rPr lang="cs-CZ" dirty="0">
                <a:sym typeface="Wingdings" panose="05000000000000000000" pitchFamily="2" charset="2"/>
              </a:rPr>
              <a:t> in </a:t>
            </a:r>
            <a:r>
              <a:rPr lang="cs-CZ" dirty="0" err="1">
                <a:sym typeface="Wingdings" panose="05000000000000000000" pitchFamily="2" charset="2"/>
              </a:rPr>
              <a:t>the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cave</a:t>
            </a:r>
            <a:endParaRPr lang="cs-CZ" dirty="0">
              <a:sym typeface="Wingdings" panose="05000000000000000000" pitchFamily="2" charset="2"/>
            </a:endParaRPr>
          </a:p>
          <a:p>
            <a:r>
              <a:rPr lang="cs-CZ" dirty="0" err="1">
                <a:sym typeface="Wingdings" panose="05000000000000000000" pitchFamily="2" charset="2"/>
              </a:rPr>
              <a:t>During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one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theft</a:t>
            </a:r>
            <a:r>
              <a:rPr lang="cs-CZ" dirty="0">
                <a:sym typeface="Wingdings" panose="05000000000000000000" pitchFamily="2" charset="2"/>
              </a:rPr>
              <a:t>  </a:t>
            </a:r>
            <a:r>
              <a:rPr lang="cs-CZ" dirty="0" err="1">
                <a:sym typeface="Wingdings" panose="05000000000000000000" pitchFamily="2" charset="2"/>
              </a:rPr>
              <a:t>passed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away</a:t>
            </a:r>
            <a:endParaRPr lang="cs-CZ" dirty="0">
              <a:sym typeface="Wingdings" panose="05000000000000000000" pitchFamily="2" charset="2"/>
            </a:endParaRPr>
          </a:p>
          <a:p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day</a:t>
            </a:r>
            <a:r>
              <a:rPr lang="cs-CZ" dirty="0"/>
              <a:t> </a:t>
            </a:r>
            <a:r>
              <a:rPr lang="cs-CZ" dirty="0" err="1"/>
              <a:t>some</a:t>
            </a:r>
            <a:r>
              <a:rPr lang="cs-CZ" dirty="0"/>
              <a:t> </a:t>
            </a:r>
            <a:r>
              <a:rPr lang="cs-CZ" dirty="0" err="1"/>
              <a:t>foreigners</a:t>
            </a:r>
            <a:r>
              <a:rPr lang="cs-CZ" dirty="0"/>
              <a:t> </a:t>
            </a:r>
            <a:r>
              <a:rPr lang="cs-CZ" dirty="0" err="1"/>
              <a:t>went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cave</a:t>
            </a:r>
            <a:r>
              <a:rPr lang="cs-CZ" dirty="0"/>
              <a:t> </a:t>
            </a:r>
            <a:r>
              <a:rPr lang="cs-CZ" dirty="0" err="1"/>
              <a:t>where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treasure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 </a:t>
            </a:r>
            <a:r>
              <a:rPr lang="cs-CZ" dirty="0" err="1">
                <a:sym typeface="Wingdings" panose="05000000000000000000" pitchFamily="2" charset="2"/>
              </a:rPr>
              <a:t>when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they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approached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the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red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bull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came</a:t>
            </a:r>
            <a:r>
              <a:rPr lang="cs-CZ" dirty="0">
                <a:sym typeface="Wingdings" panose="05000000000000000000" pitchFamily="2" charset="2"/>
              </a:rPr>
              <a:t> out </a:t>
            </a:r>
            <a:r>
              <a:rPr lang="cs-CZ" dirty="0" err="1">
                <a:sym typeface="Wingdings" panose="05000000000000000000" pitchFamily="2" charset="2"/>
              </a:rPr>
              <a:t>of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the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cave</a:t>
            </a:r>
            <a:r>
              <a:rPr lang="cs-CZ" dirty="0">
                <a:sym typeface="Wingdings" panose="05000000000000000000" pitchFamily="2" charset="2"/>
              </a:rPr>
              <a:t>, </a:t>
            </a:r>
            <a:r>
              <a:rPr lang="cs-CZ" dirty="0" err="1">
                <a:sym typeface="Wingdings" panose="05000000000000000000" pitchFamily="2" charset="2"/>
              </a:rPr>
              <a:t>throwing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fire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from</a:t>
            </a:r>
            <a:r>
              <a:rPr lang="cs-CZ" dirty="0">
                <a:sym typeface="Wingdings" panose="05000000000000000000" pitchFamily="2" charset="2"/>
              </a:rPr>
              <a:t> his </a:t>
            </a:r>
            <a:r>
              <a:rPr lang="cs-CZ" dirty="0" err="1">
                <a:sym typeface="Wingdings" panose="05000000000000000000" pitchFamily="2" charset="2"/>
              </a:rPr>
              <a:t>mouth</a:t>
            </a:r>
            <a:r>
              <a:rPr lang="cs-CZ" dirty="0">
                <a:sym typeface="Wingdings" panose="05000000000000000000" pitchFamily="2" charset="2"/>
              </a:rPr>
              <a:t> and </a:t>
            </a:r>
            <a:r>
              <a:rPr lang="cs-CZ" dirty="0" err="1">
                <a:sym typeface="Wingdings" panose="05000000000000000000" pitchFamily="2" charset="2"/>
              </a:rPr>
              <a:t>nostrils</a:t>
            </a:r>
            <a:endParaRPr lang="cs-CZ" dirty="0">
              <a:sym typeface="Wingdings" panose="05000000000000000000" pitchFamily="2" charset="2"/>
            </a:endParaRPr>
          </a:p>
          <a:p>
            <a:r>
              <a:rPr lang="cs-CZ" dirty="0" err="1"/>
              <a:t>Red</a:t>
            </a:r>
            <a:r>
              <a:rPr lang="cs-CZ" dirty="0"/>
              <a:t> </a:t>
            </a:r>
            <a:r>
              <a:rPr lang="cs-CZ" dirty="0" err="1"/>
              <a:t>bull</a:t>
            </a:r>
            <a:r>
              <a:rPr lang="cs-CZ" dirty="0"/>
              <a:t> = </a:t>
            </a:r>
            <a:r>
              <a:rPr lang="cs-CZ" dirty="0" err="1"/>
              <a:t>spirit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thief</a:t>
            </a:r>
            <a:endParaRPr lang="cs-CZ" dirty="0"/>
          </a:p>
          <a:p>
            <a:r>
              <a:rPr lang="cs-CZ" dirty="0" err="1"/>
              <a:t>Foreigners</a:t>
            </a:r>
            <a:r>
              <a:rPr lang="cs-CZ" dirty="0"/>
              <a:t> </a:t>
            </a:r>
            <a:r>
              <a:rPr lang="cs-CZ" dirty="0" err="1"/>
              <a:t>brought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dead</a:t>
            </a:r>
            <a:r>
              <a:rPr lang="cs-CZ" dirty="0"/>
              <a:t> </a:t>
            </a:r>
            <a:r>
              <a:rPr lang="cs-CZ" dirty="0" err="1"/>
              <a:t>thief‘s</a:t>
            </a:r>
            <a:r>
              <a:rPr lang="cs-CZ" dirty="0"/>
              <a:t> </a:t>
            </a:r>
            <a:r>
              <a:rPr lang="cs-CZ" dirty="0" err="1"/>
              <a:t>bones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cave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 </a:t>
            </a:r>
            <a:r>
              <a:rPr lang="cs-CZ" dirty="0" err="1">
                <a:sym typeface="Wingdings" panose="05000000000000000000" pitchFamily="2" charset="2"/>
              </a:rPr>
              <a:t>after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that</a:t>
            </a:r>
            <a:r>
              <a:rPr lang="cs-CZ" dirty="0">
                <a:sym typeface="Wingdings" panose="05000000000000000000" pitchFamily="2" charset="2"/>
              </a:rPr>
              <a:t>, </a:t>
            </a:r>
            <a:r>
              <a:rPr lang="cs-CZ" dirty="0" err="1">
                <a:sym typeface="Wingdings" panose="05000000000000000000" pitchFamily="2" charset="2"/>
              </a:rPr>
              <a:t>they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were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allowed</a:t>
            </a:r>
            <a:r>
              <a:rPr lang="cs-CZ" dirty="0">
                <a:sym typeface="Wingdings" panose="05000000000000000000" pitchFamily="2" charset="2"/>
              </a:rPr>
              <a:t> to </a:t>
            </a:r>
            <a:r>
              <a:rPr lang="cs-CZ" dirty="0" err="1">
                <a:sym typeface="Wingdings" panose="05000000000000000000" pitchFamily="2" charset="2"/>
              </a:rPr>
              <a:t>take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the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treasure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because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the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thief‘s</a:t>
            </a:r>
            <a:r>
              <a:rPr lang="cs-CZ" dirty="0">
                <a:sym typeface="Wingdings" panose="05000000000000000000" pitchFamily="2" charset="2"/>
              </a:rPr>
              <a:t> body </a:t>
            </a:r>
            <a:r>
              <a:rPr lang="cs-CZ" dirty="0" err="1">
                <a:sym typeface="Wingdings" panose="05000000000000000000" pitchFamily="2" charset="2"/>
              </a:rPr>
              <a:t>was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already</a:t>
            </a:r>
            <a:r>
              <a:rPr lang="cs-CZ" dirty="0">
                <a:sym typeface="Wingdings" panose="05000000000000000000" pitchFamily="2" charset="2"/>
              </a:rPr>
              <a:t> in </a:t>
            </a:r>
            <a:r>
              <a:rPr lang="cs-CZ" dirty="0" err="1">
                <a:sym typeface="Wingdings" panose="05000000000000000000" pitchFamily="2" charset="2"/>
              </a:rPr>
              <a:t>peace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4201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01C0CAB-6A03-4C6A-9FAA-219847753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982E0B2-AA9C-441C-A08E-A9DF9CF12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A5B2A81-2C8E-4963-AFD4-E539D168B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304E382-B7EC-4622-9509-67D4C9D68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3519" y="1079500"/>
            <a:ext cx="3884962" cy="2138400"/>
          </a:xfrm>
        </p:spPr>
        <p:txBody>
          <a:bodyPr vert="horz" lIns="0" tIns="0" rIns="0" bIns="0" rtlCol="0" anchor="b" anchorCtr="0">
            <a:normAutofit/>
          </a:bodyPr>
          <a:lstStyle/>
          <a:p>
            <a:pPr algn="ctr"/>
            <a:r>
              <a:rPr lang="en-US" dirty="0" err="1"/>
              <a:t>Zezengorri</a:t>
            </a:r>
            <a:r>
              <a:rPr lang="en-US" dirty="0"/>
              <a:t> in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en-US" dirty="0"/>
              <a:t> </a:t>
            </a:r>
            <a:r>
              <a:rPr lang="en-US" dirty="0" err="1"/>
              <a:t>basque</a:t>
            </a:r>
            <a:r>
              <a:rPr lang="en-US" dirty="0"/>
              <a:t> culture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80064D8C-AA0D-4545-8A2E-BA7FC2295B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487" r="23246"/>
          <a:stretch/>
        </p:blipFill>
        <p:spPr>
          <a:xfrm>
            <a:off x="1" y="10"/>
            <a:ext cx="3308350" cy="685799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E7C23BC-DAA6-40E1-8166-B8C4439D1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1AC63E46-9C39-4368-89B8-0A94C28408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42" r="18890"/>
          <a:stretch/>
        </p:blipFill>
        <p:spPr>
          <a:xfrm>
            <a:off x="8868547" y="8228"/>
            <a:ext cx="3308400" cy="685799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65E6501-1499-46C6-919A-A2769DCC796D}"/>
              </a:ext>
            </a:extLst>
          </p:cNvPr>
          <p:cNvSpPr txBox="1"/>
          <p:nvPr/>
        </p:nvSpPr>
        <p:spPr>
          <a:xfrm>
            <a:off x="3731491" y="4137891"/>
            <a:ext cx="48867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dress</a:t>
            </a:r>
            <a:r>
              <a:rPr lang="cs-CZ" dirty="0"/>
              <a:t> up as </a:t>
            </a:r>
            <a:r>
              <a:rPr lang="cs-CZ" dirty="0" err="1"/>
              <a:t>Zezengorri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carnival</a:t>
            </a:r>
            <a:r>
              <a:rPr lang="cs-CZ" dirty="0"/>
              <a:t> in </a:t>
            </a:r>
            <a:r>
              <a:rPr lang="cs-CZ" dirty="0" err="1"/>
              <a:t>Pamplona</a:t>
            </a:r>
            <a:r>
              <a:rPr lang="cs-CZ" dirty="0"/>
              <a:t>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being</a:t>
            </a:r>
            <a:r>
              <a:rPr lang="cs-CZ" dirty="0"/>
              <a:t> </a:t>
            </a:r>
            <a:r>
              <a:rPr lang="cs-CZ" dirty="0" err="1"/>
              <a:t>held</a:t>
            </a:r>
            <a:r>
              <a:rPr lang="cs-CZ" dirty="0"/>
              <a:t> in </a:t>
            </a:r>
            <a:r>
              <a:rPr lang="cs-CZ" dirty="0" err="1"/>
              <a:t>February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8345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1C0CAB-6A03-4C6A-9FAA-219847753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F982E0B2-AA9C-441C-A08E-A9DF9CF12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011B0B3-5679-4759-90B8-3B908C4CB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185D1DF-BD7B-4819-A97A-AD02D35FB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150" y="1089025"/>
            <a:ext cx="8521699" cy="1530955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dirty="0"/>
              <a:t>Thank you for your attention !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9E013D9-9421-47E7-9080-30F6E544B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87925" y="2840038"/>
            <a:ext cx="2216150" cy="1177924"/>
            <a:chOff x="4987925" y="2840038"/>
            <a:chExt cx="2216150" cy="117792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109F7CF-3139-48B9-AF7B-9BD2941A8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5A838F8-C7B5-4988-81A9-B02E6C8F9B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50208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5B86A1A-402F-4AE2-B5E6-B8A5FB16CD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69335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4A0542D-9B1C-46B1-82B5-54470B697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614944" y="3117662"/>
              <a:ext cx="1009280" cy="464739"/>
              <a:chOff x="4432859" y="3200647"/>
              <a:chExt cx="1009280" cy="464739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3AFD408-F48C-4C50-8D5E-5DD6271799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6200000" flipH="1" flipV="1">
                <a:off x="4977400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C45F007-BD45-43C0-8579-5601F9CA78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 flipV="1">
                <a:off x="4432859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7131E1B-CE62-4AB1-A2D9-02E823C9B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679979" y="2915338"/>
              <a:ext cx="1080000" cy="1080000"/>
              <a:chOff x="4497894" y="2998323"/>
              <a:chExt cx="1080000" cy="1080000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745E8D88-C0BB-4D1C-B240-D441BBA6F7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3500000">
                <a:off x="4805524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AAB960BE-12F5-4ADA-AA9E-0EC54256411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7E9BB9F7-7101-4BF3-9191-5893E4C582A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D0710A9C-48A5-404F-9EC4-D486FCDFDAB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8100000" flipH="1">
                <a:off x="4542572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5111EC00-4B3D-478C-AD25-F35644013E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350412DA-ED08-4AFA-AED3-DFB42655D4B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3453655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70A838-5F4B-4B68-8F7C-E5A46586B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Sources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F0618B-D6ED-4637-B47E-5D354BB66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1100" dirty="0">
                <a:hlinkClick r:id="rId2"/>
              </a:rPr>
              <a:t>https://lh6.googleusercontent.com/Btzns_tLUfWGcRu4z3t0BOxyTntM_EmedpBQvtPJUrbE1bDs5mr3XVW6w6c0z4o7IgpkGrQF3Kk45m-Se1AUE8SR5lHPZmR_4l14kC_BkbIFXWN6=w1280</a:t>
            </a:r>
            <a:endParaRPr lang="cs-CZ" sz="1100" dirty="0"/>
          </a:p>
          <a:p>
            <a:r>
              <a:rPr lang="cs-CZ" sz="1100" dirty="0">
                <a:hlinkClick r:id="rId3"/>
              </a:rPr>
              <a:t>https://euskalmitologia.com/wp-content/uploads/2017/01/zezengorri.jpg</a:t>
            </a:r>
            <a:endParaRPr lang="cs-CZ" sz="1100" dirty="0"/>
          </a:p>
          <a:p>
            <a:r>
              <a:rPr lang="cs-CZ" sz="1050" dirty="0" err="1">
                <a:hlinkClick r:id="rId4"/>
              </a:rPr>
              <a:t>Basque</a:t>
            </a:r>
            <a:r>
              <a:rPr lang="cs-CZ" sz="1050" dirty="0">
                <a:hlinkClick r:id="rId4"/>
              </a:rPr>
              <a:t> </a:t>
            </a:r>
            <a:r>
              <a:rPr lang="cs-CZ" sz="1050" dirty="0" err="1">
                <a:hlinkClick r:id="rId4"/>
              </a:rPr>
              <a:t>Mythology</a:t>
            </a:r>
            <a:r>
              <a:rPr lang="cs-CZ" sz="1050" dirty="0">
                <a:hlinkClick r:id="rId4"/>
              </a:rPr>
              <a:t> - ZEZENGORRI ‘</a:t>
            </a:r>
            <a:r>
              <a:rPr lang="cs-CZ" sz="1050" dirty="0" err="1">
                <a:hlinkClick r:id="rId4"/>
              </a:rPr>
              <a:t>red</a:t>
            </a:r>
            <a:r>
              <a:rPr lang="cs-CZ" sz="1050" dirty="0">
                <a:hlinkClick r:id="rId4"/>
              </a:rPr>
              <a:t> </a:t>
            </a:r>
            <a:r>
              <a:rPr lang="cs-CZ" sz="1050" dirty="0" err="1">
                <a:hlinkClick r:id="rId4"/>
              </a:rPr>
              <a:t>bull</a:t>
            </a:r>
            <a:r>
              <a:rPr lang="cs-CZ" sz="1050" dirty="0">
                <a:hlinkClick r:id="rId4"/>
              </a:rPr>
              <a:t>’ (google.com)</a:t>
            </a:r>
            <a:endParaRPr lang="cs-CZ" sz="1100" dirty="0"/>
          </a:p>
          <a:p>
            <a:r>
              <a:rPr lang="cs-CZ" sz="1100" dirty="0">
                <a:hlinkClick r:id="rId5"/>
              </a:rPr>
              <a:t>https://media.wired.com/photos/5b45048b3808c83da3503d0d/master/w_1600,c_limit/WM3-zezengorri.jpg</a:t>
            </a:r>
            <a:endParaRPr lang="cs-CZ" sz="1100" dirty="0"/>
          </a:p>
          <a:p>
            <a:r>
              <a:rPr lang="cs-CZ" sz="1050" dirty="0" err="1">
                <a:hlinkClick r:id="rId6"/>
              </a:rPr>
              <a:t>Aatxe</a:t>
            </a:r>
            <a:r>
              <a:rPr lang="cs-CZ" sz="1050" dirty="0">
                <a:hlinkClick r:id="rId6"/>
              </a:rPr>
              <a:t> | </a:t>
            </a:r>
            <a:r>
              <a:rPr lang="cs-CZ" sz="1050" dirty="0" err="1">
                <a:hlinkClick r:id="rId6"/>
              </a:rPr>
              <a:t>Myths</a:t>
            </a:r>
            <a:r>
              <a:rPr lang="cs-CZ" sz="1050" dirty="0">
                <a:hlinkClick r:id="rId6"/>
              </a:rPr>
              <a:t> and Folklore Wiki | </a:t>
            </a:r>
            <a:r>
              <a:rPr lang="cs-CZ" sz="1050" dirty="0" err="1">
                <a:hlinkClick r:id="rId6"/>
              </a:rPr>
              <a:t>Fandom</a:t>
            </a:r>
            <a:endParaRPr lang="cs-CZ" sz="1100" dirty="0"/>
          </a:p>
          <a:p>
            <a:r>
              <a:rPr lang="cs-CZ" sz="1050" dirty="0" err="1">
                <a:hlinkClick r:id="rId7"/>
              </a:rPr>
              <a:t>Zezengorri</a:t>
            </a:r>
            <a:r>
              <a:rPr lang="cs-CZ" sz="1050" dirty="0">
                <a:hlinkClick r:id="rId7"/>
              </a:rPr>
              <a:t> | Wiki </a:t>
            </a:r>
            <a:r>
              <a:rPr lang="cs-CZ" sz="1050" dirty="0" err="1">
                <a:hlinkClick r:id="rId7"/>
              </a:rPr>
              <a:t>Mitología</a:t>
            </a:r>
            <a:r>
              <a:rPr lang="cs-CZ" sz="1050" dirty="0">
                <a:hlinkClick r:id="rId7"/>
              </a:rPr>
              <a:t> </a:t>
            </a:r>
            <a:r>
              <a:rPr lang="cs-CZ" sz="1050" dirty="0" err="1">
                <a:hlinkClick r:id="rId7"/>
              </a:rPr>
              <a:t>Ibérica</a:t>
            </a:r>
            <a:r>
              <a:rPr lang="cs-CZ" sz="1050" dirty="0">
                <a:hlinkClick r:id="rId7"/>
              </a:rPr>
              <a:t> | </a:t>
            </a:r>
            <a:r>
              <a:rPr lang="cs-CZ" sz="1050" dirty="0" err="1">
                <a:hlinkClick r:id="rId7"/>
              </a:rPr>
              <a:t>Fandom</a:t>
            </a:r>
            <a:endParaRPr lang="cs-CZ" sz="1100" dirty="0"/>
          </a:p>
          <a:p>
            <a:r>
              <a:rPr lang="cs-CZ" sz="1100" dirty="0">
                <a:hlinkClick r:id="rId8"/>
              </a:rPr>
              <a:t>https://arjungwriter.files.wordpress.com/2018/04/aatxe.jpg</a:t>
            </a:r>
            <a:endParaRPr lang="cs-CZ" sz="1100" dirty="0"/>
          </a:p>
          <a:p>
            <a:r>
              <a:rPr lang="en-US" sz="1050" dirty="0">
                <a:hlinkClick r:id="rId9"/>
              </a:rPr>
              <a:t>Mythical Creature, ‘</a:t>
            </a:r>
            <a:r>
              <a:rPr lang="en-US" sz="1050" dirty="0" err="1">
                <a:hlinkClick r:id="rId9"/>
              </a:rPr>
              <a:t>Aatxe</a:t>
            </a:r>
            <a:r>
              <a:rPr lang="en-US" sz="1050" dirty="0">
                <a:hlinkClick r:id="rId9"/>
              </a:rPr>
              <a:t> or </a:t>
            </a:r>
            <a:r>
              <a:rPr lang="en-US" sz="1050" dirty="0" err="1">
                <a:hlinkClick r:id="rId9"/>
              </a:rPr>
              <a:t>Etsai</a:t>
            </a:r>
            <a:r>
              <a:rPr lang="en-US" sz="1050" dirty="0">
                <a:hlinkClick r:id="rId9"/>
              </a:rPr>
              <a:t>,’ an ancient Basque (Spanish and French) shapeshifting bull spirit with writing prompt – </a:t>
            </a:r>
            <a:r>
              <a:rPr lang="en-US" sz="1050" dirty="0" err="1">
                <a:hlinkClick r:id="rId9"/>
              </a:rPr>
              <a:t>ARJung</a:t>
            </a:r>
            <a:r>
              <a:rPr lang="en-US" sz="1050" dirty="0">
                <a:hlinkClick r:id="rId9"/>
              </a:rPr>
              <a:t> (arjungwriter.com)</a:t>
            </a:r>
            <a:endParaRPr lang="cs-CZ" sz="1100" dirty="0"/>
          </a:p>
          <a:p>
            <a:r>
              <a:rPr lang="cs-CZ" sz="1050" dirty="0" err="1">
                <a:hlinkClick r:id="rId10"/>
              </a:rPr>
              <a:t>Aatxe</a:t>
            </a:r>
            <a:r>
              <a:rPr lang="cs-CZ" sz="1050" dirty="0">
                <a:hlinkClick r:id="rId10"/>
              </a:rPr>
              <a:t> | </a:t>
            </a:r>
            <a:r>
              <a:rPr lang="cs-CZ" sz="1050" dirty="0" err="1">
                <a:hlinkClick r:id="rId10"/>
              </a:rPr>
              <a:t>Brickthology</a:t>
            </a:r>
            <a:endParaRPr lang="cs-CZ" sz="1100" dirty="0"/>
          </a:p>
          <a:p>
            <a:r>
              <a:rPr lang="en-US" sz="1050" dirty="0">
                <a:hlinkClick r:id="rId11"/>
              </a:rPr>
              <a:t>Book Extract #3 – Carnival in the Pyrenees – Perennial Pyrenees</a:t>
            </a:r>
            <a:endParaRPr lang="cs-CZ" sz="1050" dirty="0"/>
          </a:p>
          <a:p>
            <a:r>
              <a:rPr lang="cs-CZ" sz="1100" dirty="0">
                <a:hlinkClick r:id="rId12"/>
              </a:rPr>
              <a:t>https://flashbak.com/wp-content/uploads/2016/01/SPAIN-Zezengorri-at-Carnival.jpg</a:t>
            </a:r>
            <a:endParaRPr lang="cs-CZ" sz="1050" dirty="0"/>
          </a:p>
          <a:p>
            <a:r>
              <a:rPr lang="cs-CZ" sz="1050" dirty="0"/>
              <a:t>¨</a:t>
            </a:r>
            <a:endParaRPr lang="cs-CZ" sz="1100" dirty="0"/>
          </a:p>
          <a:p>
            <a:endParaRPr lang="cs-CZ" sz="11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3982362"/>
      </p:ext>
    </p:extLst>
  </p:cSld>
  <p:clrMapOvr>
    <a:masterClrMapping/>
  </p:clrMapOvr>
</p:sld>
</file>

<file path=ppt/theme/theme1.xml><?xml version="1.0" encoding="utf-8"?>
<a:theme xmlns:a="http://schemas.openxmlformats.org/drawingml/2006/main" name="LeafVTI">
  <a:themeElements>
    <a:clrScheme name="Leaf">
      <a:dk1>
        <a:sysClr val="windowText" lastClr="000000"/>
      </a:dk1>
      <a:lt1>
        <a:sysClr val="window" lastClr="FFFFFF"/>
      </a:lt1>
      <a:dk2>
        <a:srgbClr val="732124"/>
      </a:dk2>
      <a:lt2>
        <a:srgbClr val="F0EDE5"/>
      </a:lt2>
      <a:accent1>
        <a:srgbClr val="D34817"/>
      </a:accent1>
      <a:accent2>
        <a:srgbClr val="A68D65"/>
      </a:accent2>
      <a:accent3>
        <a:srgbClr val="728377"/>
      </a:accent3>
      <a:accent4>
        <a:srgbClr val="B4797B"/>
      </a:accent4>
      <a:accent5>
        <a:srgbClr val="CE8439"/>
      </a:accent5>
      <a:accent6>
        <a:srgbClr val="CF3A2A"/>
      </a:accent6>
      <a:hlink>
        <a:srgbClr val="D06853"/>
      </a:hlink>
      <a:folHlink>
        <a:srgbClr val="B67779"/>
      </a:folHlink>
    </a:clrScheme>
    <a:fontScheme name="Leaf">
      <a:majorFont>
        <a:latin typeface="Rockwell Nova Light"/>
        <a:ea typeface=""/>
        <a:cs typeface=""/>
      </a:majorFont>
      <a:minorFont>
        <a:latin typeface="Avenir Next LT Pro Light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afVTI" id="{AD13D32C-3873-4EF1-A28C-5D0E64FF0913}" vid="{0D2E0FD0-9C17-4337-BD21-33917FC300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List</Template>
  <TotalTime>301</TotalTime>
  <Words>383</Words>
  <Application>Microsoft Office PowerPoint</Application>
  <PresentationFormat>Širokoúhlá obrazovka</PresentationFormat>
  <Paragraphs>40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Avenir Next LT Pro Light</vt:lpstr>
      <vt:lpstr>Rockwell Nova Light</vt:lpstr>
      <vt:lpstr>Wingdings</vt:lpstr>
      <vt:lpstr>LeafVTI</vt:lpstr>
      <vt:lpstr> ZEZENGORRi</vt:lpstr>
      <vt:lpstr>description</vt:lpstr>
      <vt:lpstr>Prezentace aplikace PowerPoint</vt:lpstr>
      <vt:lpstr>Legend from orozco (biskay province)</vt:lpstr>
      <vt:lpstr>Zezengorri in the basque culture</vt:lpstr>
      <vt:lpstr>Thank you for your attention !</vt:lpstr>
      <vt:lpstr>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ZEZENGORRi</dc:title>
  <dc:creator>Mošnerová, Lenka</dc:creator>
  <cp:lastModifiedBy>Mošnerová, Lenka</cp:lastModifiedBy>
  <cp:revision>6</cp:revision>
  <dcterms:created xsi:type="dcterms:W3CDTF">2021-10-20T11:52:02Z</dcterms:created>
  <dcterms:modified xsi:type="dcterms:W3CDTF">2021-10-26T18:00:49Z</dcterms:modified>
</cp:coreProperties>
</file>