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49" r:id="rId3"/>
    <p:sldId id="324" r:id="rId4"/>
    <p:sldId id="263" r:id="rId5"/>
    <p:sldId id="264" r:id="rId6"/>
    <p:sldId id="271" r:id="rId7"/>
    <p:sldId id="325" r:id="rId8"/>
    <p:sldId id="270" r:id="rId9"/>
    <p:sldId id="361" r:id="rId10"/>
    <p:sldId id="343" r:id="rId11"/>
    <p:sldId id="327" r:id="rId12"/>
    <p:sldId id="3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86364" autoAdjust="0"/>
  </p:normalViewPr>
  <p:slideViewPr>
    <p:cSldViewPr>
      <p:cViewPr varScale="1">
        <p:scale>
          <a:sx n="55" d="100"/>
          <a:sy n="55" d="100"/>
        </p:scale>
        <p:origin x="8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3D165-107A-4C4A-8884-9656ED3A928A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04669-A6A3-475C-92B1-F913CC7C71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188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00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30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02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49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71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16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15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09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03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59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1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91555-9870-4474-98F8-FB6211B7C90F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E2D47-8BE1-4C86-BC58-1E06AD37F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0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noProof="0" dirty="0"/>
              <a:t>Odlišné přístupy k </a:t>
            </a:r>
            <a:r>
              <a:rPr lang="cs-CZ" noProof="0" dirty="0" err="1"/>
              <a:t>policy</a:t>
            </a:r>
            <a:r>
              <a:rPr lang="cs-CZ" noProof="0" dirty="0"/>
              <a:t> designu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06313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Míra změny</a:t>
            </a:r>
            <a:r>
              <a:rPr lang="cs-CZ" baseline="0" noProof="0" dirty="0"/>
              <a:t> a časový horizont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noProof="0" dirty="0"/>
              <a:t>Relativně drobná změna </a:t>
            </a:r>
          </a:p>
          <a:p>
            <a:pPr marL="0" indent="0" algn="ctr">
              <a:buNone/>
            </a:pPr>
            <a:r>
              <a:rPr lang="cs-CZ" sz="2800" noProof="0" dirty="0"/>
              <a:t>(úprava stávající politiky)</a:t>
            </a:r>
          </a:p>
          <a:p>
            <a:pPr marL="0" indent="0" algn="ctr">
              <a:buNone/>
            </a:pPr>
            <a:endParaRPr lang="cs-CZ" noProof="0" dirty="0"/>
          </a:p>
          <a:p>
            <a:pPr marL="0" indent="0" algn="ctr">
              <a:buNone/>
            </a:pPr>
            <a:endParaRPr lang="cs-CZ" noProof="0" dirty="0"/>
          </a:p>
          <a:p>
            <a:pPr marL="0" indent="0" algn="ctr">
              <a:buNone/>
            </a:pPr>
            <a:endParaRPr lang="cs-CZ" noProof="0" dirty="0"/>
          </a:p>
          <a:p>
            <a:pPr marL="0" indent="0" algn="ctr">
              <a:buNone/>
            </a:pPr>
            <a:endParaRPr lang="cs-CZ" noProof="0" dirty="0"/>
          </a:p>
          <a:p>
            <a:pPr marL="0" indent="0" algn="ctr">
              <a:buNone/>
            </a:pPr>
            <a:endParaRPr lang="cs-CZ" sz="2800" noProof="0" dirty="0"/>
          </a:p>
          <a:p>
            <a:pPr marL="0" indent="0" algn="ctr">
              <a:buNone/>
            </a:pPr>
            <a:r>
              <a:rPr lang="cs-CZ" sz="2800" noProof="0" dirty="0"/>
              <a:t>Zásadní systémová změna </a:t>
            </a:r>
          </a:p>
          <a:p>
            <a:pPr marL="0" indent="0" algn="ctr">
              <a:buNone/>
            </a:pPr>
            <a:r>
              <a:rPr lang="cs-CZ" sz="2800" noProof="0" dirty="0"/>
              <a:t>(celá řada změn)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427984" y="2492896"/>
            <a:ext cx="0" cy="25922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2843808" y="3717032"/>
            <a:ext cx="324036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11560" y="3140968"/>
            <a:ext cx="1872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Krátkodobý horizont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228184" y="3155964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Dlouhodobý horizont</a:t>
            </a:r>
          </a:p>
        </p:txBody>
      </p:sp>
    </p:spTree>
    <p:extLst>
      <p:ext uri="{BB962C8B-B14F-4D97-AF65-F5344CB8AC3E}">
        <p14:creationId xmlns:p14="http://schemas.microsoft.com/office/powerpoint/2010/main" val="3444728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noProof="0" dirty="0"/>
              <a:t>Implikace pro </a:t>
            </a:r>
            <a:r>
              <a:rPr lang="cs-CZ" b="1" noProof="0" dirty="0" err="1"/>
              <a:t>policy</a:t>
            </a:r>
            <a:r>
              <a:rPr lang="cs-CZ" b="1" noProof="0" dirty="0"/>
              <a:t> </a:t>
            </a:r>
            <a:r>
              <a:rPr lang="cs-CZ" b="1" noProof="0" dirty="0" err="1"/>
              <a:t>analysis</a:t>
            </a:r>
            <a:endParaRPr lang="cs-CZ" b="1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b="1" noProof="0" dirty="0"/>
              <a:t>Seshora dolů (induktivně)</a:t>
            </a:r>
          </a:p>
          <a:p>
            <a:pPr lvl="1"/>
            <a:r>
              <a:rPr lang="cs-CZ" noProof="0" dirty="0"/>
              <a:t>Co všechno by se dalo dělat? Jaké jsou možnosti řešení? Jak to dělají jinde? Jaká je „</a:t>
            </a:r>
            <a:r>
              <a:rPr lang="cs-CZ" noProof="0" dirty="0" err="1"/>
              <a:t>best</a:t>
            </a:r>
            <a:r>
              <a:rPr lang="cs-CZ" noProof="0" dirty="0"/>
              <a:t> </a:t>
            </a:r>
            <a:r>
              <a:rPr lang="cs-CZ" noProof="0" dirty="0" err="1"/>
              <a:t>practice</a:t>
            </a:r>
            <a:r>
              <a:rPr lang="cs-CZ" noProof="0" dirty="0"/>
              <a:t>“? Co dalšího nás napadá? Jak to budeme implementovat?</a:t>
            </a:r>
          </a:p>
          <a:p>
            <a:pPr marL="457200" lvl="1" indent="0">
              <a:buNone/>
            </a:pPr>
            <a:r>
              <a:rPr lang="cs-CZ" dirty="0"/>
              <a:t>→ </a:t>
            </a:r>
            <a:r>
              <a:rPr lang="cs-CZ" i="1" dirty="0" err="1"/>
              <a:t>Policy</a:t>
            </a:r>
            <a:r>
              <a:rPr lang="cs-CZ" i="1" dirty="0"/>
              <a:t> </a:t>
            </a:r>
            <a:r>
              <a:rPr lang="cs-CZ" i="1" dirty="0" err="1"/>
              <a:t>analysis</a:t>
            </a:r>
            <a:r>
              <a:rPr lang="cs-CZ" i="1" dirty="0"/>
              <a:t>, plánování (nicméně již dříve např. </a:t>
            </a:r>
            <a:r>
              <a:rPr lang="cs-CZ" i="1" dirty="0" err="1"/>
              <a:t>backward</a:t>
            </a:r>
            <a:r>
              <a:rPr lang="cs-CZ" i="1" dirty="0"/>
              <a:t> </a:t>
            </a:r>
            <a:r>
              <a:rPr lang="cs-CZ" i="1" dirty="0" err="1"/>
              <a:t>mapping</a:t>
            </a:r>
            <a:r>
              <a:rPr lang="cs-CZ" i="1" dirty="0"/>
              <a:t> </a:t>
            </a:r>
            <a:r>
              <a:rPr lang="cs-CZ" i="1" dirty="0" err="1"/>
              <a:t>Elmore</a:t>
            </a:r>
            <a:r>
              <a:rPr lang="cs-CZ" i="1" dirty="0"/>
              <a:t> (1979, 1982))</a:t>
            </a:r>
            <a:endParaRPr lang="cs-CZ" i="1" noProof="0" dirty="0"/>
          </a:p>
          <a:p>
            <a:r>
              <a:rPr lang="cs-CZ" b="1" noProof="0" dirty="0"/>
              <a:t>Odspoda nahoru (deduktivně)</a:t>
            </a:r>
          </a:p>
          <a:p>
            <a:pPr lvl="1"/>
            <a:r>
              <a:rPr lang="cs-CZ" noProof="0" dirty="0"/>
              <a:t>Co by dané skupině pomohlo? Co všechno by se muselo stát, aby se situace změnila? Co by chtěli a jak to vidí jednotliví aktéři?</a:t>
            </a:r>
          </a:p>
          <a:p>
            <a:pPr marL="457200" lvl="1" indent="0">
              <a:buNone/>
            </a:pPr>
            <a:r>
              <a:rPr lang="cs-CZ" dirty="0"/>
              <a:t>→ </a:t>
            </a:r>
            <a:r>
              <a:rPr lang="cs-CZ" i="1" dirty="0" err="1"/>
              <a:t>Human-centred</a:t>
            </a:r>
            <a:r>
              <a:rPr lang="cs-CZ" i="1" dirty="0"/>
              <a:t> design, behaviorální ekonomie, koprodukce </a:t>
            </a:r>
            <a:endParaRPr lang="cs-CZ" i="1" noProof="0" dirty="0"/>
          </a:p>
        </p:txBody>
      </p:sp>
    </p:spTree>
    <p:extLst>
      <p:ext uri="{BB962C8B-B14F-4D97-AF65-F5344CB8AC3E}">
        <p14:creationId xmlns:p14="http://schemas.microsoft.com/office/powerpoint/2010/main" val="928187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45B4C-C574-4835-AD0D-1BD9C0421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Implikace pro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6BEC65-72B7-4B43-A6F4-A93C26244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Rezignovat na design nejde </a:t>
            </a:r>
          </a:p>
          <a:p>
            <a:r>
              <a:rPr lang="cs-CZ" dirty="0"/>
              <a:t>Je ale potřeba nechat jistou míru volnosti (diskrece) v implementaci (nejde vše domyslet) + reakce na individuální či lokální potřeby</a:t>
            </a:r>
          </a:p>
          <a:p>
            <a:r>
              <a:rPr lang="cs-CZ" dirty="0"/>
              <a:t>Vycházet ze znalosti potřeb a perspektiv lidí a kontinuálně s nimi konzultovat, dosáhnout maximálního sdílení perspektiv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A9495-CF24-44BE-8847-B55AE307B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prezentace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10C20-683D-4DD4-BD8E-3273C5287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Policy</a:t>
            </a:r>
            <a:r>
              <a:rPr lang="cs-CZ" dirty="0"/>
              <a:t> design - zopakování </a:t>
            </a:r>
          </a:p>
          <a:p>
            <a:r>
              <a:rPr lang="cs-CZ" dirty="0"/>
              <a:t>Různé přístupy k </a:t>
            </a:r>
            <a:r>
              <a:rPr lang="cs-CZ" dirty="0" err="1"/>
              <a:t>policy</a:t>
            </a:r>
            <a:r>
              <a:rPr lang="cs-CZ" dirty="0"/>
              <a:t> designu</a:t>
            </a:r>
          </a:p>
          <a:p>
            <a:r>
              <a:rPr lang="cs-CZ" dirty="0"/>
              <a:t>Implikace pro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682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Policy</a:t>
            </a:r>
            <a:r>
              <a:rPr lang="cs-CZ" dirty="0"/>
              <a:t> design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Policy</a:t>
            </a:r>
            <a:r>
              <a:rPr lang="cs-CZ" sz="2400" dirty="0"/>
              <a:t> design = snaha dopředu a záměrně stanovit, jak postupovat při řešení veřejně-politických problémů</a:t>
            </a:r>
          </a:p>
          <a:p>
            <a:r>
              <a:rPr lang="cs-CZ" sz="2400" dirty="0"/>
              <a:t>„[Všichni designéři] se chtějí vyhnout chybám pramenícím z neznalosti a spontánnosti. Chtějí myslet, před tím než jednají. Místo toho, aby bezprostředně a přímo manipulovali se svým okolím metodou „pokus a omyl“ do té doby, než toto okolí dostane požadovaný směr, designéři chtějí důkladně promyslet postup, jak se má postupovat, před tím, než se pustí do jeho provedení“ (</a:t>
            </a:r>
            <a:r>
              <a:rPr lang="cs-CZ" sz="2400" dirty="0" err="1"/>
              <a:t>Rittel</a:t>
            </a:r>
            <a:r>
              <a:rPr lang="cs-CZ" sz="2400" dirty="0"/>
              <a:t> 1988: 1).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47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noProof="0" dirty="0"/>
              <a:t>Pár příkladů, když se to dostatečně nerozmyslí …</a:t>
            </a:r>
          </a:p>
        </p:txBody>
      </p:sp>
      <p:sp>
        <p:nvSpPr>
          <p:cNvPr id="6" name="AutoShape 5" descr="Image result for silnice u olbramovi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844824"/>
            <a:ext cx="396044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stez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646554"/>
            <a:ext cx="419426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463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Cesta na letiště Václava Havla …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563" y="3789040"/>
            <a:ext cx="394151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age result for nosi&amp;ccaron;i kufr&amp;uring; letišt&amp;ecaron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0102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23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a proti </a:t>
            </a:r>
            <a:r>
              <a:rPr lang="cs-CZ" dirty="0" err="1"/>
              <a:t>policy</a:t>
            </a:r>
            <a:r>
              <a:rPr lang="cs-CZ" dirty="0"/>
              <a:t> designu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noProof="0" dirty="0"/>
              <a:t>PRO</a:t>
            </a:r>
          </a:p>
          <a:p>
            <a:r>
              <a:rPr lang="cs-CZ" noProof="0" dirty="0"/>
              <a:t>Pokud není společnost „designována“ (usměrňována, řízena …) státem, je „designována“ jinými aktéry</a:t>
            </a:r>
          </a:p>
          <a:p>
            <a:pPr marL="0" indent="0">
              <a:buNone/>
            </a:pPr>
            <a:r>
              <a:rPr lang="cs-CZ" b="1" dirty="0"/>
              <a:t>PROTI</a:t>
            </a:r>
            <a:endParaRPr lang="cs-CZ" b="1" noProof="0" dirty="0"/>
          </a:p>
          <a:p>
            <a:r>
              <a:rPr lang="cs-CZ" noProof="0" dirty="0"/>
              <a:t>Naše možnosti „designování“ jsou však omezeny</a:t>
            </a:r>
          </a:p>
          <a:p>
            <a:r>
              <a:rPr lang="cs-CZ" noProof="0" dirty="0"/>
              <a:t>Nelze vše dopředu rozmyslet a </a:t>
            </a:r>
            <a:r>
              <a:rPr lang="cs-CZ" noProof="0" dirty="0" err="1"/>
              <a:t>nadesignovat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5477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Odlišné názory na </a:t>
            </a:r>
            <a:r>
              <a:rPr lang="cs-CZ" dirty="0" err="1"/>
              <a:t>policy</a:t>
            </a:r>
            <a:r>
              <a:rPr lang="cs-CZ" dirty="0"/>
              <a:t> design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Tradiční představa </a:t>
            </a:r>
            <a:r>
              <a:rPr lang="cs-CZ" b="1" dirty="0" err="1"/>
              <a:t>policy</a:t>
            </a:r>
            <a:r>
              <a:rPr lang="cs-CZ" b="1" dirty="0"/>
              <a:t> </a:t>
            </a:r>
            <a:r>
              <a:rPr lang="cs-CZ" b="1" dirty="0" err="1"/>
              <a:t>analysis</a:t>
            </a:r>
            <a:r>
              <a:rPr lang="cs-CZ" b="1" dirty="0"/>
              <a:t> a plánování:</a:t>
            </a:r>
          </a:p>
          <a:p>
            <a:pPr marL="0" indent="0" algn="ctr">
              <a:buNone/>
            </a:pPr>
            <a:r>
              <a:rPr lang="cs-CZ" i="1" dirty="0"/>
              <a:t>Nejdříve co nejpodrobněji vymyslíme určitý návrh (plán, design), který potom realizujeme (implementujeme)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Současné designérské myšlení </a:t>
            </a:r>
          </a:p>
          <a:p>
            <a:pPr marL="0" indent="0" algn="ctr">
              <a:buNone/>
            </a:pPr>
            <a:r>
              <a:rPr lang="cs-CZ" dirty="0"/>
              <a:t>Společnost je příliš komplexní a nelze ji designovat seshora; experimentální změny </a:t>
            </a:r>
            <a:endParaRPr lang="en-US" dirty="0"/>
          </a:p>
        </p:txBody>
      </p:sp>
      <p:sp>
        <p:nvSpPr>
          <p:cNvPr id="4" name="Násobení 3"/>
          <p:cNvSpPr/>
          <p:nvPr/>
        </p:nvSpPr>
        <p:spPr>
          <a:xfrm>
            <a:off x="4084883" y="3573016"/>
            <a:ext cx="91440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9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Odlišné názory na </a:t>
            </a:r>
            <a:r>
              <a:rPr lang="cs-CZ" dirty="0" err="1"/>
              <a:t>policy</a:t>
            </a:r>
            <a:r>
              <a:rPr lang="cs-CZ" dirty="0"/>
              <a:t> design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noProof="0" dirty="0"/>
              <a:t>Spor má hluboké kořeny </a:t>
            </a:r>
          </a:p>
          <a:p>
            <a:r>
              <a:rPr lang="cs-CZ" dirty="0"/>
              <a:t>Racionalisté/pozitivisté versus kritika „sociálního inženýrství“ (</a:t>
            </a:r>
            <a:r>
              <a:rPr lang="cs-CZ" dirty="0" err="1"/>
              <a:t>Popper</a:t>
            </a:r>
            <a:r>
              <a:rPr lang="cs-CZ" dirty="0"/>
              <a:t>, Hayek)</a:t>
            </a:r>
          </a:p>
          <a:p>
            <a:r>
              <a:rPr lang="cs-CZ" dirty="0"/>
              <a:t>Ve veřejné politice: holistické a systémové vidění (</a:t>
            </a:r>
            <a:r>
              <a:rPr lang="cs-CZ" dirty="0" err="1"/>
              <a:t>Dror</a:t>
            </a:r>
            <a:r>
              <a:rPr lang="cs-CZ" dirty="0"/>
              <a:t>) versus </a:t>
            </a:r>
            <a:r>
              <a:rPr lang="cs-CZ" dirty="0" err="1"/>
              <a:t>inkrementalisté</a:t>
            </a:r>
            <a:r>
              <a:rPr lang="cs-CZ" dirty="0"/>
              <a:t> (</a:t>
            </a:r>
            <a:r>
              <a:rPr lang="cs-CZ" dirty="0" err="1"/>
              <a:t>Lindblom</a:t>
            </a:r>
            <a:r>
              <a:rPr lang="cs-CZ" dirty="0"/>
              <a:t>)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912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8AEF60C1-3B42-463D-81B7-9BC600B29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" y="274638"/>
            <a:ext cx="8856663" cy="1143000"/>
          </a:xfrm>
        </p:spPr>
        <p:txBody>
          <a:bodyPr/>
          <a:lstStyle/>
          <a:p>
            <a:r>
              <a:rPr lang="cs-CZ" altLang="en-US" sz="3000" b="1" dirty="0"/>
              <a:t>Inkrementální versus holistické (systémové) řešení</a:t>
            </a:r>
            <a:endParaRPr lang="en-US" altLang="en-US" sz="3000" b="1" dirty="0"/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42809AB0-4407-4F3A-9A50-5838A6EBEE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en-US" sz="2800" b="1" dirty="0"/>
              <a:t>Inkrementální</a:t>
            </a:r>
            <a:r>
              <a:rPr lang="cs-CZ" altLang="en-US" sz="2800" dirty="0"/>
              <a:t> = navazuje na současnou politiku a jen mírně ji upravuje v některých ohledech </a:t>
            </a:r>
          </a:p>
          <a:p>
            <a:pPr lvl="1"/>
            <a:r>
              <a:rPr lang="cs-CZ" altLang="en-US" dirty="0"/>
              <a:t>Snáze politicky prosaditelné, efekt ale nemusí být velký</a:t>
            </a:r>
          </a:p>
          <a:p>
            <a:r>
              <a:rPr lang="cs-CZ" altLang="en-US" sz="2800" b="1" dirty="0"/>
              <a:t>Holistické řešení </a:t>
            </a:r>
            <a:r>
              <a:rPr lang="cs-CZ" altLang="en-US" sz="2800" dirty="0"/>
              <a:t>= zásadní změna celého nastavení politiky </a:t>
            </a:r>
          </a:p>
          <a:p>
            <a:pPr lvl="1"/>
            <a:r>
              <a:rPr lang="cs-CZ" altLang="en-US" dirty="0"/>
              <a:t>Často obtížně prosaditelné; možné nezamýšlené důsledky (viz R.K. </a:t>
            </a:r>
            <a:r>
              <a:rPr lang="cs-CZ" altLang="en-US" dirty="0" err="1"/>
              <a:t>Popper</a:t>
            </a:r>
            <a:r>
              <a:rPr lang="cs-CZ" altLang="en-US" dirty="0"/>
              <a:t>); v případě dobře provedené reformy ale výrazná změna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489</Words>
  <Application>Microsoft Office PowerPoint</Application>
  <PresentationFormat>Předvádění na obrazovce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Odlišné přístupy k policy designu</vt:lpstr>
      <vt:lpstr>Struktura prezentace</vt:lpstr>
      <vt:lpstr>Policy design </vt:lpstr>
      <vt:lpstr>Pár příkladů, když se to dostatečně nerozmyslí …</vt:lpstr>
      <vt:lpstr>Cesta na letiště Václava Havla …</vt:lpstr>
      <vt:lpstr>Pro a proti policy designu</vt:lpstr>
      <vt:lpstr>Odlišné názory na policy design</vt:lpstr>
      <vt:lpstr>Odlišné názory na policy design</vt:lpstr>
      <vt:lpstr>Inkrementální versus holistické (systémové) řešení</vt:lpstr>
      <vt:lpstr>Míra změny a časový horizont</vt:lpstr>
      <vt:lpstr>Implikace pro policy analysis</vt:lpstr>
      <vt:lpstr>Implikace pro policy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tvorby politiky  (policy design)</dc:title>
  <dc:creator>AV</dc:creator>
  <cp:lastModifiedBy>Arnošt Veselý</cp:lastModifiedBy>
  <cp:revision>87</cp:revision>
  <dcterms:created xsi:type="dcterms:W3CDTF">2017-10-27T11:59:29Z</dcterms:created>
  <dcterms:modified xsi:type="dcterms:W3CDTF">2020-09-28T07:44:13Z</dcterms:modified>
</cp:coreProperties>
</file>