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embeddedFontLst>
    <p:embeddedFont>
      <p:font typeface="Corbel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5" roundtripDataSignature="AMtx7miYhaKPZabG7BSXpaGcS/THi7Knf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orbel-regular.fntdata"/><Relationship Id="rId10" Type="http://schemas.openxmlformats.org/officeDocument/2006/relationships/slide" Target="slides/slide6.xml"/><Relationship Id="rId13" Type="http://schemas.openxmlformats.org/officeDocument/2006/relationships/font" Target="fonts/Corbel-italic.fntdata"/><Relationship Id="rId12" Type="http://schemas.openxmlformats.org/officeDocument/2006/relationships/font" Target="fonts/Corbel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customschemas.google.com/relationships/presentationmetadata" Target="metadata"/><Relationship Id="rId14" Type="http://schemas.openxmlformats.org/officeDocument/2006/relationships/font" Target="fonts/Corbel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7fecf36830_0_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7fecf36830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7508154b8c_1_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7508154b8c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7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7"/>
          <p:cNvSpPr txBox="1"/>
          <p:nvPr>
            <p:ph type="ctrTitle"/>
          </p:nvPr>
        </p:nvSpPr>
        <p:spPr>
          <a:xfrm>
            <a:off x="1069848" y="1298448"/>
            <a:ext cx="7315200" cy="32552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Corbel"/>
              <a:buNone/>
              <a:defRPr sz="59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7"/>
          <p:cNvSpPr txBox="1"/>
          <p:nvPr>
            <p:ph idx="1" type="subTitle"/>
          </p:nvPr>
        </p:nvSpPr>
        <p:spPr>
          <a:xfrm>
            <a:off x="1100015" y="4670246"/>
            <a:ext cx="7315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None/>
              <a:defRPr sz="2200" cap="none">
                <a:solidFill>
                  <a:srgbClr val="D3E9F3"/>
                </a:solidFill>
              </a:defRPr>
            </a:lvl1pPr>
            <a:lvl2pPr lvl="1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00"/>
              <a:buNone/>
              <a:defRPr sz="2200"/>
            </a:lvl2pPr>
            <a:lvl3pPr lvl="2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00"/>
              <a:buNone/>
              <a:defRPr sz="2200"/>
            </a:lvl3pPr>
            <a:lvl4pPr lvl="3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18" name="Google Shape;18;p7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 rot="5400000">
            <a:off x="4966548" y="-233172"/>
            <a:ext cx="5120640" cy="731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75" name="Google Shape;75;p16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 rot="5400000">
            <a:off x="-685800" y="2057400"/>
            <a:ext cx="49530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 rot="5400000">
            <a:off x="4965192" y="-228600"/>
            <a:ext cx="5120640" cy="731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81" name="Google Shape;81;p17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7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7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8"/>
          <p:cNvSpPr txBox="1"/>
          <p:nvPr>
            <p:ph idx="1" type="body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4" name="Google Shape;24;p8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8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/>
          <p:nvPr>
            <p:ph type="title"/>
          </p:nvPr>
        </p:nvSpPr>
        <p:spPr>
          <a:xfrm>
            <a:off x="3867912" y="1298448"/>
            <a:ext cx="7315200" cy="32552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5900"/>
              <a:buFont typeface="Corbel"/>
              <a:buNone/>
              <a:defRPr b="0" sz="5900">
                <a:solidFill>
                  <a:srgbClr val="59595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9"/>
          <p:cNvSpPr txBox="1"/>
          <p:nvPr>
            <p:ph idx="1" type="body"/>
          </p:nvPr>
        </p:nvSpPr>
        <p:spPr>
          <a:xfrm>
            <a:off x="3886200" y="4672584"/>
            <a:ext cx="7315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None/>
              <a:defRPr sz="2200" cap="none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9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" type="body"/>
          </p:nvPr>
        </p:nvSpPr>
        <p:spPr>
          <a:xfrm>
            <a:off x="3867912" y="868680"/>
            <a:ext cx="347472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indent="-3175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36" name="Google Shape;36;p10"/>
          <p:cNvSpPr txBox="1"/>
          <p:nvPr>
            <p:ph idx="2" type="body"/>
          </p:nvPr>
        </p:nvSpPr>
        <p:spPr>
          <a:xfrm>
            <a:off x="7818120" y="868680"/>
            <a:ext cx="347472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indent="-3175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37" name="Google Shape;37;p10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0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" type="body"/>
          </p:nvPr>
        </p:nvSpPr>
        <p:spPr>
          <a:xfrm>
            <a:off x="3867912" y="1023586"/>
            <a:ext cx="3474720" cy="8077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1"/>
          <p:cNvSpPr txBox="1"/>
          <p:nvPr>
            <p:ph idx="2" type="body"/>
          </p:nvPr>
        </p:nvSpPr>
        <p:spPr>
          <a:xfrm>
            <a:off x="3867912" y="1930936"/>
            <a:ext cx="347472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indent="-3175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44" name="Google Shape;44;p11"/>
          <p:cNvSpPr txBox="1"/>
          <p:nvPr>
            <p:ph idx="3" type="body"/>
          </p:nvPr>
        </p:nvSpPr>
        <p:spPr>
          <a:xfrm>
            <a:off x="7818463" y="1023586"/>
            <a:ext cx="3474720" cy="81317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1"/>
          <p:cNvSpPr txBox="1"/>
          <p:nvPr>
            <p:ph idx="4" type="body"/>
          </p:nvPr>
        </p:nvSpPr>
        <p:spPr>
          <a:xfrm>
            <a:off x="7818463" y="1930936"/>
            <a:ext cx="347472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indent="-3175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46" name="Google Shape;46;p11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2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showMasterSp="0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3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256032" y="1143000"/>
            <a:ext cx="2834640" cy="23774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rbel"/>
              <a:buNone/>
              <a:defRPr b="0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867912" y="868680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indent="-3175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61" name="Google Shape;61;p14"/>
          <p:cNvSpPr txBox="1"/>
          <p:nvPr>
            <p:ph idx="2" type="body"/>
          </p:nvPr>
        </p:nvSpPr>
        <p:spPr>
          <a:xfrm>
            <a:off x="256032" y="3494176"/>
            <a:ext cx="2834640" cy="23219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4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4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4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256032" y="1143000"/>
            <a:ext cx="2834640" cy="23774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rbel"/>
              <a:buNone/>
              <a:defRPr b="0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/>
          <p:nvPr>
            <p:ph idx="2" type="pic"/>
          </p:nvPr>
        </p:nvSpPr>
        <p:spPr>
          <a:xfrm>
            <a:off x="3570644" y="767419"/>
            <a:ext cx="8115230" cy="5330952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Noto Sans Symbols"/>
              <a:buNone/>
              <a:defRPr b="0" i="0" sz="32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  <a:defRPr b="0" i="0" sz="28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b="0" i="0" sz="24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256032" y="3493008"/>
            <a:ext cx="2834640" cy="2322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5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1" type="ftr"/>
          </p:nvPr>
        </p:nvSpPr>
        <p:spPr>
          <a:xfrm>
            <a:off x="3499101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" name="Google Shape;7;p6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  <a:defRPr b="0" i="0" sz="36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" name="Google Shape;8;p6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" name="Google Shape;9;p6"/>
          <p:cNvSpPr txBox="1"/>
          <p:nvPr>
            <p:ph idx="1" type="body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●"/>
              <a:defRPr b="0" i="0" sz="16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rgbClr val="7F7F7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1" name="Google Shape;11;p6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rgbClr val="7F7F7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2" name="Google Shape;12;p6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indexmundi.com/energy/?product=coal&amp;graph=consumption&amp;display=rank" TargetMode="External"/><Relationship Id="rId4" Type="http://schemas.openxmlformats.org/officeDocument/2006/relationships/hyperlink" Target="https://www.euractiv.com/section/energy-environment/news/a-green-deal-with-justness-for-al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1069848" y="1298448"/>
            <a:ext cx="7315200" cy="32552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Corbel"/>
              <a:buNone/>
            </a:pPr>
            <a:r>
              <a:rPr lang="en-US"/>
              <a:t>Review of the Polish Policy Proposal by the European Commission</a:t>
            </a:r>
            <a:endParaRPr/>
          </a:p>
        </p:txBody>
      </p:sp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1100015" y="4670246"/>
            <a:ext cx="7315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540"/>
              <a:buNone/>
            </a:pPr>
            <a:r>
              <a:rPr lang="en-US" sz="1540"/>
              <a:t>Tatevik Vantsyan</a:t>
            </a:r>
            <a:endParaRPr sz="1540"/>
          </a:p>
          <a:p>
            <a:pPr indent="0" lvl="0" marL="0" rtl="0" algn="l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SzPts val="1540"/>
              <a:buNone/>
            </a:pPr>
            <a:r>
              <a:rPr lang="en-US" sz="1540"/>
              <a:t>Kevin Curran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SzPts val="1540"/>
              <a:buNone/>
            </a:pPr>
            <a:r>
              <a:rPr lang="en-US" sz="1540"/>
              <a:t>Knut Øye Brandsås</a:t>
            </a:r>
            <a:endParaRPr sz="1540"/>
          </a:p>
          <a:p>
            <a:pPr indent="0" lvl="0" marL="0" rtl="0" algn="l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SzPts val="1540"/>
              <a:buNone/>
            </a:pPr>
            <a:r>
              <a:t/>
            </a:r>
            <a:endParaRPr sz="154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en-US"/>
              <a:t>Common goals and perspectives </a:t>
            </a:r>
            <a:endParaRPr/>
          </a:p>
        </p:txBody>
      </p:sp>
      <p:sp>
        <p:nvSpPr>
          <p:cNvPr id="95" name="Google Shape;95;p2"/>
          <p:cNvSpPr txBox="1"/>
          <p:nvPr>
            <p:ph idx="1" type="body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18288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Acknowledgment of the seriousness of the climate change impact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Necessity of collective action for the long term health of EU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Fairness in the distribution of burdens and </a:t>
            </a:r>
            <a:r>
              <a:rPr lang="en-US"/>
              <a:t>accommodation</a:t>
            </a:r>
            <a:r>
              <a:rPr lang="en-US"/>
              <a:t> of country-specific needs</a:t>
            </a:r>
            <a:endParaRPr/>
          </a:p>
        </p:txBody>
      </p:sp>
      <p:sp>
        <p:nvSpPr>
          <p:cNvPr id="96" name="Google Shape;96;p2"/>
          <p:cNvSpPr txBox="1"/>
          <p:nvPr/>
        </p:nvSpPr>
        <p:spPr>
          <a:xfrm>
            <a:off x="4326050" y="1330850"/>
            <a:ext cx="5323500" cy="124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3000">
                <a:latin typeface="Corbel"/>
                <a:ea typeface="Corbel"/>
                <a:cs typeface="Corbel"/>
                <a:sym typeface="Corbel"/>
              </a:rPr>
              <a:t>...A vision that we share</a:t>
            </a:r>
            <a:endParaRPr i="1" sz="3000"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7fecf36830_0_7"/>
          <p:cNvSpPr txBox="1"/>
          <p:nvPr>
            <p:ph type="title"/>
          </p:nvPr>
        </p:nvSpPr>
        <p:spPr>
          <a:xfrm>
            <a:off x="252919" y="1123837"/>
            <a:ext cx="2947500" cy="4601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Coal Energy</a:t>
            </a:r>
            <a:endParaRPr/>
          </a:p>
        </p:txBody>
      </p:sp>
      <p:sp>
        <p:nvSpPr>
          <p:cNvPr id="102" name="Google Shape;102;g7fecf36830_0_7"/>
          <p:cNvSpPr txBox="1"/>
          <p:nvPr>
            <p:ph idx="1" type="body"/>
          </p:nvPr>
        </p:nvSpPr>
        <p:spPr>
          <a:xfrm>
            <a:off x="3869268" y="864108"/>
            <a:ext cx="7315200" cy="512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Emphasis on unemployment threats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1800"/>
              <a:t>Underestimation of social costs of coal mining (7% of coal miners engaging in accidents, health issues connected with the industry, etc.)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Highlighting the costs and difficulties of transition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1800"/>
              <a:t>Undermining the economic shortcomings of the coal industry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Not the biggest consumer of coal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1800"/>
              <a:t>Germany consumes more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Neglecting the growth of energy consumption in future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en-US"/>
              <a:t>Transition</a:t>
            </a:r>
            <a:endParaRPr/>
          </a:p>
        </p:txBody>
      </p:sp>
      <p:sp>
        <p:nvSpPr>
          <p:cNvPr id="108" name="Google Shape;108;p4"/>
          <p:cNvSpPr txBox="1"/>
          <p:nvPr>
            <p:ph idx="1" type="body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3000"/>
              <a:t>..A Transition to Satisfy All Investors</a:t>
            </a:r>
            <a:endParaRPr i="1" sz="3000"/>
          </a:p>
          <a:p>
            <a:pPr indent="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Hastened transition and strong commitments</a:t>
            </a:r>
            <a:endParaRPr/>
          </a:p>
          <a:p>
            <a:pPr indent="-182880" lvl="1" marL="68580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EC and member States, such as Sweden and Germany, have already expressed their willingness to support the implementation of Green Deal proposals</a:t>
            </a:r>
            <a:endParaRPr/>
          </a:p>
          <a:p>
            <a:pPr indent="-182880" lvl="1" marL="68580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However, 2030 commitments are pivotal to breaking deadlock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45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MFF contributions at compromise of 1.3%, placing all countries in good stead</a:t>
            </a:r>
            <a:endParaRPr/>
          </a:p>
          <a:p>
            <a:pPr indent="-182880" lvl="1" marL="68580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Just Transition Fund, the European Regional Development Fund, etc.</a:t>
            </a:r>
            <a:endParaRPr/>
          </a:p>
          <a:p>
            <a:pPr indent="-182880" lvl="1" marL="68580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Support for Polish labor market and investment in new industry</a:t>
            </a:r>
            <a:endParaRPr/>
          </a:p>
          <a:p>
            <a:pPr indent="-182880" lvl="2" marL="114300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With clear auditing and vision for how funds will be budgeted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Commitment to joint ventures and cross-border cooperation</a:t>
            </a:r>
            <a:endParaRPr/>
          </a:p>
          <a:p>
            <a:pPr indent="-182880" lvl="1" marL="68580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Swedish aid in nuclear development</a:t>
            </a:r>
            <a:endParaRPr/>
          </a:p>
          <a:p>
            <a:pPr indent="-182880" lvl="1" marL="68580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Greener German business ventures in Poland, </a:t>
            </a:r>
            <a:r>
              <a:rPr lang="en-US"/>
              <a:t>particularly</a:t>
            </a:r>
            <a:r>
              <a:rPr lang="en-US"/>
              <a:t> in auto industry</a:t>
            </a:r>
            <a:endParaRPr/>
          </a:p>
          <a:p>
            <a:pPr indent="-182880" lvl="2" marL="114300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Opel already operates plants in Poland, expansion and tax credit for plant certainly an option for other automakers as well</a:t>
            </a:r>
            <a:endParaRPr/>
          </a:p>
          <a:p>
            <a:pPr indent="-6858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55879" lvl="0" marL="182880" rtl="0" algn="l">
              <a:lnSpc>
                <a:spcPct val="90000"/>
              </a:lnSpc>
              <a:spcBef>
                <a:spcPts val="145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-55879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7508154b8c_1_1"/>
          <p:cNvSpPr txBox="1"/>
          <p:nvPr>
            <p:ph type="title"/>
          </p:nvPr>
        </p:nvSpPr>
        <p:spPr>
          <a:xfrm>
            <a:off x="252919" y="1123837"/>
            <a:ext cx="2947500" cy="4601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Bottom Line</a:t>
            </a:r>
            <a:endParaRPr/>
          </a:p>
        </p:txBody>
      </p:sp>
      <p:sp>
        <p:nvSpPr>
          <p:cNvPr id="114" name="Google Shape;114;g7508154b8c_1_1"/>
          <p:cNvSpPr txBox="1"/>
          <p:nvPr>
            <p:ph idx="1" type="body"/>
          </p:nvPr>
        </p:nvSpPr>
        <p:spPr>
          <a:xfrm>
            <a:off x="3869268" y="864108"/>
            <a:ext cx="7315200" cy="512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en-US" sz="3000"/>
              <a:t>...The First Step Toward the Future, Taken Now</a:t>
            </a:r>
            <a:endParaRPr i="1" sz="3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i="1" sz="3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US"/>
              <a:t>Poland should be pleased with the investments the European community has come together on, particularly in terms of higher commitment to the MFF from budget conscious nations.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US"/>
              <a:t>However, those serious commitments must pay dividends.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US"/>
              <a:t>As such, we implore Poland to come up to aggressively contribute to our EU-level 55% carbon reduction strategy in the next decade and embark upon a fruitful and forward-looking transformation of its fossil fuel industry toward a greener future for both the near and long term.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en-US"/>
              <a:t>Sources</a:t>
            </a:r>
            <a:endParaRPr/>
          </a:p>
        </p:txBody>
      </p:sp>
      <p:sp>
        <p:nvSpPr>
          <p:cNvPr id="120" name="Google Shape;120;p5"/>
          <p:cNvSpPr txBox="1"/>
          <p:nvPr>
            <p:ph idx="1" type="body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18288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(n.d.). Retrieved from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https://www.indexmundi.com/energy/?product=coal&amp;graph=consumption&amp;display=rank</a:t>
            </a:r>
            <a:r>
              <a:rPr lang="en-US"/>
              <a:t> 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Keating , D. (2020, 03 04). Retrieved from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https://www.euractiv.com/section/energy-environment/news/a-green-deal-with-justness-for-all/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Krol, K., &amp; Chmurkowski, M. (2017). </a:t>
            </a:r>
            <a:r>
              <a:rPr i="1" lang="en-US"/>
              <a:t>Condition and Trends of Accident Rates in the Polish Mining Industry in 2016 – Activity of the State Mining Authority within the Scope of Accident Prevention.</a:t>
            </a:r>
            <a:r>
              <a:rPr lang="en-US"/>
              <a:t> International Social Security Association.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Szpor, A., &amp; Ziółkowska, K. (2018). </a:t>
            </a:r>
            <a:r>
              <a:rPr i="1" lang="en-US"/>
              <a:t>The Transformation of the Polish Coal Sector.</a:t>
            </a:r>
            <a:r>
              <a:rPr lang="en-US"/>
              <a:t> International Institute for Sustainable Development.</a:t>
            </a:r>
            <a:endParaRPr/>
          </a:p>
          <a:p>
            <a:pPr indent="-55879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rame">
  <a:themeElements>
    <a:clrScheme name="Blue Green">
      <a:dk1>
        <a:srgbClr val="000000"/>
      </a:dk1>
      <a:lt1>
        <a:srgbClr val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2020-04-26T16:05:25Z</dcterms:created>
  <dc:creator>User</dc:creator>
</cp:coreProperties>
</file>