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Corbel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iYhaKPZabG7BSXpaGcS/THi7Kn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regular.fntdata"/><Relationship Id="rId10" Type="http://schemas.openxmlformats.org/officeDocument/2006/relationships/slide" Target="slides/slide6.xml"/><Relationship Id="rId13" Type="http://schemas.openxmlformats.org/officeDocument/2006/relationships/font" Target="fonts/Corbel-italic.fntdata"/><Relationship Id="rId12" Type="http://schemas.openxmlformats.org/officeDocument/2006/relationships/font" Target="fonts/Corbel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Corbel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fecf36830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fecf3683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508154b8c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508154b8c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7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3E9F3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b="0" sz="59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6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indexmundi.com/energy/?product=coal&amp;graph=consumption&amp;display=rank" TargetMode="External"/><Relationship Id="rId4" Type="http://schemas.openxmlformats.org/officeDocument/2006/relationships/hyperlink" Target="https://www.euractiv.com/section/energy-environment/news/a-green-deal-with-justness-for-al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</a:pPr>
            <a:r>
              <a:rPr lang="en-US"/>
              <a:t>Review of the Polish Policy Proposal by the European Commission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540"/>
              <a:buNone/>
            </a:pPr>
            <a:r>
              <a:rPr lang="en-US" sz="1540"/>
              <a:t>Tatevik Vantsyan</a:t>
            </a:r>
            <a:endParaRPr sz="1540"/>
          </a:p>
          <a:p>
            <a:pPr indent="0" lvl="0" marL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40"/>
              <a:buNone/>
            </a:pPr>
            <a:r>
              <a:rPr lang="en-US" sz="1540"/>
              <a:t>Kevin Curran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40"/>
              <a:buNone/>
            </a:pPr>
            <a:r>
              <a:rPr lang="en-US" sz="1540"/>
              <a:t>Knut Øye Brandsås</a:t>
            </a:r>
            <a:endParaRPr sz="1540"/>
          </a:p>
          <a:p>
            <a:pPr indent="0" lvl="0" marL="0" rtl="0" algn="l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SzPts val="1540"/>
              <a:buNone/>
            </a:pPr>
            <a:r>
              <a:t/>
            </a:r>
            <a:endParaRPr sz="15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Common goals and perspectives 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Acknowledgment of the seriousness of the climate change impact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Necessity of collective action for the long term health of EU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Fairness in the distribution of burdens and </a:t>
            </a:r>
            <a:r>
              <a:rPr lang="en-US"/>
              <a:t>accommodation</a:t>
            </a:r>
            <a:r>
              <a:rPr lang="en-US"/>
              <a:t> of country-specific needs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4326050" y="1330850"/>
            <a:ext cx="5323500" cy="124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000">
                <a:latin typeface="Corbel"/>
                <a:ea typeface="Corbel"/>
                <a:cs typeface="Corbel"/>
                <a:sym typeface="Corbel"/>
              </a:rPr>
              <a:t>...A vision that we share</a:t>
            </a:r>
            <a:endParaRPr i="1" sz="3000"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fecf36830_0_7"/>
          <p:cNvSpPr txBox="1"/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Coal Energy</a:t>
            </a:r>
            <a:endParaRPr/>
          </a:p>
        </p:txBody>
      </p:sp>
      <p:sp>
        <p:nvSpPr>
          <p:cNvPr id="102" name="Google Shape;102;g7fecf36830_0_7"/>
          <p:cNvSpPr txBox="1"/>
          <p:nvPr>
            <p:ph idx="1" type="body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Emphasis on unemployment threats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Underestimation of social costs of coal mining (7% of coal miners engaging in accidents, health issues connected with the industry, etc.)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Highlighting the costs and difficulties of transition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Undermining the economic shortcomings of the coal industry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Not the biggest consumer of coal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Germany consumes more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Neglecting the growth of energy consumption in future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Transition</a:t>
            </a:r>
            <a:endParaRPr/>
          </a:p>
        </p:txBody>
      </p: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000"/>
              <a:t>..A Transition to Satisfy All Investors</a:t>
            </a:r>
            <a:endParaRPr i="1" sz="3000"/>
          </a:p>
          <a:p>
            <a:pPr indent="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Hastened transition and strong commitments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EC and member States, such as Sweden and Germany, have already expressed their willingness to support the implementation of Green Deal proposals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However, 2030 commitments are pivotal to breaking deadlock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MFF contributions at compromise of 1.3%, placing all countries in good stead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Just Transition Fund, the European Regional Development Fund, etc.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Support for Polish labor market and investment in new industry</a:t>
            </a:r>
            <a:endParaRPr/>
          </a:p>
          <a:p>
            <a:pPr indent="-182880" lvl="2" marL="11430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With clear auditing and vision for how funds will be budgeted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Commitment to joint ventures and cross-border cooperation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Swedish aid in nuclear development</a:t>
            </a:r>
            <a:endParaRPr/>
          </a:p>
          <a:p>
            <a:pPr indent="-1828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Greener German business ventures in Poland, </a:t>
            </a:r>
            <a:r>
              <a:rPr lang="en-US"/>
              <a:t>particularly</a:t>
            </a:r>
            <a:r>
              <a:rPr lang="en-US"/>
              <a:t> in auto industry</a:t>
            </a:r>
            <a:endParaRPr/>
          </a:p>
          <a:p>
            <a:pPr indent="-182880" lvl="2" marL="11430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Opel already operates plants in Poland, expansion and tax credit for plant certainly an option for other automakers as well</a:t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08154b8c_1_1"/>
          <p:cNvSpPr txBox="1"/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Bottom Line</a:t>
            </a:r>
            <a:endParaRPr/>
          </a:p>
        </p:txBody>
      </p:sp>
      <p:sp>
        <p:nvSpPr>
          <p:cNvPr id="114" name="Google Shape;114;g7508154b8c_1_1"/>
          <p:cNvSpPr txBox="1"/>
          <p:nvPr>
            <p:ph idx="1" type="body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-US" sz="3000"/>
              <a:t>...The First Step Toward the Future, Taken Now</a:t>
            </a:r>
            <a:endParaRPr i="1"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Poland should be pleased with the investments the European community has come together on, particularly in terms of higher commitment to the MFF from budget conscious nations.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However, those serious commitments must pay dividends.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As such, we implore Poland to come up to aggressively contribute to our EU-level 55% carbon reduction strategy in the next decade and embark upon a fruitful and forward-looking transformation of its fossil fuel industry toward a greener future for both the near and long term.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Sources</a:t>
            </a:r>
            <a:endParaRPr/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(n.d.).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https://www.indexmundi.com/energy/?product=coal&amp;graph=consumption&amp;display=rank</a:t>
            </a:r>
            <a:r>
              <a:rPr lang="en-US"/>
              <a:t> 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Keating , D. (2020, 03 04). Retrieved from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https://www.euractiv.com/section/energy-environment/news/a-green-deal-with-justness-for-all/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Krol, K., &amp; Chmurkowski, M. (2017). </a:t>
            </a:r>
            <a:r>
              <a:rPr i="1" lang="en-US"/>
              <a:t>Condition and Trends of Accident Rates in the Polish Mining Industry in 2016 – Activity of the State Mining Authority within the Scope of Accident Prevention.</a:t>
            </a:r>
            <a:r>
              <a:rPr lang="en-US"/>
              <a:t> International Social Security Association.</a:t>
            </a:r>
            <a:endParaRPr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Szpor, A., &amp; Ziółkowska, K. (2018). </a:t>
            </a:r>
            <a:r>
              <a:rPr i="1" lang="en-US"/>
              <a:t>The Transformation of the Polish Coal Sector.</a:t>
            </a:r>
            <a:r>
              <a:rPr lang="en-US"/>
              <a:t> International Institute for Sustainable Development.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rame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2020-04-26T16:05:25Z</dcterms:created>
  <dc:creator>User</dc:creator>
</cp:coreProperties>
</file>