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20" r:id="rId68"/>
    <p:sldId id="321" r:id="rId69"/>
    <p:sldId id="322" r:id="rId70"/>
    <p:sldId id="323" r:id="rId71"/>
  </p:sldIdLst>
  <p:sldSz cx="12192000" cy="6858000"/>
  <p:notesSz cx="7559675" cy="106918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64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theme" Target="theme/theme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71" Type="http://schemas.openxmlformats.org/officeDocument/2006/relationships/slide" Target="slides/slide6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  <p:pic>
        <p:nvPicPr>
          <p:cNvPr id="37" name="Obrázek 36"/>
          <p:cNvPicPr/>
          <p:nvPr/>
        </p:nvPicPr>
        <p:blipFill>
          <a:blip r:embed="rId2"/>
          <a:stretch/>
        </p:blipFill>
        <p:spPr>
          <a:xfrm>
            <a:off x="3602880" y="1604520"/>
            <a:ext cx="4985280" cy="3977280"/>
          </a:xfrm>
          <a:prstGeom prst="rect">
            <a:avLst/>
          </a:prstGeom>
          <a:ln>
            <a:noFill/>
          </a:ln>
        </p:spPr>
      </p:pic>
      <p:pic>
        <p:nvPicPr>
          <p:cNvPr id="38" name="Obrázek 37"/>
          <p:cNvPicPr/>
          <p:nvPr/>
        </p:nvPicPr>
        <p:blipFill>
          <a:blip r:embed="rId2"/>
          <a:stretch/>
        </p:blipFill>
        <p:spPr>
          <a:xfrm>
            <a:off x="3602880" y="1604520"/>
            <a:ext cx="498528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  <p:sp>
        <p:nvSpPr>
          <p:cNvPr id="72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  <p:pic>
        <p:nvPicPr>
          <p:cNvPr id="76" name="Obrázek 75"/>
          <p:cNvPicPr/>
          <p:nvPr/>
        </p:nvPicPr>
        <p:blipFill>
          <a:blip r:embed="rId2"/>
          <a:stretch/>
        </p:blipFill>
        <p:spPr>
          <a:xfrm>
            <a:off x="3602880" y="1604520"/>
            <a:ext cx="4985280" cy="3977280"/>
          </a:xfrm>
          <a:prstGeom prst="rect">
            <a:avLst/>
          </a:prstGeom>
          <a:ln>
            <a:noFill/>
          </a:ln>
        </p:spPr>
      </p:pic>
      <p:pic>
        <p:nvPicPr>
          <p:cNvPr id="77" name="Obrázek 76"/>
          <p:cNvPicPr/>
          <p:nvPr/>
        </p:nvPicPr>
        <p:blipFill>
          <a:blip r:embed="rId2"/>
          <a:stretch/>
        </p:blipFill>
        <p:spPr>
          <a:xfrm>
            <a:off x="3602880" y="1604520"/>
            <a:ext cx="498528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  <p:pic>
        <p:nvPicPr>
          <p:cNvPr id="115" name="Obrázek 114"/>
          <p:cNvPicPr/>
          <p:nvPr/>
        </p:nvPicPr>
        <p:blipFill>
          <a:blip r:embed="rId2"/>
          <a:stretch/>
        </p:blipFill>
        <p:spPr>
          <a:xfrm>
            <a:off x="3602880" y="1604520"/>
            <a:ext cx="4985280" cy="3977280"/>
          </a:xfrm>
          <a:prstGeom prst="rect">
            <a:avLst/>
          </a:prstGeom>
          <a:ln>
            <a:noFill/>
          </a:ln>
        </p:spPr>
      </p:pic>
      <p:pic>
        <p:nvPicPr>
          <p:cNvPr id="116" name="Obrázek 115"/>
          <p:cNvPicPr/>
          <p:nvPr/>
        </p:nvPicPr>
        <p:blipFill>
          <a:blip r:embed="rId2"/>
          <a:stretch/>
        </p:blipFill>
        <p:spPr>
          <a:xfrm>
            <a:off x="3602880" y="1604520"/>
            <a:ext cx="498528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595160" y="1122480"/>
            <a:ext cx="9001080" cy="2387160"/>
          </a:xfrm>
          <a:prstGeom prst="rect">
            <a:avLst/>
          </a:prstGeom>
        </p:spPr>
        <p:txBody>
          <a:bodyPr anchor="b"/>
          <a:lstStyle/>
          <a:p>
            <a:pPr algn="ctr">
              <a:lnSpc>
                <a:spcPct val="100000"/>
              </a:lnSpc>
            </a:pPr>
            <a:r>
              <a:rPr lang="en-US" sz="4800" b="1" strike="noStrike" cap="all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Kliknutím lze upravit styl.</a:t>
            </a:r>
            <a:endParaRPr lang="en-US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dt"/>
          </p:nvPr>
        </p:nvSpPr>
        <p:spPr>
          <a:xfrm>
            <a:off x="7678800" y="588312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r>
              <a:rPr lang="cs-CZ" sz="1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7. 11. 2020</a:t>
            </a:r>
            <a:endParaRPr lang="cs-CZ" sz="1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913680" y="5883120"/>
            <a:ext cx="6672600" cy="364680"/>
          </a:xfrm>
          <a:prstGeom prst="rect">
            <a:avLst/>
          </a:prstGeom>
        </p:spPr>
        <p:txBody>
          <a:bodyPr anchor="ctr"/>
          <a:lstStyle/>
          <a:p>
            <a:endParaRPr lang="cs-CZ" sz="2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10514160" y="5883120"/>
            <a:ext cx="75312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96D91FFB-4136-4FAA-954D-798CF71E57E4}" type="slidenum">
              <a:rPr lang="cs-CZ" sz="1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‹#›</a:t>
            </a:fld>
            <a:endParaRPr lang="cs-CZ" sz="1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Klikněte pro úpravu formátu textu osnovy</a:t>
            </a:r>
          </a:p>
          <a:p>
            <a:pPr marL="864000" lvl="1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16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Druhá úroveň</a:t>
            </a:r>
          </a:p>
          <a:p>
            <a:pPr marL="1296000" lvl="2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Třetí úroveň</a:t>
            </a:r>
          </a:p>
          <a:p>
            <a:pPr marL="1728000" lvl="3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12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Čtvrtá úroveň osnovy</a:t>
            </a:r>
          </a:p>
          <a:p>
            <a:pPr marL="2160000" lvl="4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Pátá úroveň osnovy</a:t>
            </a:r>
          </a:p>
          <a:p>
            <a:pPr marL="2592000" lvl="5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Šestá úroveň</a:t>
            </a:r>
          </a:p>
          <a:p>
            <a:pPr marL="3024000" lvl="6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913680" y="609480"/>
            <a:ext cx="10353240" cy="132588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n-US" sz="3400" b="1" strike="noStrike" cap="all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Kliknutím lze upravit styl.</a:t>
            </a:r>
            <a:endParaRPr lang="en-US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913680" y="2095920"/>
            <a:ext cx="10353240" cy="3694680"/>
          </a:xfrm>
          <a:prstGeom prst="rect">
            <a:avLst/>
          </a:prstGeom>
        </p:spPr>
        <p:txBody>
          <a:bodyPr/>
          <a:lstStyle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Klikněte pro úpravu formátu textu osnovy</a:t>
            </a:r>
          </a:p>
          <a:p>
            <a:pPr marL="864000" lvl="1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Druhá úroveň</a:t>
            </a:r>
          </a:p>
          <a:p>
            <a:pPr marL="1296000" lvl="2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Třetí úroveň</a:t>
            </a:r>
          </a:p>
          <a:p>
            <a:pPr marL="1728000" lvl="3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Čtvrtá úroveň osnovy</a:t>
            </a:r>
          </a:p>
          <a:p>
            <a:pPr marL="2160000" lvl="4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Pátá úroveň osnovy</a:t>
            </a:r>
          </a:p>
          <a:p>
            <a:pPr marL="2592000" lvl="5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Šestá úroveň</a:t>
            </a:r>
          </a:p>
          <a:p>
            <a:pPr marL="228600" indent="-2282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Sedmá úroveňUpravte styly předlohy textu.</a:t>
            </a:r>
          </a:p>
          <a:p>
            <a:pPr marL="685800" lvl="1" indent="-2282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Druhá úroveň</a:t>
            </a:r>
            <a:endParaRPr lang="en-US" sz="20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  <a:p>
            <a:pPr marL="1143000" lvl="2" indent="-2282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16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Třetí úroveň</a:t>
            </a:r>
            <a:endParaRPr lang="en-US" sz="20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  <a:p>
            <a:pPr marL="1600200" lvl="3" indent="-2282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1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Čtvrtá úroveň</a:t>
            </a:r>
            <a:endParaRPr lang="en-US" sz="20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  <a:p>
            <a:pPr marL="2057400" lvl="4" indent="-2282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12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Pátá úroveň</a:t>
            </a:r>
            <a:endParaRPr lang="en-US" sz="20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dt"/>
          </p:nvPr>
        </p:nvSpPr>
        <p:spPr>
          <a:xfrm>
            <a:off x="7678800" y="588312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r>
              <a:rPr lang="cs-CZ" sz="1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7. 11. 2020</a:t>
            </a:r>
            <a:endParaRPr lang="cs-CZ" sz="1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2" name="PlaceHolder 4"/>
          <p:cNvSpPr>
            <a:spLocks noGrp="1"/>
          </p:cNvSpPr>
          <p:nvPr>
            <p:ph type="ftr"/>
          </p:nvPr>
        </p:nvSpPr>
        <p:spPr>
          <a:xfrm>
            <a:off x="913680" y="5883120"/>
            <a:ext cx="6672600" cy="364680"/>
          </a:xfrm>
          <a:prstGeom prst="rect">
            <a:avLst/>
          </a:prstGeom>
        </p:spPr>
        <p:txBody>
          <a:bodyPr anchor="ctr"/>
          <a:lstStyle/>
          <a:p>
            <a:endParaRPr lang="cs-CZ" sz="2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3" name="PlaceHolder 5"/>
          <p:cNvSpPr>
            <a:spLocks noGrp="1"/>
          </p:cNvSpPr>
          <p:nvPr>
            <p:ph type="sldNum"/>
          </p:nvPr>
        </p:nvSpPr>
        <p:spPr>
          <a:xfrm>
            <a:off x="10514160" y="5883120"/>
            <a:ext cx="75312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01534BBF-575C-41A3-9CF2-E41189154F96}" type="slidenum">
              <a:rPr lang="cs-CZ" sz="1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‹#›</a:t>
            </a:fld>
            <a:endParaRPr lang="cs-CZ" sz="1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dt"/>
          </p:nvPr>
        </p:nvSpPr>
        <p:spPr>
          <a:xfrm>
            <a:off x="7678800" y="588312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r>
              <a:rPr lang="cs-CZ" sz="1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7. 11. 2020</a:t>
            </a:r>
            <a:endParaRPr lang="cs-CZ" sz="1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ftr"/>
          </p:nvPr>
        </p:nvSpPr>
        <p:spPr>
          <a:xfrm>
            <a:off x="913680" y="5883120"/>
            <a:ext cx="6672600" cy="364680"/>
          </a:xfrm>
          <a:prstGeom prst="rect">
            <a:avLst/>
          </a:prstGeom>
        </p:spPr>
        <p:txBody>
          <a:bodyPr anchor="ctr"/>
          <a:lstStyle/>
          <a:p>
            <a:endParaRPr lang="cs-CZ" sz="2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sldNum"/>
          </p:nvPr>
        </p:nvSpPr>
        <p:spPr>
          <a:xfrm>
            <a:off x="10514160" y="5883120"/>
            <a:ext cx="75312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D27662D6-4EB8-4D01-A38E-D09EA4A0BAF9}" type="slidenum">
              <a:rPr lang="cs-CZ" sz="1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‹#›</a:t>
            </a:fld>
            <a:endParaRPr lang="cs-CZ" sz="1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1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US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Klikněte pro úpravu formátu textu nadpisu</a:t>
            </a:r>
          </a:p>
        </p:txBody>
      </p:sp>
      <p:sp>
        <p:nvSpPr>
          <p:cNvPr id="82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Klikněte pro úpravu formátu textu osnovy</a:t>
            </a:r>
          </a:p>
          <a:p>
            <a:pPr marL="864000" lvl="1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16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Druhá úroveň</a:t>
            </a:r>
          </a:p>
          <a:p>
            <a:pPr marL="1296000" lvl="2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1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Třetí úroveň</a:t>
            </a:r>
          </a:p>
          <a:p>
            <a:pPr marL="1728000" lvl="3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12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Čtvrtá úroveň osnovy</a:t>
            </a:r>
          </a:p>
          <a:p>
            <a:pPr marL="2160000" lvl="4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Pátá úroveň osnovy</a:t>
            </a:r>
          </a:p>
          <a:p>
            <a:pPr marL="2592000" lvl="5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Šestá úroveň</a:t>
            </a:r>
          </a:p>
          <a:p>
            <a:pPr marL="3024000" lvl="6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1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Shape 1"/>
          <p:cNvSpPr txBox="1"/>
          <p:nvPr/>
        </p:nvSpPr>
        <p:spPr>
          <a:xfrm>
            <a:off x="1595160" y="1122480"/>
            <a:ext cx="9001080" cy="238716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ctr">
              <a:lnSpc>
                <a:spcPct val="100000"/>
              </a:lnSpc>
            </a:pPr>
            <a:r>
              <a:rPr lang="en-US" sz="4800" b="1" strike="noStrike" cap="all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historická geografie
6. vývoj dopravní sítě v ČZ</a:t>
            </a:r>
            <a:endParaRPr lang="en-US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  <p:sp>
        <p:nvSpPr>
          <p:cNvPr id="118" name="TextShape 2"/>
          <p:cNvSpPr txBox="1"/>
          <p:nvPr/>
        </p:nvSpPr>
        <p:spPr>
          <a:xfrm>
            <a:off x="1595160" y="3602160"/>
            <a:ext cx="9001080" cy="16552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</a:pPr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cs-CZ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Jitka Močičková</a:t>
            </a:r>
            <a:endParaRPr lang="cs-CZ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extShape 1"/>
          <p:cNvSpPr txBox="1"/>
          <p:nvPr/>
        </p:nvSpPr>
        <p:spPr>
          <a:xfrm>
            <a:off x="913680" y="609480"/>
            <a:ext cx="10353240" cy="13258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n-US" sz="3400" b="1" strike="noStrike" cap="all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3. Zemské stezky a Komunikace ve vrcholném a pozdním středověku</a:t>
            </a:r>
            <a:endParaRPr lang="en-US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  <p:sp>
        <p:nvSpPr>
          <p:cNvPr id="139" name="TextShape 2"/>
          <p:cNvSpPr txBox="1"/>
          <p:nvPr/>
        </p:nvSpPr>
        <p:spPr>
          <a:xfrm>
            <a:off x="913680" y="2095920"/>
            <a:ext cx="10353240" cy="36946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strážní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hrady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-&gt;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chránily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vstup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do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země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-&gt;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např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.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Netolice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Chýnov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Doudleby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Přimda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Tachov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Loket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Bílina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Kladsko</a:t>
            </a: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přechod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vodních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toků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–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brody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přívozy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dřevěné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mosty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hatě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(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bažiny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)</a:t>
            </a:r>
          </a:p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úpravy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cest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+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mýcení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nových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stezek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udržování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brodů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přívozů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a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mostů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odstraňování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nových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porostů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stezce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apod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.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zajišťovány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zemskou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robotou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poddaných</a:t>
            </a: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kromě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hraničních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cel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také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mýta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z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přechodu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a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užívání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cest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hatí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brodů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mostů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(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mostné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),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přívozů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(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převozné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)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atd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TextShape 1"/>
          <p:cNvSpPr txBox="1"/>
          <p:nvPr/>
        </p:nvSpPr>
        <p:spPr>
          <a:xfrm>
            <a:off x="913680" y="609480"/>
            <a:ext cx="10353240" cy="13258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n-US" sz="3400" b="1" strike="noStrike" cap="all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3. Zemské stezky a Komunikace ve vrcholném a pozdním středověku</a:t>
            </a:r>
            <a:endParaRPr lang="en-US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  <p:sp>
        <p:nvSpPr>
          <p:cNvPr id="141" name="TextShape 2"/>
          <p:cNvSpPr txBox="1"/>
          <p:nvPr/>
        </p:nvSpPr>
        <p:spPr>
          <a:xfrm>
            <a:off x="913680" y="2095920"/>
            <a:ext cx="10353240" cy="36946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trasy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nejvýznamnějších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cest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nestabilní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-&gt;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proměny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krajiny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politické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a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ekonomické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podmínky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-&gt;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korekce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směrů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větvení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cest</a:t>
            </a: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nové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komunikace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zejména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ve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13.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stol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. –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vnější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hornická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a </a:t>
            </a:r>
            <a:r>
              <a:rPr lang="en-US" sz="24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městská</a:t>
            </a:r>
            <a:r>
              <a:rPr lang="en-US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kolonizace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-&gt;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města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jako</a:t>
            </a:r>
            <a:r>
              <a:rPr lang="en-US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obchodní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hospodářská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a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správní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centra</a:t>
            </a: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privilegia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pro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města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–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např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.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právo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nuceného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skladu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zboží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mýto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-&gt;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zdroj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zisku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-&gt;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konkurenční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boj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mezi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jednotlivými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městy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o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tato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privilegia</a:t>
            </a: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lepší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úprava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a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rozšíření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zemských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stezek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x bez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pevného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podkladu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příkopů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+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výrazněji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nezasahováno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do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terénních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nerovností</a:t>
            </a: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extShape 1"/>
          <p:cNvSpPr txBox="1"/>
          <p:nvPr/>
        </p:nvSpPr>
        <p:spPr>
          <a:xfrm>
            <a:off x="913680" y="609480"/>
            <a:ext cx="10353240" cy="13258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n-US" sz="3400" b="1" strike="noStrike" cap="all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3. Zemské stezky a Komunikace ve vrcholném a pozdním středověku</a:t>
            </a:r>
            <a:endParaRPr lang="en-US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  <p:sp>
        <p:nvSpPr>
          <p:cNvPr id="143" name="TextShape 2"/>
          <p:cNvSpPr txBox="1"/>
          <p:nvPr/>
        </p:nvSpPr>
        <p:spPr>
          <a:xfrm>
            <a:off x="913680" y="2095920"/>
            <a:ext cx="10353240" cy="36946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ve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vhodných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vzdálenostech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a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příhodných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místech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se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vyvinuly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stálé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odpočinkové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stanice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-&gt;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především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okrajích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obtížnějších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úseků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pod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horskými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sedly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průsmyky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u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přechodů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řek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a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velkých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potoků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atd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. -&gt;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krčmy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kostely</a:t>
            </a: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špatný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stav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cest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-&gt;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často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poškození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výstroje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koní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i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vozů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-&gt;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těchto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místech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se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usazovali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i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řemeslníci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(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kováři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koláři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sedláři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atd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.) </a:t>
            </a:r>
          </a:p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=&gt;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často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tak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vznikaly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ohrazené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kupecké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areály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(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Týn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v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Praze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Telč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)</a:t>
            </a:r>
          </a:p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orientace</a:t>
            </a:r>
            <a:r>
              <a:rPr lang="en-US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na</a:t>
            </a:r>
            <a:r>
              <a:rPr lang="en-US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stezkách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-&gt;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výrazné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objekty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v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krajině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: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např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.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řeky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kopce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solitérní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stromy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velké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balvany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+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stavební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objekty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(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kostely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tvrze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,…) -&gt;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cizinci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využívali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místní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jako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doprovod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(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instituce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tzv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.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provodů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extShape 1"/>
          <p:cNvSpPr txBox="1"/>
          <p:nvPr/>
        </p:nvSpPr>
        <p:spPr>
          <a:xfrm>
            <a:off x="913680" y="609480"/>
            <a:ext cx="10353240" cy="13258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n-US" sz="3400" b="1" strike="noStrike" cap="all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3. Zemské stezky a Komunikace ve vrcholném a pozdním středověku</a:t>
            </a:r>
            <a:endParaRPr lang="en-US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  <p:sp>
        <p:nvSpPr>
          <p:cNvPr id="145" name="TextShape 2"/>
          <p:cNvSpPr txBox="1"/>
          <p:nvPr/>
        </p:nvSpPr>
        <p:spPr>
          <a:xfrm>
            <a:off x="565608" y="2095920"/>
            <a:ext cx="11302738" cy="36946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14.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stol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. –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postupně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mizí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označení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„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zemské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stezky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“</a:t>
            </a:r>
          </a:p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později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se z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nich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stávají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veřejné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silnice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–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jejich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oprava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(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vč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.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mostů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)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náležela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k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zemským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povinnostem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vrchnosti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až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do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konce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18.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stol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.</a:t>
            </a:r>
          </a:p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úpadek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a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pokles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počtu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cest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v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období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husitských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válek</a:t>
            </a: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 </a:t>
            </a:r>
            <a:r>
              <a:rPr lang="en-US" sz="24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průběhu</a:t>
            </a:r>
            <a:r>
              <a:rPr lang="en-US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vrcholného</a:t>
            </a:r>
            <a:r>
              <a:rPr lang="en-US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a </a:t>
            </a:r>
            <a:r>
              <a:rPr lang="en-US" sz="24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pozdního</a:t>
            </a:r>
            <a:r>
              <a:rPr lang="en-US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středověku</a:t>
            </a:r>
            <a:r>
              <a:rPr lang="en-US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vzniká</a:t>
            </a:r>
            <a:r>
              <a:rPr lang="en-US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složitá</a:t>
            </a:r>
            <a:r>
              <a:rPr lang="en-US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4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vzájemně</a:t>
            </a:r>
            <a:r>
              <a:rPr lang="en-US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propojená</a:t>
            </a:r>
            <a:r>
              <a:rPr lang="en-US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síť</a:t>
            </a:r>
            <a:r>
              <a:rPr lang="en-US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dálkových</a:t>
            </a:r>
            <a:r>
              <a:rPr lang="en-US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4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regionálních</a:t>
            </a:r>
            <a:r>
              <a:rPr lang="en-US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a </a:t>
            </a:r>
            <a:r>
              <a:rPr lang="en-US" sz="24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místních</a:t>
            </a:r>
            <a:r>
              <a:rPr lang="en-US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komunikací</a:t>
            </a:r>
            <a:r>
              <a:rPr lang="en-US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-&gt; </a:t>
            </a:r>
            <a:r>
              <a:rPr lang="en-US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 </a:t>
            </a:r>
            <a:r>
              <a:rPr lang="en-US" sz="24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menšími</a:t>
            </a:r>
            <a:r>
              <a:rPr lang="en-US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změnami</a:t>
            </a:r>
            <a:r>
              <a:rPr lang="en-US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přetrvává</a:t>
            </a:r>
            <a:r>
              <a:rPr lang="en-US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až</a:t>
            </a:r>
            <a:r>
              <a:rPr lang="en-US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do 2. </a:t>
            </a:r>
            <a:r>
              <a:rPr lang="en-US" sz="24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poloviny</a:t>
            </a:r>
            <a:r>
              <a:rPr lang="en-US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18. </a:t>
            </a:r>
            <a:r>
              <a:rPr lang="en-US" sz="24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stol</a:t>
            </a:r>
            <a:r>
              <a:rPr lang="en-US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. </a:t>
            </a: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dostupné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písemné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i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kartografické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prameny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(</a:t>
            </a:r>
            <a:r>
              <a:rPr lang="en-US" sz="24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Klaudyán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;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Stichova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rukopisná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mapa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zemských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cest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a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celních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stanic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v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Čechách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1676) x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pouze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rámcové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představy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o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průběhu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stezek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v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detailech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se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liší</a:t>
            </a: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  <a:p>
            <a:pPr>
              <a:lnSpc>
                <a:spcPct val="120000"/>
              </a:lnSpc>
            </a:pP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Obrázek 6"/>
          <p:cNvPicPr/>
          <p:nvPr/>
        </p:nvPicPr>
        <p:blipFill>
          <a:blip r:embed="rId2"/>
          <a:stretch/>
        </p:blipFill>
        <p:spPr>
          <a:xfrm>
            <a:off x="1623600" y="0"/>
            <a:ext cx="8944200" cy="7156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Obrázek 4"/>
          <p:cNvPicPr/>
          <p:nvPr/>
        </p:nvPicPr>
        <p:blipFill>
          <a:blip r:embed="rId2"/>
          <a:stretch/>
        </p:blipFill>
        <p:spPr>
          <a:xfrm>
            <a:off x="1917720" y="0"/>
            <a:ext cx="10273680" cy="6857640"/>
          </a:xfrm>
          <a:prstGeom prst="rect">
            <a:avLst/>
          </a:prstGeom>
          <a:ln>
            <a:noFill/>
          </a:ln>
        </p:spPr>
      </p:pic>
      <p:sp>
        <p:nvSpPr>
          <p:cNvPr id="148" name="CustomShape 1"/>
          <p:cNvSpPr/>
          <p:nvPr/>
        </p:nvSpPr>
        <p:spPr>
          <a:xfrm>
            <a:off x="0" y="0"/>
            <a:ext cx="1917360" cy="3382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Jan Stich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2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Mapa zemských stezek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2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a celních stanic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2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 Čechách, 1676, výřez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extShape 1"/>
          <p:cNvSpPr txBox="1"/>
          <p:nvPr/>
        </p:nvSpPr>
        <p:spPr>
          <a:xfrm>
            <a:off x="913680" y="609480"/>
            <a:ext cx="10353240" cy="13258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n-US" sz="3400" b="1" strike="noStrike" cap="all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3. Zemské stezky a Komunikace ve vrcholném a pozdním středověku</a:t>
            </a:r>
            <a:endParaRPr lang="en-US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  <p:sp>
        <p:nvSpPr>
          <p:cNvPr id="150" name="TextShape 2"/>
          <p:cNvSpPr txBox="1"/>
          <p:nvPr/>
        </p:nvSpPr>
        <p:spPr>
          <a:xfrm>
            <a:off x="913680" y="2095920"/>
            <a:ext cx="10353240" cy="3694680"/>
          </a:xfrm>
          <a:prstGeom prst="rect">
            <a:avLst/>
          </a:prstGeom>
          <a:noFill/>
          <a:ln>
            <a:noFill/>
          </a:ln>
        </p:spPr>
        <p:txBody>
          <a:bodyPr numCol="2"/>
          <a:lstStyle/>
          <a:p>
            <a:pPr>
              <a:lnSpc>
                <a:spcPct val="100000"/>
              </a:lnSpc>
            </a:pPr>
            <a:r>
              <a:rPr lang="en-US" sz="2400" b="1" u="sng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nejstarší</a:t>
            </a:r>
            <a:r>
              <a:rPr lang="en-US" sz="2400" b="1" u="sng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ZS (</a:t>
            </a:r>
            <a:r>
              <a:rPr lang="en-US" sz="2400" b="1" u="sng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cca</a:t>
            </a:r>
            <a:r>
              <a:rPr lang="en-US" sz="2400" b="1" u="sng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od 10. </a:t>
            </a:r>
            <a:r>
              <a:rPr lang="en-US" sz="2400" b="1" u="sng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století</a:t>
            </a:r>
            <a:r>
              <a:rPr lang="en-US" sz="2400" b="1" u="sng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)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:</a:t>
            </a:r>
          </a:p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Zlatá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stezka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(Via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aurea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) -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sůl</a:t>
            </a: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Domažlická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stezka</a:t>
            </a: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Norimberská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stezka</a:t>
            </a: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Via Magna</a:t>
            </a:r>
          </a:p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Chlumecká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(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také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Srbská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)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stezka</a:t>
            </a: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Žitavská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stezka</a:t>
            </a: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Kladská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stezka</a:t>
            </a: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Haberská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stezka</a:t>
            </a: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„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Trstenická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stezka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“</a:t>
            </a:r>
          </a:p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Uherská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stezka</a:t>
            </a:r>
          </a:p>
          <a:p>
            <a:pPr>
              <a:lnSpc>
                <a:spcPct val="100000"/>
              </a:lnSpc>
            </a:pPr>
            <a:endParaRPr lang="cs-CZ" sz="2400" b="0" strike="noStrike" spc="-1" dirty="0" smtClean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  <a:p>
            <a:pPr>
              <a:lnSpc>
                <a:spcPct val="100000"/>
              </a:lnSpc>
            </a:pPr>
            <a:r>
              <a:rPr lang="en-US" sz="24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Tuto</a:t>
            </a:r>
            <a:r>
              <a:rPr lang="en-US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základní</a:t>
            </a:r>
            <a:r>
              <a:rPr lang="en-US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síť</a:t>
            </a:r>
            <a:r>
              <a:rPr lang="en-US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postupně</a:t>
            </a:r>
            <a:r>
              <a:rPr lang="en-US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zahušťovaly</a:t>
            </a:r>
            <a:r>
              <a:rPr lang="en-US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nové</a:t>
            </a:r>
            <a:r>
              <a:rPr lang="en-US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cesty</a:t>
            </a:r>
            <a:r>
              <a:rPr lang="en-US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4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měnící</a:t>
            </a:r>
            <a:r>
              <a:rPr lang="en-US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směr</a:t>
            </a:r>
            <a:r>
              <a:rPr lang="en-US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podle</a:t>
            </a:r>
            <a:r>
              <a:rPr lang="en-US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geografických</a:t>
            </a:r>
            <a:r>
              <a:rPr lang="en-US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a </a:t>
            </a:r>
            <a:r>
              <a:rPr lang="en-US" sz="24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ekonomických</a:t>
            </a:r>
            <a:r>
              <a:rPr lang="en-US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podmínek</a:t>
            </a:r>
            <a:r>
              <a:rPr lang="en-US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a </a:t>
            </a:r>
            <a:r>
              <a:rPr lang="en-US" sz="24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jejich</a:t>
            </a:r>
            <a:r>
              <a:rPr lang="en-US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odbočky</a:t>
            </a:r>
            <a:r>
              <a:rPr lang="en-US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mezinárodního</a:t>
            </a:r>
            <a:r>
              <a:rPr lang="en-US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i</a:t>
            </a:r>
            <a:r>
              <a:rPr lang="en-US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 </a:t>
            </a:r>
            <a:r>
              <a:rPr lang="en-US" sz="24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místního</a:t>
            </a:r>
            <a:r>
              <a:rPr lang="en-US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významu</a:t>
            </a:r>
            <a:r>
              <a:rPr lang="en-US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.</a:t>
            </a: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Obrázek 3"/>
          <p:cNvPicPr/>
          <p:nvPr/>
        </p:nvPicPr>
        <p:blipFill>
          <a:blip r:embed="rId2"/>
          <a:stretch/>
        </p:blipFill>
        <p:spPr>
          <a:xfrm>
            <a:off x="682920" y="200160"/>
            <a:ext cx="10825920" cy="6457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extShape 1"/>
          <p:cNvSpPr txBox="1"/>
          <p:nvPr/>
        </p:nvSpPr>
        <p:spPr>
          <a:xfrm>
            <a:off x="913680" y="609480"/>
            <a:ext cx="10353240" cy="13258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n-US" sz="3400" b="1" strike="noStrike" cap="all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3. Zemské stezky a Komunikace ve vrcholném a pozdním středověku</a:t>
            </a:r>
            <a:endParaRPr lang="en-US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  <p:sp>
        <p:nvSpPr>
          <p:cNvPr id="153" name="TextShape 2"/>
          <p:cNvSpPr txBox="1"/>
          <p:nvPr/>
        </p:nvSpPr>
        <p:spPr>
          <a:xfrm>
            <a:off x="537328" y="2095920"/>
            <a:ext cx="11142482" cy="36946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b="1" u="sng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Trstenická</a:t>
            </a:r>
            <a:r>
              <a:rPr lang="en-US" sz="2400" b="1" u="sng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1" u="sng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stezka</a:t>
            </a: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vedla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pravděpodobně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z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Prahy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východ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přes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Kouřim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Čáslav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Chrudim a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Vraclav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k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Litomyšli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a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jižně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a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jihovýchodně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Moravu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dvěma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větvemi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do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Brna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a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Olomouce</a:t>
            </a: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stezku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spojující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středověké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Čechy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s Moravou,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pojmenoval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názvem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Trstenická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(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podle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obce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Trstenice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dnes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Trstěnice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)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Hermenegild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Jireček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v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roce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1856</a:t>
            </a:r>
          </a:p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názory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její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průběh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-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desítky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prací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: </a:t>
            </a:r>
          </a:p>
          <a:p>
            <a:pPr marL="685800" lvl="1" indent="-2282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Severin</a:t>
            </a:r>
            <a:r>
              <a:rPr lang="en-US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Karel: </a:t>
            </a:r>
            <a:r>
              <a:rPr lang="en-US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Trstenickou</a:t>
            </a:r>
            <a:r>
              <a:rPr lang="en-US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stezkou</a:t>
            </a:r>
            <a:r>
              <a:rPr lang="en-US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cestou</a:t>
            </a:r>
            <a:r>
              <a:rPr lang="en-US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necestou</a:t>
            </a:r>
            <a:r>
              <a:rPr lang="en-US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in: </a:t>
            </a:r>
            <a:r>
              <a:rPr lang="en-US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Pomezí</a:t>
            </a:r>
            <a:r>
              <a:rPr lang="en-US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Čech</a:t>
            </a:r>
            <a:r>
              <a:rPr lang="en-US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a </a:t>
            </a:r>
            <a:r>
              <a:rPr lang="en-US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Moravy</a:t>
            </a:r>
            <a:r>
              <a:rPr lang="en-US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2000, č. 4, s. 353-388.</a:t>
            </a:r>
            <a:endParaRPr lang="en-US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  <a:p>
            <a:pPr marL="685800" lvl="1" indent="-2282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Cendelín</a:t>
            </a:r>
            <a:r>
              <a:rPr lang="en-US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Dušan</a:t>
            </a:r>
            <a:r>
              <a:rPr lang="en-US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: </a:t>
            </a:r>
            <a:r>
              <a:rPr lang="en-US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Staré</a:t>
            </a:r>
            <a:r>
              <a:rPr lang="en-US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komunikace</a:t>
            </a:r>
            <a:r>
              <a:rPr lang="en-US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česko-moravského</a:t>
            </a:r>
            <a:r>
              <a:rPr lang="en-US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pomezí</a:t>
            </a:r>
            <a:r>
              <a:rPr lang="en-US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- </a:t>
            </a:r>
            <a:r>
              <a:rPr lang="en-US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Trstenická</a:t>
            </a:r>
            <a:r>
              <a:rPr lang="en-US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stezka</a:t>
            </a:r>
            <a:r>
              <a:rPr lang="en-US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jako</a:t>
            </a:r>
            <a:r>
              <a:rPr lang="en-US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historický</a:t>
            </a:r>
            <a:r>
              <a:rPr lang="en-US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mýtus</a:t>
            </a:r>
            <a:r>
              <a:rPr lang="en-US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Vizovice</a:t>
            </a:r>
            <a:r>
              <a:rPr lang="en-US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2000, 78 s. </a:t>
            </a:r>
            <a:endParaRPr lang="en-US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  <a:p>
            <a:pPr>
              <a:lnSpc>
                <a:spcPct val="120000"/>
              </a:lnSpc>
            </a:pP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extShape 1"/>
          <p:cNvSpPr txBox="1"/>
          <p:nvPr/>
        </p:nvSpPr>
        <p:spPr>
          <a:xfrm>
            <a:off x="913680" y="609480"/>
            <a:ext cx="10353240" cy="13258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n-US" sz="3400" b="1" strike="noStrike" cap="all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4. </a:t>
            </a:r>
            <a:r>
              <a:rPr lang="en-US" sz="3400" b="1" strike="noStrike" cap="all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Vybraná</a:t>
            </a:r>
            <a:r>
              <a:rPr lang="en-US" sz="3400" b="1" strike="noStrike" cap="all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 </a:t>
            </a:r>
            <a:r>
              <a:rPr lang="en-US" sz="3400" b="1" strike="noStrike" cap="all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literatura</a:t>
            </a:r>
            <a:r>
              <a:rPr lang="en-US" sz="3400" b="1" strike="noStrike" cap="all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 k </a:t>
            </a:r>
            <a:r>
              <a:rPr lang="en-US" sz="3400" b="1" strike="noStrike" cap="all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historickým</a:t>
            </a:r>
            <a:r>
              <a:rPr lang="en-US" sz="3400" b="1" strike="noStrike" cap="all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 </a:t>
            </a:r>
            <a:r>
              <a:rPr lang="en-US" sz="3400" b="1" strike="noStrike" cap="all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cestám</a:t>
            </a:r>
            <a:endParaRPr lang="en-US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  <p:sp>
        <p:nvSpPr>
          <p:cNvPr id="155" name="TextShape 2"/>
          <p:cNvSpPr txBox="1"/>
          <p:nvPr/>
        </p:nvSpPr>
        <p:spPr>
          <a:xfrm>
            <a:off x="518474" y="2095920"/>
            <a:ext cx="11067068" cy="36946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228600" indent="-2282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Adam,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Dušan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Staré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stezky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na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Ivančicku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. (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Doktorská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disertační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práce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). Brno, 2004.</a:t>
            </a:r>
          </a:p>
          <a:p>
            <a:pPr marL="228600" indent="-2282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Cendelín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Dušan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Staré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stezky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na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Moravě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-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historická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geografie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a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terénní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výzkum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 </a:t>
            </a:r>
          </a:p>
          <a:p>
            <a:pPr marL="228600" indent="-228240">
              <a:lnSpc>
                <a:spcPct val="100000"/>
              </a:lnSpc>
            </a:pP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	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Vlastivědný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věstník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moravský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52, 2000,  č. 3, s. 254-263. </a:t>
            </a:r>
          </a:p>
          <a:p>
            <a:pPr marL="228600" indent="-2282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Hraše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Jan Karel,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Zemské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stezky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strážnice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a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brány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v 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Čechách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Nové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Město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nad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Metují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1885.</a:t>
            </a:r>
          </a:p>
          <a:p>
            <a:pPr marL="228600" indent="-2282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Kubů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František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. –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Zavřel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Petr,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Zlatá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stezka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1.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Úsek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Prachatice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-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státní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hranice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. </a:t>
            </a:r>
          </a:p>
          <a:p>
            <a:pPr marL="228600" indent="-228240">
              <a:lnSpc>
                <a:spcPct val="100000"/>
              </a:lnSpc>
            </a:pP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	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Historický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a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archeologický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výzkum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významné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středověké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obchodní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cesty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</a:p>
          <a:p>
            <a:pPr marL="228600" indent="-228240">
              <a:lnSpc>
                <a:spcPct val="100000"/>
              </a:lnSpc>
            </a:pP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	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Prachatice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2007.</a:t>
            </a:r>
          </a:p>
          <a:p>
            <a:pPr marL="228600" indent="-2282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Květ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Radan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Atlas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starých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stezek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a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cest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na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území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České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republiky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Brno 2011.</a:t>
            </a:r>
          </a:p>
          <a:p>
            <a:pPr marL="228600" indent="-2282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Květ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Radan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Duše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krajiny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.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Staré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stezky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v 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proměnách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věků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Praha 2003.</a:t>
            </a:r>
          </a:p>
          <a:p>
            <a:pPr marL="228600" indent="-2282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Květ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Radan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Staré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stezky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v 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České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republice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Brno 1997.</a:t>
            </a:r>
          </a:p>
          <a:p>
            <a:pPr marL="228600" indent="-2282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Květ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Radan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Základy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nauky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o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starých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stezkách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Brno 2000.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extShape 1"/>
          <p:cNvSpPr txBox="1"/>
          <p:nvPr/>
        </p:nvSpPr>
        <p:spPr>
          <a:xfrm>
            <a:off x="913680" y="609480"/>
            <a:ext cx="10353240" cy="13258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n-US" sz="3400" b="1" strike="noStrike" cap="all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1. Počátky dopravní sítě – prehistorické cesty</a:t>
            </a:r>
            <a:endParaRPr lang="en-US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  <p:sp>
        <p:nvSpPr>
          <p:cNvPr id="120" name="TextShape 2"/>
          <p:cNvSpPr txBox="1"/>
          <p:nvPr/>
        </p:nvSpPr>
        <p:spPr>
          <a:xfrm>
            <a:off x="913680" y="2095920"/>
            <a:ext cx="10353240" cy="36946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lovci</a:t>
            </a:r>
            <a:r>
              <a:rPr lang="en-US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a </a:t>
            </a:r>
            <a:r>
              <a:rPr lang="en-US" sz="24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sběrači</a:t>
            </a:r>
            <a:r>
              <a:rPr lang="en-US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–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motivy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cestování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: 1)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sledování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migrace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zvěře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; 2)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zdroje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surovin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</a:p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zemědělci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–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kontakty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mezi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jednotlivými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komunitami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(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archeologické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nálezy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) + </a:t>
            </a:r>
            <a:r>
              <a:rPr lang="en-US" sz="2400" b="0" u="sng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dálkový</a:t>
            </a:r>
            <a:r>
              <a:rPr lang="en-US" sz="2400" b="0" u="sng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u="sng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obchod</a:t>
            </a:r>
            <a:r>
              <a:rPr lang="en-US" sz="2400" b="0" u="sng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se </a:t>
            </a:r>
            <a:r>
              <a:rPr lang="en-US" sz="2400" b="0" u="sng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solí</a:t>
            </a:r>
            <a:r>
              <a:rPr lang="en-US" sz="2400" b="0" u="sng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přepravování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nákladů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–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přenášením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nebo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smykem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-&gt;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výrazný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posun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v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eneolitu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-&gt; </a:t>
            </a:r>
            <a:r>
              <a:rPr lang="en-US" sz="24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domestikace</a:t>
            </a:r>
            <a:r>
              <a:rPr lang="en-US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koně</a:t>
            </a:r>
            <a:r>
              <a:rPr lang="en-US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a </a:t>
            </a:r>
            <a:r>
              <a:rPr lang="en-US" sz="24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vynález</a:t>
            </a:r>
            <a:r>
              <a:rPr lang="en-US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vozu</a:t>
            </a: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vozy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-&gt;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nutnost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udržovaných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cest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-&gt;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vznikají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dlouhodobě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užívané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trasy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a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dopravní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koridory</a:t>
            </a: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obliba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užívání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vozu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i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v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době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bronzové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a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halštatu</a:t>
            </a: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významný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obchod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se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solí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a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baltským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jantarem</a:t>
            </a: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extShape 1"/>
          <p:cNvSpPr txBox="1"/>
          <p:nvPr/>
        </p:nvSpPr>
        <p:spPr>
          <a:xfrm>
            <a:off x="913680" y="609480"/>
            <a:ext cx="10353240" cy="13258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n-US" sz="3400" b="1" strike="noStrike" cap="all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4. </a:t>
            </a:r>
            <a:r>
              <a:rPr lang="en-US" sz="3400" b="1" strike="noStrike" cap="all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Vybraná</a:t>
            </a:r>
            <a:r>
              <a:rPr lang="en-US" sz="3400" b="1" strike="noStrike" cap="all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 </a:t>
            </a:r>
            <a:r>
              <a:rPr lang="en-US" sz="3400" b="1" strike="noStrike" cap="all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literatura</a:t>
            </a:r>
            <a:r>
              <a:rPr lang="en-US" sz="3400" b="1" strike="noStrike" cap="all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 k </a:t>
            </a:r>
            <a:r>
              <a:rPr lang="en-US" sz="3400" b="1" strike="noStrike" cap="all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historickým</a:t>
            </a:r>
            <a:r>
              <a:rPr lang="en-US" sz="3400" b="1" strike="noStrike" cap="all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 </a:t>
            </a:r>
            <a:r>
              <a:rPr lang="en-US" sz="3400" b="1" strike="noStrike" cap="all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cestám</a:t>
            </a:r>
            <a:endParaRPr lang="en-US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  <p:sp>
        <p:nvSpPr>
          <p:cNvPr id="157" name="TextShape 2"/>
          <p:cNvSpPr txBox="1"/>
          <p:nvPr/>
        </p:nvSpPr>
        <p:spPr>
          <a:xfrm>
            <a:off x="556181" y="1838227"/>
            <a:ext cx="11029361" cy="395237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228600" indent="-2282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Roubík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František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Silnice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v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Čechách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a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jejich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vývoj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Praha 1938. </a:t>
            </a:r>
          </a:p>
          <a:p>
            <a:pPr marL="228600" indent="-2282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Severin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Karel,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Trstenickou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stezkou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cestou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necestou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. (K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vývoji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názorů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na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průběh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</a:p>
          <a:p>
            <a:pPr marL="228600" indent="-228240">
              <a:lnSpc>
                <a:spcPct val="100000"/>
              </a:lnSpc>
            </a:pP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	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středověké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komunikace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),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Pomezí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Čech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a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Moravy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2000, č. 4, s. 353-388.</a:t>
            </a:r>
          </a:p>
          <a:p>
            <a:pPr marL="228600" indent="-2282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Vávra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Ivan,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Uherská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cesta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Historická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geografie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1, Praha 1968, s. 43‑61.</a:t>
            </a:r>
          </a:p>
          <a:p>
            <a:pPr marL="228600" indent="-2282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Vávra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Ivan,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Haberská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cesta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Historická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geografie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3, Praha 1970, s. 8‑32.</a:t>
            </a:r>
          </a:p>
          <a:p>
            <a:pPr marL="228600" indent="-2282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Vávra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Ivan,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Trstenická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stezka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Historická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geografie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6, Praha 1971, s. 77‑132.</a:t>
            </a:r>
          </a:p>
          <a:p>
            <a:pPr marL="228600" indent="-2282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Vávra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Ivan,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Polská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cesta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Historická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geografie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8, Praha 1972, s. 3‑30.</a:t>
            </a:r>
          </a:p>
          <a:p>
            <a:pPr marL="228600" indent="-2282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Vávra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Ivan,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Řezenská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a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Norimberská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cesta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Historická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geografie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11, Praha 1973, </a:t>
            </a:r>
            <a:endParaRPr lang="cs-CZ" sz="2200" b="0" strike="noStrike" spc="-1" dirty="0" smtClean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  <a:p>
            <a:pPr marL="360">
              <a:lnSpc>
                <a:spcPct val="100000"/>
              </a:lnSpc>
              <a:buClr>
                <a:srgbClr val="FFFFFF"/>
              </a:buClr>
            </a:pPr>
            <a:r>
              <a:rPr lang="en-US" sz="2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. 31‑100.</a:t>
            </a:r>
          </a:p>
          <a:p>
            <a:pPr marL="228600" indent="-2282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Vávra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Ivan,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Žitavská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cesta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Historická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geografie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12, Praha 1974, s. 27‑91.</a:t>
            </a:r>
          </a:p>
          <a:p>
            <a:pPr marL="228600" indent="-2282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Vávra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Ivan,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Srbská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cesta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Historická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geografie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17, Praha 1978, s. 369‑432.</a:t>
            </a:r>
          </a:p>
          <a:p>
            <a:pPr marL="228600" indent="-2282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Vávra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Ivan,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Mostecká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cesta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 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Historická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geografie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18, Praha 1979, s. 351‑382.</a:t>
            </a:r>
          </a:p>
          <a:p>
            <a:pPr marL="228600" indent="-2282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Vávra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Ivan,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Osecká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cesta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-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Hrobská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cesta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Historická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geografie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20. Praha 1983, s. 187‑201.</a:t>
            </a:r>
          </a:p>
          <a:p>
            <a:pPr>
              <a:lnSpc>
                <a:spcPct val="120000"/>
              </a:lnSpc>
            </a:pPr>
            <a:endParaRPr lang="en-US" sz="20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extShape 1"/>
          <p:cNvSpPr txBox="1"/>
          <p:nvPr/>
        </p:nvSpPr>
        <p:spPr>
          <a:xfrm>
            <a:off x="913680" y="609480"/>
            <a:ext cx="10353240" cy="13258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n-US" sz="3400" b="1" strike="noStrike" cap="all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5. Nejstarší vodní cesty</a:t>
            </a:r>
            <a:endParaRPr lang="en-US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  <p:sp>
        <p:nvSpPr>
          <p:cNvPr id="159" name="TextShape 2"/>
          <p:cNvSpPr txBox="1"/>
          <p:nvPr/>
        </p:nvSpPr>
        <p:spPr>
          <a:xfrm>
            <a:off x="913680" y="2095920"/>
            <a:ext cx="10353240" cy="36946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vodní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toky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významná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součást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středověké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komunikační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sítě</a:t>
            </a: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Dunaj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–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mezinárodní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vodní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cesta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pro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lodní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dopravu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-&gt; z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přístavů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v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Pasově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a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Řezně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vedly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tranzitní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cesty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přes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Čechy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sever k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Baltu</a:t>
            </a: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Č –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především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plavba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dřeva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(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volně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i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ve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vorech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)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řekách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s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dostatečným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průtokem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(Labe, Vltava s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přítoky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Morava, Odra)</a:t>
            </a:r>
          </a:p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přísežní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zemští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mlynáři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–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dohled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údržbu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a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úpravu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říčních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břehů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jezů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a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propustí</a:t>
            </a: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myšlenka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budování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průplavů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– Karel IV. (ca 1375,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Dunaj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-Vltava), Albrecht z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Valdštejna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(1619-1634,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Dunaj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-Vltava)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extShape 1"/>
          <p:cNvSpPr txBox="1"/>
          <p:nvPr/>
        </p:nvSpPr>
        <p:spPr>
          <a:xfrm>
            <a:off x="913680" y="609480"/>
            <a:ext cx="10353240" cy="13258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n-US" sz="3400" b="1" strike="noStrike" cap="all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5. Nejstarší vodní cesty</a:t>
            </a:r>
            <a:endParaRPr lang="en-US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  <p:sp>
        <p:nvSpPr>
          <p:cNvPr id="161" name="TextShape 2"/>
          <p:cNvSpPr txBox="1"/>
          <p:nvPr/>
        </p:nvSpPr>
        <p:spPr>
          <a:xfrm>
            <a:off x="913680" y="2095920"/>
            <a:ext cx="10353240" cy="36946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až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do 16.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stol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. pro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lodní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dopravu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splavný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jen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dolní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tok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Labe</a:t>
            </a:r>
          </a:p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Ferdinand I. –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regulační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úpravy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Vltavy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(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úsek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ČB-Praha) -&gt;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cílem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zlepšit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přepravu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soli  -&gt;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možnost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využití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nejen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vorů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ale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také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menších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lodí</a:t>
            </a: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40.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léta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17.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stol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. –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strahovský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opat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Kryšpín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Fuk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-&gt;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splavňovací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práce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Vltavě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-&gt;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zlepšení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voroplavby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a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lodní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cesty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Praha-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Hamburk</a:t>
            </a: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  <a:p>
            <a:pPr>
              <a:lnSpc>
                <a:spcPct val="120000"/>
              </a:lnSpc>
            </a:pPr>
            <a:endParaRPr lang="en-US" sz="20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  <p:pic>
        <p:nvPicPr>
          <p:cNvPr id="162" name="Obrázek 4"/>
          <p:cNvPicPr/>
          <p:nvPr/>
        </p:nvPicPr>
        <p:blipFill>
          <a:blip r:embed="rId2"/>
          <a:stretch/>
        </p:blipFill>
        <p:spPr>
          <a:xfrm>
            <a:off x="2015640" y="4320720"/>
            <a:ext cx="8160480" cy="2361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extShape 1"/>
          <p:cNvSpPr txBox="1"/>
          <p:nvPr/>
        </p:nvSpPr>
        <p:spPr>
          <a:xfrm>
            <a:off x="913680" y="609480"/>
            <a:ext cx="10353240" cy="13258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n-US" sz="3400" b="1" strike="noStrike" cap="all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6. Dopravní síť raného novověku</a:t>
            </a:r>
            <a:endParaRPr lang="en-US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  <p:sp>
        <p:nvSpPr>
          <p:cNvPr id="164" name="TextShape 2"/>
          <p:cNvSpPr txBox="1"/>
          <p:nvPr/>
        </p:nvSpPr>
        <p:spPr>
          <a:xfrm>
            <a:off x="913680" y="2095920"/>
            <a:ext cx="10353240" cy="36946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výrazné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zhoršení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dopravní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sítě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ČZ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po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třicetileté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válce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-&gt;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vliv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válečných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událostí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a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minimální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péče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o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údržbu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cest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(v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gesci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příslušné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vrchnosti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až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do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konce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18.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stol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.) =&gt;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stav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cest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značně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ztěžoval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veřejnou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dopravu</a:t>
            </a:r>
            <a:endParaRPr lang="en-US" sz="2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zlepšení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až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v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průběhu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18.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stol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. -&gt;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vliv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merkantilistických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myšlenek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-&gt;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zájem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státu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o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hospodářský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vývoj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monarchie</a:t>
            </a:r>
            <a:endParaRPr lang="en-US" sz="2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  <a:p>
            <a:pPr marL="685800" lvl="1" indent="-2282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pokračování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v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regulaci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vodních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toků</a:t>
            </a:r>
            <a:endParaRPr lang="en-US" sz="20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  <a:p>
            <a:pPr marL="685800" lvl="1" indent="-2282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8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výstavba</a:t>
            </a:r>
            <a:r>
              <a:rPr lang="en-US" sz="28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8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nových</a:t>
            </a:r>
            <a:r>
              <a:rPr lang="en-US" sz="28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8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státních</a:t>
            </a:r>
            <a:r>
              <a:rPr lang="en-US" sz="28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(</a:t>
            </a:r>
            <a:r>
              <a:rPr lang="en-US" sz="28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císařských</a:t>
            </a:r>
            <a:r>
              <a:rPr lang="en-US" sz="28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) </a:t>
            </a:r>
            <a:r>
              <a:rPr lang="en-US" sz="28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silnic</a:t>
            </a:r>
            <a:r>
              <a:rPr lang="en-US" sz="28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pevným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podkladem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(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chausséen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) x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dokončení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až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v 1. pol. 19.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stol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.</a:t>
            </a:r>
            <a:endParaRPr lang="en-US" sz="20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extShape 1"/>
          <p:cNvSpPr txBox="1"/>
          <p:nvPr/>
        </p:nvSpPr>
        <p:spPr>
          <a:xfrm>
            <a:off x="913680" y="609480"/>
            <a:ext cx="10353240" cy="13258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n-US" sz="3400" b="1" strike="noStrike" cap="all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6. Dopravní síť raného novověku</a:t>
            </a:r>
            <a:endParaRPr lang="en-US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  <p:sp>
        <p:nvSpPr>
          <p:cNvPr id="166" name="TextShape 2"/>
          <p:cNvSpPr txBox="1"/>
          <p:nvPr/>
        </p:nvSpPr>
        <p:spPr>
          <a:xfrm>
            <a:off x="913680" y="2095920"/>
            <a:ext cx="10353240" cy="36946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silnice</a:t>
            </a:r>
            <a:r>
              <a:rPr lang="en-US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„</a:t>
            </a:r>
            <a:r>
              <a:rPr lang="en-US" sz="24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spravedlivé</a:t>
            </a:r>
            <a:r>
              <a:rPr lang="en-US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“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(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viae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verae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debitae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rechte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Strassen) –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přes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celní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stanice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u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zemských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hranic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do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vnitrozemí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-&gt; od pol. 18.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stol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.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označovány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jako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silnice</a:t>
            </a:r>
            <a:r>
              <a:rPr lang="en-US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„</a:t>
            </a:r>
            <a:r>
              <a:rPr lang="en-US" sz="24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povinné</a:t>
            </a:r>
            <a:r>
              <a:rPr lang="en-US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“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(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Zwangstrassen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)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nebo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také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„</a:t>
            </a:r>
            <a:r>
              <a:rPr lang="en-US" sz="24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hlavní</a:t>
            </a:r>
            <a:r>
              <a:rPr lang="en-US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4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komerciální</a:t>
            </a:r>
            <a:r>
              <a:rPr lang="en-US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“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(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Landstrassen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Haupstrassen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Staatstrassen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Comercialstrassen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) -&gt;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směřovaly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do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Prahy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-&gt;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spojnice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ČZ s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významnými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centry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monarchie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i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Evropy</a:t>
            </a: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vedlejší</a:t>
            </a:r>
            <a:r>
              <a:rPr lang="en-US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(</a:t>
            </a:r>
            <a:r>
              <a:rPr lang="en-US" sz="24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regionální</a:t>
            </a:r>
            <a:r>
              <a:rPr lang="en-US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) </a:t>
            </a:r>
            <a:r>
              <a:rPr lang="en-US" sz="24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cesty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(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Nebenstrassen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Verbindungstrassen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landartige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Strassen)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extShape 1"/>
          <p:cNvSpPr txBox="1"/>
          <p:nvPr/>
        </p:nvSpPr>
        <p:spPr>
          <a:xfrm>
            <a:off x="913680" y="609480"/>
            <a:ext cx="10353240" cy="13258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n-US" sz="3400" b="1" strike="noStrike" cap="all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6. Dopravní síť raného novověku</a:t>
            </a:r>
            <a:endParaRPr lang="en-US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  <p:sp>
        <p:nvSpPr>
          <p:cNvPr id="168" name="TextShape 2"/>
          <p:cNvSpPr txBox="1"/>
          <p:nvPr/>
        </p:nvSpPr>
        <p:spPr>
          <a:xfrm>
            <a:off x="913680" y="2095920"/>
            <a:ext cx="10353240" cy="36946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patent z 27.2.1737 - 4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hlavní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povinné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silnice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předepsané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pro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obchodní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cesty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:</a:t>
            </a:r>
          </a:p>
          <a:p>
            <a:pPr marL="685800" lvl="1" indent="-2282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Česká</a:t>
            </a:r>
            <a:r>
              <a:rPr lang="en-US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(</a:t>
            </a:r>
            <a:r>
              <a:rPr lang="en-US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nebo</a:t>
            </a:r>
            <a:r>
              <a:rPr lang="en-US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též</a:t>
            </a:r>
            <a:r>
              <a:rPr lang="en-US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Pražská</a:t>
            </a:r>
            <a:r>
              <a:rPr lang="en-US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) -&gt; z </a:t>
            </a:r>
            <a:r>
              <a:rPr lang="en-US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Lipska</a:t>
            </a:r>
            <a:r>
              <a:rPr lang="en-US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přes</a:t>
            </a:r>
            <a:r>
              <a:rPr lang="en-US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Horu</a:t>
            </a:r>
            <a:r>
              <a:rPr lang="en-US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Sv</a:t>
            </a:r>
            <a:r>
              <a:rPr lang="en-US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. </a:t>
            </a:r>
            <a:r>
              <a:rPr lang="en-US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Šebestiána</a:t>
            </a:r>
            <a:r>
              <a:rPr lang="en-US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Chomutov</a:t>
            </a:r>
            <a:r>
              <a:rPr lang="en-US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Louny</a:t>
            </a:r>
            <a:r>
              <a:rPr lang="en-US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a </a:t>
            </a:r>
            <a:r>
              <a:rPr lang="en-US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Slaný</a:t>
            </a:r>
            <a:r>
              <a:rPr lang="en-US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do </a:t>
            </a:r>
            <a:r>
              <a:rPr lang="en-US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Prahy</a:t>
            </a:r>
            <a:endParaRPr lang="en-US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  <a:p>
            <a:pPr marL="685800" lvl="1" indent="-2282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Vídeňská</a:t>
            </a:r>
            <a:r>
              <a:rPr lang="en-US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-&gt; z </a:t>
            </a:r>
            <a:r>
              <a:rPr lang="en-US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Prahy</a:t>
            </a:r>
            <a:r>
              <a:rPr lang="en-US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přes</a:t>
            </a:r>
            <a:r>
              <a:rPr lang="en-US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Český</a:t>
            </a:r>
            <a:r>
              <a:rPr lang="en-US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Brod</a:t>
            </a:r>
            <a:r>
              <a:rPr lang="en-US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Kolín</a:t>
            </a:r>
            <a:r>
              <a:rPr lang="en-US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Čáslav</a:t>
            </a:r>
            <a:r>
              <a:rPr lang="en-US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Německý</a:t>
            </a:r>
            <a:r>
              <a:rPr lang="en-US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(</a:t>
            </a:r>
            <a:r>
              <a:rPr lang="en-US" sz="2000" b="0" i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Havlíčkův</a:t>
            </a:r>
            <a:r>
              <a:rPr lang="en-US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) </a:t>
            </a:r>
            <a:r>
              <a:rPr lang="en-US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Brod</a:t>
            </a:r>
            <a:r>
              <a:rPr lang="en-US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a </a:t>
            </a:r>
            <a:r>
              <a:rPr lang="en-US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Jihlavu</a:t>
            </a:r>
            <a:r>
              <a:rPr lang="en-US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do </a:t>
            </a:r>
            <a:r>
              <a:rPr lang="en-US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Vídně</a:t>
            </a:r>
            <a:endParaRPr lang="en-US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  <a:p>
            <a:pPr marL="685800" lvl="1" indent="-2282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Norimberská</a:t>
            </a:r>
            <a:r>
              <a:rPr lang="en-US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-&gt; z </a:t>
            </a:r>
            <a:r>
              <a:rPr lang="en-US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Prahy</a:t>
            </a:r>
            <a:r>
              <a:rPr lang="en-US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přes</a:t>
            </a:r>
            <a:r>
              <a:rPr lang="en-US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Plzeň</a:t>
            </a:r>
            <a:r>
              <a:rPr lang="en-US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a </a:t>
            </a:r>
            <a:r>
              <a:rPr lang="en-US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Stříbro</a:t>
            </a:r>
            <a:r>
              <a:rPr lang="en-US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do </a:t>
            </a:r>
            <a:r>
              <a:rPr lang="en-US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Rozvadova</a:t>
            </a:r>
            <a:endParaRPr lang="en-US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  <a:p>
            <a:pPr marL="685800" lvl="1" indent="-2282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Linecká</a:t>
            </a:r>
            <a:r>
              <a:rPr lang="en-US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-&gt; z </a:t>
            </a:r>
            <a:r>
              <a:rPr lang="en-US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Prahy</a:t>
            </a:r>
            <a:r>
              <a:rPr lang="en-US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do </a:t>
            </a:r>
            <a:r>
              <a:rPr lang="en-US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Českých</a:t>
            </a:r>
            <a:r>
              <a:rPr lang="en-US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Budějovic</a:t>
            </a:r>
            <a:r>
              <a:rPr lang="en-US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Dolního</a:t>
            </a:r>
            <a:r>
              <a:rPr lang="en-US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Dvořiště</a:t>
            </a:r>
            <a:r>
              <a:rPr lang="en-US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a do </a:t>
            </a:r>
            <a:r>
              <a:rPr lang="en-US" sz="20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Lince</a:t>
            </a:r>
            <a:endParaRPr lang="en-US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celní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patent z r. 1751 a 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další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patenty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z let 1756 a 1760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zvýšily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počet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povinných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silnic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25; Morava - 15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hlavních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povinných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silnic</a:t>
            </a: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silnice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využívány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také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rozvíjející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se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poštovní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dopravou</a:t>
            </a: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extShape 1"/>
          <p:cNvSpPr txBox="1"/>
          <p:nvPr/>
        </p:nvSpPr>
        <p:spPr>
          <a:xfrm>
            <a:off x="913680" y="609480"/>
            <a:ext cx="10353240" cy="13258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n-US" sz="3400" b="1" strike="noStrike" cap="all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6. Dopravní síť raného novověku</a:t>
            </a:r>
            <a:endParaRPr lang="en-US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  <p:sp>
        <p:nvSpPr>
          <p:cNvPr id="170" name="TextShape 2"/>
          <p:cNvSpPr txBox="1"/>
          <p:nvPr/>
        </p:nvSpPr>
        <p:spPr>
          <a:xfrm>
            <a:off x="913680" y="2095920"/>
            <a:ext cx="10353240" cy="36946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jednání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o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výstavbě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nejdůležitějších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silnic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s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pevným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podkladem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od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poč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. 18.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stol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. x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realizace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až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od r. 1732 -&gt;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schváleno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vybudování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6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hlavních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silnic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:</a:t>
            </a:r>
          </a:p>
          <a:p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-&gt;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Lipská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Žitavská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Slezská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(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spojení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s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Vratislaví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),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Vídeňská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Linecká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Říšská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(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spojení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s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Norimberkem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)</a:t>
            </a:r>
          </a:p>
          <a:p>
            <a:pPr marL="685800" lvl="1" indent="-2282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množství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kartografického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materiálu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dokumentujícího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přípravu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a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průběh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stavebních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prací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(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např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. Fr. a J.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Glockspergerové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Jan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Prášek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30. l. 18.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stol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.)</a:t>
            </a:r>
            <a:endParaRPr lang="en-US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výstavba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zahájena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1738-1739 x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válečné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události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+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organizační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a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finanční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problémy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=&gt;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přerušení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prací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;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znovuoživení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zájmu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o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zlepšení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stavu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zemských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komunikací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až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koncem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18.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stol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.</a:t>
            </a:r>
          </a:p>
          <a:p>
            <a:pPr>
              <a:lnSpc>
                <a:spcPct val="100000"/>
              </a:lnSpc>
            </a:pP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Obrázek 6"/>
          <p:cNvPicPr/>
          <p:nvPr/>
        </p:nvPicPr>
        <p:blipFill>
          <a:blip r:embed="rId2"/>
          <a:stretch/>
        </p:blipFill>
        <p:spPr>
          <a:xfrm>
            <a:off x="538920" y="644400"/>
            <a:ext cx="11113560" cy="6111000"/>
          </a:xfrm>
          <a:prstGeom prst="rect">
            <a:avLst/>
          </a:prstGeom>
          <a:ln>
            <a:noFill/>
          </a:ln>
        </p:spPr>
      </p:pic>
      <p:sp>
        <p:nvSpPr>
          <p:cNvPr id="172" name="CustomShape 1"/>
          <p:cNvSpPr/>
          <p:nvPr/>
        </p:nvSpPr>
        <p:spPr>
          <a:xfrm>
            <a:off x="538920" y="0"/>
            <a:ext cx="1111356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cs-CZ" sz="28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Post Charte vom Königreiche Böhmen, 1802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Obrázek 4"/>
          <p:cNvPicPr/>
          <p:nvPr/>
        </p:nvPicPr>
        <p:blipFill>
          <a:blip r:embed="rId2"/>
          <a:stretch/>
        </p:blipFill>
        <p:spPr>
          <a:xfrm>
            <a:off x="577080" y="767880"/>
            <a:ext cx="11037600" cy="5943240"/>
          </a:xfrm>
          <a:prstGeom prst="rect">
            <a:avLst/>
          </a:prstGeom>
          <a:ln>
            <a:noFill/>
          </a:ln>
        </p:spPr>
      </p:pic>
      <p:sp>
        <p:nvSpPr>
          <p:cNvPr id="174" name="CustomShape 1"/>
          <p:cNvSpPr/>
          <p:nvPr/>
        </p:nvSpPr>
        <p:spPr>
          <a:xfrm>
            <a:off x="577080" y="230760"/>
            <a:ext cx="1103760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cs-CZ" sz="2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Bock-Polachova mapa Království českého, 1. pol. 19. stol.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extShape 1"/>
          <p:cNvSpPr txBox="1"/>
          <p:nvPr/>
        </p:nvSpPr>
        <p:spPr>
          <a:xfrm>
            <a:off x="913680" y="609480"/>
            <a:ext cx="10353240" cy="13258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n-US" sz="3400" b="1" strike="noStrike" cap="all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6. Dopravní síť raného novověku</a:t>
            </a:r>
            <a:endParaRPr lang="en-US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  <p:sp>
        <p:nvSpPr>
          <p:cNvPr id="176" name="TextShape 2"/>
          <p:cNvSpPr txBox="1"/>
          <p:nvPr/>
        </p:nvSpPr>
        <p:spPr>
          <a:xfrm>
            <a:off x="913680" y="2095920"/>
            <a:ext cx="10353240" cy="36946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b="1" u="sng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Vodní</a:t>
            </a:r>
            <a:r>
              <a:rPr lang="en-US" sz="2400" b="1" u="sng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1" u="sng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doprava</a:t>
            </a: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dosud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vodní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toky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využívány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především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pro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plavení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dříví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a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voroplavbu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v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omezené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míře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pro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lodní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dopravu</a:t>
            </a: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18.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stol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. –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pokračují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splavňovací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práce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–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např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. 1726-1729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Vltavě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zřízeny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první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plavební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komory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(u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Modřan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a u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Županovic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),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řece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Moravě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u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Rohatce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a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Hodonína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(x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jen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při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vyšším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stavu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vody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)</a:t>
            </a:r>
          </a:p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3.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čtvrtina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18.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stol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. –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systematické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úpravy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horní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Vltavy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Malše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s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přítoky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a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Otavy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(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využití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šumavských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lesů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pro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těžbu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dřeva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)</a:t>
            </a:r>
          </a:p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plavení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dřeva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také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Lužnici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dolních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tocích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Berounky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a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Sázavy</a:t>
            </a: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extShape 1"/>
          <p:cNvSpPr txBox="1"/>
          <p:nvPr/>
        </p:nvSpPr>
        <p:spPr>
          <a:xfrm>
            <a:off x="913680" y="245097"/>
            <a:ext cx="10353240" cy="169026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n-US" sz="3400" b="1" strike="noStrike" cap="all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1. </a:t>
            </a:r>
            <a:r>
              <a:rPr lang="en-US" sz="3400" b="1" strike="noStrike" cap="all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Počátky</a:t>
            </a:r>
            <a:r>
              <a:rPr lang="en-US" sz="3400" b="1" strike="noStrike" cap="all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 </a:t>
            </a:r>
            <a:r>
              <a:rPr lang="en-US" sz="3400" b="1" strike="noStrike" cap="all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dopravní</a:t>
            </a:r>
            <a:r>
              <a:rPr lang="en-US" sz="3400" b="1" strike="noStrike" cap="all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 </a:t>
            </a:r>
            <a:r>
              <a:rPr lang="en-US" sz="3400" b="1" strike="noStrike" cap="all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sítě</a:t>
            </a:r>
            <a:r>
              <a:rPr lang="en-US" sz="3400" b="1" strike="noStrike" cap="all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 – </a:t>
            </a:r>
            <a:r>
              <a:rPr lang="en-US" sz="3400" b="1" strike="noStrike" cap="all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prehistorické</a:t>
            </a:r>
            <a:r>
              <a:rPr lang="en-US" sz="3400" b="1" strike="noStrike" cap="all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 </a:t>
            </a:r>
            <a:r>
              <a:rPr lang="en-US" sz="3400" b="1" strike="noStrike" cap="all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cesty</a:t>
            </a:r>
            <a:endParaRPr lang="en-US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  <p:sp>
        <p:nvSpPr>
          <p:cNvPr id="122" name="TextShape 2"/>
          <p:cNvSpPr txBox="1"/>
          <p:nvPr/>
        </p:nvSpPr>
        <p:spPr>
          <a:xfrm>
            <a:off x="913680" y="2095920"/>
            <a:ext cx="5685083" cy="36946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800" b="1" u="sng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Jantarová</a:t>
            </a:r>
            <a:r>
              <a:rPr lang="en-US" sz="2800" b="1" u="sng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800" b="1" u="sng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stezka</a:t>
            </a:r>
            <a:endParaRPr lang="en-US" sz="2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patrně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nejstarší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dálková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cesta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procházející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přes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území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ČZ</a:t>
            </a:r>
          </a:p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spojnice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mezi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Středomořím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a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pobřežím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Baltu</a:t>
            </a:r>
            <a:endParaRPr lang="en-US" sz="2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  <p:pic>
        <p:nvPicPr>
          <p:cNvPr id="123" name="Zástupný symbol pro obsah 4"/>
          <p:cNvPicPr/>
          <p:nvPr/>
        </p:nvPicPr>
        <p:blipFill>
          <a:blip r:embed="rId2"/>
          <a:stretch/>
        </p:blipFill>
        <p:spPr>
          <a:xfrm>
            <a:off x="7077244" y="1627812"/>
            <a:ext cx="3539880" cy="5163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TextShape 1"/>
          <p:cNvSpPr txBox="1"/>
          <p:nvPr/>
        </p:nvSpPr>
        <p:spPr>
          <a:xfrm>
            <a:off x="913680" y="609480"/>
            <a:ext cx="10353240" cy="13258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n-US" sz="3400" b="1" strike="noStrike" cap="all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6. Dopravní síť raného novověku</a:t>
            </a:r>
            <a:endParaRPr lang="en-US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  <p:sp>
        <p:nvSpPr>
          <p:cNvPr id="178" name="TextShape 2"/>
          <p:cNvSpPr txBox="1"/>
          <p:nvPr/>
        </p:nvSpPr>
        <p:spPr>
          <a:xfrm>
            <a:off x="471341" y="2095920"/>
            <a:ext cx="11189616" cy="36946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Schwarzenberský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kanál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(1789-1793 a 1821-1822) – 45 km, od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Třístoličníku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k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dunajskému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přítoku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Mühle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-&gt;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šumavské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dřevo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do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Dunaje</a:t>
            </a: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poč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. 18.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stol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. –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oživení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myšlenky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výstavby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průplavů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-&gt;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výhodnější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spojení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se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zahraničím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-&gt;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dle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francouzského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vzoru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snaha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propojit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všechny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větší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řeky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v ČZ</a:t>
            </a:r>
          </a:p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Lothar</a:t>
            </a:r>
            <a:r>
              <a:rPr lang="en-US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Vogemonte</a:t>
            </a:r>
            <a:r>
              <a:rPr lang="en-US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– 1700 –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návrh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spojit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Labe,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Odru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Vislu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a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Dunaj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sítí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průplavů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;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další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etapy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měly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propojit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Vltavu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s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Dunajem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(x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technické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provedení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problematické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),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mimo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území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ČZ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pak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Dunaj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s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Tisou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a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Dunaj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s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Drávou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a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Sávou</a:t>
            </a: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projekt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podpořen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Leopoldem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I. x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zmařen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válečnými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událostmi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v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Evropě</a:t>
            </a: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extShape 1"/>
          <p:cNvSpPr txBox="1"/>
          <p:nvPr/>
        </p:nvSpPr>
        <p:spPr>
          <a:xfrm>
            <a:off x="913680" y="609480"/>
            <a:ext cx="10353240" cy="13258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n-US" sz="3400" b="1" strike="noStrike" cap="all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6. Dopravní síť raného novověku</a:t>
            </a:r>
            <a:endParaRPr lang="en-US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  <p:sp>
        <p:nvSpPr>
          <p:cNvPr id="180" name="TextShape 2"/>
          <p:cNvSpPr txBox="1"/>
          <p:nvPr/>
        </p:nvSpPr>
        <p:spPr>
          <a:xfrm>
            <a:off x="913680" y="2095920"/>
            <a:ext cx="10353240" cy="36946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2. pol. 18.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stol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. –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pokračování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ve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splavňování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řek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–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opět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myšlenka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dunajsko-vltavského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průplavu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-&gt;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především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Jan Ferdinand </a:t>
            </a:r>
            <a:r>
              <a:rPr lang="en-US" sz="24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Schor</a:t>
            </a:r>
            <a:r>
              <a:rPr lang="en-US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– od r. 1724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vedl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splavňovací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práce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Vltavě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-&gt;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po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r. 1770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ředitelství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vodních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staveb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připravilo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nové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návrhy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průplav</a:t>
            </a: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poč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. 19.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stol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.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projekty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průplavu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vyhodnoceny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jako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technicky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a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dopravně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neúčelné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(</a:t>
            </a:r>
            <a:r>
              <a:rPr lang="en-US" sz="24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František</a:t>
            </a:r>
            <a:r>
              <a:rPr lang="en-US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Josef Gerstner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–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ředitel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vodních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staveb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a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pražského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polytechnického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institutu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) -&gt; </a:t>
            </a:r>
            <a:r>
              <a:rPr lang="en-US" sz="24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výstavba</a:t>
            </a:r>
            <a:r>
              <a:rPr lang="en-US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koněspřežné</a:t>
            </a:r>
            <a:r>
              <a:rPr lang="en-US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železniční</a:t>
            </a:r>
            <a:r>
              <a:rPr lang="en-US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dráhy</a:t>
            </a:r>
            <a:r>
              <a:rPr lang="en-US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z ČB do </a:t>
            </a:r>
            <a:r>
              <a:rPr lang="en-US" sz="24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Lince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projekt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dunajsko-vltavského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průplavu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nahradila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!!!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CustomShape 1"/>
          <p:cNvSpPr/>
          <p:nvPr/>
        </p:nvSpPr>
        <p:spPr>
          <a:xfrm>
            <a:off x="510120" y="316440"/>
            <a:ext cx="11167200" cy="70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0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Carte</a:t>
            </a:r>
            <a:r>
              <a:rPr lang="cs-CZ" sz="20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cs-CZ" sz="20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geographique</a:t>
            </a:r>
            <a:r>
              <a:rPr lang="cs-CZ" sz="20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de la </a:t>
            </a:r>
            <a:r>
              <a:rPr lang="cs-CZ" sz="20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nouvelle</a:t>
            </a:r>
            <a:r>
              <a:rPr lang="cs-CZ" sz="20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cs-CZ" sz="20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communication</a:t>
            </a:r>
            <a:r>
              <a:rPr lang="cs-CZ" sz="20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cs-CZ" sz="20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entre</a:t>
            </a:r>
            <a:r>
              <a:rPr lang="cs-CZ" sz="20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cs-CZ" sz="20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le</a:t>
            </a:r>
            <a:r>
              <a:rPr lang="cs-CZ" sz="20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cs-CZ" sz="20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Danube</a:t>
            </a:r>
            <a:r>
              <a:rPr lang="cs-CZ" sz="20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et la </a:t>
            </a:r>
            <a:r>
              <a:rPr lang="cs-CZ" sz="20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Moldau</a:t>
            </a:r>
            <a:r>
              <a:rPr lang="cs-CZ" sz="20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1768</a:t>
            </a:r>
            <a:endParaRPr lang="cs-CZ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cs-CZ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82" name="Obrázek 5"/>
          <p:cNvPicPr/>
          <p:nvPr/>
        </p:nvPicPr>
        <p:blipFill>
          <a:blip r:embed="rId2"/>
          <a:stretch/>
        </p:blipFill>
        <p:spPr>
          <a:xfrm>
            <a:off x="514440" y="753840"/>
            <a:ext cx="11162880" cy="6010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extShape 1"/>
          <p:cNvSpPr txBox="1"/>
          <p:nvPr/>
        </p:nvSpPr>
        <p:spPr>
          <a:xfrm>
            <a:off x="913680" y="609480"/>
            <a:ext cx="10353240" cy="13258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n-US" sz="3400" b="1" strike="noStrike" cap="all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6. vývoj Dopravní sítě ČZ od 19. století</a:t>
            </a:r>
            <a:endParaRPr lang="en-US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  <p:sp>
        <p:nvSpPr>
          <p:cNvPr id="184" name="TextShape 2"/>
          <p:cNvSpPr txBox="1"/>
          <p:nvPr/>
        </p:nvSpPr>
        <p:spPr>
          <a:xfrm>
            <a:off x="913680" y="2095920"/>
            <a:ext cx="10353240" cy="36946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19.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stol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. –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zásadní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proměna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dopravní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sítě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v ČZ -&gt;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hospodářský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a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společenský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vývoj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společnosti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průmyslová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revoluce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pokrok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ve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vědě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a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technice</a:t>
            </a: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zásahy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státu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x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také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iniciativa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soukromých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podnikatelů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</a:p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1. pol. 19.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stol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. –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dokončeno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budování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hlavních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státních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silnic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+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rozvoj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poštovnictví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+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rozvoj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cestování</a:t>
            </a: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2. pol. 19.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stol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. –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výstavba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okresních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silnic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další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rozvoj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říční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dopravy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4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železnice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jako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nový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fenomén</a:t>
            </a: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20.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stol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. –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nástup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automobilismu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-&gt;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oživení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silniční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dopravy</a:t>
            </a: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extShape 1"/>
          <p:cNvSpPr txBox="1"/>
          <p:nvPr/>
        </p:nvSpPr>
        <p:spPr>
          <a:xfrm>
            <a:off x="913680" y="609480"/>
            <a:ext cx="10353240" cy="13258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n-US" sz="3400" b="1" strike="noStrike" cap="all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6. vývoj Dopravní sítě ČZ od 19. století</a:t>
            </a:r>
            <a:endParaRPr lang="en-US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  <p:sp>
        <p:nvSpPr>
          <p:cNvPr id="186" name="TextShape 2"/>
          <p:cNvSpPr txBox="1"/>
          <p:nvPr/>
        </p:nvSpPr>
        <p:spPr>
          <a:xfrm>
            <a:off x="913680" y="2095920"/>
            <a:ext cx="10353240" cy="36946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b="1" u="sng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Silniční</a:t>
            </a:r>
            <a:r>
              <a:rPr lang="en-US" sz="2400" b="1" u="sng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1" u="sng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doprava</a:t>
            </a: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síť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hlavních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„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císařských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“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silnic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v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Čechách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dokončena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do 40. let 19.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stol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.</a:t>
            </a:r>
          </a:p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Morava,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Slezsko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–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výstavba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důležitých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silničních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tahů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zvolna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do 50. let 19.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stol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.,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po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nástupu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železnice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téměř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ustala</a:t>
            </a: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směr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silnic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prakticky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totožný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se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směry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císařských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cest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z 18.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stol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.</a:t>
            </a:r>
          </a:p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náklady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výstavbu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–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stát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+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vrchnosti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jednotlivých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panství</a:t>
            </a: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výstavbě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silnic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množství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podrobného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kartografického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materiálu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(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rkp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.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mapy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a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plány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přehledné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mapy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ČZ)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Obrázek 4"/>
          <p:cNvPicPr/>
          <p:nvPr/>
        </p:nvPicPr>
        <p:blipFill>
          <a:blip r:embed="rId2"/>
          <a:stretch/>
        </p:blipFill>
        <p:spPr>
          <a:xfrm>
            <a:off x="487800" y="698400"/>
            <a:ext cx="11215800" cy="6039000"/>
          </a:xfrm>
          <a:prstGeom prst="rect">
            <a:avLst/>
          </a:prstGeom>
          <a:ln>
            <a:noFill/>
          </a:ln>
        </p:spPr>
      </p:pic>
      <p:sp>
        <p:nvSpPr>
          <p:cNvPr id="188" name="CustomShape 1"/>
          <p:cNvSpPr/>
          <p:nvPr/>
        </p:nvSpPr>
        <p:spPr>
          <a:xfrm>
            <a:off x="487800" y="167040"/>
            <a:ext cx="1121580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cs-CZ" sz="2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Strassenkarte von Böhmen, 1830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Obrázek 2"/>
          <p:cNvPicPr/>
          <p:nvPr/>
        </p:nvPicPr>
        <p:blipFill>
          <a:blip r:embed="rId2"/>
          <a:stretch/>
        </p:blipFill>
        <p:spPr>
          <a:xfrm>
            <a:off x="1392120" y="135000"/>
            <a:ext cx="9407520" cy="658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TextShape 1"/>
          <p:cNvSpPr txBox="1"/>
          <p:nvPr/>
        </p:nvSpPr>
        <p:spPr>
          <a:xfrm>
            <a:off x="913680" y="609480"/>
            <a:ext cx="10353240" cy="13258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n-US" sz="3400" b="1" strike="noStrike" cap="all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6. vývoj Dopravní sítě ČZ od 19. století</a:t>
            </a:r>
            <a:endParaRPr lang="en-US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  <p:sp>
        <p:nvSpPr>
          <p:cNvPr id="191" name="TextShape 2"/>
          <p:cNvSpPr txBox="1"/>
          <p:nvPr/>
        </p:nvSpPr>
        <p:spPr>
          <a:xfrm>
            <a:off x="913680" y="2095920"/>
            <a:ext cx="10353240" cy="36946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2. pol. 60. let 19.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stol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. –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výstavbu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státních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silnic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navázalo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budování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nestátních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komunikací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-&gt;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především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okresní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samosprávy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a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obecní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zastupitelstva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-&gt;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vzniká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hustá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síť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okresních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a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obecních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silnic</a:t>
            </a: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zlepšení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spojení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mezi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městy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a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obcemi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+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napojení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železnici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-&gt;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propojení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významných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středisek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průmyslu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a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obchodu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se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vzdálenějšími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lokalitami</a:t>
            </a: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nestátní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silnice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–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omezené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finanční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prostředky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-&gt;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úspornější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provedení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-&gt;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mnoho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obecních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a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polních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cest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proměněno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v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okresní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silnice</a:t>
            </a: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při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výstavbě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respektováno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modelování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terénu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a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hospodářské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zájmy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místních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velkostatků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=&gt;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nerovný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a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křivolaký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charakter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silniční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sítě</a:t>
            </a: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  <a:p>
            <a:pPr>
              <a:lnSpc>
                <a:spcPct val="120000"/>
              </a:lnSpc>
            </a:pP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extShape 1"/>
          <p:cNvSpPr txBox="1"/>
          <p:nvPr/>
        </p:nvSpPr>
        <p:spPr>
          <a:xfrm>
            <a:off x="913680" y="609480"/>
            <a:ext cx="10353240" cy="13258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n-US" sz="3400" b="1" strike="noStrike" cap="all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6. vývoj Dopravní sítě ČZ od 19. století</a:t>
            </a:r>
            <a:endParaRPr lang="en-US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  <p:sp>
        <p:nvSpPr>
          <p:cNvPr id="193" name="TextShape 2"/>
          <p:cNvSpPr txBox="1"/>
          <p:nvPr/>
        </p:nvSpPr>
        <p:spPr>
          <a:xfrm>
            <a:off x="913680" y="2095920"/>
            <a:ext cx="10353240" cy="36946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b="1" u="sng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Říční</a:t>
            </a:r>
            <a:r>
              <a:rPr lang="en-US" sz="2400" b="1" u="sng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1" u="sng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doprava</a:t>
            </a: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lodní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doprava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voroplavba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volné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plavení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dřeva</a:t>
            </a: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1. pol. 19.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stol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.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vrchol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volné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plavby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dřeva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x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časté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poškození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říčních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břehů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a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vodních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staveb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=&gt; 1865 -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volná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plávka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dřeva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tocích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splavných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pro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lodě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zakázána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z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bezpečnostních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důvodů</a:t>
            </a: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vzestup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vltavské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voroplavby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už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poč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. 19.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stol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.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provozována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i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Blanici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horní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Otavě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a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po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r. 1844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horní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Lužnici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a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Nežárce</a:t>
            </a: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vorech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dopravováno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zboží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stejně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jako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loděmi</a:t>
            </a: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extShape 1"/>
          <p:cNvSpPr txBox="1"/>
          <p:nvPr/>
        </p:nvSpPr>
        <p:spPr>
          <a:xfrm>
            <a:off x="913680" y="609480"/>
            <a:ext cx="10353240" cy="13258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n-US" sz="3400" b="1" strike="noStrike" cap="all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6. vývoj Dopravní sítě ČZ od 19. století</a:t>
            </a:r>
            <a:endParaRPr lang="en-US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  <p:sp>
        <p:nvSpPr>
          <p:cNvPr id="195" name="TextShape 2"/>
          <p:cNvSpPr txBox="1"/>
          <p:nvPr/>
        </p:nvSpPr>
        <p:spPr>
          <a:xfrm>
            <a:off x="913680" y="2095920"/>
            <a:ext cx="10353240" cy="36946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maximum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voroplavby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v 2. pol. 19.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stol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. a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poč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. 20.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stol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. -&gt;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značný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význam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pro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hospodářství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ČZ -&gt;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koncem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19.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stol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.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vorové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přístavy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v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Praze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ČB a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Strakonicích</a:t>
            </a: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od 40. let 19.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stol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.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paroplavba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(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poprvé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1817 Josef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Božek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ve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Stromovce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)</a:t>
            </a:r>
          </a:p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1841 – z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Prahy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do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Mělníka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a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Drážďan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parní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loď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Bohemia</a:t>
            </a:r>
          </a:p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pravidelné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linky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zpočátku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pouze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Labi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z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Obříství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u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Mělníka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do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Děčína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Vltavě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od r. 1865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trase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Praha-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Zbraslav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později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až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do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Štěchovic</a:t>
            </a: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rozvoj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železnice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způsobil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pokles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významu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vodní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dopravy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+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zpomalení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výstavby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a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splavňování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vodních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cest</a:t>
            </a: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extShape 1"/>
          <p:cNvSpPr txBox="1"/>
          <p:nvPr/>
        </p:nvSpPr>
        <p:spPr>
          <a:xfrm>
            <a:off x="913680" y="609480"/>
            <a:ext cx="10353240" cy="13258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n-US" sz="3400" b="1" strike="noStrike" cap="all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1. Počátky dopravní sítě – prehistorické cesty</a:t>
            </a:r>
            <a:endParaRPr lang="en-US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  <p:sp>
        <p:nvSpPr>
          <p:cNvPr id="125" name="TextShape 2"/>
          <p:cNvSpPr txBox="1"/>
          <p:nvPr/>
        </p:nvSpPr>
        <p:spPr>
          <a:xfrm>
            <a:off x="490194" y="2095920"/>
            <a:ext cx="11349872" cy="36946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200" b="1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latén</a:t>
            </a:r>
            <a:r>
              <a:rPr lang="en-US" sz="2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– </a:t>
            </a:r>
            <a:r>
              <a:rPr lang="en-US" sz="22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na</a:t>
            </a:r>
            <a:r>
              <a:rPr lang="en-US" sz="2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2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území</a:t>
            </a:r>
            <a:r>
              <a:rPr lang="en-US" sz="2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ČZ </a:t>
            </a:r>
            <a:r>
              <a:rPr lang="en-US" sz="22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pravděpodobně</a:t>
            </a:r>
            <a:r>
              <a:rPr lang="en-US" sz="2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2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již</a:t>
            </a:r>
            <a:r>
              <a:rPr lang="en-US" sz="2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2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poměrně</a:t>
            </a:r>
            <a:r>
              <a:rPr lang="en-US" sz="2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2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hustá</a:t>
            </a:r>
            <a:r>
              <a:rPr lang="en-US" sz="2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2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síť</a:t>
            </a:r>
            <a:r>
              <a:rPr lang="en-US" sz="2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2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komunikací</a:t>
            </a:r>
            <a:r>
              <a:rPr lang="en-US" sz="2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-&gt; </a:t>
            </a:r>
            <a:r>
              <a:rPr lang="en-US" sz="22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napojení</a:t>
            </a:r>
            <a:r>
              <a:rPr lang="en-US" sz="2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2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na</a:t>
            </a:r>
            <a:r>
              <a:rPr lang="en-US" sz="2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2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hlavní</a:t>
            </a:r>
            <a:r>
              <a:rPr lang="en-US" sz="2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2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evropské</a:t>
            </a:r>
            <a:r>
              <a:rPr lang="en-US" sz="2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2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dálkové</a:t>
            </a:r>
            <a:r>
              <a:rPr lang="en-US" sz="2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2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trasy</a:t>
            </a:r>
            <a:r>
              <a:rPr lang="en-US" sz="2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s </a:t>
            </a:r>
            <a:r>
              <a:rPr lang="en-US" sz="22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čilým</a:t>
            </a:r>
            <a:r>
              <a:rPr lang="en-US" sz="2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2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obchodním</a:t>
            </a:r>
            <a:r>
              <a:rPr lang="en-US" sz="2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2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ruchem</a:t>
            </a:r>
            <a:r>
              <a:rPr lang="en-US" sz="2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(</a:t>
            </a:r>
            <a:r>
              <a:rPr lang="en-US" sz="22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suroviny</a:t>
            </a:r>
            <a:r>
              <a:rPr lang="en-US" sz="2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2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zboží</a:t>
            </a:r>
            <a:r>
              <a:rPr lang="en-US" sz="2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2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polotovary</a:t>
            </a:r>
            <a:r>
              <a:rPr lang="en-US" sz="2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2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dobytek</a:t>
            </a:r>
            <a:r>
              <a:rPr lang="en-US" sz="2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2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otroci</a:t>
            </a:r>
            <a:r>
              <a:rPr lang="en-US" sz="2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)</a:t>
            </a:r>
          </a:p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2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cesty</a:t>
            </a:r>
            <a:r>
              <a:rPr lang="en-US" sz="2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2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využívány</a:t>
            </a:r>
            <a:r>
              <a:rPr lang="en-US" sz="2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2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rovněž</a:t>
            </a:r>
            <a:r>
              <a:rPr lang="en-US" sz="2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pro </a:t>
            </a:r>
            <a:r>
              <a:rPr lang="en-US" sz="22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přesuny</a:t>
            </a:r>
            <a:r>
              <a:rPr lang="en-US" sz="2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2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vojsk</a:t>
            </a:r>
            <a:r>
              <a:rPr lang="en-US" sz="2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– </a:t>
            </a:r>
            <a:r>
              <a:rPr lang="en-US" sz="22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např</a:t>
            </a:r>
            <a:r>
              <a:rPr lang="en-US" sz="2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. </a:t>
            </a:r>
            <a:r>
              <a:rPr lang="en-US" sz="22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římské</a:t>
            </a:r>
            <a:r>
              <a:rPr lang="en-US" sz="2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2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legie</a:t>
            </a:r>
            <a:r>
              <a:rPr lang="en-US" sz="2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2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během</a:t>
            </a:r>
            <a:r>
              <a:rPr lang="en-US" sz="2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2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markomanských</a:t>
            </a:r>
            <a:r>
              <a:rPr lang="en-US" sz="2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2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válek</a:t>
            </a:r>
            <a:r>
              <a:rPr lang="cs-CZ" sz="2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v ČZ</a:t>
            </a:r>
            <a:r>
              <a:rPr lang="en-US" sz="2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(70. </a:t>
            </a:r>
            <a:r>
              <a:rPr lang="en-US" sz="22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léta</a:t>
            </a:r>
            <a:r>
              <a:rPr lang="en-US" sz="2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2. </a:t>
            </a:r>
            <a:r>
              <a:rPr lang="en-US" sz="22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stol</a:t>
            </a:r>
            <a:r>
              <a:rPr lang="en-US" sz="2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.)</a:t>
            </a:r>
            <a:r>
              <a:rPr lang="cs-CZ" sz="2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; Mušov – římská stanice na Moravě</a:t>
            </a:r>
            <a:endParaRPr lang="en-US" sz="2200" b="0" strike="noStrike" spc="-1" dirty="0" smtClean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2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klíčové</a:t>
            </a:r>
            <a:r>
              <a:rPr lang="en-US" sz="2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2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zdroje</a:t>
            </a:r>
            <a:r>
              <a:rPr lang="en-US" sz="2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pro </a:t>
            </a:r>
            <a:r>
              <a:rPr lang="en-US" sz="22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rekonstrukci</a:t>
            </a:r>
            <a:r>
              <a:rPr lang="en-US" sz="2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2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pravěkých</a:t>
            </a:r>
            <a:r>
              <a:rPr lang="en-US" sz="2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2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cest</a:t>
            </a:r>
            <a:r>
              <a:rPr lang="en-US" sz="2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= </a:t>
            </a:r>
            <a:r>
              <a:rPr lang="en-US" sz="2200" b="1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archeologické</a:t>
            </a:r>
            <a:r>
              <a:rPr lang="en-US" sz="22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200" b="1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nálezy</a:t>
            </a:r>
            <a:r>
              <a:rPr lang="en-US" sz="22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(</a:t>
            </a:r>
            <a:r>
              <a:rPr lang="en-US" sz="22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šperky</a:t>
            </a:r>
            <a:r>
              <a:rPr lang="en-US" sz="2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2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keramika</a:t>
            </a:r>
            <a:r>
              <a:rPr lang="en-US" sz="2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mince, …) x </a:t>
            </a:r>
            <a:r>
              <a:rPr lang="en-US" sz="2200" b="1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pouze</a:t>
            </a:r>
            <a:r>
              <a:rPr lang="en-US" sz="22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200" b="1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domněnky</a:t>
            </a:r>
            <a:r>
              <a:rPr lang="en-US" sz="22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!!! </a:t>
            </a:r>
            <a:r>
              <a:rPr lang="en-US" sz="2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(</a:t>
            </a:r>
            <a:r>
              <a:rPr lang="en-US" sz="22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např</a:t>
            </a:r>
            <a:r>
              <a:rPr lang="en-US" sz="2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. R. </a:t>
            </a:r>
            <a:r>
              <a:rPr lang="en-US" sz="22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Květ</a:t>
            </a:r>
            <a:r>
              <a:rPr lang="en-US" sz="2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2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Duše</a:t>
            </a:r>
            <a:r>
              <a:rPr lang="en-US" sz="2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2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krajiny</a:t>
            </a:r>
            <a:r>
              <a:rPr lang="en-US" sz="2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2003)</a:t>
            </a:r>
          </a:p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200" b="1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faktory</a:t>
            </a:r>
            <a:r>
              <a:rPr lang="en-US" sz="22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200" b="1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ovlivňující</a:t>
            </a:r>
            <a:r>
              <a:rPr lang="en-US" sz="22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200" b="1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průběh</a:t>
            </a:r>
            <a:r>
              <a:rPr lang="en-US" sz="22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200" b="1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dálkových</a:t>
            </a:r>
            <a:r>
              <a:rPr lang="en-US" sz="22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200" b="1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cest</a:t>
            </a:r>
            <a:r>
              <a:rPr lang="en-US" sz="2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: </a:t>
            </a:r>
            <a:r>
              <a:rPr lang="en-US" sz="22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nejen</a:t>
            </a:r>
            <a:r>
              <a:rPr lang="en-US" sz="2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2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přírodní</a:t>
            </a:r>
            <a:r>
              <a:rPr lang="en-US" sz="2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2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podmínky</a:t>
            </a:r>
            <a:r>
              <a:rPr lang="en-US" sz="2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(</a:t>
            </a:r>
            <a:r>
              <a:rPr lang="en-US" sz="22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viz</a:t>
            </a:r>
            <a:r>
              <a:rPr lang="en-US" sz="2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2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Květ</a:t>
            </a:r>
            <a:r>
              <a:rPr lang="en-US" sz="2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), ale </a:t>
            </a:r>
            <a:r>
              <a:rPr lang="en-US" sz="22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i</a:t>
            </a:r>
            <a:r>
              <a:rPr lang="en-US" sz="2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2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politický</a:t>
            </a:r>
            <a:r>
              <a:rPr lang="en-US" sz="2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a </a:t>
            </a:r>
            <a:r>
              <a:rPr lang="en-US" sz="22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ekonomický</a:t>
            </a:r>
            <a:r>
              <a:rPr lang="en-US" sz="2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2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vývoj</a:t>
            </a:r>
            <a:r>
              <a:rPr lang="en-US" sz="2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2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společnosti</a:t>
            </a:r>
            <a:r>
              <a:rPr lang="en-US" sz="2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2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struktura</a:t>
            </a:r>
            <a:r>
              <a:rPr lang="en-US" sz="2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a </a:t>
            </a:r>
            <a:r>
              <a:rPr lang="en-US" sz="22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stupeň</a:t>
            </a:r>
            <a:r>
              <a:rPr lang="en-US" sz="2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2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osídlení</a:t>
            </a:r>
            <a:r>
              <a:rPr lang="en-US" sz="2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2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význam</a:t>
            </a:r>
            <a:r>
              <a:rPr lang="en-US" sz="2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2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jednotlivých</a:t>
            </a:r>
            <a:r>
              <a:rPr lang="en-US" sz="2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2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sídlišť</a:t>
            </a:r>
            <a:r>
              <a:rPr lang="en-US" sz="2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2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tradice</a:t>
            </a:r>
            <a:r>
              <a:rPr lang="en-US" sz="2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2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styl</a:t>
            </a:r>
            <a:r>
              <a:rPr lang="en-US" sz="2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2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života</a:t>
            </a:r>
            <a:r>
              <a:rPr lang="en-US" sz="2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2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obyvatel</a:t>
            </a:r>
            <a:r>
              <a:rPr lang="en-US" sz="2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2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náboženské</a:t>
            </a:r>
            <a:r>
              <a:rPr lang="en-US" sz="2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2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aspekty</a:t>
            </a:r>
            <a:r>
              <a:rPr lang="en-US" sz="2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?</a:t>
            </a:r>
            <a:endParaRPr lang="en-US" sz="22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extShape 1"/>
          <p:cNvSpPr txBox="1"/>
          <p:nvPr/>
        </p:nvSpPr>
        <p:spPr>
          <a:xfrm>
            <a:off x="913680" y="609480"/>
            <a:ext cx="10353240" cy="13258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n-US" sz="3400" b="1" strike="noStrike" cap="all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6. vývoj Dopravní sítě ČZ od 19. století</a:t>
            </a:r>
            <a:endParaRPr lang="en-US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  <p:sp>
        <p:nvSpPr>
          <p:cNvPr id="197" name="TextShape 2"/>
          <p:cNvSpPr txBox="1"/>
          <p:nvPr/>
        </p:nvSpPr>
        <p:spPr>
          <a:xfrm>
            <a:off x="913680" y="2095920"/>
            <a:ext cx="10353240" cy="36946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Vltava –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po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dokončení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dráhy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císaře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Františka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Josefa (1874 –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spojení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ČB s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Veselím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nad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Lužnicí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)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zde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lodní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doprava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téměř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ustala</a:t>
            </a: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x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vodní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dopravě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po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Labi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železnice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vedoucí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podél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řeky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prospěla</a:t>
            </a: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od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Mělníka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k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hranicím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Labe do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začátku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1SV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regulováno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-&gt;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nové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přístavy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a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překladiště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-&gt;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význam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pro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zahraniční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obchodní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plavbu</a:t>
            </a: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2. pol. 19.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stol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. Labe a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dolní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tok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Vltavy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díky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paroplavbě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důležité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komunikační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tepny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-&gt;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spojení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ČZ s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německým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trhem</a:t>
            </a: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rozvoj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paroplavby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opět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oživil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myšlenky</a:t>
            </a:r>
            <a:r>
              <a:rPr lang="en-US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průplavů</a:t>
            </a: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TextShape 1"/>
          <p:cNvSpPr txBox="1"/>
          <p:nvPr/>
        </p:nvSpPr>
        <p:spPr>
          <a:xfrm>
            <a:off x="913680" y="609480"/>
            <a:ext cx="10353240" cy="13258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n-US" sz="3400" b="1" strike="noStrike" cap="all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6. vývoj Dopravní sítě ČZ od 19. století</a:t>
            </a:r>
            <a:endParaRPr lang="en-US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  <p:sp>
        <p:nvSpPr>
          <p:cNvPr id="199" name="TextShape 2"/>
          <p:cNvSpPr txBox="1"/>
          <p:nvPr/>
        </p:nvSpPr>
        <p:spPr>
          <a:xfrm>
            <a:off x="669303" y="2095920"/>
            <a:ext cx="10991653" cy="36946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po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r. 1870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vypracován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projekt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dunajsko-oderského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průplavu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x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vysoké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náklady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a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hospodářská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krize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stavbu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zmařily</a:t>
            </a: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další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neúspěšné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projekty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– 1879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návrh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dunajsko-vltavsko-labského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průplavu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+ 1892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dunajsko-oderského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průplavu</a:t>
            </a: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lodní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a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osobní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doprava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podmíněna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splavností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řek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-&gt; od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poč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. 19.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stol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.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významné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postavení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firmy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Lanna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–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regulace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vodních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toků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výstavba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zdymadel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</a:p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20.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stol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. –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opět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oživeny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snahy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o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propojení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říčních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toků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průplavy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–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např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.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dunajsko-oderský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kanál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dunajsko-vltavský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kanál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spojení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dunajskoode</a:t>
            </a:r>
            <a:r>
              <a:rPr lang="cs-CZ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r</a:t>
            </a:r>
            <a:r>
              <a:rPr lang="en-US" sz="24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ského</a:t>
            </a:r>
            <a:r>
              <a:rPr lang="en-US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průplavu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s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Vislou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až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k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Dněstru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apod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. x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neuskutečněno</a:t>
            </a: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Obrázek 199"/>
          <p:cNvPicPr/>
          <p:nvPr/>
        </p:nvPicPr>
        <p:blipFill>
          <a:blip r:embed="rId2"/>
          <a:stretch/>
        </p:blipFill>
        <p:spPr>
          <a:xfrm>
            <a:off x="118872" y="494136"/>
            <a:ext cx="4608576" cy="6180984"/>
          </a:xfrm>
          <a:prstGeom prst="rect">
            <a:avLst/>
          </a:prstGeom>
          <a:ln>
            <a:noFill/>
          </a:ln>
        </p:spPr>
      </p:pic>
      <p:sp>
        <p:nvSpPr>
          <p:cNvPr id="201" name="TextShape 1"/>
          <p:cNvSpPr txBox="1"/>
          <p:nvPr/>
        </p:nvSpPr>
        <p:spPr>
          <a:xfrm>
            <a:off x="288000" y="72000"/>
            <a:ext cx="103788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r"/>
            <a:r>
              <a:rPr lang="cs-CZ" sz="18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ca 1879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769" y="0"/>
            <a:ext cx="7366231" cy="427834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Zástupný symbol pro obsah 4"/>
          <p:cNvPicPr/>
          <p:nvPr/>
        </p:nvPicPr>
        <p:blipFill>
          <a:blip r:embed="rId2"/>
          <a:stretch/>
        </p:blipFill>
        <p:spPr>
          <a:xfrm>
            <a:off x="0" y="-6480"/>
            <a:ext cx="9753840" cy="6864120"/>
          </a:xfrm>
          <a:prstGeom prst="rect">
            <a:avLst/>
          </a:prstGeom>
          <a:ln>
            <a:noFill/>
          </a:ln>
        </p:spPr>
      </p:pic>
      <p:pic>
        <p:nvPicPr>
          <p:cNvPr id="203" name="Obrázek 6"/>
          <p:cNvPicPr/>
          <p:nvPr/>
        </p:nvPicPr>
        <p:blipFill>
          <a:blip r:embed="rId3"/>
          <a:stretch/>
        </p:blipFill>
        <p:spPr>
          <a:xfrm>
            <a:off x="9706320" y="-6480"/>
            <a:ext cx="2489040" cy="1800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TextShape 1"/>
          <p:cNvSpPr txBox="1"/>
          <p:nvPr/>
        </p:nvSpPr>
        <p:spPr>
          <a:xfrm>
            <a:off x="913680" y="609480"/>
            <a:ext cx="10353240" cy="13258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n-US" sz="3400" b="1" strike="noStrike" cap="all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6. vývoj Dopravní sítě ČZ od 19. století</a:t>
            </a:r>
            <a:endParaRPr lang="en-US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  <p:sp>
        <p:nvSpPr>
          <p:cNvPr id="205" name="TextShape 2"/>
          <p:cNvSpPr txBox="1"/>
          <p:nvPr/>
        </p:nvSpPr>
        <p:spPr>
          <a:xfrm>
            <a:off x="913680" y="2095920"/>
            <a:ext cx="10353240" cy="36946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b="1" u="sng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Železnice</a:t>
            </a: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zásadní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revoluce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v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dopravě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a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dopravní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síti</a:t>
            </a: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od 2.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čtvrtiny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19.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stol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.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první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koněspřežné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a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parostrojní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železnice</a:t>
            </a: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rozvojem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využití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parní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energie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pro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nové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formy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dopravy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(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železnice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paroplavba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)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souvisí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rozvoj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průmyslu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hutnictví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strojírenství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a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železářství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-&gt;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vliv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vznik</a:t>
            </a:r>
            <a:r>
              <a:rPr lang="en-US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a </a:t>
            </a:r>
            <a:r>
              <a:rPr lang="en-US" sz="24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umístění</a:t>
            </a:r>
            <a:r>
              <a:rPr lang="en-US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mnoha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nových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průmyslových</a:t>
            </a:r>
            <a:r>
              <a:rPr lang="en-US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podniků</a:t>
            </a: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1825-1832 1. </a:t>
            </a:r>
            <a:r>
              <a:rPr lang="en-US" sz="24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koněspřežka</a:t>
            </a:r>
            <a:r>
              <a:rPr lang="en-US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= ČB – </a:t>
            </a:r>
            <a:r>
              <a:rPr lang="en-US" sz="24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Linec</a:t>
            </a:r>
            <a:r>
              <a:rPr lang="en-US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-&gt;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František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Antonín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Gerstner (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podle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návrhu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svého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otce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Františka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Josefa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Gerstnera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); 129 km,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česká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část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v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provozu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od 1828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Obrázek 4"/>
          <p:cNvPicPr/>
          <p:nvPr/>
        </p:nvPicPr>
        <p:blipFill>
          <a:blip r:embed="rId2"/>
          <a:stretch/>
        </p:blipFill>
        <p:spPr>
          <a:xfrm>
            <a:off x="2832480" y="1300680"/>
            <a:ext cx="9359280" cy="3068640"/>
          </a:xfrm>
          <a:prstGeom prst="rect">
            <a:avLst/>
          </a:prstGeom>
          <a:ln>
            <a:noFill/>
          </a:ln>
        </p:spPr>
      </p:pic>
      <p:sp>
        <p:nvSpPr>
          <p:cNvPr id="207" name="CustomShape 1"/>
          <p:cNvSpPr/>
          <p:nvPr/>
        </p:nvSpPr>
        <p:spPr>
          <a:xfrm>
            <a:off x="0" y="351720"/>
            <a:ext cx="12191760" cy="137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cs-CZ" sz="28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Karte der Eisenbahn zwischen Budweis und Linz zur Verbindung der Donau mit der Moldau, 1835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08" name="Obrázek 7"/>
          <p:cNvPicPr/>
          <p:nvPr/>
        </p:nvPicPr>
        <p:blipFill>
          <a:blip r:embed="rId3"/>
          <a:stretch/>
        </p:blipFill>
        <p:spPr>
          <a:xfrm>
            <a:off x="0" y="4189680"/>
            <a:ext cx="9109440" cy="2667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extShape 1"/>
          <p:cNvSpPr txBox="1"/>
          <p:nvPr/>
        </p:nvSpPr>
        <p:spPr>
          <a:xfrm>
            <a:off x="913680" y="609480"/>
            <a:ext cx="10353240" cy="13258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n-US" sz="3400" b="1" strike="noStrike" cap="all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6. vývoj Dopravní sítě ČZ od 19. století</a:t>
            </a:r>
            <a:endParaRPr lang="en-US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  <p:sp>
        <p:nvSpPr>
          <p:cNvPr id="210" name="TextShape 2"/>
          <p:cNvSpPr txBox="1"/>
          <p:nvPr/>
        </p:nvSpPr>
        <p:spPr>
          <a:xfrm>
            <a:off x="913680" y="2095920"/>
            <a:ext cx="10353240" cy="36946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1828 –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počátek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stavby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2.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koněspřežné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železnice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Praha-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Plzeň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x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nedokončena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-&gt; 1830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dostavěna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do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Lán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1833 k pile v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polesí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Píně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-&gt;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nazývána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Pražsko-lánská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dráha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60 km + 1865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přeměna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parostrojní</a:t>
            </a: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1837-1847 1. </a:t>
            </a:r>
            <a:r>
              <a:rPr lang="en-US" sz="24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parostrojní</a:t>
            </a:r>
            <a:r>
              <a:rPr lang="en-US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železnice</a:t>
            </a:r>
            <a:r>
              <a:rPr lang="en-US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= </a:t>
            </a:r>
            <a:r>
              <a:rPr lang="en-US" sz="24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Severní</a:t>
            </a:r>
            <a:r>
              <a:rPr lang="en-US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dráha</a:t>
            </a:r>
            <a:r>
              <a:rPr lang="en-US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císaře</a:t>
            </a:r>
            <a:r>
              <a:rPr lang="en-US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Ferdinanda</a:t>
            </a:r>
            <a:r>
              <a:rPr lang="en-US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-&gt;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Vídeň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–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Břeclav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–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Přerov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–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Lipník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nad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Bečvou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–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Bohumín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a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dále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Halič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; z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Břeclavi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odbočka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do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Brna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z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Přerova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do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Olomouce</a:t>
            </a: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1842 –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zahájena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stavba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železnice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Olomouc –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Česká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Třebová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–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Choceň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– Pardubice –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Kolín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– Praha</a:t>
            </a:r>
          </a:p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1845-1851 – do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Kralup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na</a:t>
            </a:r>
            <a:r>
              <a:rPr lang="cs-CZ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</a:t>
            </a:r>
            <a:r>
              <a:rPr lang="en-US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Vltavou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a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Děčína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-&gt;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napojení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trať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do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Drážďan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a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Berlína</a:t>
            </a: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Obrázek 4"/>
          <p:cNvPicPr/>
          <p:nvPr/>
        </p:nvPicPr>
        <p:blipFill>
          <a:blip r:embed="rId2"/>
          <a:stretch/>
        </p:blipFill>
        <p:spPr>
          <a:xfrm>
            <a:off x="0" y="0"/>
            <a:ext cx="9615960" cy="6857640"/>
          </a:xfrm>
          <a:prstGeom prst="rect">
            <a:avLst/>
          </a:prstGeom>
          <a:ln>
            <a:noFill/>
          </a:ln>
        </p:spPr>
      </p:pic>
      <p:pic>
        <p:nvPicPr>
          <p:cNvPr id="212" name="Obrázek 6"/>
          <p:cNvPicPr/>
          <p:nvPr/>
        </p:nvPicPr>
        <p:blipFill>
          <a:blip r:embed="rId3"/>
          <a:stretch/>
        </p:blipFill>
        <p:spPr>
          <a:xfrm>
            <a:off x="9616320" y="0"/>
            <a:ext cx="2575440" cy="2199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TextShape 1"/>
          <p:cNvSpPr txBox="1"/>
          <p:nvPr/>
        </p:nvSpPr>
        <p:spPr>
          <a:xfrm>
            <a:off x="913680" y="609480"/>
            <a:ext cx="10353240" cy="13258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n-US" sz="3400" b="1" strike="noStrike" cap="all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6. </a:t>
            </a:r>
            <a:r>
              <a:rPr lang="en-US" sz="3400" b="1" strike="noStrike" cap="all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vývoj</a:t>
            </a:r>
            <a:r>
              <a:rPr lang="en-US" sz="3400" b="1" strike="noStrike" cap="all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 </a:t>
            </a:r>
            <a:r>
              <a:rPr lang="en-US" sz="3400" b="1" strike="noStrike" cap="all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Dopravní</a:t>
            </a:r>
            <a:r>
              <a:rPr lang="en-US" sz="3400" b="1" strike="noStrike" cap="all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 </a:t>
            </a:r>
            <a:r>
              <a:rPr lang="en-US" sz="3400" b="1" strike="noStrike" cap="all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sítě</a:t>
            </a:r>
            <a:r>
              <a:rPr lang="en-US" sz="3400" b="1" strike="noStrike" cap="all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 ČZ od 19. </a:t>
            </a:r>
            <a:r>
              <a:rPr lang="en-US" sz="3400" b="1" strike="noStrike" cap="all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století</a:t>
            </a:r>
            <a:endParaRPr lang="en-US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  <p:sp>
        <p:nvSpPr>
          <p:cNvPr id="214" name="TextShape 2"/>
          <p:cNvSpPr txBox="1"/>
          <p:nvPr/>
        </p:nvSpPr>
        <p:spPr>
          <a:xfrm>
            <a:off x="913680" y="2095920"/>
            <a:ext cx="10353240" cy="36946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1849 –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spojení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mezi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Českou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Třebovou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–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Svitavami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–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Blanskem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a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Brnem</a:t>
            </a: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rozmach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železnic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především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ve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2. pol. 19.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stol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.</a:t>
            </a:r>
          </a:p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1855-1879 –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zformování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základní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železniční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sítě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v ČZ -&gt;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zásadní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proměna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vzhledu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krajiny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zlepšení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komunikačních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možností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společnosti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propojení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průmyslových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oblastí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a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uhelných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revírů</a:t>
            </a: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1858 –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trať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Ústí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nad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Labem – Teplice –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spojení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s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podkrušnohorským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uhelným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revírem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1873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prodloužení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tratě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přes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Duchcov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Chomutov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a KV do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Chebu</a:t>
            </a: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  <a:p>
            <a:pPr>
              <a:lnSpc>
                <a:spcPct val="120000"/>
              </a:lnSpc>
            </a:pP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TextShape 1"/>
          <p:cNvSpPr txBox="1"/>
          <p:nvPr/>
        </p:nvSpPr>
        <p:spPr>
          <a:xfrm>
            <a:off x="913680" y="609480"/>
            <a:ext cx="10353240" cy="13258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n-US" sz="3400" b="1" strike="noStrike" cap="all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6. </a:t>
            </a:r>
            <a:r>
              <a:rPr lang="en-US" sz="3400" b="1" strike="noStrike" cap="all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vývoj</a:t>
            </a:r>
            <a:r>
              <a:rPr lang="en-US" sz="3400" b="1" strike="noStrike" cap="all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 </a:t>
            </a:r>
            <a:r>
              <a:rPr lang="en-US" sz="3400" b="1" strike="noStrike" cap="all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Dopravní</a:t>
            </a:r>
            <a:r>
              <a:rPr lang="en-US" sz="3400" b="1" strike="noStrike" cap="all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 </a:t>
            </a:r>
            <a:r>
              <a:rPr lang="en-US" sz="3400" b="1" strike="noStrike" cap="all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sítě</a:t>
            </a:r>
            <a:r>
              <a:rPr lang="en-US" sz="3400" b="1" strike="noStrike" cap="all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 ČZ od 19. </a:t>
            </a:r>
            <a:r>
              <a:rPr lang="en-US" sz="3400" b="1" strike="noStrike" cap="all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století</a:t>
            </a:r>
            <a:endParaRPr lang="en-US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  <p:sp>
        <p:nvSpPr>
          <p:cNvPr id="216" name="TextShape 2"/>
          <p:cNvSpPr txBox="1"/>
          <p:nvPr/>
        </p:nvSpPr>
        <p:spPr>
          <a:xfrm>
            <a:off x="913680" y="2095920"/>
            <a:ext cx="10353240" cy="36946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významné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železnice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na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Moravě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:</a:t>
            </a:r>
          </a:p>
          <a:p>
            <a:pPr marL="685800" lvl="1" indent="-2282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košicko-bohumínská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dráha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1872</a:t>
            </a:r>
            <a:endParaRPr lang="en-US" sz="20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  <a:p>
            <a:pPr marL="685800" lvl="1" indent="-2282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trať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Brno –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Přerov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–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Prostějov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– Olomouc a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Šternberk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1870</a:t>
            </a:r>
            <a:endParaRPr lang="en-US" sz="20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  <a:p>
            <a:pPr marL="685800" lvl="1" indent="-2282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trať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Olomouc –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Bruntál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– Krnov –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Opava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1873</a:t>
            </a:r>
            <a:endParaRPr lang="en-US" sz="20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na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hlavní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tratě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se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napojila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řada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odboček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a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lokálních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tratí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-&gt;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zahuštění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železniční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sítě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v ČZ</a:t>
            </a:r>
          </a:p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důsledkem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vybudování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základních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železničních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tras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zanikly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v 70.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letech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19.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stol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.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tradiční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způsoby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dálkové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dopravy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(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formani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dostavníky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extShape 1"/>
          <p:cNvSpPr txBox="1"/>
          <p:nvPr/>
        </p:nvSpPr>
        <p:spPr>
          <a:xfrm>
            <a:off x="913680" y="609480"/>
            <a:ext cx="10353240" cy="13258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n-US" sz="3400" b="1" strike="noStrike" cap="all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2. Raně středověké komunikace</a:t>
            </a:r>
            <a:endParaRPr lang="en-US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  <p:sp>
        <p:nvSpPr>
          <p:cNvPr id="127" name="TextShape 2"/>
          <p:cNvSpPr txBox="1"/>
          <p:nvPr/>
        </p:nvSpPr>
        <p:spPr>
          <a:xfrm>
            <a:off x="913680" y="2095920"/>
            <a:ext cx="10353240" cy="36946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návaznost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na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starší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období</a:t>
            </a:r>
            <a:endParaRPr lang="en-US" sz="2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nejstarší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doklady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dálkových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kontaktů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u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Slovanů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: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např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. </a:t>
            </a:r>
            <a:r>
              <a:rPr lang="en-US" sz="28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Roztoky</a:t>
            </a:r>
            <a:r>
              <a:rPr lang="en-US" sz="28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u </a:t>
            </a:r>
            <a:r>
              <a:rPr lang="en-US" sz="28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Prahy</a:t>
            </a:r>
            <a:r>
              <a:rPr lang="en-US" sz="28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(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kultura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keramiky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pražského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typu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5./6.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stol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.) a </a:t>
            </a:r>
            <a:r>
              <a:rPr lang="en-US" sz="28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Olomouc-</a:t>
            </a:r>
            <a:r>
              <a:rPr lang="en-US" sz="28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Povel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(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konec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7.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stol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. –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poč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. 9.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stol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.)</a:t>
            </a:r>
          </a:p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8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Velká</a:t>
            </a:r>
            <a:r>
              <a:rPr lang="en-US" sz="28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Morava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–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zapojení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do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struktury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evropského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dálkového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obchodu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-&gt;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viz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tzv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. </a:t>
            </a:r>
            <a:r>
              <a:rPr lang="en-US" sz="28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Raffelstettenský</a:t>
            </a:r>
            <a:r>
              <a:rPr lang="en-US" sz="28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8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celní</a:t>
            </a:r>
            <a:r>
              <a:rPr lang="en-US" sz="28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8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řád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z let 903-906 –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informace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o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obchodu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s VM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Obrázek 2"/>
          <p:cNvPicPr/>
          <p:nvPr/>
        </p:nvPicPr>
        <p:blipFill>
          <a:blip r:embed="rId2"/>
          <a:stretch/>
        </p:blipFill>
        <p:spPr>
          <a:xfrm>
            <a:off x="0" y="0"/>
            <a:ext cx="9825480" cy="6857640"/>
          </a:xfrm>
          <a:prstGeom prst="rect">
            <a:avLst/>
          </a:prstGeom>
          <a:ln>
            <a:noFill/>
          </a:ln>
        </p:spPr>
      </p:pic>
      <p:pic>
        <p:nvPicPr>
          <p:cNvPr id="218" name="Obrázek 4"/>
          <p:cNvPicPr/>
          <p:nvPr/>
        </p:nvPicPr>
        <p:blipFill>
          <a:blip r:embed="rId3"/>
          <a:stretch/>
        </p:blipFill>
        <p:spPr>
          <a:xfrm>
            <a:off x="9425880" y="5512680"/>
            <a:ext cx="2765520" cy="1344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Obrázek 2"/>
          <p:cNvPicPr/>
          <p:nvPr/>
        </p:nvPicPr>
        <p:blipFill>
          <a:blip r:embed="rId2"/>
          <a:stretch/>
        </p:blipFill>
        <p:spPr>
          <a:xfrm>
            <a:off x="0" y="0"/>
            <a:ext cx="9793080" cy="6857640"/>
          </a:xfrm>
          <a:prstGeom prst="rect">
            <a:avLst/>
          </a:prstGeom>
          <a:ln>
            <a:noFill/>
          </a:ln>
        </p:spPr>
      </p:pic>
      <p:pic>
        <p:nvPicPr>
          <p:cNvPr id="220" name="Obrázek 4"/>
          <p:cNvPicPr/>
          <p:nvPr/>
        </p:nvPicPr>
        <p:blipFill>
          <a:blip r:embed="rId3"/>
          <a:stretch/>
        </p:blipFill>
        <p:spPr>
          <a:xfrm>
            <a:off x="9475560" y="5750280"/>
            <a:ext cx="2716200" cy="1107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TextShape 1"/>
          <p:cNvSpPr txBox="1"/>
          <p:nvPr/>
        </p:nvSpPr>
        <p:spPr>
          <a:xfrm>
            <a:off x="913680" y="609480"/>
            <a:ext cx="10353240" cy="13258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n-US" sz="3400" b="1" strike="noStrike" cap="all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6. vývoj Dopravní sítě ČZ od 19. století</a:t>
            </a:r>
            <a:endParaRPr lang="en-US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  <p:sp>
        <p:nvSpPr>
          <p:cNvPr id="222" name="TextShape 2"/>
          <p:cNvSpPr txBox="1"/>
          <p:nvPr/>
        </p:nvSpPr>
        <p:spPr>
          <a:xfrm>
            <a:off x="913680" y="2095920"/>
            <a:ext cx="10353240" cy="36946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ohromné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množství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kartografického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materiálu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spojené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s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výstavbou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železnic</a:t>
            </a:r>
            <a:r>
              <a:rPr lang="en-US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ale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i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posléze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v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souvislosti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s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jejím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provozem</a:t>
            </a: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nesporný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vliv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železnice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proměnu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geografického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prostředí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od 2. pol. 19.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stol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.</a:t>
            </a:r>
          </a:p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od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konce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40. let 19.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stol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.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železnice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pravidelně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zobrazovány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jako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součást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mapového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obsahu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kartografických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děl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-&gt;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natrvalo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(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rovněž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silniční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síť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)</a:t>
            </a:r>
          </a:p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silnice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železnice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a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regulace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vodních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toků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v 19.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stol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. =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významný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zásah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do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krajiny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ČZ  -&gt;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trvalé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změny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x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respektovány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přírodní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podmínky</a:t>
            </a: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20.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stol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. –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dálnice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(2SV a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především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od 60. let) –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převratné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nevratné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a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nešetrné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zásahy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do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krajiny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!!!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Obrázek 2"/>
          <p:cNvPicPr/>
          <p:nvPr/>
        </p:nvPicPr>
        <p:blipFill>
          <a:blip r:embed="rId2"/>
          <a:stretch/>
        </p:blipFill>
        <p:spPr>
          <a:xfrm>
            <a:off x="0" y="0"/>
            <a:ext cx="9660960" cy="6857640"/>
          </a:xfrm>
          <a:prstGeom prst="rect">
            <a:avLst/>
          </a:prstGeom>
          <a:ln>
            <a:noFill/>
          </a:ln>
        </p:spPr>
      </p:pic>
      <p:pic>
        <p:nvPicPr>
          <p:cNvPr id="224" name="Obrázek 4"/>
          <p:cNvPicPr/>
          <p:nvPr/>
        </p:nvPicPr>
        <p:blipFill>
          <a:blip r:embed="rId3"/>
          <a:stretch/>
        </p:blipFill>
        <p:spPr>
          <a:xfrm>
            <a:off x="9661320" y="0"/>
            <a:ext cx="2555640" cy="2030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Obrázek 2"/>
          <p:cNvPicPr/>
          <p:nvPr/>
        </p:nvPicPr>
        <p:blipFill>
          <a:blip r:embed="rId2"/>
          <a:stretch/>
        </p:blipFill>
        <p:spPr>
          <a:xfrm>
            <a:off x="440280" y="685080"/>
            <a:ext cx="11310840" cy="6091560"/>
          </a:xfrm>
          <a:prstGeom prst="rect">
            <a:avLst/>
          </a:prstGeom>
          <a:ln>
            <a:noFill/>
          </a:ln>
        </p:spPr>
      </p:pic>
      <p:sp>
        <p:nvSpPr>
          <p:cNvPr id="226" name="CustomShape 1"/>
          <p:cNvSpPr/>
          <p:nvPr/>
        </p:nvSpPr>
        <p:spPr>
          <a:xfrm>
            <a:off x="440280" y="170280"/>
            <a:ext cx="1131084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cs-CZ" sz="2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Josef Matějček, Železniční síť Československé republiky, 1920, výřez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TextShape 1"/>
          <p:cNvSpPr txBox="1"/>
          <p:nvPr/>
        </p:nvSpPr>
        <p:spPr>
          <a:xfrm>
            <a:off x="913680" y="609480"/>
            <a:ext cx="10353240" cy="13258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n-US" sz="3400" b="1" strike="noStrike" cap="all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7. studium historických cest</a:t>
            </a:r>
            <a:endParaRPr lang="en-US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  <p:sp>
        <p:nvSpPr>
          <p:cNvPr id="228" name="TextShape 2"/>
          <p:cNvSpPr txBox="1"/>
          <p:nvPr/>
        </p:nvSpPr>
        <p:spPr>
          <a:xfrm>
            <a:off x="913680" y="2095920"/>
            <a:ext cx="10353240" cy="36946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228600" indent="-228240">
              <a:lnSpc>
                <a:spcPct val="100000"/>
              </a:lnSpc>
            </a:pPr>
            <a:r>
              <a:rPr lang="en-US" sz="2400" b="1" u="sng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Prameny</a:t>
            </a: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  <a:p>
            <a:pPr marL="228600" indent="-2282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písemné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-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listiny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aj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.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písemnosti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itineráře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kroniky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paměti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</a:p>
          <a:p>
            <a:pPr marL="228600" indent="-2282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obrazové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(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ikonografické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) -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předfotografické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a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fotografické</a:t>
            </a: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  <a:p>
            <a:pPr marL="228600" indent="-2282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mapové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(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kartografické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) -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místní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a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pomístní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jména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;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letecké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snímky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letecké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laserové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skenování</a:t>
            </a: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  <a:p>
            <a:pPr marL="228600" indent="-2282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terénní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výzkum</a:t>
            </a: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  <a:p>
            <a:pPr marL="228600" indent="-2282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letecké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snímkování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a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skenování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(Lidar)</a:t>
            </a:r>
          </a:p>
          <a:p>
            <a:pPr marL="228600" indent="-2282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srovnávací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(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komparativní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)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metoda</a:t>
            </a: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  <a:p>
            <a:pPr marL="228600" indent="-2282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metody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přírodních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věd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(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geologický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výzkum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)</a:t>
            </a:r>
          </a:p>
          <a:p>
            <a:pPr marL="228600" indent="-2282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GIS</a:t>
            </a:r>
          </a:p>
          <a:p>
            <a:pPr>
              <a:lnSpc>
                <a:spcPct val="120000"/>
              </a:lnSpc>
            </a:pP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Picture 4"/>
          <p:cNvPicPr/>
          <p:nvPr/>
        </p:nvPicPr>
        <p:blipFill>
          <a:blip r:embed="rId2"/>
          <a:stretch/>
        </p:blipFill>
        <p:spPr>
          <a:xfrm>
            <a:off x="2063880" y="0"/>
            <a:ext cx="6082920" cy="4563720"/>
          </a:xfrm>
          <a:prstGeom prst="rect">
            <a:avLst/>
          </a:prstGeom>
          <a:ln>
            <a:noFill/>
          </a:ln>
        </p:spPr>
      </p:pic>
      <p:pic>
        <p:nvPicPr>
          <p:cNvPr id="230" name="Picture 5"/>
          <p:cNvPicPr/>
          <p:nvPr/>
        </p:nvPicPr>
        <p:blipFill>
          <a:blip r:embed="rId3"/>
          <a:stretch/>
        </p:blipFill>
        <p:spPr>
          <a:xfrm>
            <a:off x="250920" y="3015720"/>
            <a:ext cx="3406320" cy="2847600"/>
          </a:xfrm>
          <a:prstGeom prst="rect">
            <a:avLst/>
          </a:prstGeom>
          <a:ln>
            <a:noFill/>
          </a:ln>
        </p:spPr>
      </p:pic>
      <p:pic>
        <p:nvPicPr>
          <p:cNvPr id="231" name="Picture 6"/>
          <p:cNvPicPr/>
          <p:nvPr/>
        </p:nvPicPr>
        <p:blipFill>
          <a:blip r:embed="rId4"/>
          <a:stretch/>
        </p:blipFill>
        <p:spPr>
          <a:xfrm>
            <a:off x="4014000" y="4130640"/>
            <a:ext cx="3261960" cy="2727000"/>
          </a:xfrm>
          <a:prstGeom prst="rect">
            <a:avLst/>
          </a:prstGeom>
          <a:ln>
            <a:noFill/>
          </a:ln>
        </p:spPr>
      </p:pic>
      <p:pic>
        <p:nvPicPr>
          <p:cNvPr id="232" name="Picture 7"/>
          <p:cNvPicPr/>
          <p:nvPr/>
        </p:nvPicPr>
        <p:blipFill>
          <a:blip r:embed="rId5"/>
          <a:stretch/>
        </p:blipFill>
        <p:spPr>
          <a:xfrm>
            <a:off x="7944480" y="3015720"/>
            <a:ext cx="3034800" cy="2538000"/>
          </a:xfrm>
          <a:prstGeom prst="rect">
            <a:avLst/>
          </a:prstGeom>
          <a:ln>
            <a:noFill/>
          </a:ln>
        </p:spPr>
      </p:pic>
      <p:sp>
        <p:nvSpPr>
          <p:cNvPr id="233" name="CustomShape 1"/>
          <p:cNvSpPr/>
          <p:nvPr/>
        </p:nvSpPr>
        <p:spPr>
          <a:xfrm>
            <a:off x="8256599" y="476280"/>
            <a:ext cx="3225247" cy="1736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Podřipsko</a:t>
            </a:r>
            <a:endParaRPr lang="cs-CZ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cs-CZ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srovnávací metoda</a:t>
            </a:r>
            <a:endParaRPr lang="cs-CZ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mapy</a:t>
            </a:r>
            <a:endParaRPr lang="cs-CZ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svislý a šikmý </a:t>
            </a:r>
            <a:endParaRPr lang="cs-CZ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letecký snímek</a:t>
            </a:r>
            <a:endParaRPr lang="cs-CZ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Picture 5"/>
          <p:cNvPicPr/>
          <p:nvPr/>
        </p:nvPicPr>
        <p:blipFill>
          <a:blip r:embed="rId2"/>
          <a:stretch/>
        </p:blipFill>
        <p:spPr>
          <a:xfrm>
            <a:off x="1523880" y="333360"/>
            <a:ext cx="7125840" cy="3647880"/>
          </a:xfrm>
          <a:prstGeom prst="rect">
            <a:avLst/>
          </a:prstGeom>
          <a:ln>
            <a:noFill/>
          </a:ln>
        </p:spPr>
      </p:pic>
      <p:pic>
        <p:nvPicPr>
          <p:cNvPr id="235" name="Picture 6"/>
          <p:cNvPicPr/>
          <p:nvPr/>
        </p:nvPicPr>
        <p:blipFill>
          <a:blip r:embed="rId3"/>
          <a:stretch/>
        </p:blipFill>
        <p:spPr>
          <a:xfrm>
            <a:off x="1919160" y="3213000"/>
            <a:ext cx="4465440" cy="3244320"/>
          </a:xfrm>
          <a:prstGeom prst="rect">
            <a:avLst/>
          </a:prstGeom>
          <a:ln>
            <a:noFill/>
          </a:ln>
        </p:spPr>
      </p:pic>
      <p:pic>
        <p:nvPicPr>
          <p:cNvPr id="236" name="Picture 7"/>
          <p:cNvPicPr/>
          <p:nvPr/>
        </p:nvPicPr>
        <p:blipFill>
          <a:blip r:embed="rId4"/>
          <a:stretch/>
        </p:blipFill>
        <p:spPr>
          <a:xfrm>
            <a:off x="6527880" y="981000"/>
            <a:ext cx="5973480" cy="3057120"/>
          </a:xfrm>
          <a:prstGeom prst="rect">
            <a:avLst/>
          </a:prstGeom>
          <a:ln>
            <a:noFill/>
          </a:ln>
        </p:spPr>
      </p:pic>
      <p:sp>
        <p:nvSpPr>
          <p:cNvPr id="237" name="CustomShape 1"/>
          <p:cNvSpPr/>
          <p:nvPr/>
        </p:nvSpPr>
        <p:spPr>
          <a:xfrm>
            <a:off x="6671880" y="4365720"/>
            <a:ext cx="3723120" cy="1310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0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srovnávací metoda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20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mapy a šikmý letecký snímek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20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Senice u Poděbrad od jihu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Picture 4"/>
          <p:cNvPicPr/>
          <p:nvPr/>
        </p:nvPicPr>
        <p:blipFill>
          <a:blip r:embed="rId2"/>
          <a:stretch/>
        </p:blipFill>
        <p:spPr>
          <a:xfrm>
            <a:off x="542880" y="3057840"/>
            <a:ext cx="5003280" cy="3633480"/>
          </a:xfrm>
          <a:prstGeom prst="rect">
            <a:avLst/>
          </a:prstGeom>
          <a:ln>
            <a:noFill/>
          </a:ln>
        </p:spPr>
      </p:pic>
      <p:pic>
        <p:nvPicPr>
          <p:cNvPr id="239" name="Picture 5"/>
          <p:cNvPicPr/>
          <p:nvPr/>
        </p:nvPicPr>
        <p:blipFill>
          <a:blip r:embed="rId3"/>
          <a:stretch/>
        </p:blipFill>
        <p:spPr>
          <a:xfrm>
            <a:off x="7243560" y="239400"/>
            <a:ext cx="4371120" cy="6451920"/>
          </a:xfrm>
          <a:prstGeom prst="rect">
            <a:avLst/>
          </a:prstGeom>
          <a:ln>
            <a:noFill/>
          </a:ln>
        </p:spPr>
      </p:pic>
      <p:sp>
        <p:nvSpPr>
          <p:cNvPr id="240" name="CustomShape 1"/>
          <p:cNvSpPr/>
          <p:nvPr/>
        </p:nvSpPr>
        <p:spPr>
          <a:xfrm>
            <a:off x="542880" y="1276560"/>
            <a:ext cx="5003280" cy="1310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0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Peutingerova 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20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Mapa cest v antickém Římě,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20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podle předlohy z roku 12 n.l.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20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České země nejsou zobrazeny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1" name="CustomShape 2"/>
          <p:cNvSpPr/>
          <p:nvPr/>
        </p:nvSpPr>
        <p:spPr>
          <a:xfrm>
            <a:off x="4688640" y="819000"/>
            <a:ext cx="2473920" cy="1614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0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Etzlaubova mapa poutních cest do Říma,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20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kolem 1500, orientována k jihu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2" name="CustomShape 3"/>
          <p:cNvSpPr/>
          <p:nvPr/>
        </p:nvSpPr>
        <p:spPr>
          <a:xfrm>
            <a:off x="542880" y="71640"/>
            <a:ext cx="7211160" cy="1065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2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Od kdy jsou na mapách znázorněny cesty?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Picture 5"/>
          <p:cNvPicPr/>
          <p:nvPr/>
        </p:nvPicPr>
        <p:blipFill>
          <a:blip r:embed="rId2"/>
          <a:stretch/>
        </p:blipFill>
        <p:spPr>
          <a:xfrm>
            <a:off x="2208240" y="855000"/>
            <a:ext cx="7619760" cy="5857560"/>
          </a:xfrm>
          <a:prstGeom prst="rect">
            <a:avLst/>
          </a:prstGeom>
          <a:ln>
            <a:noFill/>
          </a:ln>
        </p:spPr>
      </p:pic>
      <p:sp>
        <p:nvSpPr>
          <p:cNvPr id="244" name="CustomShape 1"/>
          <p:cNvSpPr/>
          <p:nvPr/>
        </p:nvSpPr>
        <p:spPr>
          <a:xfrm>
            <a:off x="2855880" y="189000"/>
            <a:ext cx="620820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0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Klaudyánova mapa Čech, 1518, orientována k jihu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Obrázek 8"/>
          <p:cNvPicPr/>
          <p:nvPr/>
        </p:nvPicPr>
        <p:blipFill>
          <a:blip r:embed="rId2"/>
          <a:stretch/>
        </p:blipFill>
        <p:spPr>
          <a:xfrm>
            <a:off x="0" y="0"/>
            <a:ext cx="5811480" cy="3926520"/>
          </a:xfrm>
          <a:prstGeom prst="rect">
            <a:avLst/>
          </a:prstGeom>
          <a:ln>
            <a:noFill/>
          </a:ln>
        </p:spPr>
      </p:pic>
      <p:pic>
        <p:nvPicPr>
          <p:cNvPr id="129" name="Obrázek 10"/>
          <p:cNvPicPr/>
          <p:nvPr/>
        </p:nvPicPr>
        <p:blipFill>
          <a:blip r:embed="rId3"/>
          <a:stretch/>
        </p:blipFill>
        <p:spPr>
          <a:xfrm>
            <a:off x="5935320" y="1894320"/>
            <a:ext cx="6256080" cy="4963320"/>
          </a:xfrm>
          <a:prstGeom prst="rect">
            <a:avLst/>
          </a:prstGeom>
          <a:ln>
            <a:noFill/>
          </a:ln>
        </p:spPr>
      </p:pic>
      <p:sp>
        <p:nvSpPr>
          <p:cNvPr id="130" name="CustomShape 1"/>
          <p:cNvSpPr/>
          <p:nvPr/>
        </p:nvSpPr>
        <p:spPr>
          <a:xfrm>
            <a:off x="0" y="4645440"/>
            <a:ext cx="5934960" cy="1310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cs-CZ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CENDELÍN, Dušan, Mařínské hradisko ve světle komunikačních souvislostí a fortifikačních anomálií, Vlastivědný věstník moravský 56, 2004, s. 287-289.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1" name="CustomShape 2"/>
          <p:cNvSpPr/>
          <p:nvPr/>
        </p:nvSpPr>
        <p:spPr>
          <a:xfrm>
            <a:off x="5935320" y="0"/>
            <a:ext cx="6256080" cy="118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cs-CZ" sz="2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Mařín</a:t>
            </a:r>
            <a:r>
              <a:rPr lang="cs-CZ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(okr. Svitavy)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cs-CZ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= velkomoravské hradiště na významné spojnici Čech s Moravou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Picture 4"/>
          <p:cNvPicPr/>
          <p:nvPr/>
        </p:nvPicPr>
        <p:blipFill>
          <a:blip r:embed="rId2"/>
          <a:stretch/>
        </p:blipFill>
        <p:spPr>
          <a:xfrm>
            <a:off x="2279520" y="692280"/>
            <a:ext cx="7619760" cy="5905080"/>
          </a:xfrm>
          <a:prstGeom prst="rect">
            <a:avLst/>
          </a:prstGeom>
          <a:ln>
            <a:noFill/>
          </a:ln>
        </p:spPr>
      </p:pic>
      <p:sp>
        <p:nvSpPr>
          <p:cNvPr id="246" name="CustomShape 1"/>
          <p:cNvSpPr/>
          <p:nvPr/>
        </p:nvSpPr>
        <p:spPr>
          <a:xfrm>
            <a:off x="2999160" y="189000"/>
            <a:ext cx="611100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0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Mapa Čech, kolem roku 1640, cesty nezakresleny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Picture 4"/>
          <p:cNvPicPr/>
          <p:nvPr/>
        </p:nvPicPr>
        <p:blipFill>
          <a:blip r:embed="rId2"/>
          <a:stretch/>
        </p:blipFill>
        <p:spPr>
          <a:xfrm>
            <a:off x="2208240" y="620640"/>
            <a:ext cx="7619760" cy="6048000"/>
          </a:xfrm>
          <a:prstGeom prst="rect">
            <a:avLst/>
          </a:prstGeom>
          <a:ln>
            <a:noFill/>
          </a:ln>
        </p:spPr>
      </p:pic>
      <p:sp>
        <p:nvSpPr>
          <p:cNvPr id="248" name="CustomShape 1"/>
          <p:cNvSpPr/>
          <p:nvPr/>
        </p:nvSpPr>
        <p:spPr>
          <a:xfrm>
            <a:off x="3070080" y="189000"/>
            <a:ext cx="574524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0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Mapa Českých zemí, 1695, cesty nezakresleny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Picture 4"/>
          <p:cNvPicPr/>
          <p:nvPr/>
        </p:nvPicPr>
        <p:blipFill>
          <a:blip r:embed="rId2"/>
          <a:stretch/>
        </p:blipFill>
        <p:spPr>
          <a:xfrm>
            <a:off x="3287880" y="260280"/>
            <a:ext cx="5760720" cy="5668560"/>
          </a:xfrm>
          <a:prstGeom prst="rect">
            <a:avLst/>
          </a:prstGeom>
          <a:ln>
            <a:noFill/>
          </a:ln>
        </p:spPr>
      </p:pic>
      <p:sp>
        <p:nvSpPr>
          <p:cNvPr id="250" name="CustomShape 1"/>
          <p:cNvSpPr/>
          <p:nvPr/>
        </p:nvSpPr>
        <p:spPr>
          <a:xfrm>
            <a:off x="2774520" y="6093000"/>
            <a:ext cx="6946200" cy="70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cs-CZ" sz="20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Obec Uhříněves na podrobné mapě panství z roku 1715,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cs-CZ" sz="20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cesty zakresleny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Picture 4"/>
          <p:cNvPicPr/>
          <p:nvPr/>
        </p:nvPicPr>
        <p:blipFill>
          <a:blip r:embed="rId2"/>
          <a:stretch/>
        </p:blipFill>
        <p:spPr>
          <a:xfrm>
            <a:off x="2927520" y="981000"/>
            <a:ext cx="6546600" cy="5654160"/>
          </a:xfrm>
          <a:prstGeom prst="rect">
            <a:avLst/>
          </a:prstGeom>
          <a:ln>
            <a:noFill/>
          </a:ln>
        </p:spPr>
      </p:pic>
      <p:sp>
        <p:nvSpPr>
          <p:cNvPr id="252" name="CustomShape 1"/>
          <p:cNvSpPr/>
          <p:nvPr/>
        </p:nvSpPr>
        <p:spPr>
          <a:xfrm>
            <a:off x="2788560" y="333360"/>
            <a:ext cx="674784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Müllerova mapa Čech, 1720, cesty zakresleny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Picture 4"/>
          <p:cNvPicPr/>
          <p:nvPr/>
        </p:nvPicPr>
        <p:blipFill>
          <a:blip r:embed="rId2"/>
          <a:stretch/>
        </p:blipFill>
        <p:spPr>
          <a:xfrm>
            <a:off x="1847880" y="907920"/>
            <a:ext cx="8562600" cy="5479560"/>
          </a:xfrm>
          <a:prstGeom prst="rect">
            <a:avLst/>
          </a:prstGeom>
          <a:ln>
            <a:noFill/>
          </a:ln>
        </p:spPr>
      </p:pic>
      <p:sp>
        <p:nvSpPr>
          <p:cNvPr id="254" name="CustomShape 1"/>
          <p:cNvSpPr/>
          <p:nvPr/>
        </p:nvSpPr>
        <p:spPr>
          <a:xfrm>
            <a:off x="1847880" y="333360"/>
            <a:ext cx="856260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cs-CZ" sz="2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Müllerova mapa Čech 1720, výřez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Picture 5"/>
          <p:cNvPicPr/>
          <p:nvPr/>
        </p:nvPicPr>
        <p:blipFill>
          <a:blip r:embed="rId2"/>
          <a:stretch/>
        </p:blipFill>
        <p:spPr>
          <a:xfrm>
            <a:off x="115560" y="105840"/>
            <a:ext cx="6162480" cy="3660480"/>
          </a:xfrm>
          <a:prstGeom prst="rect">
            <a:avLst/>
          </a:prstGeom>
          <a:ln>
            <a:noFill/>
          </a:ln>
        </p:spPr>
      </p:pic>
      <p:pic>
        <p:nvPicPr>
          <p:cNvPr id="256" name="Picture 6"/>
          <p:cNvPicPr/>
          <p:nvPr/>
        </p:nvPicPr>
        <p:blipFill>
          <a:blip r:embed="rId3"/>
          <a:stretch/>
        </p:blipFill>
        <p:spPr>
          <a:xfrm>
            <a:off x="6373800" y="2245680"/>
            <a:ext cx="5720040" cy="4531320"/>
          </a:xfrm>
          <a:prstGeom prst="rect">
            <a:avLst/>
          </a:prstGeom>
          <a:ln>
            <a:noFill/>
          </a:ln>
        </p:spPr>
      </p:pic>
      <p:sp>
        <p:nvSpPr>
          <p:cNvPr id="257" name="CustomShape 1"/>
          <p:cNvSpPr/>
          <p:nvPr/>
        </p:nvSpPr>
        <p:spPr>
          <a:xfrm>
            <a:off x="115560" y="4149720"/>
            <a:ext cx="616248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cs-CZ" sz="2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Müllerova mapa Čech 1720, výřezy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Picture 5"/>
          <p:cNvPicPr/>
          <p:nvPr/>
        </p:nvPicPr>
        <p:blipFill>
          <a:blip r:embed="rId2"/>
          <a:stretch/>
        </p:blipFill>
        <p:spPr>
          <a:xfrm>
            <a:off x="1882080" y="620640"/>
            <a:ext cx="7324200" cy="5046480"/>
          </a:xfrm>
          <a:prstGeom prst="rect">
            <a:avLst/>
          </a:prstGeom>
          <a:ln>
            <a:noFill/>
          </a:ln>
        </p:spPr>
      </p:pic>
      <p:pic>
        <p:nvPicPr>
          <p:cNvPr id="259" name="Picture 7"/>
          <p:cNvPicPr/>
          <p:nvPr/>
        </p:nvPicPr>
        <p:blipFill>
          <a:blip r:embed="rId3"/>
          <a:stretch/>
        </p:blipFill>
        <p:spPr>
          <a:xfrm>
            <a:off x="324720" y="3355920"/>
            <a:ext cx="4782240" cy="3295440"/>
          </a:xfrm>
          <a:prstGeom prst="rect">
            <a:avLst/>
          </a:prstGeom>
          <a:ln>
            <a:noFill/>
          </a:ln>
        </p:spPr>
      </p:pic>
      <p:pic>
        <p:nvPicPr>
          <p:cNvPr id="260" name="Picture 8"/>
          <p:cNvPicPr/>
          <p:nvPr/>
        </p:nvPicPr>
        <p:blipFill>
          <a:blip r:embed="rId4"/>
          <a:stretch/>
        </p:blipFill>
        <p:spPr>
          <a:xfrm>
            <a:off x="7126920" y="3355920"/>
            <a:ext cx="4783320" cy="3295440"/>
          </a:xfrm>
          <a:prstGeom prst="rect">
            <a:avLst/>
          </a:prstGeom>
          <a:ln>
            <a:noFill/>
          </a:ln>
        </p:spPr>
      </p:pic>
      <p:sp>
        <p:nvSpPr>
          <p:cNvPr id="261" name="CustomShape 1"/>
          <p:cNvSpPr/>
          <p:nvPr/>
        </p:nvSpPr>
        <p:spPr>
          <a:xfrm>
            <a:off x="2063880" y="189000"/>
            <a:ext cx="835164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cs-CZ" sz="20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II. Vojenské mapování, polovina 19. století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2" name="CustomShape 2"/>
          <p:cNvSpPr/>
          <p:nvPr/>
        </p:nvSpPr>
        <p:spPr>
          <a:xfrm>
            <a:off x="9206640" y="1484280"/>
            <a:ext cx="261576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cs-CZ" sz="20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www.mapy.cz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Picture 4"/>
          <p:cNvPicPr/>
          <p:nvPr/>
        </p:nvPicPr>
        <p:blipFill>
          <a:blip r:embed="rId2"/>
          <a:stretch/>
        </p:blipFill>
        <p:spPr>
          <a:xfrm>
            <a:off x="5916600" y="2531520"/>
            <a:ext cx="6136560" cy="4227480"/>
          </a:xfrm>
          <a:prstGeom prst="rect">
            <a:avLst/>
          </a:prstGeom>
          <a:ln>
            <a:noFill/>
          </a:ln>
        </p:spPr>
      </p:pic>
      <p:pic>
        <p:nvPicPr>
          <p:cNvPr id="264" name="Picture 5"/>
          <p:cNvPicPr/>
          <p:nvPr/>
        </p:nvPicPr>
        <p:blipFill>
          <a:blip r:embed="rId3"/>
          <a:stretch/>
        </p:blipFill>
        <p:spPr>
          <a:xfrm>
            <a:off x="109440" y="0"/>
            <a:ext cx="5473440" cy="3771720"/>
          </a:xfrm>
          <a:prstGeom prst="rect">
            <a:avLst/>
          </a:prstGeom>
          <a:ln>
            <a:noFill/>
          </a:ln>
        </p:spPr>
      </p:pic>
      <p:sp>
        <p:nvSpPr>
          <p:cNvPr id="265" name="CustomShape 1"/>
          <p:cNvSpPr/>
          <p:nvPr/>
        </p:nvSpPr>
        <p:spPr>
          <a:xfrm>
            <a:off x="5916600" y="1622520"/>
            <a:ext cx="6136560" cy="821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cs-CZ" sz="2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Druhé vojenské mapování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cs-CZ" sz="2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polovina 19. století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6" name="CustomShape 2"/>
          <p:cNvSpPr/>
          <p:nvPr/>
        </p:nvSpPr>
        <p:spPr>
          <a:xfrm>
            <a:off x="109440" y="3908520"/>
            <a:ext cx="547344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cs-CZ" sz="2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www.mapy.cz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Picture 5"/>
          <p:cNvPicPr/>
          <p:nvPr/>
        </p:nvPicPr>
        <p:blipFill>
          <a:blip r:embed="rId2"/>
          <a:stretch/>
        </p:blipFill>
        <p:spPr>
          <a:xfrm>
            <a:off x="2711520" y="333360"/>
            <a:ext cx="6841800" cy="5812920"/>
          </a:xfrm>
          <a:prstGeom prst="rect">
            <a:avLst/>
          </a:prstGeom>
          <a:ln>
            <a:noFill/>
          </a:ln>
        </p:spPr>
      </p:pic>
      <p:sp>
        <p:nvSpPr>
          <p:cNvPr id="268" name="CustomShape 1"/>
          <p:cNvSpPr/>
          <p:nvPr/>
        </p:nvSpPr>
        <p:spPr>
          <a:xfrm>
            <a:off x="0" y="6256440"/>
            <a:ext cx="1219176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cs-CZ" sz="2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Mapa Čech z roku 1847, zakresleny první železnice</a:t>
            </a:r>
            <a:endParaRPr lang="cs-CZ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extShape 1"/>
          <p:cNvSpPr txBox="1"/>
          <p:nvPr/>
        </p:nvSpPr>
        <p:spPr>
          <a:xfrm>
            <a:off x="913680" y="609480"/>
            <a:ext cx="10353240" cy="13258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n-US" sz="3400" b="1" strike="noStrike" cap="all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2. Raně středověké komunikace</a:t>
            </a:r>
            <a:endParaRPr lang="en-US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  <p:sp>
        <p:nvSpPr>
          <p:cNvPr id="133" name="TextShape 2"/>
          <p:cNvSpPr txBox="1"/>
          <p:nvPr/>
        </p:nvSpPr>
        <p:spPr>
          <a:xfrm>
            <a:off x="348792" y="2095920"/>
            <a:ext cx="11368726" cy="36946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800" b="1" u="sng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Hlavní</a:t>
            </a:r>
            <a:r>
              <a:rPr lang="en-US" sz="2800" b="1" u="sng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800" b="1" u="sng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trasy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:</a:t>
            </a:r>
          </a:p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8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severojižní</a:t>
            </a:r>
            <a:r>
              <a:rPr lang="en-US" sz="28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8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směr</a:t>
            </a:r>
            <a:r>
              <a:rPr lang="en-US" sz="28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–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kopírování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větví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Jantarové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stezky</a:t>
            </a:r>
            <a:endParaRPr lang="en-US" sz="2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8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západovýchodní</a:t>
            </a:r>
            <a:r>
              <a:rPr lang="en-US" sz="28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8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směr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–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obchodní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magistrála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z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Pyrenejského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poloostrova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do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Kyjeva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+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dále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se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větvící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k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Vikingům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a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Chazarům</a:t>
            </a:r>
            <a:endParaRPr lang="en-US" sz="2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  <a:p>
            <a:pPr marL="685800" lvl="1" indent="-2282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na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sklonku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9. a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poč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. 10.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stol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.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přerušena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Maďary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-&gt;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přesun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severněji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(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Řezno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-&gt; Praha -&gt;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Krakov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-&gt;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Červeňské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Hrady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-&gt;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Kyjev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) =&gt; </a:t>
            </a:r>
            <a:r>
              <a:rPr lang="en-US" sz="28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Praha </a:t>
            </a:r>
            <a:r>
              <a:rPr lang="en-US" sz="28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jako</a:t>
            </a:r>
            <a:r>
              <a:rPr lang="en-US" sz="28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8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významné</a:t>
            </a:r>
            <a:r>
              <a:rPr lang="en-US" sz="28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8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obchodní</a:t>
            </a:r>
            <a:r>
              <a:rPr lang="en-US" sz="28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centrum </a:t>
            </a:r>
            <a:r>
              <a:rPr lang="en-US" sz="28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Evropy</a:t>
            </a:r>
            <a:r>
              <a:rPr lang="en-US" sz="28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-&gt; v Č se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na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dálkové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cesty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napojily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vnitrozemské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komunikace</a:t>
            </a:r>
            <a:endParaRPr lang="en-US" sz="20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  <a:p>
            <a:pPr marL="685800" lvl="1" indent="-2282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viz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8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Ibráhím</a:t>
            </a:r>
            <a:r>
              <a:rPr lang="en-US" sz="28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ibn </a:t>
            </a:r>
            <a:r>
              <a:rPr lang="en-US" sz="28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Jákúb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(</a:t>
            </a:r>
            <a:r>
              <a:rPr lang="en-US" sz="2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asi</a:t>
            </a:r>
            <a:r>
              <a:rPr lang="en-US" sz="2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965)</a:t>
            </a:r>
            <a:endParaRPr lang="en-US" sz="20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Obrázek 2"/>
          <p:cNvPicPr/>
          <p:nvPr/>
        </p:nvPicPr>
        <p:blipFill>
          <a:blip r:embed="rId2"/>
          <a:stretch/>
        </p:blipFill>
        <p:spPr>
          <a:xfrm>
            <a:off x="1145160" y="590760"/>
            <a:ext cx="9901080" cy="5675760"/>
          </a:xfrm>
          <a:prstGeom prst="rect">
            <a:avLst/>
          </a:prstGeom>
          <a:ln>
            <a:noFill/>
          </a:ln>
        </p:spPr>
      </p:pic>
      <p:pic>
        <p:nvPicPr>
          <p:cNvPr id="135" name="Obrázek 4"/>
          <p:cNvPicPr/>
          <p:nvPr/>
        </p:nvPicPr>
        <p:blipFill>
          <a:blip r:embed="rId3"/>
          <a:stretch/>
        </p:blipFill>
        <p:spPr>
          <a:xfrm>
            <a:off x="9826920" y="5874480"/>
            <a:ext cx="2364840" cy="983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extShape 1"/>
          <p:cNvSpPr txBox="1"/>
          <p:nvPr/>
        </p:nvSpPr>
        <p:spPr>
          <a:xfrm>
            <a:off x="913680" y="609480"/>
            <a:ext cx="10353240" cy="13258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n-US" sz="3400" b="1" strike="noStrike" cap="all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ookman Old Style"/>
              </a:rPr>
              <a:t>3. Zemské stezky a Komunikace ve vrcholném a pozdním středověku</a:t>
            </a:r>
            <a:endParaRPr lang="en-US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  <p:sp>
        <p:nvSpPr>
          <p:cNvPr id="137" name="TextShape 2"/>
          <p:cNvSpPr txBox="1"/>
          <p:nvPr/>
        </p:nvSpPr>
        <p:spPr>
          <a:xfrm>
            <a:off x="631596" y="2095920"/>
            <a:ext cx="10953946" cy="36946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od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raného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středověku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dálkové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stezky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či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trasy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označovány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jako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„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zemské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“</a:t>
            </a:r>
          </a:p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směr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určován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geografickými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podmínkami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a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strategickými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a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obchodními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zájmy</a:t>
            </a: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hvězdicovitá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síť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zemských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stezek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se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středem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v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Praze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+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Moravě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Olomouc, Brno,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Znojmo</a:t>
            </a: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pohraniční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lesy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a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hvozdy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neprostupné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-&gt; k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překonání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sloužily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zemské</a:t>
            </a:r>
            <a:r>
              <a:rPr lang="en-US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1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brány</a:t>
            </a:r>
            <a:r>
              <a:rPr lang="en-US" sz="2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jejich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okrajích</a:t>
            </a: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  <a:p>
            <a:pPr marL="228600" indent="-22824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poblíž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zemských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bran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celní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stanice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,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podél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cest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a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na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křižovatkách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významná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střediska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 </a:t>
            </a:r>
            <a:r>
              <a:rPr lang="en-US" sz="2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ockwell"/>
              </a:rPr>
              <a:t>obchodu</a:t>
            </a: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Rockwel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Damašek</Template>
  <TotalTime>1060</TotalTime>
  <Words>3490</Words>
  <Application>Microsoft Office PowerPoint</Application>
  <PresentationFormat>Širokoúhlá obrazovka</PresentationFormat>
  <Paragraphs>274</Paragraphs>
  <Slides>68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3</vt:i4>
      </vt:variant>
      <vt:variant>
        <vt:lpstr>Nadpisy snímků</vt:lpstr>
      </vt:variant>
      <vt:variant>
        <vt:i4>68</vt:i4>
      </vt:variant>
    </vt:vector>
  </HeadingPairs>
  <TitlesOfParts>
    <vt:vector size="78" baseType="lpstr">
      <vt:lpstr>Arial</vt:lpstr>
      <vt:lpstr>Bookman Old Style</vt:lpstr>
      <vt:lpstr>DejaVu Sans</vt:lpstr>
      <vt:lpstr>Rockwell</vt:lpstr>
      <vt:lpstr>Symbol</vt:lpstr>
      <vt:lpstr>Times New Roman</vt:lpstr>
      <vt:lpstr>Wingdings</vt:lpstr>
      <vt:lpstr>Office Theme</vt:lpstr>
      <vt:lpstr>Office Theme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historická geografie  vývoj dopravní sítě v ČZ</dc:title>
  <dc:subject/>
  <dc:creator>Roman</dc:creator>
  <dc:description/>
  <cp:lastModifiedBy>Účet Microsoft</cp:lastModifiedBy>
  <cp:revision>99</cp:revision>
  <dcterms:created xsi:type="dcterms:W3CDTF">2017-03-25T21:36:40Z</dcterms:created>
  <dcterms:modified xsi:type="dcterms:W3CDTF">2024-12-16T22:56:09Z</dcterms:modified>
  <dc:language>cs-CZ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Širokoúhlá obrazovka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67</vt:i4>
  </property>
</Properties>
</file>