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317" r:id="rId4"/>
    <p:sldId id="261" r:id="rId5"/>
    <p:sldId id="262" r:id="rId6"/>
    <p:sldId id="263" r:id="rId7"/>
    <p:sldId id="265" r:id="rId8"/>
    <p:sldId id="282" r:id="rId9"/>
    <p:sldId id="279" r:id="rId10"/>
    <p:sldId id="284" r:id="rId11"/>
    <p:sldId id="292" r:id="rId12"/>
    <p:sldId id="293" r:id="rId13"/>
    <p:sldId id="294" r:id="rId14"/>
    <p:sldId id="295" r:id="rId15"/>
    <p:sldId id="296" r:id="rId16"/>
    <p:sldId id="281" r:id="rId17"/>
    <p:sldId id="286" r:id="rId18"/>
    <p:sldId id="287" r:id="rId19"/>
    <p:sldId id="288" r:id="rId20"/>
    <p:sldId id="289" r:id="rId21"/>
    <p:sldId id="297" r:id="rId22"/>
    <p:sldId id="313" r:id="rId23"/>
    <p:sldId id="314" r:id="rId24"/>
    <p:sldId id="318" r:id="rId25"/>
    <p:sldId id="321" r:id="rId26"/>
    <p:sldId id="319" r:id="rId27"/>
    <p:sldId id="320" r:id="rId28"/>
    <p:sldId id="322" r:id="rId29"/>
    <p:sldId id="324" r:id="rId30"/>
    <p:sldId id="325" r:id="rId31"/>
    <p:sldId id="323" r:id="rId32"/>
    <p:sldId id="326" r:id="rId33"/>
    <p:sldId id="327" r:id="rId34"/>
    <p:sldId id="328" r:id="rId35"/>
    <p:sldId id="330" r:id="rId36"/>
    <p:sldId id="331" r:id="rId37"/>
    <p:sldId id="335" r:id="rId38"/>
    <p:sldId id="329" r:id="rId39"/>
    <p:sldId id="333" r:id="rId40"/>
    <p:sldId id="334" r:id="rId41"/>
    <p:sldId id="259" r:id="rId42"/>
    <p:sldId id="257" r:id="rId43"/>
    <p:sldId id="300" r:id="rId44"/>
    <p:sldId id="316" r:id="rId4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4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FA0926-F3E8-46BF-B8F3-3E3107130D74}" type="doc">
      <dgm:prSet loTypeId="urn:microsoft.com/office/officeart/2005/8/layout/hierarchy1" loCatId="hierarchy" qsTypeId="urn:microsoft.com/office/officeart/2005/8/quickstyle/simple5" qsCatId="simple" csTypeId="urn:microsoft.com/office/officeart/2005/8/colors/accent1_2" csCatId="accent1"/>
      <dgm:spPr/>
      <dgm:t>
        <a:bodyPr/>
        <a:lstStyle/>
        <a:p>
          <a:endParaRPr lang="en-US"/>
        </a:p>
      </dgm:t>
    </dgm:pt>
    <dgm:pt modelId="{577F7AC1-9AEF-4078-9A55-D1721E17A04B}">
      <dgm:prSet/>
      <dgm:spPr/>
      <dgm:t>
        <a:bodyPr/>
        <a:lstStyle/>
        <a:p>
          <a:r>
            <a:rPr lang="cs-CZ"/>
            <a:t>1) Co to je literární interpretace?</a:t>
          </a:r>
          <a:endParaRPr lang="en-US"/>
        </a:p>
      </dgm:t>
    </dgm:pt>
    <dgm:pt modelId="{0097B31E-F8CC-4112-A68E-7105F702D289}" type="parTrans" cxnId="{4EE6729D-FAB2-437D-ABF0-AAE8A3EF8B3C}">
      <dgm:prSet/>
      <dgm:spPr/>
      <dgm:t>
        <a:bodyPr/>
        <a:lstStyle/>
        <a:p>
          <a:endParaRPr lang="en-US"/>
        </a:p>
      </dgm:t>
    </dgm:pt>
    <dgm:pt modelId="{54CDE370-2603-410A-AD10-AEF242EF725A}" type="sibTrans" cxnId="{4EE6729D-FAB2-437D-ABF0-AAE8A3EF8B3C}">
      <dgm:prSet/>
      <dgm:spPr/>
      <dgm:t>
        <a:bodyPr/>
        <a:lstStyle/>
        <a:p>
          <a:endParaRPr lang="en-US"/>
        </a:p>
      </dgm:t>
    </dgm:pt>
    <dgm:pt modelId="{8135B689-99D7-4C42-9DD6-A8C8F86EFEE7}">
      <dgm:prSet/>
      <dgm:spPr/>
      <dgm:t>
        <a:bodyPr/>
        <a:lstStyle/>
        <a:p>
          <a:r>
            <a:rPr lang="cs-CZ"/>
            <a:t>2) Jak učit literární interpretaci?</a:t>
          </a:r>
          <a:endParaRPr lang="en-US"/>
        </a:p>
      </dgm:t>
    </dgm:pt>
    <dgm:pt modelId="{15BB6E4E-5B6A-4876-9A29-135F67000EDD}" type="parTrans" cxnId="{389168D9-0409-4A6E-9804-2C7DEC305FD1}">
      <dgm:prSet/>
      <dgm:spPr/>
      <dgm:t>
        <a:bodyPr/>
        <a:lstStyle/>
        <a:p>
          <a:endParaRPr lang="en-US"/>
        </a:p>
      </dgm:t>
    </dgm:pt>
    <dgm:pt modelId="{D54A44E7-C055-40CE-A782-ECB0F9D9F196}" type="sibTrans" cxnId="{389168D9-0409-4A6E-9804-2C7DEC305FD1}">
      <dgm:prSet/>
      <dgm:spPr/>
      <dgm:t>
        <a:bodyPr/>
        <a:lstStyle/>
        <a:p>
          <a:endParaRPr lang="en-US"/>
        </a:p>
      </dgm:t>
    </dgm:pt>
    <dgm:pt modelId="{D0E11125-C6B0-4248-9DF3-2726BAE9E63F}">
      <dgm:prSet/>
      <dgm:spPr/>
      <dgm:t>
        <a:bodyPr/>
        <a:lstStyle/>
        <a:p>
          <a:r>
            <a:rPr lang="cs-CZ"/>
            <a:t>3) Jak hodnotit literární interpretaci?</a:t>
          </a:r>
          <a:endParaRPr lang="en-US"/>
        </a:p>
      </dgm:t>
    </dgm:pt>
    <dgm:pt modelId="{14A822E1-328A-45A5-B35F-AB13678028B3}" type="parTrans" cxnId="{8F01342E-6BEA-405C-89B1-C369A38EB722}">
      <dgm:prSet/>
      <dgm:spPr/>
      <dgm:t>
        <a:bodyPr/>
        <a:lstStyle/>
        <a:p>
          <a:endParaRPr lang="en-US"/>
        </a:p>
      </dgm:t>
    </dgm:pt>
    <dgm:pt modelId="{39E62761-429A-4276-88E9-EE5A3F343A11}" type="sibTrans" cxnId="{8F01342E-6BEA-405C-89B1-C369A38EB722}">
      <dgm:prSet/>
      <dgm:spPr/>
      <dgm:t>
        <a:bodyPr/>
        <a:lstStyle/>
        <a:p>
          <a:endParaRPr lang="en-US"/>
        </a:p>
      </dgm:t>
    </dgm:pt>
    <dgm:pt modelId="{D245B7DF-C0E2-44EF-B17A-39D8DA76B91D}" type="pres">
      <dgm:prSet presAssocID="{ECFA0926-F3E8-46BF-B8F3-3E3107130D74}" presName="hierChild1" presStyleCnt="0">
        <dgm:presLayoutVars>
          <dgm:chPref val="1"/>
          <dgm:dir/>
          <dgm:animOne val="branch"/>
          <dgm:animLvl val="lvl"/>
          <dgm:resizeHandles/>
        </dgm:presLayoutVars>
      </dgm:prSet>
      <dgm:spPr/>
    </dgm:pt>
    <dgm:pt modelId="{E24E1C3C-7946-450C-A177-27CEB6E5B9A5}" type="pres">
      <dgm:prSet presAssocID="{577F7AC1-9AEF-4078-9A55-D1721E17A04B}" presName="hierRoot1" presStyleCnt="0"/>
      <dgm:spPr/>
    </dgm:pt>
    <dgm:pt modelId="{6A4C95AA-C933-4850-A563-6C7D34BD96CC}" type="pres">
      <dgm:prSet presAssocID="{577F7AC1-9AEF-4078-9A55-D1721E17A04B}" presName="composite" presStyleCnt="0"/>
      <dgm:spPr/>
    </dgm:pt>
    <dgm:pt modelId="{00CA09C2-B5EB-44E7-9F37-FB4E54798E8B}" type="pres">
      <dgm:prSet presAssocID="{577F7AC1-9AEF-4078-9A55-D1721E17A04B}" presName="background" presStyleLbl="node0" presStyleIdx="0" presStyleCnt="3"/>
      <dgm:spPr/>
    </dgm:pt>
    <dgm:pt modelId="{0ACFC84E-22B9-4746-8976-0FB10B5C17FD}" type="pres">
      <dgm:prSet presAssocID="{577F7AC1-9AEF-4078-9A55-D1721E17A04B}" presName="text" presStyleLbl="fgAcc0" presStyleIdx="0" presStyleCnt="3">
        <dgm:presLayoutVars>
          <dgm:chPref val="3"/>
        </dgm:presLayoutVars>
      </dgm:prSet>
      <dgm:spPr/>
    </dgm:pt>
    <dgm:pt modelId="{58F5ECB0-1857-4F2C-A11C-3C9C71E23CB1}" type="pres">
      <dgm:prSet presAssocID="{577F7AC1-9AEF-4078-9A55-D1721E17A04B}" presName="hierChild2" presStyleCnt="0"/>
      <dgm:spPr/>
    </dgm:pt>
    <dgm:pt modelId="{DF253405-54F3-4FC4-B379-248AEE5E93B9}" type="pres">
      <dgm:prSet presAssocID="{8135B689-99D7-4C42-9DD6-A8C8F86EFEE7}" presName="hierRoot1" presStyleCnt="0"/>
      <dgm:spPr/>
    </dgm:pt>
    <dgm:pt modelId="{04582152-0655-46DE-AC90-AF54F69F95AB}" type="pres">
      <dgm:prSet presAssocID="{8135B689-99D7-4C42-9DD6-A8C8F86EFEE7}" presName="composite" presStyleCnt="0"/>
      <dgm:spPr/>
    </dgm:pt>
    <dgm:pt modelId="{CE45E217-C2C8-47DC-8D95-7FE28380A007}" type="pres">
      <dgm:prSet presAssocID="{8135B689-99D7-4C42-9DD6-A8C8F86EFEE7}" presName="background" presStyleLbl="node0" presStyleIdx="1" presStyleCnt="3"/>
      <dgm:spPr/>
    </dgm:pt>
    <dgm:pt modelId="{FE1824E7-8488-473B-A136-47275D401E44}" type="pres">
      <dgm:prSet presAssocID="{8135B689-99D7-4C42-9DD6-A8C8F86EFEE7}" presName="text" presStyleLbl="fgAcc0" presStyleIdx="1" presStyleCnt="3">
        <dgm:presLayoutVars>
          <dgm:chPref val="3"/>
        </dgm:presLayoutVars>
      </dgm:prSet>
      <dgm:spPr/>
    </dgm:pt>
    <dgm:pt modelId="{34F7D0B9-A19B-4B14-83CD-57C435574086}" type="pres">
      <dgm:prSet presAssocID="{8135B689-99D7-4C42-9DD6-A8C8F86EFEE7}" presName="hierChild2" presStyleCnt="0"/>
      <dgm:spPr/>
    </dgm:pt>
    <dgm:pt modelId="{A81F4F29-9161-4782-8A8F-F54ACAC24E31}" type="pres">
      <dgm:prSet presAssocID="{D0E11125-C6B0-4248-9DF3-2726BAE9E63F}" presName="hierRoot1" presStyleCnt="0"/>
      <dgm:spPr/>
    </dgm:pt>
    <dgm:pt modelId="{63302A47-7E65-4E34-A7A3-CAA31063C404}" type="pres">
      <dgm:prSet presAssocID="{D0E11125-C6B0-4248-9DF3-2726BAE9E63F}" presName="composite" presStyleCnt="0"/>
      <dgm:spPr/>
    </dgm:pt>
    <dgm:pt modelId="{4E28948E-9E77-450A-961D-CDFCD9043BD4}" type="pres">
      <dgm:prSet presAssocID="{D0E11125-C6B0-4248-9DF3-2726BAE9E63F}" presName="background" presStyleLbl="node0" presStyleIdx="2" presStyleCnt="3"/>
      <dgm:spPr/>
    </dgm:pt>
    <dgm:pt modelId="{16284981-96EF-4FD6-B294-01CF6BD76F51}" type="pres">
      <dgm:prSet presAssocID="{D0E11125-C6B0-4248-9DF3-2726BAE9E63F}" presName="text" presStyleLbl="fgAcc0" presStyleIdx="2" presStyleCnt="3">
        <dgm:presLayoutVars>
          <dgm:chPref val="3"/>
        </dgm:presLayoutVars>
      </dgm:prSet>
      <dgm:spPr/>
    </dgm:pt>
    <dgm:pt modelId="{5CF1DF15-F45A-47C3-B797-F95AD7E6E79C}" type="pres">
      <dgm:prSet presAssocID="{D0E11125-C6B0-4248-9DF3-2726BAE9E63F}" presName="hierChild2" presStyleCnt="0"/>
      <dgm:spPr/>
    </dgm:pt>
  </dgm:ptLst>
  <dgm:cxnLst>
    <dgm:cxn modelId="{8F01342E-6BEA-405C-89B1-C369A38EB722}" srcId="{ECFA0926-F3E8-46BF-B8F3-3E3107130D74}" destId="{D0E11125-C6B0-4248-9DF3-2726BAE9E63F}" srcOrd="2" destOrd="0" parTransId="{14A822E1-328A-45A5-B35F-AB13678028B3}" sibTransId="{39E62761-429A-4276-88E9-EE5A3F343A11}"/>
    <dgm:cxn modelId="{44BBF870-0AD2-4355-9144-9F16B818CFF0}" type="presOf" srcId="{D0E11125-C6B0-4248-9DF3-2726BAE9E63F}" destId="{16284981-96EF-4FD6-B294-01CF6BD76F51}" srcOrd="0" destOrd="0" presId="urn:microsoft.com/office/officeart/2005/8/layout/hierarchy1"/>
    <dgm:cxn modelId="{007C0B77-0B89-45B6-BCD0-45784EC7A391}" type="presOf" srcId="{577F7AC1-9AEF-4078-9A55-D1721E17A04B}" destId="{0ACFC84E-22B9-4746-8976-0FB10B5C17FD}" srcOrd="0" destOrd="0" presId="urn:microsoft.com/office/officeart/2005/8/layout/hierarchy1"/>
    <dgm:cxn modelId="{CA98D694-14A9-436E-A842-56503FDE862F}" type="presOf" srcId="{8135B689-99D7-4C42-9DD6-A8C8F86EFEE7}" destId="{FE1824E7-8488-473B-A136-47275D401E44}" srcOrd="0" destOrd="0" presId="urn:microsoft.com/office/officeart/2005/8/layout/hierarchy1"/>
    <dgm:cxn modelId="{4EE6729D-FAB2-437D-ABF0-AAE8A3EF8B3C}" srcId="{ECFA0926-F3E8-46BF-B8F3-3E3107130D74}" destId="{577F7AC1-9AEF-4078-9A55-D1721E17A04B}" srcOrd="0" destOrd="0" parTransId="{0097B31E-F8CC-4112-A68E-7105F702D289}" sibTransId="{54CDE370-2603-410A-AD10-AEF242EF725A}"/>
    <dgm:cxn modelId="{0A8183C3-DAEE-4509-ACE0-C4DDE0A07A46}" type="presOf" srcId="{ECFA0926-F3E8-46BF-B8F3-3E3107130D74}" destId="{D245B7DF-C0E2-44EF-B17A-39D8DA76B91D}" srcOrd="0" destOrd="0" presId="urn:microsoft.com/office/officeart/2005/8/layout/hierarchy1"/>
    <dgm:cxn modelId="{389168D9-0409-4A6E-9804-2C7DEC305FD1}" srcId="{ECFA0926-F3E8-46BF-B8F3-3E3107130D74}" destId="{8135B689-99D7-4C42-9DD6-A8C8F86EFEE7}" srcOrd="1" destOrd="0" parTransId="{15BB6E4E-5B6A-4876-9A29-135F67000EDD}" sibTransId="{D54A44E7-C055-40CE-A782-ECB0F9D9F196}"/>
    <dgm:cxn modelId="{95DA451D-0B5C-4B60-B04C-FBE341557664}" type="presParOf" srcId="{D245B7DF-C0E2-44EF-B17A-39D8DA76B91D}" destId="{E24E1C3C-7946-450C-A177-27CEB6E5B9A5}" srcOrd="0" destOrd="0" presId="urn:microsoft.com/office/officeart/2005/8/layout/hierarchy1"/>
    <dgm:cxn modelId="{88DBA121-58DE-45F7-BC91-76BE3FB6EB0A}" type="presParOf" srcId="{E24E1C3C-7946-450C-A177-27CEB6E5B9A5}" destId="{6A4C95AA-C933-4850-A563-6C7D34BD96CC}" srcOrd="0" destOrd="0" presId="urn:microsoft.com/office/officeart/2005/8/layout/hierarchy1"/>
    <dgm:cxn modelId="{BA424A8C-2DCA-469F-B42D-5EE862B96DC0}" type="presParOf" srcId="{6A4C95AA-C933-4850-A563-6C7D34BD96CC}" destId="{00CA09C2-B5EB-44E7-9F37-FB4E54798E8B}" srcOrd="0" destOrd="0" presId="urn:microsoft.com/office/officeart/2005/8/layout/hierarchy1"/>
    <dgm:cxn modelId="{816A4A37-5B1A-44CE-B91F-F92C043B6E8B}" type="presParOf" srcId="{6A4C95AA-C933-4850-A563-6C7D34BD96CC}" destId="{0ACFC84E-22B9-4746-8976-0FB10B5C17FD}" srcOrd="1" destOrd="0" presId="urn:microsoft.com/office/officeart/2005/8/layout/hierarchy1"/>
    <dgm:cxn modelId="{D9BE2512-7FEA-4EFD-9635-96E4721A031E}" type="presParOf" srcId="{E24E1C3C-7946-450C-A177-27CEB6E5B9A5}" destId="{58F5ECB0-1857-4F2C-A11C-3C9C71E23CB1}" srcOrd="1" destOrd="0" presId="urn:microsoft.com/office/officeart/2005/8/layout/hierarchy1"/>
    <dgm:cxn modelId="{E39BD06F-212D-499F-A173-35F1959FB20F}" type="presParOf" srcId="{D245B7DF-C0E2-44EF-B17A-39D8DA76B91D}" destId="{DF253405-54F3-4FC4-B379-248AEE5E93B9}" srcOrd="1" destOrd="0" presId="urn:microsoft.com/office/officeart/2005/8/layout/hierarchy1"/>
    <dgm:cxn modelId="{202A57C1-CBC1-41A6-B5F9-AC7BE7C6D0E2}" type="presParOf" srcId="{DF253405-54F3-4FC4-B379-248AEE5E93B9}" destId="{04582152-0655-46DE-AC90-AF54F69F95AB}" srcOrd="0" destOrd="0" presId="urn:microsoft.com/office/officeart/2005/8/layout/hierarchy1"/>
    <dgm:cxn modelId="{77C7DC16-7A30-4D6A-9A76-385B650E3242}" type="presParOf" srcId="{04582152-0655-46DE-AC90-AF54F69F95AB}" destId="{CE45E217-C2C8-47DC-8D95-7FE28380A007}" srcOrd="0" destOrd="0" presId="urn:microsoft.com/office/officeart/2005/8/layout/hierarchy1"/>
    <dgm:cxn modelId="{76BA8472-9A41-49B3-8067-FE513C6034B6}" type="presParOf" srcId="{04582152-0655-46DE-AC90-AF54F69F95AB}" destId="{FE1824E7-8488-473B-A136-47275D401E44}" srcOrd="1" destOrd="0" presId="urn:microsoft.com/office/officeart/2005/8/layout/hierarchy1"/>
    <dgm:cxn modelId="{77E46B71-CCE2-486D-8BC8-6D341C782831}" type="presParOf" srcId="{DF253405-54F3-4FC4-B379-248AEE5E93B9}" destId="{34F7D0B9-A19B-4B14-83CD-57C435574086}" srcOrd="1" destOrd="0" presId="urn:microsoft.com/office/officeart/2005/8/layout/hierarchy1"/>
    <dgm:cxn modelId="{26F0FE37-82AF-4F36-A461-6584E7C32C36}" type="presParOf" srcId="{D245B7DF-C0E2-44EF-B17A-39D8DA76B91D}" destId="{A81F4F29-9161-4782-8A8F-F54ACAC24E31}" srcOrd="2" destOrd="0" presId="urn:microsoft.com/office/officeart/2005/8/layout/hierarchy1"/>
    <dgm:cxn modelId="{0ECF9452-C900-4F20-A257-DA6E5122C9D2}" type="presParOf" srcId="{A81F4F29-9161-4782-8A8F-F54ACAC24E31}" destId="{63302A47-7E65-4E34-A7A3-CAA31063C404}" srcOrd="0" destOrd="0" presId="urn:microsoft.com/office/officeart/2005/8/layout/hierarchy1"/>
    <dgm:cxn modelId="{52A90689-AD59-48E2-8FE4-ED8E2A24D68A}" type="presParOf" srcId="{63302A47-7E65-4E34-A7A3-CAA31063C404}" destId="{4E28948E-9E77-450A-961D-CDFCD9043BD4}" srcOrd="0" destOrd="0" presId="urn:microsoft.com/office/officeart/2005/8/layout/hierarchy1"/>
    <dgm:cxn modelId="{5A0E8C92-7C23-437A-85BC-1F40199BC765}" type="presParOf" srcId="{63302A47-7E65-4E34-A7A3-CAA31063C404}" destId="{16284981-96EF-4FD6-B294-01CF6BD76F51}" srcOrd="1" destOrd="0" presId="urn:microsoft.com/office/officeart/2005/8/layout/hierarchy1"/>
    <dgm:cxn modelId="{27EADB09-549E-4F74-9F06-AF0B59791547}" type="presParOf" srcId="{A81F4F29-9161-4782-8A8F-F54ACAC24E31}" destId="{5CF1DF15-F45A-47C3-B797-F95AD7E6E79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C2B4D9-5BE2-451C-930A-4EABB55374C2}" type="doc">
      <dgm:prSet loTypeId="urn:microsoft.com/office/officeart/2005/8/layout/default" loCatId="list" qsTypeId="urn:microsoft.com/office/officeart/2005/8/quickstyle/simple5" qsCatId="simple" csTypeId="urn:microsoft.com/office/officeart/2005/8/colors/accent1_2" csCatId="accent1"/>
      <dgm:spPr/>
      <dgm:t>
        <a:bodyPr/>
        <a:lstStyle/>
        <a:p>
          <a:endParaRPr lang="en-US"/>
        </a:p>
      </dgm:t>
    </dgm:pt>
    <dgm:pt modelId="{7F51B34C-B743-4A2C-BFC8-9353E8A14E0F}">
      <dgm:prSet/>
      <dgm:spPr/>
      <dgm:t>
        <a:bodyPr/>
        <a:lstStyle/>
        <a:p>
          <a:r>
            <a:rPr lang="cs-CZ"/>
            <a:t>nezačínat teorií </a:t>
          </a:r>
          <a:endParaRPr lang="en-US"/>
        </a:p>
      </dgm:t>
    </dgm:pt>
    <dgm:pt modelId="{8CB41993-34EF-41F8-9BAA-4766DE40E365}" type="parTrans" cxnId="{A86A6334-0EC0-499B-A09C-7E71B12B14A7}">
      <dgm:prSet/>
      <dgm:spPr/>
      <dgm:t>
        <a:bodyPr/>
        <a:lstStyle/>
        <a:p>
          <a:endParaRPr lang="en-US"/>
        </a:p>
      </dgm:t>
    </dgm:pt>
    <dgm:pt modelId="{22BAD9AC-C25A-43F1-9187-D2923AFA7653}" type="sibTrans" cxnId="{A86A6334-0EC0-499B-A09C-7E71B12B14A7}">
      <dgm:prSet/>
      <dgm:spPr/>
      <dgm:t>
        <a:bodyPr/>
        <a:lstStyle/>
        <a:p>
          <a:endParaRPr lang="en-US"/>
        </a:p>
      </dgm:t>
    </dgm:pt>
    <dgm:pt modelId="{7AE9477B-9AEF-45EA-AE63-E0D0327F54B5}">
      <dgm:prSet/>
      <dgm:spPr/>
      <dgm:t>
        <a:bodyPr/>
        <a:lstStyle/>
        <a:p>
          <a:r>
            <a:rPr lang="cs-CZ"/>
            <a:t>začínat zkušeností (text, obraz, situace) </a:t>
          </a:r>
          <a:endParaRPr lang="en-US"/>
        </a:p>
      </dgm:t>
    </dgm:pt>
    <dgm:pt modelId="{0A3DE3CE-CB03-4B46-A4B1-615BAB98C42E}" type="parTrans" cxnId="{C72B4030-4A5E-4BCF-AFA1-89C3B1CBD070}">
      <dgm:prSet/>
      <dgm:spPr/>
      <dgm:t>
        <a:bodyPr/>
        <a:lstStyle/>
        <a:p>
          <a:endParaRPr lang="en-US"/>
        </a:p>
      </dgm:t>
    </dgm:pt>
    <dgm:pt modelId="{9C8B0499-7202-4E7A-B7B0-FD185BA444A9}" type="sibTrans" cxnId="{C72B4030-4A5E-4BCF-AFA1-89C3B1CBD070}">
      <dgm:prSet/>
      <dgm:spPr/>
      <dgm:t>
        <a:bodyPr/>
        <a:lstStyle/>
        <a:p>
          <a:endParaRPr lang="en-US"/>
        </a:p>
      </dgm:t>
    </dgm:pt>
    <dgm:pt modelId="{A19E9320-0DDD-4DE5-A0E1-5BAE04F75C6B}">
      <dgm:prSet/>
      <dgm:spPr/>
      <dgm:t>
        <a:bodyPr/>
        <a:lstStyle/>
        <a:p>
          <a:r>
            <a:rPr lang="cs-CZ"/>
            <a:t>vést od detailu k významu </a:t>
          </a:r>
          <a:endParaRPr lang="en-US"/>
        </a:p>
      </dgm:t>
    </dgm:pt>
    <dgm:pt modelId="{08BBD97C-1A6A-4790-A4F5-BD67B5D9FEC6}" type="parTrans" cxnId="{DE4B34E3-1DB3-438F-8074-73BAF1C8A28C}">
      <dgm:prSet/>
      <dgm:spPr/>
      <dgm:t>
        <a:bodyPr/>
        <a:lstStyle/>
        <a:p>
          <a:endParaRPr lang="en-US"/>
        </a:p>
      </dgm:t>
    </dgm:pt>
    <dgm:pt modelId="{00F9F0AF-AD8B-40CE-BE67-7B8802544D5C}" type="sibTrans" cxnId="{DE4B34E3-1DB3-438F-8074-73BAF1C8A28C}">
      <dgm:prSet/>
      <dgm:spPr/>
      <dgm:t>
        <a:bodyPr/>
        <a:lstStyle/>
        <a:p>
          <a:endParaRPr lang="en-US"/>
        </a:p>
      </dgm:t>
    </dgm:pt>
    <dgm:pt modelId="{57C5A70D-A906-4067-8CCD-7EBDD61E5B5D}" type="pres">
      <dgm:prSet presAssocID="{71C2B4D9-5BE2-451C-930A-4EABB55374C2}" presName="diagram" presStyleCnt="0">
        <dgm:presLayoutVars>
          <dgm:dir/>
          <dgm:resizeHandles val="exact"/>
        </dgm:presLayoutVars>
      </dgm:prSet>
      <dgm:spPr/>
    </dgm:pt>
    <dgm:pt modelId="{1C101F8D-1A8E-4B1A-A44D-C32DF3AB3C7D}" type="pres">
      <dgm:prSet presAssocID="{7F51B34C-B743-4A2C-BFC8-9353E8A14E0F}" presName="node" presStyleLbl="node1" presStyleIdx="0" presStyleCnt="3">
        <dgm:presLayoutVars>
          <dgm:bulletEnabled val="1"/>
        </dgm:presLayoutVars>
      </dgm:prSet>
      <dgm:spPr/>
    </dgm:pt>
    <dgm:pt modelId="{AE3A31FC-1AC3-4663-84B1-B45EDBC33B9E}" type="pres">
      <dgm:prSet presAssocID="{22BAD9AC-C25A-43F1-9187-D2923AFA7653}" presName="sibTrans" presStyleCnt="0"/>
      <dgm:spPr/>
    </dgm:pt>
    <dgm:pt modelId="{EA90D26F-A945-4775-8DF9-26FE381C6ACB}" type="pres">
      <dgm:prSet presAssocID="{7AE9477B-9AEF-45EA-AE63-E0D0327F54B5}" presName="node" presStyleLbl="node1" presStyleIdx="1" presStyleCnt="3">
        <dgm:presLayoutVars>
          <dgm:bulletEnabled val="1"/>
        </dgm:presLayoutVars>
      </dgm:prSet>
      <dgm:spPr/>
    </dgm:pt>
    <dgm:pt modelId="{D9A83F8D-8D40-4560-9FE3-41F6601B37E4}" type="pres">
      <dgm:prSet presAssocID="{9C8B0499-7202-4E7A-B7B0-FD185BA444A9}" presName="sibTrans" presStyleCnt="0"/>
      <dgm:spPr/>
    </dgm:pt>
    <dgm:pt modelId="{50DF7173-E2DB-481F-899E-871D98B825B2}" type="pres">
      <dgm:prSet presAssocID="{A19E9320-0DDD-4DE5-A0E1-5BAE04F75C6B}" presName="node" presStyleLbl="node1" presStyleIdx="2" presStyleCnt="3">
        <dgm:presLayoutVars>
          <dgm:bulletEnabled val="1"/>
        </dgm:presLayoutVars>
      </dgm:prSet>
      <dgm:spPr/>
    </dgm:pt>
  </dgm:ptLst>
  <dgm:cxnLst>
    <dgm:cxn modelId="{128B8A15-BD3D-4F50-858B-67B817372BA9}" type="presOf" srcId="{7AE9477B-9AEF-45EA-AE63-E0D0327F54B5}" destId="{EA90D26F-A945-4775-8DF9-26FE381C6ACB}" srcOrd="0" destOrd="0" presId="urn:microsoft.com/office/officeart/2005/8/layout/default"/>
    <dgm:cxn modelId="{C8102F1C-AD85-4C40-B527-96E5F5304813}" type="presOf" srcId="{A19E9320-0DDD-4DE5-A0E1-5BAE04F75C6B}" destId="{50DF7173-E2DB-481F-899E-871D98B825B2}" srcOrd="0" destOrd="0" presId="urn:microsoft.com/office/officeart/2005/8/layout/default"/>
    <dgm:cxn modelId="{C72B4030-4A5E-4BCF-AFA1-89C3B1CBD070}" srcId="{71C2B4D9-5BE2-451C-930A-4EABB55374C2}" destId="{7AE9477B-9AEF-45EA-AE63-E0D0327F54B5}" srcOrd="1" destOrd="0" parTransId="{0A3DE3CE-CB03-4B46-A4B1-615BAB98C42E}" sibTransId="{9C8B0499-7202-4E7A-B7B0-FD185BA444A9}"/>
    <dgm:cxn modelId="{A86A6334-0EC0-499B-A09C-7E71B12B14A7}" srcId="{71C2B4D9-5BE2-451C-930A-4EABB55374C2}" destId="{7F51B34C-B743-4A2C-BFC8-9353E8A14E0F}" srcOrd="0" destOrd="0" parTransId="{8CB41993-34EF-41F8-9BAA-4766DE40E365}" sibTransId="{22BAD9AC-C25A-43F1-9187-D2923AFA7653}"/>
    <dgm:cxn modelId="{55B215B1-23F2-46A1-BE3A-018FAA64BAB4}" type="presOf" srcId="{71C2B4D9-5BE2-451C-930A-4EABB55374C2}" destId="{57C5A70D-A906-4067-8CCD-7EBDD61E5B5D}" srcOrd="0" destOrd="0" presId="urn:microsoft.com/office/officeart/2005/8/layout/default"/>
    <dgm:cxn modelId="{13FE61C7-D084-41B7-BB47-0B1D4DB64141}" type="presOf" srcId="{7F51B34C-B743-4A2C-BFC8-9353E8A14E0F}" destId="{1C101F8D-1A8E-4B1A-A44D-C32DF3AB3C7D}" srcOrd="0" destOrd="0" presId="urn:microsoft.com/office/officeart/2005/8/layout/default"/>
    <dgm:cxn modelId="{DE4B34E3-1DB3-438F-8074-73BAF1C8A28C}" srcId="{71C2B4D9-5BE2-451C-930A-4EABB55374C2}" destId="{A19E9320-0DDD-4DE5-A0E1-5BAE04F75C6B}" srcOrd="2" destOrd="0" parTransId="{08BBD97C-1A6A-4790-A4F5-BD67B5D9FEC6}" sibTransId="{00F9F0AF-AD8B-40CE-BE67-7B8802544D5C}"/>
    <dgm:cxn modelId="{3BA3E2F2-0FD4-483B-8E3C-3C1FE5D64A48}" type="presParOf" srcId="{57C5A70D-A906-4067-8CCD-7EBDD61E5B5D}" destId="{1C101F8D-1A8E-4B1A-A44D-C32DF3AB3C7D}" srcOrd="0" destOrd="0" presId="urn:microsoft.com/office/officeart/2005/8/layout/default"/>
    <dgm:cxn modelId="{49B0207D-F0A8-473A-9F14-2125846C00A2}" type="presParOf" srcId="{57C5A70D-A906-4067-8CCD-7EBDD61E5B5D}" destId="{AE3A31FC-1AC3-4663-84B1-B45EDBC33B9E}" srcOrd="1" destOrd="0" presId="urn:microsoft.com/office/officeart/2005/8/layout/default"/>
    <dgm:cxn modelId="{0194B4D8-3EF0-49C3-9BC2-B7A0E1DA0436}" type="presParOf" srcId="{57C5A70D-A906-4067-8CCD-7EBDD61E5B5D}" destId="{EA90D26F-A945-4775-8DF9-26FE381C6ACB}" srcOrd="2" destOrd="0" presId="urn:microsoft.com/office/officeart/2005/8/layout/default"/>
    <dgm:cxn modelId="{EFFCBA9C-6E78-49BC-8C0C-A147351D27C3}" type="presParOf" srcId="{57C5A70D-A906-4067-8CCD-7EBDD61E5B5D}" destId="{D9A83F8D-8D40-4560-9FE3-41F6601B37E4}" srcOrd="3" destOrd="0" presId="urn:microsoft.com/office/officeart/2005/8/layout/default"/>
    <dgm:cxn modelId="{E6707993-7F0D-44C4-9579-0D20316BE409}" type="presParOf" srcId="{57C5A70D-A906-4067-8CCD-7EBDD61E5B5D}" destId="{50DF7173-E2DB-481F-899E-871D98B825B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A09C2-B5EB-44E7-9F37-FB4E54798E8B}">
      <dsp:nvSpPr>
        <dsp:cNvPr id="0" name=""/>
        <dsp:cNvSpPr/>
      </dsp:nvSpPr>
      <dsp:spPr>
        <a:xfrm>
          <a:off x="0" y="1080567"/>
          <a:ext cx="2957512" cy="18780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ACFC84E-22B9-4746-8976-0FB10B5C17FD}">
      <dsp:nvSpPr>
        <dsp:cNvPr id="0" name=""/>
        <dsp:cNvSpPr/>
      </dsp:nvSpPr>
      <dsp:spPr>
        <a:xfrm>
          <a:off x="328612"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cs-CZ" sz="3200" kern="1200"/>
            <a:t>1) Co to je literární interpretace?</a:t>
          </a:r>
          <a:endParaRPr lang="en-US" sz="3200" kern="1200"/>
        </a:p>
      </dsp:txBody>
      <dsp:txXfrm>
        <a:off x="383617" y="1447754"/>
        <a:ext cx="2847502" cy="1768010"/>
      </dsp:txXfrm>
    </dsp:sp>
    <dsp:sp modelId="{CE45E217-C2C8-47DC-8D95-7FE28380A007}">
      <dsp:nvSpPr>
        <dsp:cNvPr id="0" name=""/>
        <dsp:cNvSpPr/>
      </dsp:nvSpPr>
      <dsp:spPr>
        <a:xfrm>
          <a:off x="3614737" y="1080567"/>
          <a:ext cx="2957512" cy="18780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E1824E7-8488-473B-A136-47275D401E44}">
      <dsp:nvSpPr>
        <dsp:cNvPr id="0" name=""/>
        <dsp:cNvSpPr/>
      </dsp:nvSpPr>
      <dsp:spPr>
        <a:xfrm>
          <a:off x="3943350"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cs-CZ" sz="3200" kern="1200"/>
            <a:t>2) Jak učit literární interpretaci?</a:t>
          </a:r>
          <a:endParaRPr lang="en-US" sz="3200" kern="1200"/>
        </a:p>
      </dsp:txBody>
      <dsp:txXfrm>
        <a:off x="3998355" y="1447754"/>
        <a:ext cx="2847502" cy="1768010"/>
      </dsp:txXfrm>
    </dsp:sp>
    <dsp:sp modelId="{4E28948E-9E77-450A-961D-CDFCD9043BD4}">
      <dsp:nvSpPr>
        <dsp:cNvPr id="0" name=""/>
        <dsp:cNvSpPr/>
      </dsp:nvSpPr>
      <dsp:spPr>
        <a:xfrm>
          <a:off x="7229475" y="1080567"/>
          <a:ext cx="2957512" cy="18780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6284981-96EF-4FD6-B294-01CF6BD76F51}">
      <dsp:nvSpPr>
        <dsp:cNvPr id="0" name=""/>
        <dsp:cNvSpPr/>
      </dsp:nvSpPr>
      <dsp:spPr>
        <a:xfrm>
          <a:off x="7558087"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cs-CZ" sz="3200" kern="1200"/>
            <a:t>3) Jak hodnotit literární interpretaci?</a:t>
          </a:r>
          <a:endParaRPr lang="en-US" sz="3200" kern="1200"/>
        </a:p>
      </dsp:txBody>
      <dsp:txXfrm>
        <a:off x="7613092" y="1447754"/>
        <a:ext cx="2847502" cy="1768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01F8D-1A8E-4B1A-A44D-C32DF3AB3C7D}">
      <dsp:nvSpPr>
        <dsp:cNvPr id="0" name=""/>
        <dsp:cNvSpPr/>
      </dsp:nvSpPr>
      <dsp:spPr>
        <a:xfrm>
          <a:off x="1748064" y="2975"/>
          <a:ext cx="3342605" cy="200556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cs-CZ" sz="3400" kern="1200"/>
            <a:t>nezačínat teorií </a:t>
          </a:r>
          <a:endParaRPr lang="en-US" sz="3400" kern="1200"/>
        </a:p>
      </dsp:txBody>
      <dsp:txXfrm>
        <a:off x="1748064" y="2975"/>
        <a:ext cx="3342605" cy="2005563"/>
      </dsp:txXfrm>
    </dsp:sp>
    <dsp:sp modelId="{EA90D26F-A945-4775-8DF9-26FE381C6ACB}">
      <dsp:nvSpPr>
        <dsp:cNvPr id="0" name=""/>
        <dsp:cNvSpPr/>
      </dsp:nvSpPr>
      <dsp:spPr>
        <a:xfrm>
          <a:off x="5424930" y="2975"/>
          <a:ext cx="3342605" cy="200556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cs-CZ" sz="3400" kern="1200"/>
            <a:t>začínat zkušeností (text, obraz, situace) </a:t>
          </a:r>
          <a:endParaRPr lang="en-US" sz="3400" kern="1200"/>
        </a:p>
      </dsp:txBody>
      <dsp:txXfrm>
        <a:off x="5424930" y="2975"/>
        <a:ext cx="3342605" cy="2005563"/>
      </dsp:txXfrm>
    </dsp:sp>
    <dsp:sp modelId="{50DF7173-E2DB-481F-899E-871D98B825B2}">
      <dsp:nvSpPr>
        <dsp:cNvPr id="0" name=""/>
        <dsp:cNvSpPr/>
      </dsp:nvSpPr>
      <dsp:spPr>
        <a:xfrm>
          <a:off x="3586497" y="2342799"/>
          <a:ext cx="3342605" cy="200556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cs-CZ" sz="3400" kern="1200"/>
            <a:t>vést od detailu k významu </a:t>
          </a:r>
          <a:endParaRPr lang="en-US" sz="3400" kern="1200"/>
        </a:p>
      </dsp:txBody>
      <dsp:txXfrm>
        <a:off x="3586497" y="2342799"/>
        <a:ext cx="3342605" cy="200556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9ECFEC-58A4-51E4-F8AF-F1C7711EC9E4}"/>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0953207-D284-D621-1F8B-47B30C5935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10DF564-B218-0537-2878-347F46C63007}"/>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5" name="Zástupný symbol pro zápatí 4">
            <a:extLst>
              <a:ext uri="{FF2B5EF4-FFF2-40B4-BE49-F238E27FC236}">
                <a16:creationId xmlns:a16="http://schemas.microsoft.com/office/drawing/2014/main" id="{8E43B4C6-A073-9B6B-B925-5CD1AC16540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FC527CB-1B44-A066-C96A-504628EBD40D}"/>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3744229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F1FAE-107E-380F-A067-4F800D2B723C}"/>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630B1FAB-623F-466E-7F01-A7A86F1D592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64D6B87-FC54-D269-0BD5-FB46AD3357A3}"/>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5" name="Zástupný symbol pro zápatí 4">
            <a:extLst>
              <a:ext uri="{FF2B5EF4-FFF2-40B4-BE49-F238E27FC236}">
                <a16:creationId xmlns:a16="http://schemas.microsoft.com/office/drawing/2014/main" id="{975EB8EB-0E89-503D-8830-04E4CA5281E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F6570B1-622E-20CE-456B-B738408B3114}"/>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4199751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F7D2F313-8170-F9D1-390B-62C5E66ED4B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77805E3-9B08-A483-2F28-5AB00BC7ABA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FF9EEDD-C922-7595-B634-0F7EE6E3505A}"/>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5" name="Zástupný symbol pro zápatí 4">
            <a:extLst>
              <a:ext uri="{FF2B5EF4-FFF2-40B4-BE49-F238E27FC236}">
                <a16:creationId xmlns:a16="http://schemas.microsoft.com/office/drawing/2014/main" id="{F34BD37C-84CD-3748-B21E-348F72B6BDA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9575875-3817-798D-990A-050092C273C8}"/>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4039433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C10969-B8DA-12EC-7AE8-B2AC571F357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5D02D0A-8A21-DB8C-D508-1914ECAC7D0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8A9014D-2C65-1AA6-A566-EBBA561CA5E8}"/>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5" name="Zástupný symbol pro zápatí 4">
            <a:extLst>
              <a:ext uri="{FF2B5EF4-FFF2-40B4-BE49-F238E27FC236}">
                <a16:creationId xmlns:a16="http://schemas.microsoft.com/office/drawing/2014/main" id="{B53645E9-B920-C429-8B1B-D2AD896245E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286798E-66DC-C95C-1478-13C1F67E3EAB}"/>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60583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BC456F-C3F4-3269-DA00-16414942278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2F48F132-CEED-352E-86B9-49B3B8839B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A6C3C886-F6DC-87FE-BBE5-017E43BB54B0}"/>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5" name="Zástupný symbol pro zápatí 4">
            <a:extLst>
              <a:ext uri="{FF2B5EF4-FFF2-40B4-BE49-F238E27FC236}">
                <a16:creationId xmlns:a16="http://schemas.microsoft.com/office/drawing/2014/main" id="{EEB58ACE-629C-E80E-88E0-65D57F2463F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BED46D3-2457-B746-F520-1F8A70CC9A0E}"/>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1293122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ADD50F-2E72-A658-5B27-D7059729FA1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C40D6AB-6F40-2C29-351B-A5CAABEA864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5CFA5557-F1AB-672B-88D4-2EAD138C1252}"/>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406614FD-5068-8EDA-5476-DA898DDE462A}"/>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6" name="Zástupný symbol pro zápatí 5">
            <a:extLst>
              <a:ext uri="{FF2B5EF4-FFF2-40B4-BE49-F238E27FC236}">
                <a16:creationId xmlns:a16="http://schemas.microsoft.com/office/drawing/2014/main" id="{0095DF8D-95F7-E839-1EF7-A8E747C3A69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B4787F0-8E7B-0583-2543-13FA4AE39897}"/>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1252277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DDE407-9791-0C00-9CD5-3C09CDF872F9}"/>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B36F9960-ADB1-BC81-38D8-960348D913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17B1E053-F896-E60C-7409-CD07BAE45B9D}"/>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C6E28F5-9EFF-195A-0D6C-25B132B04D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8BB5377-44F4-70CE-92A5-CC91D85C537A}"/>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73AFEB0-6C8F-9C0B-3F86-F6BB0B7D87A2}"/>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8" name="Zástupný symbol pro zápatí 7">
            <a:extLst>
              <a:ext uri="{FF2B5EF4-FFF2-40B4-BE49-F238E27FC236}">
                <a16:creationId xmlns:a16="http://schemas.microsoft.com/office/drawing/2014/main" id="{B6F51098-77AE-056A-5731-128CFD20BF89}"/>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997F312-395F-FDBA-BBD7-5C1C9B534EDF}"/>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1058516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CA7B34-8A0E-3102-3466-C985408A519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0CB3DC6-0638-0635-743A-F8D959CCB852}"/>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4" name="Zástupný symbol pro zápatí 3">
            <a:extLst>
              <a:ext uri="{FF2B5EF4-FFF2-40B4-BE49-F238E27FC236}">
                <a16:creationId xmlns:a16="http://schemas.microsoft.com/office/drawing/2014/main" id="{FB07960A-5A77-FBD9-2BE3-40ED03C6A22A}"/>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12150252-C4A0-78F3-40A9-233544AAA804}"/>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1540970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0B41B1D6-6F73-6A97-2E4D-120041F9922E}"/>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3" name="Zástupný symbol pro zápatí 2">
            <a:extLst>
              <a:ext uri="{FF2B5EF4-FFF2-40B4-BE49-F238E27FC236}">
                <a16:creationId xmlns:a16="http://schemas.microsoft.com/office/drawing/2014/main" id="{A33C6392-2914-9F0E-F464-E7D4662ED581}"/>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AD55FAD-C75D-0DED-445F-9023A4300779}"/>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114315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A9B7BC-53B4-C317-A214-5FECB5AD91C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24BADDC-2D93-2889-05B0-DD486EFEEC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C567B71C-69A7-D8CE-82EF-DDDA257FDC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28021B0-7ECA-FEAF-C939-8EB62A67EFAF}"/>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6" name="Zástupný symbol pro zápatí 5">
            <a:extLst>
              <a:ext uri="{FF2B5EF4-FFF2-40B4-BE49-F238E27FC236}">
                <a16:creationId xmlns:a16="http://schemas.microsoft.com/office/drawing/2014/main" id="{0EF40C44-BAB7-F97C-9F87-A801BEAFDE9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5FA63F1-0DC9-EEDB-40BF-011E29F635BC}"/>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1705237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F84821-C480-35BE-7C56-76ED1BA9219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65B450A-7E10-73D4-02A3-C75123DCC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2A3282C-1958-007D-EAB6-50CF96F9B5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05F9396-430F-CFED-9633-89A2E3B939D1}"/>
              </a:ext>
            </a:extLst>
          </p:cNvPr>
          <p:cNvSpPr>
            <a:spLocks noGrp="1"/>
          </p:cNvSpPr>
          <p:nvPr>
            <p:ph type="dt" sz="half" idx="10"/>
          </p:nvPr>
        </p:nvSpPr>
        <p:spPr/>
        <p:txBody>
          <a:bodyPr/>
          <a:lstStyle/>
          <a:p>
            <a:fld id="{F6CCEB3C-0C2E-4D7C-B74F-41908F422F24}" type="datetimeFigureOut">
              <a:rPr lang="cs-CZ" smtClean="0"/>
              <a:t>15.04.2026</a:t>
            </a:fld>
            <a:endParaRPr lang="cs-CZ"/>
          </a:p>
        </p:txBody>
      </p:sp>
      <p:sp>
        <p:nvSpPr>
          <p:cNvPr id="6" name="Zástupný symbol pro zápatí 5">
            <a:extLst>
              <a:ext uri="{FF2B5EF4-FFF2-40B4-BE49-F238E27FC236}">
                <a16:creationId xmlns:a16="http://schemas.microsoft.com/office/drawing/2014/main" id="{D58E0135-77BD-946C-F9DE-A838DFAE2B7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5FD95CA-5762-63E1-1C3E-012FA96F66E5}"/>
              </a:ext>
            </a:extLst>
          </p:cNvPr>
          <p:cNvSpPr>
            <a:spLocks noGrp="1"/>
          </p:cNvSpPr>
          <p:nvPr>
            <p:ph type="sldNum" sz="quarter" idx="12"/>
          </p:nvPr>
        </p:nvSpPr>
        <p:spPr/>
        <p:txBody>
          <a:bodyPr/>
          <a:lstStyle/>
          <a:p>
            <a:fld id="{3EC534D7-B4C1-47EB-8475-A5103A63E812}" type="slidenum">
              <a:rPr lang="cs-CZ" smtClean="0"/>
              <a:t>‹#›</a:t>
            </a:fld>
            <a:endParaRPr lang="cs-CZ"/>
          </a:p>
        </p:txBody>
      </p:sp>
    </p:spTree>
    <p:extLst>
      <p:ext uri="{BB962C8B-B14F-4D97-AF65-F5344CB8AC3E}">
        <p14:creationId xmlns:p14="http://schemas.microsoft.com/office/powerpoint/2010/main" val="2038712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C8EEE83-A11C-DFD6-4BC0-639B731C4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DA91B37-3734-5E16-C63F-177CF48AFC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03044CF-F7FC-9B0A-433B-7A0761CE0F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CCEB3C-0C2E-4D7C-B74F-41908F422F24}" type="datetimeFigureOut">
              <a:rPr lang="cs-CZ" smtClean="0"/>
              <a:t>15.04.2026</a:t>
            </a:fld>
            <a:endParaRPr lang="cs-CZ"/>
          </a:p>
        </p:txBody>
      </p:sp>
      <p:sp>
        <p:nvSpPr>
          <p:cNvPr id="5" name="Zástupný symbol pro zápatí 4">
            <a:extLst>
              <a:ext uri="{FF2B5EF4-FFF2-40B4-BE49-F238E27FC236}">
                <a16:creationId xmlns:a16="http://schemas.microsoft.com/office/drawing/2014/main" id="{9928478C-F704-CA81-6149-422978C686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60563D17-D4FE-B737-428B-42131D40B9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C534D7-B4C1-47EB-8475-A5103A63E812}" type="slidenum">
              <a:rPr lang="cs-CZ" smtClean="0"/>
              <a:t>‹#›</a:t>
            </a:fld>
            <a:endParaRPr lang="cs-CZ"/>
          </a:p>
        </p:txBody>
      </p:sp>
    </p:spTree>
    <p:extLst>
      <p:ext uri="{BB962C8B-B14F-4D97-AF65-F5344CB8AC3E}">
        <p14:creationId xmlns:p14="http://schemas.microsoft.com/office/powerpoint/2010/main" val="1017575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s://www.kniznice.cz/pro-skoly" TargetMode="External"/><Relationship Id="rId7" Type="http://schemas.openxmlformats.org/officeDocument/2006/relationships/image" Target="../media/image8.jpeg"/><Relationship Id="rId2" Type="http://schemas.openxmlformats.org/officeDocument/2006/relationships/hyperlink" Target="https://edicee.ucl.cas.cz/prirucky/slovnikove/140-slovnik-basnickych-knih" TargetMode="Externa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1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ABCE0FB-ADDD-4B37-A958-519663E8E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F8A981E-6C01-464B-9B2A-810AFEC27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7838D6A-F962-952B-CC61-D74A80B4067A}"/>
              </a:ext>
            </a:extLst>
          </p:cNvPr>
          <p:cNvSpPr>
            <a:spLocks noGrp="1"/>
          </p:cNvSpPr>
          <p:nvPr>
            <p:ph type="ctrTitle"/>
          </p:nvPr>
        </p:nvSpPr>
        <p:spPr>
          <a:xfrm>
            <a:off x="731520" y="1170432"/>
            <a:ext cx="10533888" cy="2734056"/>
          </a:xfrm>
        </p:spPr>
        <p:txBody>
          <a:bodyPr vert="horz" lIns="91440" tIns="45720" rIns="91440" bIns="45720" rtlCol="0" anchor="b">
            <a:normAutofit/>
          </a:bodyPr>
          <a:lstStyle/>
          <a:p>
            <a:pPr algn="l"/>
            <a:r>
              <a:rPr lang="en-US" sz="8000" kern="1200">
                <a:solidFill>
                  <a:schemeClr val="tx2"/>
                </a:solidFill>
                <a:latin typeface="+mj-lt"/>
                <a:ea typeface="+mj-ea"/>
                <a:cs typeface="+mj-cs"/>
              </a:rPr>
              <a:t>Jak učit  a hodnotit literární interpretaci?</a:t>
            </a:r>
          </a:p>
        </p:txBody>
      </p:sp>
      <p:cxnSp>
        <p:nvCxnSpPr>
          <p:cNvPr id="23" name="Straight Connector 22">
            <a:extLst>
              <a:ext uri="{FF2B5EF4-FFF2-40B4-BE49-F238E27FC236}">
                <a16:creationId xmlns:a16="http://schemas.microsoft.com/office/drawing/2014/main" id="{18710E47-0781-4953-BBDA-8EF627A731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Podnadpis 2">
            <a:extLst>
              <a:ext uri="{FF2B5EF4-FFF2-40B4-BE49-F238E27FC236}">
                <a16:creationId xmlns:a16="http://schemas.microsoft.com/office/drawing/2014/main" id="{74C7C991-CD50-EF4B-2713-C00DE7B00E11}"/>
              </a:ext>
            </a:extLst>
          </p:cNvPr>
          <p:cNvSpPr>
            <a:spLocks noGrp="1"/>
          </p:cNvSpPr>
          <p:nvPr>
            <p:ph type="subTitle" idx="1"/>
          </p:nvPr>
        </p:nvSpPr>
        <p:spPr>
          <a:xfrm>
            <a:off x="731520" y="4069080"/>
            <a:ext cx="10515600" cy="2042605"/>
          </a:xfrm>
        </p:spPr>
        <p:txBody>
          <a:bodyPr vert="horz" lIns="91440" tIns="45720" rIns="91440" bIns="45720" rtlCol="0" anchor="t">
            <a:normAutofit/>
          </a:bodyPr>
          <a:lstStyle/>
          <a:p>
            <a:pPr indent="-228600" algn="l">
              <a:buFont typeface="Arial" panose="020B0604020202020204" pitchFamily="34" charset="0"/>
              <a:buChar char="•"/>
            </a:pPr>
            <a:r>
              <a:rPr lang="en-US" sz="1800">
                <a:solidFill>
                  <a:schemeClr val="tx2"/>
                </a:solidFill>
              </a:rPr>
              <a:t>Přednáška z Didaktiky literatury </a:t>
            </a:r>
          </a:p>
          <a:p>
            <a:pPr indent="-228600" algn="l">
              <a:buFont typeface="Arial" panose="020B0604020202020204" pitchFamily="34" charset="0"/>
              <a:buChar char="•"/>
            </a:pPr>
            <a:r>
              <a:rPr lang="en-US" sz="1800">
                <a:solidFill>
                  <a:schemeClr val="tx2"/>
                </a:solidFill>
              </a:rPr>
              <a:t>Čtvrtek 16. dubna 2026</a:t>
            </a:r>
          </a:p>
          <a:p>
            <a:pPr indent="-228600" algn="l">
              <a:buFont typeface="Arial" panose="020B0604020202020204" pitchFamily="34" charset="0"/>
              <a:buChar char="•"/>
            </a:pPr>
            <a:r>
              <a:rPr lang="en-US" sz="1800">
                <a:solidFill>
                  <a:schemeClr val="tx2"/>
                </a:solidFill>
              </a:rPr>
              <a:t>14:25-15:55 </a:t>
            </a:r>
          </a:p>
          <a:p>
            <a:pPr indent="-228600" algn="l">
              <a:buFont typeface="Arial" panose="020B0604020202020204" pitchFamily="34" charset="0"/>
              <a:buChar char="•"/>
            </a:pPr>
            <a:r>
              <a:rPr lang="en-US" sz="1800">
                <a:solidFill>
                  <a:schemeClr val="tx2"/>
                </a:solidFill>
              </a:rPr>
              <a:t>R 112</a:t>
            </a:r>
          </a:p>
        </p:txBody>
      </p:sp>
      <p:cxnSp>
        <p:nvCxnSpPr>
          <p:cNvPr id="25" name="Straight Connector 24">
            <a:extLst>
              <a:ext uri="{FF2B5EF4-FFF2-40B4-BE49-F238E27FC236}">
                <a16:creationId xmlns:a16="http://schemas.microsoft.com/office/drawing/2014/main" id="{125D265C-1D38-4B36-8572-366ED6A607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0C536A3-D654-4FB9-BB50-B236B87BB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28" name="Straight Connector 27">
              <a:extLst>
                <a:ext uri="{FF2B5EF4-FFF2-40B4-BE49-F238E27FC236}">
                  <a16:creationId xmlns:a16="http://schemas.microsoft.com/office/drawing/2014/main" id="{941ACF7F-B3F4-4E4E-AECF-076FA5AB68B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A76DEDF-ED9E-43F5-BD8F-87A9A7A069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1976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Konflikt interpretací - příklad</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a:sym typeface="Wingdings" panose="05000000000000000000" pitchFamily="2" charset="2"/>
              </a:rPr>
              <a:t>Příklad: recepce Olbrachtova </a:t>
            </a:r>
            <a:r>
              <a:rPr lang="cs-CZ" sz="2400" i="1">
                <a:sym typeface="Wingdings" panose="05000000000000000000" pitchFamily="2" charset="2"/>
              </a:rPr>
              <a:t>Nikoly Šuhaje loupežníka </a:t>
            </a:r>
            <a:r>
              <a:rPr lang="cs-CZ" sz="2400">
                <a:sym typeface="Wingdings" panose="05000000000000000000" pitchFamily="2" charset="2"/>
              </a:rPr>
              <a:t>– </a:t>
            </a:r>
          </a:p>
          <a:p>
            <a:r>
              <a:rPr lang="cs-CZ" sz="2400" b="1">
                <a:sym typeface="Wingdings" panose="05000000000000000000" pitchFamily="2" charset="2"/>
              </a:rPr>
              <a:t>1. skupina interpretů </a:t>
            </a:r>
            <a:r>
              <a:rPr lang="cs-CZ" sz="2400">
                <a:sym typeface="Wingdings" panose="05000000000000000000" pitchFamily="2" charset="2"/>
              </a:rPr>
              <a:t>(Šalda, Hora, Píša, Opelík, Pohorský) ocenila literární hodnotu díla, v němž se protíná názorná předmětnost s baladickou mytičností </a:t>
            </a:r>
          </a:p>
          <a:p>
            <a:r>
              <a:rPr lang="cs-CZ" sz="2400" b="1">
                <a:sym typeface="Wingdings" panose="05000000000000000000" pitchFamily="2" charset="2"/>
              </a:rPr>
              <a:t>2. skupina interpretů </a:t>
            </a:r>
            <a:r>
              <a:rPr lang="cs-CZ" sz="2400">
                <a:sym typeface="Wingdings" panose="05000000000000000000" pitchFamily="2" charset="2"/>
              </a:rPr>
              <a:t>udělala z textu politickou záležitost – upřednostnila jeho faktickou referenci k propagaci „protistátních idejí“</a:t>
            </a:r>
            <a:endParaRPr lang="cs-CZ" sz="2400"/>
          </a:p>
          <a:p>
            <a:endParaRPr lang="cs-CZ" sz="24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031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Literární interpretace a kritika</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a:t>spojuje je přímý kontakt s jednotlivým dílem, zprostředkující role mezi textem a čtenářem</a:t>
            </a:r>
          </a:p>
          <a:p>
            <a:r>
              <a:rPr lang="cs-CZ" sz="2400"/>
              <a:t>odlišuje se však od kritiky v tom, že absentuje postulativní programovost</a:t>
            </a:r>
          </a:p>
          <a:p>
            <a:endParaRPr lang="cs-CZ" sz="24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119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Literární interpretace a literární historie</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dirty="0"/>
              <a:t>interpretace zahrnuje i rekonstrukci dějinného horizontu (kontextu), v němž se zformovalo (znalost historických reálií, dobových kulturních norem a kódů, kontextu literárního, uměleckého i sociálního jsou nezbytnou podmínkou dobrého výkladu) </a:t>
            </a:r>
            <a:endParaRPr lang="cs-CZ" sz="2400" dirty="0">
              <a:sym typeface="Wingdings" panose="05000000000000000000" pitchFamily="2" charset="2"/>
            </a:endParaRPr>
          </a:p>
          <a:p>
            <a:r>
              <a:rPr lang="cs-CZ" sz="2400" dirty="0">
                <a:sym typeface="Wingdings" panose="05000000000000000000" pitchFamily="2" charset="2"/>
              </a:rPr>
              <a:t>intepretace jako vědomé napětí mezi cizím horizontem textu (minulostí) a vlastním horizontem interpreta (současností) – H. R. </a:t>
            </a:r>
            <a:r>
              <a:rPr lang="cs-CZ" sz="2400" dirty="0" err="1">
                <a:sym typeface="Wingdings" panose="05000000000000000000" pitchFamily="2" charset="2"/>
              </a:rPr>
              <a:t>Jauss</a:t>
            </a:r>
            <a:r>
              <a:rPr lang="cs-CZ" sz="2400" dirty="0">
                <a:sym typeface="Wingdings" panose="05000000000000000000" pitchFamily="2" charset="2"/>
              </a:rPr>
              <a:t> (1991: 657-672)</a:t>
            </a:r>
            <a:endParaRPr lang="cs-CZ" sz="2400" dirty="0"/>
          </a:p>
          <a:p>
            <a:endParaRPr lang="cs-CZ"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618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Literární interpretace a teorie literatury</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dirty="0"/>
              <a:t>sdílí společné metody se subdisciplínami teorie literatury – </a:t>
            </a:r>
            <a:r>
              <a:rPr lang="cs-CZ" sz="2400" b="1" i="1" dirty="0"/>
              <a:t>textologií, stylistikou, </a:t>
            </a:r>
            <a:r>
              <a:rPr lang="cs-CZ" sz="2400" b="1" i="1" dirty="0" err="1"/>
              <a:t>naratologií</a:t>
            </a:r>
            <a:r>
              <a:rPr lang="cs-CZ" sz="2400" b="1" i="1" dirty="0"/>
              <a:t> a versologií </a:t>
            </a:r>
            <a:r>
              <a:rPr lang="cs-CZ" sz="2400" dirty="0"/>
              <a:t>(viz směry zdůrazňující imanentní intepretaci díla </a:t>
            </a:r>
            <a:r>
              <a:rPr lang="cs-CZ" sz="2400" dirty="0">
                <a:sym typeface="Wingdings" panose="05000000000000000000" pitchFamily="2" charset="2"/>
              </a:rPr>
              <a:t> poznatky o vnitřní výstavbě díla; zkoumání literárních i mimoliterárních faktů je pro intepretaci relevantní do té míry, do jaké se tyto jevy odrážejí v textu</a:t>
            </a:r>
            <a:r>
              <a:rPr lang="cs-CZ" sz="2400" dirty="0"/>
              <a:t>)</a:t>
            </a:r>
          </a:p>
          <a:p>
            <a:endParaRPr lang="cs-CZ"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435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Literárněvědná interpretace</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200" dirty="0"/>
              <a:t>Termín </a:t>
            </a:r>
            <a:r>
              <a:rPr lang="cs-CZ" sz="2200" b="1" i="1" dirty="0"/>
              <a:t>interpretace</a:t>
            </a:r>
            <a:r>
              <a:rPr lang="cs-CZ" sz="2200" dirty="0"/>
              <a:t> označuje výklad smyslu nějakého textu. Původně se jednalo o literárněvědní disciplínu, jejímž východiskem byl literární text a cílem co nejadekvátnější pochopení a výklad slovesného uměleckého díla. </a:t>
            </a:r>
          </a:p>
          <a:p>
            <a:r>
              <a:rPr lang="cs-CZ" sz="2200" b="1" i="1" dirty="0"/>
              <a:t>Interpretační metody </a:t>
            </a:r>
            <a:r>
              <a:rPr lang="cs-CZ" sz="2200" dirty="0"/>
              <a:t>vycházejí z nejrůznějších názorových a vědních hledisek, např. si všímají vně-textových i mimoliterárních vztahů díla (geneze, vztah k jiným artefaktům, k jazykovému systému a ke skutečnosti); kladou na první místo organickou jednotu díla (ale rozhodně ne všechny literárněvědné přístupy!).</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117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Autor, text a čtenář v intepretaci</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i="1"/>
              <a:t>Interpretace je souhra dispozic díla, autora a vnímatele, intentio operis, auctoris a lectoris </a:t>
            </a:r>
            <a:r>
              <a:rPr lang="cs-CZ" sz="2400"/>
              <a:t>(Eco, Meze intepretace)</a:t>
            </a:r>
          </a:p>
          <a:p>
            <a:r>
              <a:rPr lang="cs-CZ" sz="2400"/>
              <a:t>Autor, text a čtenář jsou třemi faktory, které mohou být při interpretaci zohledněny. </a:t>
            </a:r>
          </a:p>
          <a:p>
            <a:r>
              <a:rPr lang="cs-CZ" sz="2400"/>
              <a:t>Během interpretace se čtenář stává tvůrcem významu a autorovy záměry jsou v tomto momentě až na druhém místě. </a:t>
            </a:r>
          </a:p>
          <a:p>
            <a:r>
              <a:rPr lang="cs-CZ" sz="2400"/>
              <a:t>Je to aktivní proces, který silně ovlivňují konkrétní kulturní a politické kontexty s vazbou na svět, z něhož pochází čtenář. </a:t>
            </a:r>
          </a:p>
          <a:p>
            <a:pPr marL="0" indent="0">
              <a:buNone/>
            </a:pPr>
            <a:endParaRPr lang="cs-CZ" sz="24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369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dirty="0"/>
              <a:t>Fáze literárněvědné intepretace</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dirty="0"/>
              <a:t>1) Popis</a:t>
            </a:r>
          </a:p>
          <a:p>
            <a:r>
              <a:rPr lang="cs-CZ" sz="2400" dirty="0"/>
              <a:t>2) Analýza</a:t>
            </a:r>
          </a:p>
          <a:p>
            <a:r>
              <a:rPr lang="cs-CZ" sz="2400" dirty="0"/>
              <a:t>3) Výklad</a:t>
            </a:r>
          </a:p>
          <a:p>
            <a:r>
              <a:rPr lang="cs-CZ" sz="2400" dirty="0"/>
              <a:t>4) Interpretace</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799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08638" y="386930"/>
            <a:ext cx="9236700" cy="1188950"/>
          </a:xfrm>
        </p:spPr>
        <p:txBody>
          <a:bodyPr anchor="b">
            <a:normAutofit/>
          </a:bodyPr>
          <a:lstStyle/>
          <a:p>
            <a:r>
              <a:rPr lang="cs-CZ" sz="5400"/>
              <a:t>1) Popis (co?)</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symbol pro obsah 2"/>
          <p:cNvSpPr>
            <a:spLocks noGrp="1"/>
          </p:cNvSpPr>
          <p:nvPr>
            <p:ph idx="1"/>
          </p:nvPr>
        </p:nvSpPr>
        <p:spPr>
          <a:xfrm>
            <a:off x="793660" y="2599509"/>
            <a:ext cx="10143668" cy="3435531"/>
          </a:xfrm>
        </p:spPr>
        <p:txBody>
          <a:bodyPr anchor="ctr">
            <a:normAutofit/>
          </a:bodyPr>
          <a:lstStyle/>
          <a:p>
            <a:pPr lvl="0"/>
            <a:r>
              <a:rPr lang="cs-CZ" sz="2200">
                <a:sym typeface="Wingdings"/>
              </a:rPr>
              <a:t></a:t>
            </a:r>
            <a:r>
              <a:rPr lang="cs-CZ" sz="2200"/>
              <a:t> nabízí relativně objektivizovatelný a završitelný výčet jednotlivých prvků, jež se v rámci daného literárního jevu či v souvislosti s ním vyskytují a jež tento literární jev utvářejí (v případě autorova života je to </a:t>
            </a:r>
            <a:r>
              <a:rPr lang="cs-CZ" sz="2200" i="1"/>
              <a:t>soupis fakt, které nějakým způsobem s daným literárním jevem souvisejí</a:t>
            </a:r>
            <a:r>
              <a:rPr lang="cs-CZ" sz="2200"/>
              <a:t>; v případě textu </a:t>
            </a:r>
            <a:r>
              <a:rPr lang="cs-CZ" sz="2200" i="1"/>
              <a:t>soupis všech dílčích výrazových prostředků, izolovatelných tematických prvků ve funkci motivů</a:t>
            </a:r>
            <a:r>
              <a:rPr lang="cs-CZ" sz="2200"/>
              <a:t> ap.); </a:t>
            </a:r>
          </a:p>
          <a:p>
            <a:pPr lvl="0"/>
            <a:r>
              <a:rPr lang="cs-CZ" sz="2200"/>
              <a:t>tradiční </a:t>
            </a:r>
            <a:r>
              <a:rPr lang="cs-CZ" sz="2200" b="1" i="1"/>
              <a:t>aparát popisné poetiky</a:t>
            </a:r>
            <a:r>
              <a:rPr lang="cs-CZ" sz="2200"/>
              <a:t> nabízí široký a ucelený repertoár toho, co hledat, ale také určité klasifikační celky a hierarchie (např. </a:t>
            </a:r>
            <a:r>
              <a:rPr lang="cs-CZ" sz="2200" i="1"/>
              <a:t>tropy a jejich typy; metrická schémata; podoby vypravěče a typy vyprávěcích situací; kompoziční principy výstavby děje </a:t>
            </a:r>
            <a:r>
              <a:rPr lang="cs-CZ" sz="2200"/>
              <a:t>atd.)</a:t>
            </a:r>
          </a:p>
          <a:p>
            <a:endParaRPr lang="cs-CZ" sz="2200"/>
          </a:p>
        </p:txBody>
      </p:sp>
    </p:spTree>
    <p:extLst>
      <p:ext uri="{BB962C8B-B14F-4D97-AF65-F5344CB8AC3E}">
        <p14:creationId xmlns:p14="http://schemas.microsoft.com/office/powerpoint/2010/main" val="2317528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08638" y="386930"/>
            <a:ext cx="9236700" cy="1188950"/>
          </a:xfrm>
        </p:spPr>
        <p:txBody>
          <a:bodyPr anchor="b">
            <a:normAutofit/>
          </a:bodyPr>
          <a:lstStyle/>
          <a:p>
            <a:r>
              <a:rPr lang="cs-CZ" sz="5400"/>
              <a:t>2) Analýza (jak?)</a:t>
            </a:r>
          </a:p>
        </p:txBody>
      </p:sp>
      <p:grpSp>
        <p:nvGrpSpPr>
          <p:cNvPr id="2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2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symbol pro obsah 2"/>
          <p:cNvSpPr>
            <a:spLocks noGrp="1"/>
          </p:cNvSpPr>
          <p:nvPr>
            <p:ph idx="1"/>
          </p:nvPr>
        </p:nvSpPr>
        <p:spPr>
          <a:xfrm>
            <a:off x="793660" y="2599509"/>
            <a:ext cx="10143668" cy="3435531"/>
          </a:xfrm>
        </p:spPr>
        <p:txBody>
          <a:bodyPr anchor="ctr">
            <a:normAutofit/>
          </a:bodyPr>
          <a:lstStyle/>
          <a:p>
            <a:pPr lvl="0"/>
            <a:r>
              <a:rPr lang="cs-CZ" sz="2000"/>
              <a:t>hledání vazeb a vztahů mezi jednotlivými prvky, které tento jev utvářejí; uspořádání jednotlivých klasifikovatelných prvků do jisté hierarchické struktury, vymezující vztahy jednotlivých prvků mezi sebou navzájem i vůči prvků vyššího či nižšího řádu </a:t>
            </a:r>
          </a:p>
          <a:p>
            <a:pPr lvl="0"/>
            <a:r>
              <a:rPr lang="cs-CZ" sz="2000"/>
              <a:t>tyto vztahy jsou buď </a:t>
            </a:r>
            <a:r>
              <a:rPr lang="cs-CZ" sz="2000" b="1" i="1"/>
              <a:t>paradigmatické</a:t>
            </a:r>
            <a:r>
              <a:rPr lang="cs-CZ" sz="2000"/>
              <a:t> (určitý prvek získává své významové směřování právě až k prvku jinému a neodhalení takového vztahu zcela redukuje jeho významové možnosti </a:t>
            </a:r>
            <a:r>
              <a:rPr lang="cs-CZ" sz="2000">
                <a:sym typeface="Wingdings"/>
              </a:rPr>
              <a:t></a:t>
            </a:r>
            <a:r>
              <a:rPr lang="cs-CZ" sz="2000"/>
              <a:t> typ ekvivalence, paralelismu, kontrastu, binární opozice) </a:t>
            </a:r>
          </a:p>
          <a:p>
            <a:pPr lvl="0"/>
            <a:r>
              <a:rPr lang="cs-CZ" sz="2000"/>
              <a:t>nebo </a:t>
            </a:r>
            <a:r>
              <a:rPr lang="cs-CZ" sz="2000" b="1" i="1"/>
              <a:t>syntagmatické</a:t>
            </a:r>
            <a:r>
              <a:rPr lang="cs-CZ" sz="2000"/>
              <a:t> (lineární souvstažnost mezi jednotlivými prvky, které tento jev utvářejí, kde další prvek přidává jistou významovou složku, aniž by omezoval působení prvku předchozího; ten je tedy aspoň do určité míry autonomní či izolovatelný a nepovšimnutí si jeho vztahu k prvku jinému neruší jádro jeho významové potence)</a:t>
            </a:r>
          </a:p>
          <a:p>
            <a:endParaRPr lang="cs-CZ" sz="2000"/>
          </a:p>
        </p:txBody>
      </p:sp>
    </p:spTree>
    <p:extLst>
      <p:ext uri="{BB962C8B-B14F-4D97-AF65-F5344CB8AC3E}">
        <p14:creationId xmlns:p14="http://schemas.microsoft.com/office/powerpoint/2010/main" val="978334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08638" y="386930"/>
            <a:ext cx="9236700" cy="1188950"/>
          </a:xfrm>
        </p:spPr>
        <p:txBody>
          <a:bodyPr anchor="b">
            <a:normAutofit/>
          </a:bodyPr>
          <a:lstStyle/>
          <a:p>
            <a:r>
              <a:rPr lang="cs-CZ" sz="5400"/>
              <a:t>3) Výklad (proč?)</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symbol pro obsah 2"/>
          <p:cNvSpPr>
            <a:spLocks noGrp="1"/>
          </p:cNvSpPr>
          <p:nvPr>
            <p:ph idx="1"/>
          </p:nvPr>
        </p:nvSpPr>
        <p:spPr>
          <a:xfrm>
            <a:off x="793660" y="2599509"/>
            <a:ext cx="10143668" cy="3435531"/>
          </a:xfrm>
        </p:spPr>
        <p:txBody>
          <a:bodyPr anchor="ctr">
            <a:normAutofit/>
          </a:bodyPr>
          <a:lstStyle/>
          <a:p>
            <a:pPr lvl="0"/>
            <a:r>
              <a:rPr lang="cs-CZ" sz="2400"/>
              <a:t>jeho účelem je uspořádání jednotlivých popisovaných a analyzovaných prvků a jejich vztahů do uceleného konstruktu, v němž se objasní jejich celkové významové směřování; </a:t>
            </a:r>
          </a:p>
          <a:p>
            <a:r>
              <a:rPr lang="cs-CZ" sz="2400">
                <a:sym typeface="Wingdings"/>
              </a:rPr>
              <a:t></a:t>
            </a:r>
            <a:r>
              <a:rPr lang="cs-CZ" sz="2400"/>
              <a:t> výklad je syntéza, vysvětlení, završení a scelení popisně analytických dílčích operací; smyslem výkladu je nabídnout hypotézu zpětně rekonstruovaného celku, opírající se o předchozí popisné a analytické operace, a proto z nich odvozující jistou exaktní, objektivizující platnost vyvozených závěrů</a:t>
            </a:r>
          </a:p>
          <a:p>
            <a:pPr lvl="0"/>
            <a:endParaRPr lang="cs-CZ" sz="2400"/>
          </a:p>
        </p:txBody>
      </p:sp>
    </p:spTree>
    <p:extLst>
      <p:ext uri="{BB962C8B-B14F-4D97-AF65-F5344CB8AC3E}">
        <p14:creationId xmlns:p14="http://schemas.microsoft.com/office/powerpoint/2010/main" val="902939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261FA8C2-72DF-5AB7-5E49-088703D51483}"/>
              </a:ext>
            </a:extLst>
          </p:cNvPr>
          <p:cNvPicPr>
            <a:picLocks noChangeAspect="1"/>
          </p:cNvPicPr>
          <p:nvPr/>
        </p:nvPicPr>
        <p:blipFill>
          <a:blip r:embed="rId2">
            <a:duotone>
              <a:prstClr val="black"/>
              <a:schemeClr val="tx2">
                <a:tint val="45000"/>
                <a:satMod val="400000"/>
              </a:schemeClr>
            </a:duotone>
            <a:alphaModFix amt="25000"/>
          </a:blip>
          <a:srcRect t="6496" b="18505"/>
          <a:stretch>
            <a:fillRect/>
          </a:stretch>
        </p:blipFill>
        <p:spPr>
          <a:xfrm>
            <a:off x="20" y="10"/>
            <a:ext cx="12191980" cy="6857990"/>
          </a:xfrm>
          <a:prstGeom prst="rect">
            <a:avLst/>
          </a:prstGeom>
        </p:spPr>
      </p:pic>
      <p:sp>
        <p:nvSpPr>
          <p:cNvPr id="2" name="Nadpis 1">
            <a:extLst>
              <a:ext uri="{FF2B5EF4-FFF2-40B4-BE49-F238E27FC236}">
                <a16:creationId xmlns:a16="http://schemas.microsoft.com/office/drawing/2014/main" id="{C7B9508B-5DB7-5282-06FA-73A4D0A63FE3}"/>
              </a:ext>
            </a:extLst>
          </p:cNvPr>
          <p:cNvSpPr>
            <a:spLocks noGrp="1"/>
          </p:cNvSpPr>
          <p:nvPr>
            <p:ph type="title"/>
          </p:nvPr>
        </p:nvSpPr>
        <p:spPr>
          <a:xfrm>
            <a:off x="838200" y="365125"/>
            <a:ext cx="10515600" cy="1325563"/>
          </a:xfrm>
        </p:spPr>
        <p:txBody>
          <a:bodyPr>
            <a:normAutofit/>
          </a:bodyPr>
          <a:lstStyle/>
          <a:p>
            <a:r>
              <a:rPr lang="cs-CZ" dirty="0"/>
              <a:t>Obsah přednášky </a:t>
            </a:r>
          </a:p>
        </p:txBody>
      </p:sp>
      <p:graphicFrame>
        <p:nvGraphicFramePr>
          <p:cNvPr id="13" name="Zástupný obsah 2">
            <a:extLst>
              <a:ext uri="{FF2B5EF4-FFF2-40B4-BE49-F238E27FC236}">
                <a16:creationId xmlns:a16="http://schemas.microsoft.com/office/drawing/2014/main" id="{E71DE308-718E-EC60-D53C-CB19C1895A5E}"/>
              </a:ext>
            </a:extLst>
          </p:cNvPr>
          <p:cNvGraphicFramePr>
            <a:graphicFrameLocks noGrp="1"/>
          </p:cNvGraphicFramePr>
          <p:nvPr>
            <p:ph idx="1"/>
            <p:extLst>
              <p:ext uri="{D42A27DB-BD31-4B8C-83A1-F6EECF244321}">
                <p14:modId xmlns:p14="http://schemas.microsoft.com/office/powerpoint/2010/main" val="202967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839292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08638" y="386930"/>
            <a:ext cx="9236700" cy="1188950"/>
          </a:xfrm>
        </p:spPr>
        <p:txBody>
          <a:bodyPr anchor="b">
            <a:normAutofit/>
          </a:bodyPr>
          <a:lstStyle/>
          <a:p>
            <a:r>
              <a:rPr lang="cs-CZ" sz="5400"/>
              <a:t>3) Výklad (proč?)</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symbol pro obsah 2"/>
          <p:cNvSpPr>
            <a:spLocks noGrp="1"/>
          </p:cNvSpPr>
          <p:nvPr>
            <p:ph idx="1"/>
          </p:nvPr>
        </p:nvSpPr>
        <p:spPr>
          <a:xfrm>
            <a:off x="793660" y="2599509"/>
            <a:ext cx="10143668" cy="3435531"/>
          </a:xfrm>
        </p:spPr>
        <p:txBody>
          <a:bodyPr anchor="ctr">
            <a:normAutofit/>
          </a:bodyPr>
          <a:lstStyle/>
          <a:p>
            <a:pPr lvl="0"/>
            <a:r>
              <a:rPr lang="cs-CZ" sz="2200"/>
              <a:t>výklad se zaměřuje na to, co jednotlivé prvky a jejich vztahy znamenají pro vědomí celku, ať už z hlediska toho, </a:t>
            </a:r>
            <a:r>
              <a:rPr lang="cs-CZ" sz="2200" b="1" i="1"/>
              <a:t>co jejich uspořádání právě do dané a ne jiné podoby motivovalo </a:t>
            </a:r>
            <a:r>
              <a:rPr lang="cs-CZ" sz="2200"/>
              <a:t>(</a:t>
            </a:r>
            <a:r>
              <a:rPr lang="cs-CZ" sz="2200" i="1"/>
              <a:t>oblast geneze, okolnosti vzniku, či ilustrace autorského záměru – pojmy typu inspirace, námět, látka, zpracování, realizace, postup, záměr</a:t>
            </a:r>
            <a:r>
              <a:rPr lang="cs-CZ" sz="2200"/>
              <a:t>), </a:t>
            </a:r>
          </a:p>
          <a:p>
            <a:pPr lvl="0"/>
            <a:r>
              <a:rPr lang="cs-CZ" sz="2200"/>
              <a:t>anebo </a:t>
            </a:r>
            <a:r>
              <a:rPr lang="cs-CZ" sz="2200" b="1" i="1"/>
              <a:t>jak tyto prvky ve struktuře celku fungují </a:t>
            </a:r>
            <a:r>
              <a:rPr lang="cs-CZ" sz="2200"/>
              <a:t>(</a:t>
            </a:r>
            <a:r>
              <a:rPr lang="cs-CZ" sz="2200" i="1"/>
              <a:t>výklad směřující do oblasti vnitřnětextové výstavby</a:t>
            </a:r>
            <a:r>
              <a:rPr lang="cs-CZ" sz="2200"/>
              <a:t>; využívají je metodologie založené na postupech „close reading“ či „explication du texte“, od ruského formalismu po „novou kritiku“ a strukturalismus až k textové stylistice Staigerově a Kayserově)</a:t>
            </a:r>
          </a:p>
          <a:p>
            <a:pPr lvl="0"/>
            <a:endParaRPr lang="cs-CZ" sz="2200"/>
          </a:p>
          <a:p>
            <a:endParaRPr lang="cs-CZ" sz="2200"/>
          </a:p>
        </p:txBody>
      </p:sp>
    </p:spTree>
    <p:extLst>
      <p:ext uri="{BB962C8B-B14F-4D97-AF65-F5344CB8AC3E}">
        <p14:creationId xmlns:p14="http://schemas.microsoft.com/office/powerpoint/2010/main" val="2816738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282963" y="1238080"/>
            <a:ext cx="9849751" cy="1349671"/>
          </a:xfrm>
        </p:spPr>
        <p:txBody>
          <a:bodyPr anchor="b">
            <a:normAutofit/>
          </a:bodyPr>
          <a:lstStyle/>
          <a:p>
            <a:r>
              <a:rPr lang="cs-CZ" sz="5400"/>
              <a:t>4) Interpretace</a:t>
            </a:r>
          </a:p>
        </p:txBody>
      </p:sp>
      <p:sp>
        <p:nvSpPr>
          <p:cNvPr id="3" name="Zástupný symbol pro obsah 2"/>
          <p:cNvSpPr>
            <a:spLocks noGrp="1"/>
          </p:cNvSpPr>
          <p:nvPr>
            <p:ph idx="1"/>
          </p:nvPr>
        </p:nvSpPr>
        <p:spPr>
          <a:xfrm>
            <a:off x="1289304" y="2902913"/>
            <a:ext cx="9849751" cy="3032168"/>
          </a:xfrm>
        </p:spPr>
        <p:txBody>
          <a:bodyPr anchor="ctr">
            <a:normAutofit/>
          </a:bodyPr>
          <a:lstStyle/>
          <a:p>
            <a:pPr lvl="0"/>
            <a:r>
              <a:rPr lang="cs-CZ" sz="2000" dirty="0"/>
              <a:t>Vychází z procedur popisu, analýzy a výkladu</a:t>
            </a:r>
          </a:p>
          <a:p>
            <a:pPr lvl="0"/>
            <a:r>
              <a:rPr lang="cs-CZ" sz="2000" dirty="0"/>
              <a:t>výsledek uplatnění jistých interpretačních metod, procedur či mechanismů</a:t>
            </a:r>
          </a:p>
          <a:p>
            <a:pPr lvl="0"/>
            <a:r>
              <a:rPr lang="cs-CZ" sz="2000" b="1" dirty="0"/>
              <a:t>při intepretaci utváříme určité konstrukty, mechanismy, entity či vazby (které neexistují samy o sobě) a utváříme je proto, že nám umožňují nové a/nebo zajímavé a/nebo sugestivní pohledy, jejichž prostřednictvím vyvstávají nové možnosti významotvorných aktivit daného textu)</a:t>
            </a:r>
          </a:p>
          <a:p>
            <a:pPr lvl="0"/>
            <a:r>
              <a:rPr lang="cs-CZ" sz="2000" dirty="0"/>
              <a:t>Celá řada interpretačních metodologií zdůrazňující různé póly literární komunikace</a:t>
            </a:r>
          </a:p>
        </p:txBody>
      </p:sp>
    </p:spTree>
    <p:extLst>
      <p:ext uri="{BB962C8B-B14F-4D97-AF65-F5344CB8AC3E}">
        <p14:creationId xmlns:p14="http://schemas.microsoft.com/office/powerpoint/2010/main" val="2738014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CB299CAB-C506-454B-90FC-406572829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8D99311-F254-40F1-8AB5-EE3E7B9B6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16054" y="1070149"/>
            <a:ext cx="8959893" cy="1004836"/>
          </a:xfrm>
        </p:spPr>
        <p:txBody>
          <a:bodyPr anchor="ctr">
            <a:normAutofit/>
          </a:bodyPr>
          <a:lstStyle/>
          <a:p>
            <a:pPr algn="ctr"/>
            <a:r>
              <a:rPr lang="en-US" sz="3200">
                <a:solidFill>
                  <a:srgbClr val="595959"/>
                </a:solidFill>
              </a:rPr>
              <a:t>DIDAKTICK</a:t>
            </a:r>
            <a:r>
              <a:rPr lang="cs-CZ" sz="3200">
                <a:solidFill>
                  <a:srgbClr val="595959"/>
                </a:solidFill>
              </a:rPr>
              <a:t>Á INTERPRETACE </a:t>
            </a:r>
          </a:p>
        </p:txBody>
      </p:sp>
      <p:sp>
        <p:nvSpPr>
          <p:cNvPr id="18" name="Rectangle 11">
            <a:extLst>
              <a:ext uri="{FF2B5EF4-FFF2-40B4-BE49-F238E27FC236}">
                <a16:creationId xmlns:a16="http://schemas.microsoft.com/office/drawing/2014/main" id="{7D89E3CB-00ED-4691-9F0F-F23EA3564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616054" y="2444376"/>
            <a:ext cx="8959892" cy="4051769"/>
          </a:xfrm>
        </p:spPr>
        <p:txBody>
          <a:bodyPr anchor="t">
            <a:normAutofit/>
          </a:bodyPr>
          <a:lstStyle/>
          <a:p>
            <a:r>
              <a:rPr lang="cs-CZ" sz="1500" dirty="0">
                <a:solidFill>
                  <a:schemeClr val="tx1">
                    <a:lumMod val="65000"/>
                    <a:lumOff val="35000"/>
                  </a:schemeClr>
                </a:solidFill>
              </a:rPr>
              <a:t>1) Vychází z reflexe učitelova čtenářského zážitku a z </a:t>
            </a:r>
            <a:r>
              <a:rPr lang="cs-CZ" sz="1500" i="1" dirty="0">
                <a:solidFill>
                  <a:schemeClr val="tx1">
                    <a:lumMod val="65000"/>
                    <a:lumOff val="35000"/>
                  </a:schemeClr>
                </a:solidFill>
              </a:rPr>
              <a:t>poznání významové výstavby textu</a:t>
            </a:r>
            <a:r>
              <a:rPr lang="cs-CZ" sz="1500" dirty="0">
                <a:solidFill>
                  <a:schemeClr val="tx1">
                    <a:lumMod val="65000"/>
                    <a:lumOff val="35000"/>
                  </a:schemeClr>
                </a:solidFill>
              </a:rPr>
              <a:t> integrované jeho autorskou záměrností</a:t>
            </a:r>
          </a:p>
          <a:p>
            <a:r>
              <a:rPr lang="cs-CZ" sz="1500" dirty="0">
                <a:solidFill>
                  <a:schemeClr val="tx1">
                    <a:lumMod val="65000"/>
                    <a:lumOff val="35000"/>
                  </a:schemeClr>
                </a:solidFill>
              </a:rPr>
              <a:t>2) Sleduje </a:t>
            </a:r>
            <a:r>
              <a:rPr lang="cs-CZ" sz="1500" i="1" dirty="0">
                <a:solidFill>
                  <a:schemeClr val="tx1">
                    <a:lumMod val="65000"/>
                    <a:lumOff val="35000"/>
                  </a:schemeClr>
                </a:solidFill>
              </a:rPr>
              <a:t>funkce didaktické</a:t>
            </a:r>
            <a:r>
              <a:rPr lang="cs-CZ" sz="1500" dirty="0">
                <a:solidFill>
                  <a:schemeClr val="tx1">
                    <a:lumMod val="65000"/>
                    <a:lumOff val="35000"/>
                  </a:schemeClr>
                </a:solidFill>
              </a:rPr>
              <a:t> - sféra </a:t>
            </a:r>
            <a:r>
              <a:rPr lang="cs-CZ" sz="1500" i="1" dirty="0">
                <a:solidFill>
                  <a:schemeClr val="tx1">
                    <a:lumMod val="65000"/>
                    <a:lumOff val="35000"/>
                  </a:schemeClr>
                </a:solidFill>
              </a:rPr>
              <a:t>poznatková a dovednostní</a:t>
            </a:r>
            <a:r>
              <a:rPr lang="cs-CZ" sz="1500" dirty="0">
                <a:solidFill>
                  <a:schemeClr val="tx1">
                    <a:lumMod val="65000"/>
                    <a:lumOff val="35000"/>
                  </a:schemeClr>
                </a:solidFill>
              </a:rPr>
              <a:t>, tj. očekávané výstupy, a </a:t>
            </a:r>
            <a:r>
              <a:rPr lang="cs-CZ" sz="1500" i="1" dirty="0">
                <a:solidFill>
                  <a:schemeClr val="tx1">
                    <a:lumMod val="65000"/>
                    <a:lumOff val="35000"/>
                  </a:schemeClr>
                </a:solidFill>
              </a:rPr>
              <a:t>hodnotová</a:t>
            </a:r>
            <a:r>
              <a:rPr lang="cs-CZ" sz="1500" dirty="0">
                <a:solidFill>
                  <a:schemeClr val="tx1">
                    <a:lumMod val="65000"/>
                    <a:lumOff val="35000"/>
                  </a:schemeClr>
                </a:solidFill>
              </a:rPr>
              <a:t>, tj. cílové kategorie klíčových kompetencí; didaktickým cílem je celkový rozvoj jedinečné žákovy osobnosti</a:t>
            </a:r>
          </a:p>
          <a:p>
            <a:r>
              <a:rPr lang="cs-CZ" sz="1500" dirty="0">
                <a:solidFill>
                  <a:schemeClr val="tx1">
                    <a:lumMod val="65000"/>
                    <a:lumOff val="35000"/>
                  </a:schemeClr>
                </a:solidFill>
              </a:rPr>
              <a:t>3) Pracuje s </a:t>
            </a:r>
            <a:r>
              <a:rPr lang="cs-CZ" sz="1500" i="1" dirty="0">
                <a:solidFill>
                  <a:schemeClr val="tx1">
                    <a:lumMod val="65000"/>
                    <a:lumOff val="35000"/>
                  </a:schemeClr>
                </a:solidFill>
              </a:rPr>
              <a:t>literárním textem didakticky transformovaným</a:t>
            </a:r>
          </a:p>
          <a:p>
            <a:r>
              <a:rPr lang="cs-CZ" sz="1500" dirty="0">
                <a:solidFill>
                  <a:schemeClr val="tx1">
                    <a:lumMod val="65000"/>
                    <a:lumOff val="35000"/>
                  </a:schemeClr>
                </a:solidFill>
              </a:rPr>
              <a:t>4) </a:t>
            </a:r>
            <a:r>
              <a:rPr lang="cs-CZ" sz="1500" i="1" dirty="0">
                <a:solidFill>
                  <a:schemeClr val="tx1">
                    <a:lumMod val="65000"/>
                    <a:lumOff val="35000"/>
                  </a:schemeClr>
                </a:solidFill>
              </a:rPr>
              <a:t>Poznání o čtenářské kompetenci</a:t>
            </a:r>
            <a:r>
              <a:rPr lang="cs-CZ" sz="1500" dirty="0">
                <a:solidFill>
                  <a:schemeClr val="tx1">
                    <a:lumMod val="65000"/>
                    <a:lumOff val="35000"/>
                  </a:schemeClr>
                </a:solidFill>
              </a:rPr>
              <a:t>, zájmu a potřebách žáků určitého věku a jejich osobnosti</a:t>
            </a:r>
          </a:p>
          <a:p>
            <a:r>
              <a:rPr lang="cs-CZ" sz="1500" dirty="0">
                <a:solidFill>
                  <a:schemeClr val="tx1">
                    <a:lumMod val="65000"/>
                    <a:lumOff val="35000"/>
                  </a:schemeClr>
                </a:solidFill>
              </a:rPr>
              <a:t>5) Cílem je: </a:t>
            </a:r>
          </a:p>
          <a:p>
            <a:pPr lvl="1"/>
            <a:r>
              <a:rPr lang="cs-CZ" sz="1500" dirty="0">
                <a:solidFill>
                  <a:schemeClr val="tx1">
                    <a:lumMod val="65000"/>
                    <a:lumOff val="35000"/>
                  </a:schemeClr>
                </a:solidFill>
              </a:rPr>
              <a:t>A) Zvyšovat </a:t>
            </a:r>
            <a:r>
              <a:rPr lang="cs-CZ" sz="1500" i="1" dirty="0">
                <a:solidFill>
                  <a:schemeClr val="tx1">
                    <a:lumMod val="65000"/>
                    <a:lumOff val="35000"/>
                  </a:schemeClr>
                </a:solidFill>
              </a:rPr>
              <a:t>čtenářskou kompetenci</a:t>
            </a:r>
            <a:r>
              <a:rPr lang="cs-CZ" sz="1500" dirty="0">
                <a:solidFill>
                  <a:schemeClr val="tx1">
                    <a:lumMod val="65000"/>
                    <a:lumOff val="35000"/>
                  </a:schemeClr>
                </a:solidFill>
              </a:rPr>
              <a:t> (vymezuji s využitím </a:t>
            </a:r>
            <a:r>
              <a:rPr lang="cs-CZ" sz="1500" dirty="0" err="1">
                <a:solidFill>
                  <a:schemeClr val="tx1">
                    <a:lumMod val="65000"/>
                    <a:lumOff val="35000"/>
                  </a:schemeClr>
                </a:solidFill>
              </a:rPr>
              <a:t>Ecovy</a:t>
            </a:r>
            <a:r>
              <a:rPr lang="cs-CZ" sz="1500" dirty="0">
                <a:solidFill>
                  <a:schemeClr val="tx1">
                    <a:lumMod val="65000"/>
                    <a:lumOff val="35000"/>
                  </a:schemeClr>
                </a:solidFill>
              </a:rPr>
              <a:t> terminologie tento rozvoj jako dialektiku mezi použitím textu a sémantickou a kritickou interpretací a nadto zdůrazňuji prostor pro bohatou emocionální komunikaci s textem a tvořivé didaktické metody otevírající možnosti nevšedním konkretizacím díla). </a:t>
            </a:r>
          </a:p>
          <a:p>
            <a:pPr lvl="1"/>
            <a:r>
              <a:rPr lang="cs-CZ" sz="1500" dirty="0">
                <a:solidFill>
                  <a:schemeClr val="tx1">
                    <a:lumMod val="65000"/>
                    <a:lumOff val="35000"/>
                  </a:schemeClr>
                </a:solidFill>
              </a:rPr>
              <a:t>B) Cílem je </a:t>
            </a:r>
            <a:r>
              <a:rPr lang="cs-CZ" sz="1500" i="1" dirty="0">
                <a:solidFill>
                  <a:schemeClr val="tx1">
                    <a:lumMod val="65000"/>
                    <a:lumOff val="35000"/>
                  </a:schemeClr>
                </a:solidFill>
              </a:rPr>
              <a:t>výchovný dopad</a:t>
            </a:r>
            <a:r>
              <a:rPr lang="cs-CZ" sz="1500" dirty="0">
                <a:solidFill>
                  <a:schemeClr val="tx1">
                    <a:lumMod val="65000"/>
                    <a:lumOff val="35000"/>
                  </a:schemeClr>
                </a:solidFill>
              </a:rPr>
              <a:t> (výchova citová, etická, občanská ad.)</a:t>
            </a:r>
          </a:p>
          <a:p>
            <a:pPr lvl="1"/>
            <a:r>
              <a:rPr lang="cs-CZ" sz="1500" dirty="0">
                <a:solidFill>
                  <a:schemeClr val="tx1">
                    <a:lumMod val="65000"/>
                    <a:lumOff val="35000"/>
                  </a:schemeClr>
                </a:solidFill>
              </a:rPr>
              <a:t>C) Rozvíjet konkrétní interpretační dovednosti.</a:t>
            </a:r>
          </a:p>
          <a:p>
            <a:pPr lvl="1"/>
            <a:r>
              <a:rPr lang="cs-CZ" sz="1500" dirty="0">
                <a:solidFill>
                  <a:schemeClr val="tx1">
                    <a:lumMod val="65000"/>
                    <a:lumOff val="35000"/>
                  </a:schemeClr>
                </a:solidFill>
              </a:rPr>
              <a:t>(L. </a:t>
            </a:r>
            <a:r>
              <a:rPr lang="cs-CZ" sz="1500" dirty="0" err="1">
                <a:solidFill>
                  <a:schemeClr val="tx1">
                    <a:lumMod val="65000"/>
                    <a:lumOff val="35000"/>
                  </a:schemeClr>
                </a:solidFill>
              </a:rPr>
              <a:t>Lederbuchová</a:t>
            </a:r>
            <a:r>
              <a:rPr lang="cs-CZ" sz="1500" dirty="0">
                <a:solidFill>
                  <a:schemeClr val="tx1">
                    <a:lumMod val="65000"/>
                    <a:lumOff val="35000"/>
                  </a:schemeClr>
                </a:solidFill>
              </a:rPr>
              <a:t>, Literatura ve škole, 2010)</a:t>
            </a:r>
          </a:p>
        </p:txBody>
      </p:sp>
    </p:spTree>
    <p:extLst>
      <p:ext uri="{BB962C8B-B14F-4D97-AF65-F5344CB8AC3E}">
        <p14:creationId xmlns:p14="http://schemas.microsoft.com/office/powerpoint/2010/main" val="3206165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1FEC590B-3306-47E9-BD67-97F3F76169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1" name="Color">
              <a:extLst>
                <a:ext uri="{FF2B5EF4-FFF2-40B4-BE49-F238E27FC236}">
                  <a16:creationId xmlns:a16="http://schemas.microsoft.com/office/drawing/2014/main" id="{54F87DBC-E43C-4CE4-A8C5-61E3D6819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a:extLst>
                <a:ext uri="{FF2B5EF4-FFF2-40B4-BE49-F238E27FC236}">
                  <a16:creationId xmlns:a16="http://schemas.microsoft.com/office/drawing/2014/main" id="{CD39A88A-7F84-4ACA-877B-E28BC26CD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A47AAF5E-1692-48C9-98FB-6432BF0B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5" name="Freeform: Shape 14">
              <a:extLst>
                <a:ext uri="{FF2B5EF4-FFF2-40B4-BE49-F238E27FC236}">
                  <a16:creationId xmlns:a16="http://schemas.microsoft.com/office/drawing/2014/main" id="{5F36A26D-E71D-4663-B197-8B7BFA37AD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Freeform: Shape 15">
              <a:extLst>
                <a:ext uri="{FF2B5EF4-FFF2-40B4-BE49-F238E27FC236}">
                  <a16:creationId xmlns:a16="http://schemas.microsoft.com/office/drawing/2014/main" id="{8A821CEB-DA96-4952-93B9-81F9C42BA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18C8EDE0-D69B-4F65-9AB7-DDE7EAD78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546F0982-BF10-4BF6-842A-F631654FF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2B313509-2128-42CA-81B6-C9EC23E44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1589188C-E06E-4F8A-BDD1-02ADF140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6B4E610F-FCD0-483F-B9F2-6DF2C28FE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Nadpis 1">
            <a:extLst>
              <a:ext uri="{FF2B5EF4-FFF2-40B4-BE49-F238E27FC236}">
                <a16:creationId xmlns:a16="http://schemas.microsoft.com/office/drawing/2014/main" id="{17AD4FC6-1212-9F3E-B9DE-4BCA95EA84A9}"/>
              </a:ext>
            </a:extLst>
          </p:cNvPr>
          <p:cNvSpPr>
            <a:spLocks noGrp="1"/>
          </p:cNvSpPr>
          <p:nvPr>
            <p:ph type="title"/>
          </p:nvPr>
        </p:nvSpPr>
        <p:spPr>
          <a:xfrm>
            <a:off x="789708" y="666351"/>
            <a:ext cx="10558405" cy="3044335"/>
          </a:xfrm>
        </p:spPr>
        <p:txBody>
          <a:bodyPr vert="horz" lIns="91440" tIns="45720" rIns="91440" bIns="45720" rtlCol="0" anchor="b">
            <a:normAutofit/>
          </a:bodyPr>
          <a:lstStyle/>
          <a:p>
            <a:pPr algn="ctr"/>
            <a:r>
              <a:rPr lang="en-US" sz="4800" kern="1200">
                <a:solidFill>
                  <a:schemeClr val="bg1"/>
                </a:solidFill>
                <a:latin typeface="+mj-lt"/>
                <a:ea typeface="+mj-ea"/>
                <a:cs typeface="+mj-cs"/>
              </a:rPr>
              <a:t>2) Jak učit literární interpretaci?</a:t>
            </a:r>
          </a:p>
        </p:txBody>
      </p:sp>
    </p:spTree>
    <p:extLst>
      <p:ext uri="{BB962C8B-B14F-4D97-AF65-F5344CB8AC3E}">
        <p14:creationId xmlns:p14="http://schemas.microsoft.com/office/powerpoint/2010/main" val="1199341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72EA02-59E5-AA31-BEC3-B7DDCF9FB47C}"/>
              </a:ext>
            </a:extLst>
          </p:cNvPr>
          <p:cNvPicPr>
            <a:picLocks noChangeAspect="1"/>
          </p:cNvPicPr>
          <p:nvPr/>
        </p:nvPicPr>
        <p:blipFill>
          <a:blip r:embed="rId2">
            <a:duotone>
              <a:schemeClr val="bg2">
                <a:shade val="45000"/>
                <a:satMod val="135000"/>
              </a:schemeClr>
              <a:prstClr val="white"/>
            </a:duotone>
          </a:blip>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4CDB8B3-194E-7C88-665F-A34BCC854876}"/>
              </a:ext>
            </a:extLst>
          </p:cNvPr>
          <p:cNvSpPr>
            <a:spLocks noGrp="1"/>
          </p:cNvSpPr>
          <p:nvPr>
            <p:ph type="title"/>
          </p:nvPr>
        </p:nvSpPr>
        <p:spPr>
          <a:xfrm>
            <a:off x="838200" y="365125"/>
            <a:ext cx="10515600" cy="1325563"/>
          </a:xfrm>
        </p:spPr>
        <p:txBody>
          <a:bodyPr>
            <a:normAutofit/>
          </a:bodyPr>
          <a:lstStyle/>
          <a:p>
            <a:r>
              <a:rPr lang="cs-CZ" dirty="0"/>
              <a:t>Základní principy</a:t>
            </a:r>
          </a:p>
        </p:txBody>
      </p:sp>
      <p:graphicFrame>
        <p:nvGraphicFramePr>
          <p:cNvPr id="5" name="Zástupný obsah 2">
            <a:extLst>
              <a:ext uri="{FF2B5EF4-FFF2-40B4-BE49-F238E27FC236}">
                <a16:creationId xmlns:a16="http://schemas.microsoft.com/office/drawing/2014/main" id="{ED5CE4D3-4CBD-C298-8938-D55F8CAC5443}"/>
              </a:ext>
            </a:extLst>
          </p:cNvPr>
          <p:cNvGraphicFramePr>
            <a:graphicFrameLocks noGrp="1"/>
          </p:cNvGraphicFramePr>
          <p:nvPr>
            <p:ph idx="1"/>
            <p:extLst>
              <p:ext uri="{D42A27DB-BD31-4B8C-83A1-F6EECF244321}">
                <p14:modId xmlns:p14="http://schemas.microsoft.com/office/powerpoint/2010/main" val="34277568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293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ložité matematické vzorce na černé tabuli">
            <a:extLst>
              <a:ext uri="{FF2B5EF4-FFF2-40B4-BE49-F238E27FC236}">
                <a16:creationId xmlns:a16="http://schemas.microsoft.com/office/drawing/2014/main" id="{16F09C2D-FF67-967F-AB04-33C31EE683B7}"/>
              </a:ext>
            </a:extLst>
          </p:cNvPr>
          <p:cNvPicPr>
            <a:picLocks noChangeAspect="1"/>
          </p:cNvPicPr>
          <p:nvPr/>
        </p:nvPicPr>
        <p:blipFill>
          <a:blip r:embed="rId2">
            <a:duotone>
              <a:schemeClr val="bg2">
                <a:shade val="45000"/>
                <a:satMod val="135000"/>
              </a:schemeClr>
              <a:prstClr val="white"/>
            </a:duotone>
          </a:blip>
          <a:srcRect t="22233" b="712"/>
          <a:stretch>
            <a:fill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42DFB3F-C82A-A9D7-8035-EF05E70DA8C0}"/>
              </a:ext>
            </a:extLst>
          </p:cNvPr>
          <p:cNvSpPr>
            <a:spLocks noGrp="1"/>
          </p:cNvSpPr>
          <p:nvPr>
            <p:ph type="title"/>
          </p:nvPr>
        </p:nvSpPr>
        <p:spPr>
          <a:xfrm>
            <a:off x="838200" y="365125"/>
            <a:ext cx="10515600" cy="1325563"/>
          </a:xfrm>
        </p:spPr>
        <p:txBody>
          <a:bodyPr>
            <a:normAutofit/>
          </a:bodyPr>
          <a:lstStyle/>
          <a:p>
            <a:r>
              <a:rPr lang="cs-CZ" dirty="0"/>
              <a:t>Jak formulovat interpretační otázky?  </a:t>
            </a:r>
          </a:p>
        </p:txBody>
      </p:sp>
      <p:sp>
        <p:nvSpPr>
          <p:cNvPr id="3" name="Zástupný obsah 2">
            <a:extLst>
              <a:ext uri="{FF2B5EF4-FFF2-40B4-BE49-F238E27FC236}">
                <a16:creationId xmlns:a16="http://schemas.microsoft.com/office/drawing/2014/main" id="{C0FA0A7A-4680-CD76-11E5-BE2E94F84CC0}"/>
              </a:ext>
            </a:extLst>
          </p:cNvPr>
          <p:cNvSpPr>
            <a:spLocks noGrp="1"/>
          </p:cNvSpPr>
          <p:nvPr>
            <p:ph idx="1"/>
          </p:nvPr>
        </p:nvSpPr>
        <p:spPr>
          <a:xfrm>
            <a:off x="838200" y="1825625"/>
            <a:ext cx="10515600" cy="4351338"/>
          </a:xfrm>
        </p:spPr>
        <p:txBody>
          <a:bodyPr>
            <a:normAutofit/>
          </a:bodyPr>
          <a:lstStyle/>
          <a:p>
            <a:r>
              <a:rPr lang="cs-CZ" dirty="0"/>
              <a:t>Interpretace nezačíná odpovědí, ale otázkou. A kvalita interpretace stojí na kvalitě otázky.</a:t>
            </a:r>
          </a:p>
          <a:p>
            <a:endParaRPr lang="cs-CZ" dirty="0"/>
          </a:p>
        </p:txBody>
      </p:sp>
    </p:spTree>
    <p:extLst>
      <p:ext uri="{BB962C8B-B14F-4D97-AF65-F5344CB8AC3E}">
        <p14:creationId xmlns:p14="http://schemas.microsoft.com/office/powerpoint/2010/main" val="1131871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Vzorce napsané na tabuli">
            <a:extLst>
              <a:ext uri="{FF2B5EF4-FFF2-40B4-BE49-F238E27FC236}">
                <a16:creationId xmlns:a16="http://schemas.microsoft.com/office/drawing/2014/main" id="{8D93A4FC-7C9D-C892-60A0-C01146EA8567}"/>
              </a:ext>
            </a:extLst>
          </p:cNvPr>
          <p:cNvPicPr>
            <a:picLocks noChangeAspect="1"/>
          </p:cNvPicPr>
          <p:nvPr/>
        </p:nvPicPr>
        <p:blipFill>
          <a:blip r:embed="rId2">
            <a:duotone>
              <a:schemeClr val="bg2">
                <a:shade val="45000"/>
                <a:satMod val="135000"/>
              </a:schemeClr>
              <a:prstClr val="white"/>
            </a:duotone>
          </a:blip>
          <a:srcRect t="15730"/>
          <a:stretch>
            <a:fill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B4A061F9-48C2-A746-2FF1-024A0E6528FD}"/>
              </a:ext>
            </a:extLst>
          </p:cNvPr>
          <p:cNvSpPr>
            <a:spLocks noGrp="1"/>
          </p:cNvSpPr>
          <p:nvPr>
            <p:ph type="title"/>
          </p:nvPr>
        </p:nvSpPr>
        <p:spPr>
          <a:xfrm>
            <a:off x="838200" y="365125"/>
            <a:ext cx="10515600" cy="1325563"/>
          </a:xfrm>
        </p:spPr>
        <p:txBody>
          <a:bodyPr>
            <a:normAutofit/>
          </a:bodyPr>
          <a:lstStyle/>
          <a:p>
            <a:r>
              <a:rPr lang="cs-CZ" dirty="0"/>
              <a:t>Tři kroky</a:t>
            </a:r>
          </a:p>
        </p:txBody>
      </p:sp>
      <p:sp>
        <p:nvSpPr>
          <p:cNvPr id="3" name="Zástupný obsah 2">
            <a:extLst>
              <a:ext uri="{FF2B5EF4-FFF2-40B4-BE49-F238E27FC236}">
                <a16:creationId xmlns:a16="http://schemas.microsoft.com/office/drawing/2014/main" id="{16045C8B-9D52-FCAC-2E4F-7F58DFE4BD7B}"/>
              </a:ext>
            </a:extLst>
          </p:cNvPr>
          <p:cNvSpPr>
            <a:spLocks noGrp="1"/>
          </p:cNvSpPr>
          <p:nvPr>
            <p:ph idx="1"/>
          </p:nvPr>
        </p:nvSpPr>
        <p:spPr>
          <a:xfrm>
            <a:off x="838200" y="1825625"/>
            <a:ext cx="10515600" cy="4351338"/>
          </a:xfrm>
        </p:spPr>
        <p:txBody>
          <a:bodyPr>
            <a:normAutofit/>
          </a:bodyPr>
          <a:lstStyle/>
          <a:p>
            <a:r>
              <a:rPr lang="cs-CZ" sz="2600" b="1"/>
              <a:t>1. Identifikační fáze </a:t>
            </a:r>
          </a:p>
          <a:p>
            <a:r>
              <a:rPr lang="cs-CZ" sz="2600" b="1"/>
              <a:t>2. Zkoumání textu</a:t>
            </a:r>
          </a:p>
          <a:p>
            <a:r>
              <a:rPr lang="cs-CZ" sz="2600" b="1"/>
              <a:t>3. Interpretace textu</a:t>
            </a:r>
          </a:p>
          <a:p>
            <a:endParaRPr lang="cs-CZ" sz="2600" b="1"/>
          </a:p>
          <a:p>
            <a:endParaRPr lang="cs-CZ" sz="2600" b="1"/>
          </a:p>
          <a:p>
            <a:r>
              <a:rPr lang="cs-CZ" sz="2600" b="1"/>
              <a:t>Interpretace není jeden krok, ale pohyb mezi třemi rovinami: všimnout si, propojit, pochopit.</a:t>
            </a:r>
          </a:p>
          <a:p>
            <a:endParaRPr lang="cs-CZ" sz="2600"/>
          </a:p>
          <a:p>
            <a:pPr marL="0" lvl="0" indent="0">
              <a:buNone/>
            </a:pPr>
            <a:r>
              <a:rPr lang="cs-CZ" sz="2600"/>
              <a:t> </a:t>
            </a:r>
          </a:p>
          <a:p>
            <a:endParaRPr lang="cs-CZ" sz="2600"/>
          </a:p>
        </p:txBody>
      </p:sp>
    </p:spTree>
    <p:extLst>
      <p:ext uri="{BB962C8B-B14F-4D97-AF65-F5344CB8AC3E}">
        <p14:creationId xmlns:p14="http://schemas.microsoft.com/office/powerpoint/2010/main" val="1818924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299CAB-C506-454B-90FC-406572829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D99311-F254-40F1-8AB5-EE3E7B9B6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1E0AE63-DA77-BC72-A537-227A6AFF6B05}"/>
              </a:ext>
            </a:extLst>
          </p:cNvPr>
          <p:cNvSpPr>
            <a:spLocks noGrp="1"/>
          </p:cNvSpPr>
          <p:nvPr>
            <p:ph type="title"/>
          </p:nvPr>
        </p:nvSpPr>
        <p:spPr>
          <a:xfrm>
            <a:off x="1616054" y="1070149"/>
            <a:ext cx="8959893" cy="1004836"/>
          </a:xfrm>
        </p:spPr>
        <p:txBody>
          <a:bodyPr anchor="ctr">
            <a:normAutofit/>
          </a:bodyPr>
          <a:lstStyle/>
          <a:p>
            <a:pPr algn="ctr"/>
            <a:r>
              <a:rPr lang="cs-CZ" sz="3200">
                <a:solidFill>
                  <a:srgbClr val="595959"/>
                </a:solidFill>
              </a:rPr>
              <a:t>Text (aplikace)</a:t>
            </a:r>
          </a:p>
        </p:txBody>
      </p:sp>
      <p:sp>
        <p:nvSpPr>
          <p:cNvPr id="12" name="Rectangle 11">
            <a:extLst>
              <a:ext uri="{FF2B5EF4-FFF2-40B4-BE49-F238E27FC236}">
                <a16:creationId xmlns:a16="http://schemas.microsoft.com/office/drawing/2014/main" id="{7D89E3CB-00ED-4691-9F0F-F23EA3564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ED2ACF44-A9E0-BEDF-7730-B10616ED86DF}"/>
              </a:ext>
            </a:extLst>
          </p:cNvPr>
          <p:cNvSpPr>
            <a:spLocks noGrp="1"/>
          </p:cNvSpPr>
          <p:nvPr>
            <p:ph idx="1"/>
          </p:nvPr>
        </p:nvSpPr>
        <p:spPr>
          <a:xfrm>
            <a:off x="1616054" y="2768321"/>
            <a:ext cx="8959892" cy="2828543"/>
          </a:xfrm>
        </p:spPr>
        <p:txBody>
          <a:bodyPr anchor="t">
            <a:normAutofit/>
          </a:bodyPr>
          <a:lstStyle/>
          <a:p>
            <a:pPr marL="0" indent="0">
              <a:buNone/>
            </a:pPr>
            <a:r>
              <a:rPr lang="cs-CZ" sz="2000">
                <a:solidFill>
                  <a:schemeClr val="tx1">
                    <a:lumMod val="65000"/>
                    <a:lumOff val="35000"/>
                  </a:schemeClr>
                </a:solidFill>
              </a:rPr>
              <a:t>Franz Kafka: </a:t>
            </a:r>
            <a:r>
              <a:rPr lang="cs-CZ" sz="2000" b="1">
                <a:solidFill>
                  <a:schemeClr val="tx1">
                    <a:lumMod val="65000"/>
                    <a:lumOff val="35000"/>
                  </a:schemeClr>
                </a:solidFill>
              </a:rPr>
              <a:t>Touha stát se indiánem </a:t>
            </a:r>
            <a:r>
              <a:rPr lang="cs-CZ" sz="2000">
                <a:solidFill>
                  <a:schemeClr val="tx1">
                    <a:lumMod val="65000"/>
                    <a:lumOff val="35000"/>
                  </a:schemeClr>
                </a:solidFill>
              </a:rPr>
              <a:t>(Rozjímání)</a:t>
            </a:r>
          </a:p>
          <a:p>
            <a:pPr marL="0" indent="0">
              <a:buNone/>
            </a:pPr>
            <a:endParaRPr lang="cs-CZ" sz="2000">
              <a:solidFill>
                <a:schemeClr val="tx1">
                  <a:lumMod val="65000"/>
                  <a:lumOff val="35000"/>
                </a:schemeClr>
              </a:solidFill>
            </a:endParaRPr>
          </a:p>
          <a:p>
            <a:pPr marL="0" indent="0">
              <a:buNone/>
            </a:pPr>
            <a:r>
              <a:rPr lang="cs-CZ" sz="2000">
                <a:solidFill>
                  <a:schemeClr val="tx1">
                    <a:lumMod val="65000"/>
                    <a:lumOff val="35000"/>
                  </a:schemeClr>
                </a:solidFill>
              </a:rPr>
              <a:t>Kdyby tak byl člověk Indián, vždy pohotový, a předkloněn ve vzduchu na pádícím koni, stále znovu by se zachvíval krátkými otřesy země, až by pak nechal ostruhy ostruhami, neboť žádné ostruhy nejsou, až by pak odhodil uzdu, neboť žádná uzda není, a zemi jak hladce vysečenou step by před sebou už skoro neviděl, již bez koňské šíje a hlavy.</a:t>
            </a:r>
          </a:p>
        </p:txBody>
      </p:sp>
    </p:spTree>
    <p:extLst>
      <p:ext uri="{BB962C8B-B14F-4D97-AF65-F5344CB8AC3E}">
        <p14:creationId xmlns:p14="http://schemas.microsoft.com/office/powerpoint/2010/main" val="338438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299CAB-C506-454B-90FC-406572829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D99311-F254-40F1-8AB5-EE3E7B9B6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1FEBB5F-2F2B-24D1-C9D8-B1DE8618C43D}"/>
              </a:ext>
            </a:extLst>
          </p:cNvPr>
          <p:cNvSpPr>
            <a:spLocks noGrp="1"/>
          </p:cNvSpPr>
          <p:nvPr>
            <p:ph type="title"/>
          </p:nvPr>
        </p:nvSpPr>
        <p:spPr>
          <a:xfrm>
            <a:off x="1616054" y="1070149"/>
            <a:ext cx="8959893" cy="1004836"/>
          </a:xfrm>
        </p:spPr>
        <p:txBody>
          <a:bodyPr anchor="ctr">
            <a:normAutofit/>
          </a:bodyPr>
          <a:lstStyle/>
          <a:p>
            <a:pPr algn="ctr"/>
            <a:r>
              <a:rPr lang="cs-CZ" sz="3200">
                <a:solidFill>
                  <a:srgbClr val="595959"/>
                </a:solidFill>
              </a:rPr>
              <a:t>Touha stát se indiánem (1. krok: identifikační fáze)</a:t>
            </a:r>
          </a:p>
        </p:txBody>
      </p:sp>
      <p:sp>
        <p:nvSpPr>
          <p:cNvPr id="12" name="Rectangle 11">
            <a:extLst>
              <a:ext uri="{FF2B5EF4-FFF2-40B4-BE49-F238E27FC236}">
                <a16:creationId xmlns:a16="http://schemas.microsoft.com/office/drawing/2014/main" id="{7D89E3CB-00ED-4691-9F0F-F23EA3564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028FA562-FA56-1108-7408-EC8F4626EB4D}"/>
              </a:ext>
            </a:extLst>
          </p:cNvPr>
          <p:cNvSpPr>
            <a:spLocks noGrp="1"/>
          </p:cNvSpPr>
          <p:nvPr>
            <p:ph idx="1"/>
          </p:nvPr>
        </p:nvSpPr>
        <p:spPr>
          <a:xfrm>
            <a:off x="1616054" y="2768321"/>
            <a:ext cx="8959892" cy="2828543"/>
          </a:xfrm>
        </p:spPr>
        <p:txBody>
          <a:bodyPr anchor="t">
            <a:normAutofit/>
          </a:bodyPr>
          <a:lstStyle/>
          <a:p>
            <a:r>
              <a:rPr lang="cs-CZ" sz="1400" b="1">
                <a:solidFill>
                  <a:schemeClr val="tx1">
                    <a:lumMod val="65000"/>
                    <a:lumOff val="35000"/>
                  </a:schemeClr>
                </a:solidFill>
              </a:rPr>
              <a:t>Zadání: </a:t>
            </a:r>
            <a:r>
              <a:rPr lang="cs-CZ" sz="1400">
                <a:solidFill>
                  <a:schemeClr val="tx1">
                    <a:lumMod val="65000"/>
                    <a:lumOff val="35000"/>
                  </a:schemeClr>
                </a:solidFill>
              </a:rPr>
              <a:t>Jaký dojem na vás ten text udělal? Jaký obraz vám zůstal v hlavě?</a:t>
            </a:r>
          </a:p>
          <a:p>
            <a:pPr marL="0" indent="0">
              <a:buNone/>
            </a:pPr>
            <a:br>
              <a:rPr lang="cs-CZ" sz="1400">
                <a:solidFill>
                  <a:schemeClr val="tx1">
                    <a:lumMod val="65000"/>
                    <a:lumOff val="35000"/>
                  </a:schemeClr>
                </a:solidFill>
              </a:rPr>
            </a:br>
            <a:endParaRPr lang="cs-CZ" sz="1400">
              <a:solidFill>
                <a:schemeClr val="tx1">
                  <a:lumMod val="65000"/>
                  <a:lumOff val="35000"/>
                </a:schemeClr>
              </a:solidFill>
            </a:endParaRPr>
          </a:p>
          <a:p>
            <a:r>
              <a:rPr lang="cs-CZ" sz="1400" b="1">
                <a:solidFill>
                  <a:schemeClr val="tx1">
                    <a:lumMod val="65000"/>
                    <a:lumOff val="35000"/>
                  </a:schemeClr>
                </a:solidFill>
              </a:rPr>
              <a:t> Možné odpovědi: </a:t>
            </a:r>
            <a:r>
              <a:rPr lang="cs-CZ" sz="1400">
                <a:solidFill>
                  <a:schemeClr val="tx1">
                    <a:lumMod val="65000"/>
                    <a:lumOff val="35000"/>
                  </a:schemeClr>
                </a:solidFill>
              </a:rPr>
              <a:t>rychlost, svoboda, pohyb, zvláštní / neuchopitelné </a:t>
            </a:r>
            <a:br>
              <a:rPr lang="cs-CZ" sz="1400">
                <a:solidFill>
                  <a:schemeClr val="tx1">
                    <a:lumMod val="65000"/>
                    <a:lumOff val="35000"/>
                  </a:schemeClr>
                </a:solidFill>
              </a:rPr>
            </a:br>
            <a:endParaRPr lang="cs-CZ" sz="1400">
              <a:solidFill>
                <a:schemeClr val="tx1">
                  <a:lumMod val="65000"/>
                  <a:lumOff val="35000"/>
                </a:schemeClr>
              </a:solidFill>
            </a:endParaRPr>
          </a:p>
          <a:p>
            <a:r>
              <a:rPr lang="cs-CZ" sz="1400" b="1">
                <a:solidFill>
                  <a:schemeClr val="tx1">
                    <a:lumMod val="65000"/>
                    <a:lumOff val="35000"/>
                  </a:schemeClr>
                </a:solidFill>
              </a:rPr>
              <a:t>Klíčová otázka: </a:t>
            </a:r>
            <a:r>
              <a:rPr lang="cs-CZ" sz="1400">
                <a:solidFill>
                  <a:schemeClr val="tx1">
                    <a:lumMod val="65000"/>
                    <a:lumOff val="35000"/>
                  </a:schemeClr>
                </a:solidFill>
              </a:rPr>
              <a:t>Co je na tom textu zvláštní?</a:t>
            </a:r>
          </a:p>
          <a:p>
            <a:pPr marL="0" indent="0">
              <a:buNone/>
            </a:pPr>
            <a:endParaRPr lang="cs-CZ" sz="1400" b="1">
              <a:solidFill>
                <a:schemeClr val="tx1">
                  <a:lumMod val="65000"/>
                  <a:lumOff val="35000"/>
                </a:schemeClr>
              </a:solidFill>
            </a:endParaRPr>
          </a:p>
          <a:p>
            <a:r>
              <a:rPr lang="cs-CZ" sz="1400" b="1">
                <a:solidFill>
                  <a:schemeClr val="tx1">
                    <a:lumMod val="65000"/>
                    <a:lumOff val="35000"/>
                  </a:schemeClr>
                </a:solidFill>
              </a:rPr>
              <a:t>Možné odpovědi:</a:t>
            </a:r>
            <a:r>
              <a:rPr lang="cs-CZ" sz="1400">
                <a:solidFill>
                  <a:schemeClr val="tx1">
                    <a:lumMod val="65000"/>
                    <a:lumOff val="35000"/>
                  </a:schemeClr>
                </a:solidFill>
              </a:rPr>
              <a:t> „není tam děj“, „pořád se to mění“, „něco mizí“ </a:t>
            </a:r>
          </a:p>
          <a:p>
            <a:pPr marL="0" indent="0">
              <a:buNone/>
            </a:pPr>
            <a:br>
              <a:rPr lang="cs-CZ" sz="1400">
                <a:solidFill>
                  <a:schemeClr val="tx1">
                    <a:lumMod val="65000"/>
                    <a:lumOff val="35000"/>
                  </a:schemeClr>
                </a:solidFill>
              </a:rPr>
            </a:br>
            <a:endParaRPr lang="cs-CZ" sz="1400">
              <a:solidFill>
                <a:schemeClr val="tx1">
                  <a:lumMod val="65000"/>
                  <a:lumOff val="35000"/>
                </a:schemeClr>
              </a:solidFill>
            </a:endParaRPr>
          </a:p>
        </p:txBody>
      </p:sp>
    </p:spTree>
    <p:extLst>
      <p:ext uri="{BB962C8B-B14F-4D97-AF65-F5344CB8AC3E}">
        <p14:creationId xmlns:p14="http://schemas.microsoft.com/office/powerpoint/2010/main" val="723943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299CAB-C506-454B-90FC-406572829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D99311-F254-40F1-8AB5-EE3E7B9B6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2D89A15F-D4A6-492D-A42D-7D360EAD3756}"/>
              </a:ext>
            </a:extLst>
          </p:cNvPr>
          <p:cNvSpPr>
            <a:spLocks noGrp="1"/>
          </p:cNvSpPr>
          <p:nvPr>
            <p:ph type="title"/>
          </p:nvPr>
        </p:nvSpPr>
        <p:spPr>
          <a:xfrm>
            <a:off x="1616054" y="1070149"/>
            <a:ext cx="8959893" cy="1004836"/>
          </a:xfrm>
        </p:spPr>
        <p:txBody>
          <a:bodyPr anchor="ctr">
            <a:normAutofit/>
          </a:bodyPr>
          <a:lstStyle/>
          <a:p>
            <a:pPr algn="ctr"/>
            <a:r>
              <a:rPr lang="cs-CZ" sz="3200">
                <a:solidFill>
                  <a:srgbClr val="595959"/>
                </a:solidFill>
              </a:rPr>
              <a:t>Touha stát se indiánem (2. krok: zkoumání textu)</a:t>
            </a:r>
          </a:p>
        </p:txBody>
      </p:sp>
      <p:sp>
        <p:nvSpPr>
          <p:cNvPr id="12" name="Rectangle 11">
            <a:extLst>
              <a:ext uri="{FF2B5EF4-FFF2-40B4-BE49-F238E27FC236}">
                <a16:creationId xmlns:a16="http://schemas.microsoft.com/office/drawing/2014/main" id="{7D89E3CB-00ED-4691-9F0F-F23EA3564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F36541CF-656D-9F91-1C06-6C6CC9A2CFB8}"/>
              </a:ext>
            </a:extLst>
          </p:cNvPr>
          <p:cNvSpPr>
            <a:spLocks noGrp="1"/>
          </p:cNvSpPr>
          <p:nvPr>
            <p:ph idx="1"/>
          </p:nvPr>
        </p:nvSpPr>
        <p:spPr>
          <a:xfrm>
            <a:off x="1616054" y="2444377"/>
            <a:ext cx="8959892" cy="3610984"/>
          </a:xfrm>
        </p:spPr>
        <p:txBody>
          <a:bodyPr numCol="2" anchor="t">
            <a:normAutofit/>
          </a:bodyPr>
          <a:lstStyle/>
          <a:p>
            <a:r>
              <a:rPr lang="cs-CZ" sz="1600" b="1" dirty="0">
                <a:solidFill>
                  <a:schemeClr val="tx1">
                    <a:lumMod val="65000"/>
                    <a:lumOff val="35000"/>
                  </a:schemeClr>
                </a:solidFill>
              </a:rPr>
              <a:t>Zaměření: mizící realita </a:t>
            </a:r>
          </a:p>
          <a:p>
            <a:pPr marL="0" indent="0">
              <a:buNone/>
            </a:pPr>
            <a:endParaRPr lang="cs-CZ" sz="1600" b="1" dirty="0">
              <a:solidFill>
                <a:schemeClr val="tx1">
                  <a:lumMod val="65000"/>
                  <a:lumOff val="35000"/>
                </a:schemeClr>
              </a:solidFill>
            </a:endParaRPr>
          </a:p>
          <a:p>
            <a:r>
              <a:rPr lang="cs-CZ" sz="1600" b="1" dirty="0">
                <a:solidFill>
                  <a:schemeClr val="tx1">
                    <a:lumMod val="65000"/>
                    <a:lumOff val="35000"/>
                  </a:schemeClr>
                </a:solidFill>
              </a:rPr>
              <a:t>Zadání: </a:t>
            </a:r>
            <a:r>
              <a:rPr lang="cs-CZ" sz="1600" dirty="0">
                <a:solidFill>
                  <a:schemeClr val="tx1">
                    <a:lumMod val="65000"/>
                    <a:lumOff val="35000"/>
                  </a:schemeClr>
                </a:solidFill>
              </a:rPr>
              <a:t>Najděte v textu místa, kde se něco „ztrácí“ nebo mizí.</a:t>
            </a:r>
          </a:p>
          <a:p>
            <a:endParaRPr lang="cs-CZ" sz="1600" dirty="0">
              <a:solidFill>
                <a:schemeClr val="tx1">
                  <a:lumMod val="65000"/>
                  <a:lumOff val="35000"/>
                </a:schemeClr>
              </a:solidFill>
            </a:endParaRPr>
          </a:p>
          <a:p>
            <a:r>
              <a:rPr lang="cs-CZ" sz="1600" b="1" dirty="0">
                <a:solidFill>
                  <a:schemeClr val="tx1">
                    <a:lumMod val="65000"/>
                    <a:lumOff val="35000"/>
                  </a:schemeClr>
                </a:solidFill>
              </a:rPr>
              <a:t>Možné řešení:</a:t>
            </a:r>
            <a:r>
              <a:rPr lang="cs-CZ" sz="1600" dirty="0">
                <a:solidFill>
                  <a:schemeClr val="tx1">
                    <a:lumMod val="65000"/>
                    <a:lumOff val="35000"/>
                  </a:schemeClr>
                </a:solidFill>
              </a:rPr>
              <a:t>  „žádné ostruhy nejsou“, „žádná uzda není“ , „už skoro neviděl“, „bez koňské šíje a hlavy“ </a:t>
            </a:r>
          </a:p>
          <a:p>
            <a:pPr marL="0" indent="0">
              <a:buNone/>
            </a:pPr>
            <a:endParaRPr lang="cs-CZ" sz="1600" dirty="0">
              <a:solidFill>
                <a:schemeClr val="tx1">
                  <a:lumMod val="65000"/>
                  <a:lumOff val="35000"/>
                </a:schemeClr>
              </a:solidFill>
            </a:endParaRPr>
          </a:p>
          <a:p>
            <a:r>
              <a:rPr lang="cs-CZ" sz="1600" b="1" dirty="0">
                <a:solidFill>
                  <a:schemeClr val="tx1">
                    <a:lumMod val="65000"/>
                    <a:lumOff val="35000"/>
                  </a:schemeClr>
                </a:solidFill>
              </a:rPr>
              <a:t>Klíčová otázka: </a:t>
            </a:r>
            <a:r>
              <a:rPr lang="cs-CZ" sz="1600" dirty="0">
                <a:solidFill>
                  <a:schemeClr val="tx1">
                    <a:lumMod val="65000"/>
                    <a:lumOff val="35000"/>
                  </a:schemeClr>
                </a:solidFill>
              </a:rPr>
              <a:t>Co se vlastně postupně vytrácí?</a:t>
            </a:r>
          </a:p>
          <a:p>
            <a:pPr marL="0" indent="0">
              <a:buNone/>
            </a:pPr>
            <a:br>
              <a:rPr lang="cs-CZ" sz="1600" dirty="0">
                <a:solidFill>
                  <a:schemeClr val="tx1">
                    <a:lumMod val="65000"/>
                    <a:lumOff val="35000"/>
                  </a:schemeClr>
                </a:solidFill>
              </a:rPr>
            </a:br>
            <a:endParaRPr lang="cs-CZ" sz="1600" dirty="0">
              <a:solidFill>
                <a:schemeClr val="tx1">
                  <a:lumMod val="65000"/>
                  <a:lumOff val="35000"/>
                </a:schemeClr>
              </a:solidFill>
            </a:endParaRPr>
          </a:p>
          <a:p>
            <a:r>
              <a:rPr lang="cs-CZ" sz="1600" b="1" dirty="0">
                <a:solidFill>
                  <a:schemeClr val="tx1">
                    <a:lumMod val="65000"/>
                    <a:lumOff val="35000"/>
                  </a:schemeClr>
                </a:solidFill>
              </a:rPr>
              <a:t>Možné odpovědi: </a:t>
            </a:r>
            <a:r>
              <a:rPr lang="cs-CZ" sz="1600" dirty="0">
                <a:solidFill>
                  <a:schemeClr val="tx1">
                    <a:lumMod val="65000"/>
                    <a:lumOff val="35000"/>
                  </a:schemeClr>
                </a:solidFill>
              </a:rPr>
              <a:t>kontrola, realita , konkrétní věci </a:t>
            </a:r>
            <a:br>
              <a:rPr lang="cs-CZ" sz="1600" dirty="0">
                <a:solidFill>
                  <a:schemeClr val="tx1">
                    <a:lumMod val="65000"/>
                    <a:lumOff val="35000"/>
                  </a:schemeClr>
                </a:solidFill>
              </a:rPr>
            </a:br>
            <a:br>
              <a:rPr lang="cs-CZ" sz="1600" dirty="0">
                <a:solidFill>
                  <a:schemeClr val="tx1">
                    <a:lumMod val="65000"/>
                    <a:lumOff val="35000"/>
                  </a:schemeClr>
                </a:solidFill>
              </a:rPr>
            </a:br>
            <a:endParaRPr lang="cs-CZ" sz="1600" dirty="0">
              <a:solidFill>
                <a:schemeClr val="tx1">
                  <a:lumMod val="65000"/>
                  <a:lumOff val="35000"/>
                </a:schemeClr>
              </a:solidFill>
            </a:endParaRPr>
          </a:p>
          <a:p>
            <a:r>
              <a:rPr lang="cs-CZ" sz="1600" b="1" dirty="0">
                <a:solidFill>
                  <a:schemeClr val="tx1">
                    <a:lumMod val="65000"/>
                    <a:lumOff val="35000"/>
                  </a:schemeClr>
                </a:solidFill>
              </a:rPr>
              <a:t>Zadání:  </a:t>
            </a:r>
            <a:r>
              <a:rPr lang="cs-CZ" sz="1600" dirty="0">
                <a:solidFill>
                  <a:schemeClr val="tx1">
                    <a:lumMod val="65000"/>
                    <a:lumOff val="35000"/>
                  </a:schemeClr>
                </a:solidFill>
              </a:rPr>
              <a:t>Jak působí ten dlouhé souvětí?</a:t>
            </a:r>
          </a:p>
          <a:p>
            <a:endParaRPr lang="cs-CZ" sz="1600" dirty="0">
              <a:solidFill>
                <a:schemeClr val="tx1">
                  <a:lumMod val="65000"/>
                  <a:lumOff val="35000"/>
                </a:schemeClr>
              </a:solidFill>
            </a:endParaRPr>
          </a:p>
          <a:p>
            <a:r>
              <a:rPr lang="cs-CZ" sz="1600" b="1" dirty="0">
                <a:solidFill>
                  <a:schemeClr val="tx1">
                    <a:lumMod val="65000"/>
                    <a:lumOff val="35000"/>
                  </a:schemeClr>
                </a:solidFill>
              </a:rPr>
              <a:t>Možné odpovědi: </a:t>
            </a:r>
            <a:r>
              <a:rPr lang="cs-CZ" sz="1600" dirty="0">
                <a:solidFill>
                  <a:schemeClr val="tx1">
                    <a:lumMod val="65000"/>
                    <a:lumOff val="35000"/>
                  </a:schemeClr>
                </a:solidFill>
              </a:rPr>
              <a:t>proud, bez zastavení, „jede to“ </a:t>
            </a:r>
          </a:p>
          <a:p>
            <a:r>
              <a:rPr lang="cs-CZ" sz="1600" b="1" dirty="0">
                <a:solidFill>
                  <a:schemeClr val="tx1">
                    <a:lumMod val="65000"/>
                    <a:lumOff val="35000"/>
                  </a:schemeClr>
                </a:solidFill>
              </a:rPr>
              <a:t>Pointa: </a:t>
            </a:r>
            <a:r>
              <a:rPr lang="cs-CZ" sz="1600" dirty="0">
                <a:solidFill>
                  <a:schemeClr val="tx1">
                    <a:lumMod val="65000"/>
                    <a:lumOff val="35000"/>
                  </a:schemeClr>
                </a:solidFill>
              </a:rPr>
              <a:t>syntax vyjadřuje pohyb</a:t>
            </a:r>
          </a:p>
          <a:p>
            <a:endParaRPr lang="cs-CZ" sz="500" dirty="0">
              <a:solidFill>
                <a:schemeClr val="tx1">
                  <a:lumMod val="65000"/>
                  <a:lumOff val="35000"/>
                </a:schemeClr>
              </a:solidFill>
            </a:endParaRPr>
          </a:p>
        </p:txBody>
      </p:sp>
    </p:spTree>
    <p:extLst>
      <p:ext uri="{BB962C8B-B14F-4D97-AF65-F5344CB8AC3E}">
        <p14:creationId xmlns:p14="http://schemas.microsoft.com/office/powerpoint/2010/main" val="2776056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 name="Group 28">
            <a:extLst>
              <a:ext uri="{FF2B5EF4-FFF2-40B4-BE49-F238E27FC236}">
                <a16:creationId xmlns:a16="http://schemas.microsoft.com/office/drawing/2014/main" id="{1FEC590B-3306-47E9-BD67-97F3F76169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30" name="Color">
              <a:extLst>
                <a:ext uri="{FF2B5EF4-FFF2-40B4-BE49-F238E27FC236}">
                  <a16:creationId xmlns:a16="http://schemas.microsoft.com/office/drawing/2014/main" id="{54F87DBC-E43C-4CE4-A8C5-61E3D6819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Color">
              <a:extLst>
                <a:ext uri="{FF2B5EF4-FFF2-40B4-BE49-F238E27FC236}">
                  <a16:creationId xmlns:a16="http://schemas.microsoft.com/office/drawing/2014/main" id="{CD39A88A-7F84-4ACA-877B-E28BC26CD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 name="Group 32">
            <a:extLst>
              <a:ext uri="{FF2B5EF4-FFF2-40B4-BE49-F238E27FC236}">
                <a16:creationId xmlns:a16="http://schemas.microsoft.com/office/drawing/2014/main" id="{A47AAF5E-1692-48C9-98FB-6432BF0B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4" name="Freeform: Shape 33">
              <a:extLst>
                <a:ext uri="{FF2B5EF4-FFF2-40B4-BE49-F238E27FC236}">
                  <a16:creationId xmlns:a16="http://schemas.microsoft.com/office/drawing/2014/main" id="{5F36A26D-E71D-4663-B197-8B7BFA37AD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8A821CEB-DA96-4952-93B9-81F9C42BA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18C8EDE0-D69B-4F65-9AB7-DDE7EAD78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36">
              <a:extLst>
                <a:ext uri="{FF2B5EF4-FFF2-40B4-BE49-F238E27FC236}">
                  <a16:creationId xmlns:a16="http://schemas.microsoft.com/office/drawing/2014/main" id="{546F0982-BF10-4BF6-842A-F631654FF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2B313509-2128-42CA-81B6-C9EC23E44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1589188C-E06E-4F8A-BDD1-02ADF140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39">
              <a:extLst>
                <a:ext uri="{FF2B5EF4-FFF2-40B4-BE49-F238E27FC236}">
                  <a16:creationId xmlns:a16="http://schemas.microsoft.com/office/drawing/2014/main" id="{6B4E610F-FCD0-483F-B9F2-6DF2C28FE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Nadpis 1">
            <a:extLst>
              <a:ext uri="{FF2B5EF4-FFF2-40B4-BE49-F238E27FC236}">
                <a16:creationId xmlns:a16="http://schemas.microsoft.com/office/drawing/2014/main" id="{7922065C-C636-7A64-AFB8-0E33EB78FF19}"/>
              </a:ext>
            </a:extLst>
          </p:cNvPr>
          <p:cNvSpPr>
            <a:spLocks noGrp="1"/>
          </p:cNvSpPr>
          <p:nvPr>
            <p:ph type="title"/>
          </p:nvPr>
        </p:nvSpPr>
        <p:spPr>
          <a:xfrm>
            <a:off x="789708" y="666351"/>
            <a:ext cx="10558405" cy="3044335"/>
          </a:xfrm>
        </p:spPr>
        <p:txBody>
          <a:bodyPr vert="horz" lIns="91440" tIns="45720" rIns="91440" bIns="45720" rtlCol="0" anchor="b">
            <a:normAutofit/>
          </a:bodyPr>
          <a:lstStyle/>
          <a:p>
            <a:pPr algn="ctr"/>
            <a:r>
              <a:rPr lang="en-US" sz="4800" kern="1200">
                <a:solidFill>
                  <a:schemeClr val="bg1"/>
                </a:solidFill>
                <a:latin typeface="+mj-lt"/>
                <a:ea typeface="+mj-ea"/>
                <a:cs typeface="+mj-cs"/>
              </a:rPr>
              <a:t>1) Co je literární interpretace?</a:t>
            </a:r>
          </a:p>
        </p:txBody>
      </p:sp>
    </p:spTree>
    <p:extLst>
      <p:ext uri="{BB962C8B-B14F-4D97-AF65-F5344CB8AC3E}">
        <p14:creationId xmlns:p14="http://schemas.microsoft.com/office/powerpoint/2010/main" val="147650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299CAB-C506-454B-90FC-406572829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D99311-F254-40F1-8AB5-EE3E7B9B6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DCA20E4-5202-71C5-F118-584D900343A7}"/>
              </a:ext>
            </a:extLst>
          </p:cNvPr>
          <p:cNvSpPr>
            <a:spLocks noGrp="1"/>
          </p:cNvSpPr>
          <p:nvPr>
            <p:ph type="title"/>
          </p:nvPr>
        </p:nvSpPr>
        <p:spPr>
          <a:xfrm>
            <a:off x="1616054" y="1070149"/>
            <a:ext cx="8959893" cy="1004836"/>
          </a:xfrm>
        </p:spPr>
        <p:txBody>
          <a:bodyPr anchor="ctr">
            <a:normAutofit/>
          </a:bodyPr>
          <a:lstStyle/>
          <a:p>
            <a:pPr algn="ctr"/>
            <a:r>
              <a:rPr lang="cs-CZ" sz="3200">
                <a:solidFill>
                  <a:srgbClr val="595959"/>
                </a:solidFill>
              </a:rPr>
              <a:t>Touha stát se indiánem (3. krok: interpretace)</a:t>
            </a:r>
          </a:p>
        </p:txBody>
      </p:sp>
      <p:sp>
        <p:nvSpPr>
          <p:cNvPr id="12" name="Rectangle 11">
            <a:extLst>
              <a:ext uri="{FF2B5EF4-FFF2-40B4-BE49-F238E27FC236}">
                <a16:creationId xmlns:a16="http://schemas.microsoft.com/office/drawing/2014/main" id="{7D89E3CB-00ED-4691-9F0F-F23EA3564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F46FBA1E-0871-2725-2D39-7DC0C85718B0}"/>
              </a:ext>
            </a:extLst>
          </p:cNvPr>
          <p:cNvSpPr>
            <a:spLocks noGrp="1"/>
          </p:cNvSpPr>
          <p:nvPr>
            <p:ph idx="1"/>
          </p:nvPr>
        </p:nvSpPr>
        <p:spPr>
          <a:xfrm>
            <a:off x="1616054" y="2768321"/>
            <a:ext cx="8959892" cy="2828543"/>
          </a:xfrm>
        </p:spPr>
        <p:txBody>
          <a:bodyPr anchor="t">
            <a:normAutofit/>
          </a:bodyPr>
          <a:lstStyle/>
          <a:p>
            <a:r>
              <a:rPr lang="cs-CZ" sz="2000" b="1">
                <a:solidFill>
                  <a:schemeClr val="tx1">
                    <a:lumMod val="65000"/>
                    <a:lumOff val="35000"/>
                  </a:schemeClr>
                </a:solidFill>
              </a:rPr>
              <a:t>Klíčová otázka </a:t>
            </a:r>
            <a:r>
              <a:rPr lang="cs-CZ" sz="2000">
                <a:solidFill>
                  <a:schemeClr val="tx1">
                    <a:lumMod val="65000"/>
                    <a:lumOff val="35000"/>
                  </a:schemeClr>
                </a:solidFill>
              </a:rPr>
              <a:t>O čem ten text vlastně je?</a:t>
            </a:r>
          </a:p>
          <a:p>
            <a:r>
              <a:rPr lang="cs-CZ" sz="2000" b="1">
                <a:solidFill>
                  <a:schemeClr val="tx1">
                    <a:lumMod val="65000"/>
                    <a:lumOff val="35000"/>
                  </a:schemeClr>
                </a:solidFill>
              </a:rPr>
              <a:t>Možné odpovědi: </a:t>
            </a:r>
            <a:r>
              <a:rPr lang="cs-CZ" sz="2000">
                <a:solidFill>
                  <a:schemeClr val="tx1">
                    <a:lumMod val="65000"/>
                    <a:lumOff val="35000"/>
                  </a:schemeClr>
                </a:solidFill>
              </a:rPr>
              <a:t>touha po svobodě, únik z reality, ztráta kontroly</a:t>
            </a:r>
          </a:p>
          <a:p>
            <a:r>
              <a:rPr lang="cs-CZ" sz="2000" b="1">
                <a:solidFill>
                  <a:schemeClr val="tx1">
                    <a:lumMod val="65000"/>
                    <a:lumOff val="35000"/>
                  </a:schemeClr>
                </a:solidFill>
              </a:rPr>
              <a:t>Další otázka: </a:t>
            </a:r>
            <a:r>
              <a:rPr lang="cs-CZ" sz="2000">
                <a:solidFill>
                  <a:schemeClr val="tx1">
                    <a:lumMod val="65000"/>
                    <a:lumOff val="35000"/>
                  </a:schemeClr>
                </a:solidFill>
              </a:rPr>
              <a:t>Je to spíš osvobození, nebo ztráta? (Tady se dostaneme k ambivalenci textu, k paradoxu, na němž je významově vystavěn.)</a:t>
            </a:r>
          </a:p>
          <a:p>
            <a:pPr marL="0" indent="0">
              <a:buNone/>
            </a:pPr>
            <a:endParaRPr lang="cs-CZ" sz="2000">
              <a:solidFill>
                <a:schemeClr val="tx1">
                  <a:lumMod val="65000"/>
                  <a:lumOff val="35000"/>
                </a:schemeClr>
              </a:solidFill>
            </a:endParaRPr>
          </a:p>
          <a:p>
            <a:r>
              <a:rPr lang="cs-CZ" sz="2000" b="1">
                <a:solidFill>
                  <a:schemeClr val="tx1">
                    <a:lumMod val="65000"/>
                    <a:lumOff val="35000"/>
                  </a:schemeClr>
                </a:solidFill>
              </a:rPr>
              <a:t>Finální formulace: </a:t>
            </a:r>
            <a:r>
              <a:rPr lang="cs-CZ" sz="2000">
                <a:solidFill>
                  <a:schemeClr val="tx1">
                    <a:lumMod val="65000"/>
                    <a:lumOff val="35000"/>
                  </a:schemeClr>
                </a:solidFill>
              </a:rPr>
              <a:t>Text ukazuje touhu po absolutní svobodě, která ale znamená i ztrátu orientace a reality.</a:t>
            </a:r>
          </a:p>
          <a:p>
            <a:endParaRPr lang="cs-CZ" sz="2000">
              <a:solidFill>
                <a:schemeClr val="tx1">
                  <a:lumMod val="65000"/>
                  <a:lumOff val="35000"/>
                </a:schemeClr>
              </a:solidFill>
            </a:endParaRPr>
          </a:p>
        </p:txBody>
      </p:sp>
    </p:spTree>
    <p:extLst>
      <p:ext uri="{BB962C8B-B14F-4D97-AF65-F5344CB8AC3E}">
        <p14:creationId xmlns:p14="http://schemas.microsoft.com/office/powerpoint/2010/main" val="33965986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lor Cover">
            <a:extLst>
              <a:ext uri="{FF2B5EF4-FFF2-40B4-BE49-F238E27FC236}">
                <a16:creationId xmlns:a16="http://schemas.microsoft.com/office/drawing/2014/main" id="{56AD21CA-472C-4EA1-A897-F639017AF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B29A5F49-8CEE-44D2-A717-96965326A5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A4758941-095E-4760-9F3E-0E9F079AA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A7B350-F1EB-47CD-8531-349F4BD68B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Nadpis 1">
            <a:extLst>
              <a:ext uri="{FF2B5EF4-FFF2-40B4-BE49-F238E27FC236}">
                <a16:creationId xmlns:a16="http://schemas.microsoft.com/office/drawing/2014/main" id="{ECA795AF-944A-DD33-88DA-C00CE800351B}"/>
              </a:ext>
            </a:extLst>
          </p:cNvPr>
          <p:cNvSpPr>
            <a:spLocks noGrp="1"/>
          </p:cNvSpPr>
          <p:nvPr>
            <p:ph type="title"/>
          </p:nvPr>
        </p:nvSpPr>
        <p:spPr>
          <a:xfrm rot="16200000">
            <a:off x="-1325880" y="1947672"/>
            <a:ext cx="5961888" cy="2788920"/>
          </a:xfrm>
        </p:spPr>
        <p:txBody>
          <a:bodyPr anchor="ctr">
            <a:normAutofit/>
          </a:bodyPr>
          <a:lstStyle/>
          <a:p>
            <a:r>
              <a:rPr lang="cs-CZ" sz="4800">
                <a:solidFill>
                  <a:schemeClr val="bg1"/>
                </a:solidFill>
              </a:rPr>
              <a:t>Typologie interpretačních otázek</a:t>
            </a:r>
          </a:p>
        </p:txBody>
      </p:sp>
      <p:sp>
        <p:nvSpPr>
          <p:cNvPr id="25" name="Rectangle 24">
            <a:extLst>
              <a:ext uri="{FF2B5EF4-FFF2-40B4-BE49-F238E27FC236}">
                <a16:creationId xmlns:a16="http://schemas.microsoft.com/office/drawing/2014/main" id="{C05FE506-AB9A-470B-89C8-008269966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5300" y="252484"/>
            <a:ext cx="6244113" cy="6244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4D49510E-D021-49FC-C018-8677896B4AC0}"/>
              </a:ext>
            </a:extLst>
          </p:cNvPr>
          <p:cNvSpPr>
            <a:spLocks noGrp="1"/>
          </p:cNvSpPr>
          <p:nvPr>
            <p:ph idx="1"/>
          </p:nvPr>
        </p:nvSpPr>
        <p:spPr>
          <a:xfrm>
            <a:off x="5001584" y="540048"/>
            <a:ext cx="5652097" cy="5641293"/>
          </a:xfrm>
        </p:spPr>
        <p:txBody>
          <a:bodyPr numCol="2" anchor="ctr">
            <a:normAutofit fontScale="92500" lnSpcReduction="10000"/>
          </a:bodyPr>
          <a:lstStyle/>
          <a:p>
            <a:r>
              <a:rPr lang="cs-CZ" sz="1600" b="1" dirty="0">
                <a:solidFill>
                  <a:schemeClr val="tx2"/>
                </a:solidFill>
              </a:rPr>
              <a:t>1. Otázky k výrazu (jak je to řečeno)</a:t>
            </a:r>
          </a:p>
          <a:p>
            <a:r>
              <a:rPr lang="cs-CZ" sz="1600" b="1" dirty="0">
                <a:solidFill>
                  <a:schemeClr val="tx2"/>
                </a:solidFill>
              </a:rPr>
              <a:t>zaměřují pozornost na jazyk</a:t>
            </a:r>
          </a:p>
          <a:p>
            <a:r>
              <a:rPr lang="cs-CZ" sz="1600" dirty="0">
                <a:solidFill>
                  <a:schemeClr val="tx2"/>
                </a:solidFill>
              </a:rPr>
              <a:t>Co je na tom vyjádření neobvyklé? </a:t>
            </a:r>
          </a:p>
          <a:p>
            <a:r>
              <a:rPr lang="cs-CZ" sz="1600" dirty="0">
                <a:solidFill>
                  <a:schemeClr val="tx2"/>
                </a:solidFill>
              </a:rPr>
              <a:t>Proč je to řečeno právě takhle a ne jinak? </a:t>
            </a:r>
          </a:p>
          <a:p>
            <a:r>
              <a:rPr lang="cs-CZ" sz="1600" dirty="0">
                <a:solidFill>
                  <a:schemeClr val="tx2"/>
                </a:solidFill>
              </a:rPr>
              <a:t>Jaký účinek má ten obraz / styl / rytmus? </a:t>
            </a:r>
          </a:p>
          <a:p>
            <a:pPr marL="0" indent="0">
              <a:buNone/>
            </a:pPr>
            <a:br>
              <a:rPr lang="cs-CZ" sz="1600" dirty="0">
                <a:solidFill>
                  <a:schemeClr val="tx2"/>
                </a:solidFill>
              </a:rPr>
            </a:br>
            <a:endParaRPr lang="cs-CZ" sz="1600" dirty="0">
              <a:solidFill>
                <a:schemeClr val="tx2"/>
              </a:solidFill>
            </a:endParaRPr>
          </a:p>
          <a:p>
            <a:r>
              <a:rPr lang="cs-CZ" sz="1600" b="1" dirty="0">
                <a:solidFill>
                  <a:schemeClr val="tx2"/>
                </a:solidFill>
              </a:rPr>
              <a:t>2. Otázky k souvislostem (jak to spolu funguje)</a:t>
            </a:r>
          </a:p>
          <a:p>
            <a:r>
              <a:rPr lang="cs-CZ" sz="1600" b="1" dirty="0">
                <a:solidFill>
                  <a:schemeClr val="tx2"/>
                </a:solidFill>
              </a:rPr>
              <a:t>posouvají od detailu k vztahům</a:t>
            </a:r>
          </a:p>
          <a:p>
            <a:r>
              <a:rPr lang="cs-CZ" sz="1600" dirty="0">
                <a:solidFill>
                  <a:schemeClr val="tx2"/>
                </a:solidFill>
              </a:rPr>
              <a:t>S čím to v textu souvisí? </a:t>
            </a:r>
          </a:p>
          <a:p>
            <a:r>
              <a:rPr lang="cs-CZ" sz="1600" dirty="0">
                <a:solidFill>
                  <a:schemeClr val="tx2"/>
                </a:solidFill>
              </a:rPr>
              <a:t>Jak se ten motiv / obraz vrací nebo proměňuje? </a:t>
            </a:r>
          </a:p>
          <a:p>
            <a:r>
              <a:rPr lang="cs-CZ" sz="1600" dirty="0">
                <a:solidFill>
                  <a:schemeClr val="tx2"/>
                </a:solidFill>
              </a:rPr>
              <a:t>Jak to zapadá do situace / vývoje textu? </a:t>
            </a:r>
            <a:br>
              <a:rPr lang="cs-CZ" sz="1600" dirty="0">
                <a:solidFill>
                  <a:schemeClr val="tx2"/>
                </a:solidFill>
              </a:rPr>
            </a:br>
            <a:endParaRPr lang="cs-CZ" sz="1600" dirty="0">
              <a:solidFill>
                <a:schemeClr val="tx2"/>
              </a:solidFill>
            </a:endParaRPr>
          </a:p>
          <a:p>
            <a:pPr marL="0" indent="0">
              <a:buNone/>
            </a:pPr>
            <a:endParaRPr lang="cs-CZ" sz="1600" dirty="0">
              <a:solidFill>
                <a:schemeClr val="tx2"/>
              </a:solidFill>
            </a:endParaRPr>
          </a:p>
          <a:p>
            <a:endParaRPr lang="cs-CZ" sz="1600" dirty="0">
              <a:solidFill>
                <a:schemeClr val="tx2"/>
              </a:solidFill>
            </a:endParaRPr>
          </a:p>
          <a:p>
            <a:r>
              <a:rPr lang="cs-CZ" sz="1600" b="1" dirty="0">
                <a:solidFill>
                  <a:schemeClr val="tx2"/>
                </a:solidFill>
              </a:rPr>
              <a:t>3. Otázky k smyslu (co z toho vyplývá)</a:t>
            </a:r>
          </a:p>
          <a:p>
            <a:r>
              <a:rPr lang="cs-CZ" sz="1600" dirty="0">
                <a:solidFill>
                  <a:schemeClr val="tx2"/>
                </a:solidFill>
              </a:rPr>
              <a:t>vedou k interpretaci</a:t>
            </a:r>
          </a:p>
          <a:p>
            <a:r>
              <a:rPr lang="cs-CZ" sz="1600" dirty="0">
                <a:solidFill>
                  <a:schemeClr val="tx2"/>
                </a:solidFill>
              </a:rPr>
              <a:t>Co to říká o postavě / situaci / světě textu? </a:t>
            </a:r>
          </a:p>
          <a:p>
            <a:r>
              <a:rPr lang="cs-CZ" sz="1600" dirty="0">
                <a:solidFill>
                  <a:schemeClr val="tx2"/>
                </a:solidFill>
              </a:rPr>
              <a:t>Jaký význam tím vzniká? </a:t>
            </a:r>
          </a:p>
          <a:p>
            <a:r>
              <a:rPr lang="cs-CZ" sz="1600" dirty="0">
                <a:solidFill>
                  <a:schemeClr val="tx2"/>
                </a:solidFill>
              </a:rPr>
              <a:t>Jak bych to mohl/a shrnout vlastními slovy? </a:t>
            </a:r>
          </a:p>
          <a:p>
            <a:pPr marL="0" indent="0">
              <a:buNone/>
            </a:pPr>
            <a:br>
              <a:rPr lang="cs-CZ" sz="1600" dirty="0">
                <a:solidFill>
                  <a:schemeClr val="tx2"/>
                </a:solidFill>
              </a:rPr>
            </a:br>
            <a:endParaRPr lang="cs-CZ" sz="1600" dirty="0">
              <a:solidFill>
                <a:schemeClr val="tx2"/>
              </a:solidFill>
            </a:endParaRPr>
          </a:p>
          <a:p>
            <a:r>
              <a:rPr lang="cs-CZ" sz="1600" b="1" dirty="0">
                <a:solidFill>
                  <a:schemeClr val="tx2"/>
                </a:solidFill>
              </a:rPr>
              <a:t>4. Otázky k tomu, co je v textu „náročné“</a:t>
            </a:r>
          </a:p>
          <a:p>
            <a:r>
              <a:rPr lang="cs-CZ" sz="1600" dirty="0">
                <a:solidFill>
                  <a:schemeClr val="tx2"/>
                </a:solidFill>
              </a:rPr>
              <a:t>Co mi na tom nesedí / znejišťuje mě? </a:t>
            </a:r>
          </a:p>
          <a:p>
            <a:r>
              <a:rPr lang="cs-CZ" sz="1600" dirty="0">
                <a:solidFill>
                  <a:schemeClr val="tx2"/>
                </a:solidFill>
              </a:rPr>
              <a:t>Kde se text „láme“ nebo odporuje sám sobě? </a:t>
            </a:r>
          </a:p>
          <a:p>
            <a:r>
              <a:rPr lang="cs-CZ" sz="1600" dirty="0">
                <a:solidFill>
                  <a:schemeClr val="tx2"/>
                </a:solidFill>
              </a:rPr>
              <a:t>Co zůstává nejasné nebo otevřené?</a:t>
            </a:r>
          </a:p>
          <a:p>
            <a:endParaRPr lang="cs-CZ" sz="1400" dirty="0">
              <a:solidFill>
                <a:schemeClr val="tx2"/>
              </a:solidFill>
            </a:endParaRPr>
          </a:p>
        </p:txBody>
      </p:sp>
    </p:spTree>
    <p:extLst>
      <p:ext uri="{BB962C8B-B14F-4D97-AF65-F5344CB8AC3E}">
        <p14:creationId xmlns:p14="http://schemas.microsoft.com/office/powerpoint/2010/main" val="3252504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lor Cover">
            <a:extLst>
              <a:ext uri="{FF2B5EF4-FFF2-40B4-BE49-F238E27FC236}">
                <a16:creationId xmlns:a16="http://schemas.microsoft.com/office/drawing/2014/main" id="{56AD21CA-472C-4EA1-A897-F639017AF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B29A5F49-8CEE-44D2-A717-96965326A5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A4758941-095E-4760-9F3E-0E9F079AA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A7B350-F1EB-47CD-8531-349F4BD68B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Nadpis 1">
            <a:extLst>
              <a:ext uri="{FF2B5EF4-FFF2-40B4-BE49-F238E27FC236}">
                <a16:creationId xmlns:a16="http://schemas.microsoft.com/office/drawing/2014/main" id="{3E3105E5-1AFD-5431-31BC-24F6F81EBB09}"/>
              </a:ext>
            </a:extLst>
          </p:cNvPr>
          <p:cNvSpPr>
            <a:spLocks noGrp="1"/>
          </p:cNvSpPr>
          <p:nvPr>
            <p:ph type="title"/>
          </p:nvPr>
        </p:nvSpPr>
        <p:spPr>
          <a:xfrm rot="16200000">
            <a:off x="-1325880" y="1947672"/>
            <a:ext cx="5961888" cy="2788920"/>
          </a:xfrm>
        </p:spPr>
        <p:txBody>
          <a:bodyPr anchor="ctr">
            <a:normAutofit/>
          </a:bodyPr>
          <a:lstStyle/>
          <a:p>
            <a:r>
              <a:rPr lang="cs-CZ" sz="4800">
                <a:solidFill>
                  <a:schemeClr val="bg1"/>
                </a:solidFill>
              </a:rPr>
              <a:t>Dobrá otázka</a:t>
            </a:r>
          </a:p>
        </p:txBody>
      </p:sp>
      <p:sp>
        <p:nvSpPr>
          <p:cNvPr id="25" name="Rectangle 24">
            <a:extLst>
              <a:ext uri="{FF2B5EF4-FFF2-40B4-BE49-F238E27FC236}">
                <a16:creationId xmlns:a16="http://schemas.microsoft.com/office/drawing/2014/main" id="{C05FE506-AB9A-470B-89C8-008269966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5300" y="252484"/>
            <a:ext cx="6244113" cy="6244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6F50A01A-23A2-9883-5804-D4C312BAE423}"/>
              </a:ext>
            </a:extLst>
          </p:cNvPr>
          <p:cNvSpPr>
            <a:spLocks noGrp="1"/>
          </p:cNvSpPr>
          <p:nvPr>
            <p:ph idx="1"/>
          </p:nvPr>
        </p:nvSpPr>
        <p:spPr>
          <a:xfrm>
            <a:off x="5001584" y="540048"/>
            <a:ext cx="5652097" cy="5641293"/>
          </a:xfrm>
        </p:spPr>
        <p:txBody>
          <a:bodyPr anchor="ctr">
            <a:normAutofit/>
          </a:bodyPr>
          <a:lstStyle/>
          <a:p>
            <a:r>
              <a:rPr lang="cs-CZ" sz="1800" dirty="0">
                <a:solidFill>
                  <a:schemeClr val="tx2"/>
                </a:solidFill>
              </a:rPr>
              <a:t> vychází z textu</a:t>
            </a:r>
          </a:p>
          <a:p>
            <a:r>
              <a:rPr lang="cs-CZ" sz="1800" dirty="0">
                <a:solidFill>
                  <a:schemeClr val="tx2"/>
                </a:solidFill>
              </a:rPr>
              <a:t> není triviální</a:t>
            </a:r>
          </a:p>
          <a:p>
            <a:r>
              <a:rPr lang="cs-CZ" sz="1800" dirty="0">
                <a:solidFill>
                  <a:schemeClr val="tx2"/>
                </a:solidFill>
              </a:rPr>
              <a:t>otevírá víc než jednu odpověď</a:t>
            </a:r>
          </a:p>
          <a:p>
            <a:r>
              <a:rPr lang="cs-CZ" sz="1800" dirty="0">
                <a:solidFill>
                  <a:schemeClr val="tx2"/>
                </a:solidFill>
              </a:rPr>
              <a:t>(otevřené otázky vyšší kognitivní náročnosti)</a:t>
            </a:r>
          </a:p>
          <a:p>
            <a:endParaRPr lang="cs-CZ" sz="1800" dirty="0">
              <a:solidFill>
                <a:schemeClr val="tx2"/>
              </a:solidFill>
            </a:endParaRPr>
          </a:p>
          <a:p>
            <a:r>
              <a:rPr lang="cs-CZ" sz="1800" dirty="0">
                <a:solidFill>
                  <a:schemeClr val="tx2"/>
                </a:solidFill>
              </a:rPr>
              <a:t>Učíme-li interpretaci, neučíme žáky jen odpovídat, ale především se ptát.</a:t>
            </a:r>
          </a:p>
          <a:p>
            <a:endParaRPr lang="cs-CZ" sz="1800" dirty="0">
              <a:solidFill>
                <a:schemeClr val="tx2"/>
              </a:solidFill>
            </a:endParaRPr>
          </a:p>
          <a:p>
            <a:r>
              <a:rPr lang="cs-CZ" sz="1800" dirty="0">
                <a:solidFill>
                  <a:schemeClr val="tx2"/>
                </a:solidFill>
              </a:rPr>
              <a:t>Můžeme také využít</a:t>
            </a:r>
          </a:p>
          <a:p>
            <a:pPr lvl="1"/>
            <a:r>
              <a:rPr lang="cs-CZ" sz="1800" dirty="0">
                <a:solidFill>
                  <a:schemeClr val="tx2"/>
                </a:solidFill>
              </a:rPr>
              <a:t>Startéry pro čtenářskou strategii kladení otázek </a:t>
            </a:r>
          </a:p>
          <a:p>
            <a:pPr lvl="1"/>
            <a:r>
              <a:rPr lang="cs-CZ" sz="1800" dirty="0">
                <a:solidFill>
                  <a:schemeClr val="tx2"/>
                </a:solidFill>
              </a:rPr>
              <a:t>Typy otázek pro formativní hodnocení (viz příloha k přednášce „Konstrukce pro tvoření otázek“)</a:t>
            </a:r>
          </a:p>
          <a:p>
            <a:pPr marL="0" indent="0">
              <a:buNone/>
            </a:pPr>
            <a:br>
              <a:rPr lang="cs-CZ" sz="1800" dirty="0">
                <a:solidFill>
                  <a:schemeClr val="tx2"/>
                </a:solidFill>
              </a:rPr>
            </a:br>
            <a:endParaRPr lang="cs-CZ" sz="1800" dirty="0">
              <a:solidFill>
                <a:schemeClr val="tx2"/>
              </a:solidFill>
            </a:endParaRPr>
          </a:p>
          <a:p>
            <a:endParaRPr lang="cs-CZ" sz="1800" dirty="0">
              <a:solidFill>
                <a:schemeClr val="tx2"/>
              </a:solidFill>
            </a:endParaRPr>
          </a:p>
        </p:txBody>
      </p:sp>
    </p:spTree>
    <p:extLst>
      <p:ext uri="{BB962C8B-B14F-4D97-AF65-F5344CB8AC3E}">
        <p14:creationId xmlns:p14="http://schemas.microsoft.com/office/powerpoint/2010/main" val="2108243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21"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5" name="Freeform: Shape 24">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Nadpis 1">
            <a:extLst>
              <a:ext uri="{FF2B5EF4-FFF2-40B4-BE49-F238E27FC236}">
                <a16:creationId xmlns:a16="http://schemas.microsoft.com/office/drawing/2014/main" id="{AC09571C-0B35-3AB0-5861-BA1E3D9396E1}"/>
              </a:ext>
            </a:extLst>
          </p:cNvPr>
          <p:cNvSpPr>
            <a:spLocks noGrp="1"/>
          </p:cNvSpPr>
          <p:nvPr>
            <p:ph type="title"/>
          </p:nvPr>
        </p:nvSpPr>
        <p:spPr>
          <a:xfrm>
            <a:off x="786385" y="841248"/>
            <a:ext cx="3515244" cy="5340097"/>
          </a:xfrm>
        </p:spPr>
        <p:txBody>
          <a:bodyPr anchor="ctr">
            <a:normAutofit/>
          </a:bodyPr>
          <a:lstStyle/>
          <a:p>
            <a:r>
              <a:rPr lang="cs-CZ" sz="4800">
                <a:solidFill>
                  <a:schemeClr val="bg1"/>
                </a:solidFill>
              </a:rPr>
              <a:t>Miniaktivita: Otázky k textu</a:t>
            </a:r>
          </a:p>
        </p:txBody>
      </p:sp>
      <p:graphicFrame>
        <p:nvGraphicFramePr>
          <p:cNvPr id="4" name="Zástupný obsah 3">
            <a:extLst>
              <a:ext uri="{FF2B5EF4-FFF2-40B4-BE49-F238E27FC236}">
                <a16:creationId xmlns:a16="http://schemas.microsoft.com/office/drawing/2014/main" id="{9530665B-3A2F-15DC-3B70-93220D79684B}"/>
              </a:ext>
            </a:extLst>
          </p:cNvPr>
          <p:cNvGraphicFramePr>
            <a:graphicFrameLocks noGrp="1"/>
          </p:cNvGraphicFramePr>
          <p:nvPr>
            <p:ph idx="1"/>
            <p:extLst>
              <p:ext uri="{D42A27DB-BD31-4B8C-83A1-F6EECF244321}">
                <p14:modId xmlns:p14="http://schemas.microsoft.com/office/powerpoint/2010/main" val="1952436550"/>
              </p:ext>
            </p:extLst>
          </p:nvPr>
        </p:nvGraphicFramePr>
        <p:xfrm>
          <a:off x="5517556" y="231006"/>
          <a:ext cx="5304574" cy="6413595"/>
        </p:xfrm>
        <a:graphic>
          <a:graphicData uri="http://schemas.openxmlformats.org/drawingml/2006/table">
            <a:tbl>
              <a:tblPr firstRow="1" firstCol="1" bandRow="1">
                <a:noFill/>
                <a:tableStyleId>{5C22544A-7EE6-4342-B048-85BDC9FD1C3A}</a:tableStyleId>
              </a:tblPr>
              <a:tblGrid>
                <a:gridCol w="5304574">
                  <a:extLst>
                    <a:ext uri="{9D8B030D-6E8A-4147-A177-3AD203B41FA5}">
                      <a16:colId xmlns:a16="http://schemas.microsoft.com/office/drawing/2014/main" val="1870795637"/>
                    </a:ext>
                  </a:extLst>
                </a:gridCol>
              </a:tblGrid>
              <a:tr h="1052350">
                <a:tc>
                  <a:txBody>
                    <a:bodyPr/>
                    <a:lstStyle/>
                    <a:p>
                      <a:pPr>
                        <a:lnSpc>
                          <a:spcPct val="107000"/>
                        </a:lnSpc>
                        <a:spcAft>
                          <a:spcPts val="800"/>
                        </a:spcAft>
                        <a:buNone/>
                      </a:pPr>
                      <a:r>
                        <a:rPr lang="cs-CZ" sz="1900" b="0" cap="none" spc="0">
                          <a:solidFill>
                            <a:schemeClr val="tx1"/>
                          </a:solidFill>
                          <a:effectLst/>
                        </a:rPr>
                        <a:t>Ladislav Novák: Kouzlo letní noci (Pocta Jacksonu Pollockovi, Mladá fronta, Praha, 1966, s. 10)</a:t>
                      </a:r>
                      <a:endParaRPr lang="cs-CZ" sz="1900" b="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2803" marR="52803" marT="0" marB="105604"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3738024011"/>
                  </a:ext>
                </a:extLst>
              </a:tr>
              <a:tr h="5353264">
                <a:tc>
                  <a:txBody>
                    <a:bodyPr/>
                    <a:lstStyle/>
                    <a:p>
                      <a:pPr>
                        <a:lnSpc>
                          <a:spcPct val="107000"/>
                        </a:lnSpc>
                        <a:spcAft>
                          <a:spcPts val="800"/>
                        </a:spcAft>
                        <a:buNone/>
                      </a:pPr>
                      <a:r>
                        <a:rPr lang="cs-CZ" sz="1900" b="0" cap="none" spc="0">
                          <a:solidFill>
                            <a:schemeClr val="tx1"/>
                          </a:solidFill>
                          <a:effectLst/>
                        </a:rPr>
                        <a:t>tma   tma   tma   tam</a:t>
                      </a:r>
                      <a:br>
                        <a:rPr lang="cs-CZ" sz="1900" b="0" cap="none" spc="0">
                          <a:solidFill>
                            <a:schemeClr val="tx1"/>
                          </a:solidFill>
                          <a:effectLst/>
                        </a:rPr>
                      </a:br>
                      <a:r>
                        <a:rPr lang="cs-CZ" sz="1900" b="0" cap="none" spc="0">
                          <a:solidFill>
                            <a:schemeClr val="tx1"/>
                          </a:solidFill>
                          <a:effectLst/>
                        </a:rPr>
                        <a:t>tma   tma   tma   tma</a:t>
                      </a:r>
                      <a:br>
                        <a:rPr lang="cs-CZ" sz="1900" b="0" cap="none" spc="0">
                          <a:solidFill>
                            <a:schemeClr val="tx1"/>
                          </a:solidFill>
                          <a:effectLst/>
                        </a:rPr>
                      </a:br>
                      <a:r>
                        <a:rPr lang="cs-CZ" sz="1900" b="0" cap="none" spc="0">
                          <a:solidFill>
                            <a:schemeClr val="tx1"/>
                          </a:solidFill>
                          <a:effectLst/>
                        </a:rPr>
                        <a:t>tma   tam   tma   tma</a:t>
                      </a:r>
                      <a:br>
                        <a:rPr lang="cs-CZ" sz="1900" b="0" cap="none" spc="0">
                          <a:solidFill>
                            <a:schemeClr val="tx1"/>
                          </a:solidFill>
                          <a:effectLst/>
                        </a:rPr>
                      </a:br>
                      <a:r>
                        <a:rPr lang="cs-CZ" sz="1900" b="0" cap="none" spc="0">
                          <a:solidFill>
                            <a:schemeClr val="tx1"/>
                          </a:solidFill>
                          <a:effectLst/>
                        </a:rPr>
                        <a:t>tma   tma   tma   tma</a:t>
                      </a:r>
                      <a:br>
                        <a:rPr lang="cs-CZ" sz="1900" b="0" cap="none" spc="0">
                          <a:solidFill>
                            <a:schemeClr val="tx1"/>
                          </a:solidFill>
                          <a:effectLst/>
                        </a:rPr>
                      </a:br>
                      <a:br>
                        <a:rPr lang="cs-CZ" sz="1900" b="0" cap="none" spc="0">
                          <a:solidFill>
                            <a:schemeClr val="tx1"/>
                          </a:solidFill>
                          <a:effectLst/>
                        </a:rPr>
                      </a:br>
                      <a:r>
                        <a:rPr lang="cs-CZ" sz="1900" b="0" cap="none" spc="0">
                          <a:solidFill>
                            <a:schemeClr val="tx1"/>
                          </a:solidFill>
                          <a:effectLst/>
                        </a:rPr>
                        <a:t>tma   hma   tma   tma</a:t>
                      </a:r>
                      <a:br>
                        <a:rPr lang="cs-CZ" sz="1900" b="0" cap="none" spc="0">
                          <a:solidFill>
                            <a:schemeClr val="tx1"/>
                          </a:solidFill>
                          <a:effectLst/>
                        </a:rPr>
                      </a:br>
                      <a:r>
                        <a:rPr lang="cs-CZ" sz="1900" b="0" cap="none" spc="0">
                          <a:solidFill>
                            <a:schemeClr val="tx1"/>
                          </a:solidFill>
                          <a:effectLst/>
                        </a:rPr>
                        <a:t>tma   tma   tám   tma</a:t>
                      </a:r>
                      <a:br>
                        <a:rPr lang="cs-CZ" sz="1900" b="0" cap="none" spc="0">
                          <a:solidFill>
                            <a:schemeClr val="tx1"/>
                          </a:solidFill>
                          <a:effectLst/>
                        </a:rPr>
                      </a:br>
                      <a:r>
                        <a:rPr lang="cs-CZ" sz="1900" b="0" cap="none" spc="0">
                          <a:solidFill>
                            <a:schemeClr val="tx1"/>
                          </a:solidFill>
                          <a:effectLst/>
                        </a:rPr>
                        <a:t>tam   tma   tma   tma</a:t>
                      </a:r>
                      <a:br>
                        <a:rPr lang="cs-CZ" sz="1900" b="0" cap="none" spc="0">
                          <a:solidFill>
                            <a:schemeClr val="tx1"/>
                          </a:solidFill>
                          <a:effectLst/>
                        </a:rPr>
                      </a:br>
                      <a:r>
                        <a:rPr lang="cs-CZ" sz="1900" b="0" cap="none" spc="0">
                          <a:solidFill>
                            <a:schemeClr val="tx1"/>
                          </a:solidFill>
                          <a:effectLst/>
                        </a:rPr>
                        <a:t>tma   tma   tma   tam</a:t>
                      </a:r>
                      <a:br>
                        <a:rPr lang="cs-CZ" sz="1900" b="0" cap="none" spc="0">
                          <a:solidFill>
                            <a:schemeClr val="tx1"/>
                          </a:solidFill>
                          <a:effectLst/>
                        </a:rPr>
                      </a:br>
                      <a:br>
                        <a:rPr lang="cs-CZ" sz="1900" b="0" cap="none" spc="0">
                          <a:solidFill>
                            <a:schemeClr val="tx1"/>
                          </a:solidFill>
                          <a:effectLst/>
                        </a:rPr>
                      </a:br>
                      <a:r>
                        <a:rPr lang="cs-CZ" sz="1900" b="0" cap="none" spc="0">
                          <a:solidFill>
                            <a:schemeClr val="tx1"/>
                          </a:solidFill>
                          <a:effectLst/>
                        </a:rPr>
                        <a:t>srp   srp   srp   srp</a:t>
                      </a:r>
                      <a:br>
                        <a:rPr lang="cs-CZ" sz="1900" b="0" cap="none" spc="0">
                          <a:solidFill>
                            <a:schemeClr val="tx1"/>
                          </a:solidFill>
                          <a:effectLst/>
                        </a:rPr>
                      </a:br>
                      <a:r>
                        <a:rPr lang="cs-CZ" sz="1900" b="0" cap="none" spc="0">
                          <a:solidFill>
                            <a:schemeClr val="tx1"/>
                          </a:solidFill>
                          <a:effectLst/>
                        </a:rPr>
                        <a:t>srp   srp   srp   prs</a:t>
                      </a:r>
                      <a:br>
                        <a:rPr lang="cs-CZ" sz="1900" b="0" cap="none" spc="0">
                          <a:solidFill>
                            <a:schemeClr val="tx1"/>
                          </a:solidFill>
                          <a:effectLst/>
                        </a:rPr>
                      </a:br>
                      <a:r>
                        <a:rPr lang="cs-CZ" sz="1900" b="0" cap="none" spc="0">
                          <a:solidFill>
                            <a:schemeClr val="tx1"/>
                          </a:solidFill>
                          <a:effectLst/>
                        </a:rPr>
                        <a:t>srp   prs   srp   srp</a:t>
                      </a:r>
                      <a:br>
                        <a:rPr lang="cs-CZ" sz="1900" b="0" cap="none" spc="0">
                          <a:solidFill>
                            <a:schemeClr val="tx1"/>
                          </a:solidFill>
                          <a:effectLst/>
                        </a:rPr>
                      </a:br>
                      <a:br>
                        <a:rPr lang="cs-CZ" sz="1900" b="0" cap="none" spc="0">
                          <a:solidFill>
                            <a:schemeClr val="tx1"/>
                          </a:solidFill>
                          <a:effectLst/>
                        </a:rPr>
                      </a:br>
                      <a:r>
                        <a:rPr lang="cs-CZ" sz="1900" b="0" cap="none" spc="0">
                          <a:solidFill>
                            <a:schemeClr val="tx1"/>
                          </a:solidFill>
                          <a:effectLst/>
                        </a:rPr>
                        <a:t>srp   srp   srp   srp</a:t>
                      </a:r>
                      <a:br>
                        <a:rPr lang="cs-CZ" sz="1900" b="0" cap="none" spc="0">
                          <a:solidFill>
                            <a:schemeClr val="tx1"/>
                          </a:solidFill>
                          <a:effectLst/>
                        </a:rPr>
                      </a:br>
                      <a:r>
                        <a:rPr lang="cs-CZ" sz="1900" b="0" cap="none" spc="0">
                          <a:solidFill>
                            <a:schemeClr val="tx1"/>
                          </a:solidFill>
                          <a:effectLst/>
                        </a:rPr>
                        <a:t>prs   srp   srp   srp</a:t>
                      </a:r>
                      <a:br>
                        <a:rPr lang="cs-CZ" sz="1900" b="0" cap="none" spc="0">
                          <a:solidFill>
                            <a:schemeClr val="tx1"/>
                          </a:solidFill>
                          <a:effectLst/>
                        </a:rPr>
                      </a:br>
                      <a:r>
                        <a:rPr lang="cs-CZ" sz="1900" b="0" cap="none" spc="0">
                          <a:solidFill>
                            <a:schemeClr val="tx1"/>
                          </a:solidFill>
                          <a:effectLst/>
                        </a:rPr>
                        <a:t>srp   srp   pes   srp</a:t>
                      </a:r>
                      <a:endParaRPr lang="cs-CZ" sz="1900" b="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2803" marR="52803" marT="0" marB="105604">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1042547058"/>
                  </a:ext>
                </a:extLst>
              </a:tr>
            </a:tbl>
          </a:graphicData>
        </a:graphic>
      </p:graphicFrame>
    </p:spTree>
    <p:extLst>
      <p:ext uri="{BB962C8B-B14F-4D97-AF65-F5344CB8AC3E}">
        <p14:creationId xmlns:p14="http://schemas.microsoft.com/office/powerpoint/2010/main" val="664124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11F3219-3914-0A46-37AA-243394523E32}"/>
              </a:ext>
            </a:extLst>
          </p:cNvPr>
          <p:cNvSpPr>
            <a:spLocks noGrp="1"/>
          </p:cNvSpPr>
          <p:nvPr>
            <p:ph type="title"/>
          </p:nvPr>
        </p:nvSpPr>
        <p:spPr>
          <a:xfrm>
            <a:off x="1043631" y="809898"/>
            <a:ext cx="9942716" cy="1554480"/>
          </a:xfrm>
        </p:spPr>
        <p:txBody>
          <a:bodyPr anchor="ctr">
            <a:normAutofit/>
          </a:bodyPr>
          <a:lstStyle/>
          <a:p>
            <a:r>
              <a:rPr lang="cs-CZ" sz="4800"/>
              <a:t>Možné chyby a úskalí interpretace</a:t>
            </a:r>
          </a:p>
        </p:txBody>
      </p:sp>
      <p:sp>
        <p:nvSpPr>
          <p:cNvPr id="3" name="Zástupný obsah 2">
            <a:extLst>
              <a:ext uri="{FF2B5EF4-FFF2-40B4-BE49-F238E27FC236}">
                <a16:creationId xmlns:a16="http://schemas.microsoft.com/office/drawing/2014/main" id="{A61C0059-9947-AE33-8000-D00A7A536036}"/>
              </a:ext>
            </a:extLst>
          </p:cNvPr>
          <p:cNvSpPr>
            <a:spLocks noGrp="1"/>
          </p:cNvSpPr>
          <p:nvPr>
            <p:ph idx="1"/>
          </p:nvPr>
        </p:nvSpPr>
        <p:spPr>
          <a:xfrm>
            <a:off x="1045028" y="3017522"/>
            <a:ext cx="9941319" cy="3124658"/>
          </a:xfrm>
        </p:spPr>
        <p:txBody>
          <a:bodyPr anchor="ctr">
            <a:normAutofit/>
          </a:bodyPr>
          <a:lstStyle/>
          <a:p>
            <a:r>
              <a:rPr lang="cs-CZ" sz="1700" b="1"/>
              <a:t>učitel: </a:t>
            </a:r>
            <a:r>
              <a:rPr lang="cs-CZ" sz="1700"/>
              <a:t>říká „správný výklad“, přeskakuje práci s textem </a:t>
            </a:r>
          </a:p>
          <a:p>
            <a:r>
              <a:rPr lang="cs-CZ" sz="1700" b="1"/>
              <a:t> žák: </a:t>
            </a:r>
            <a:r>
              <a:rPr lang="cs-CZ" sz="1700"/>
              <a:t>parafrázuje, „tipuje význam“, mluví bez opory v textu </a:t>
            </a:r>
          </a:p>
          <a:p>
            <a:pPr marL="0" indent="0">
              <a:buNone/>
            </a:pPr>
            <a:r>
              <a:rPr lang="cs-CZ" sz="1700"/>
              <a:t> </a:t>
            </a:r>
          </a:p>
          <a:p>
            <a:r>
              <a:rPr lang="cs-CZ" sz="1700" b="1"/>
              <a:t>Možná úskalí</a:t>
            </a:r>
            <a:endParaRPr lang="cs-CZ" sz="1700"/>
          </a:p>
          <a:p>
            <a:pPr lvl="0"/>
            <a:r>
              <a:rPr lang="cs-CZ" sz="1700"/>
              <a:t>dezinterpretace </a:t>
            </a:r>
          </a:p>
          <a:p>
            <a:pPr lvl="0"/>
            <a:r>
              <a:rPr lang="cs-CZ" sz="1700"/>
              <a:t>nad a podinterpretace </a:t>
            </a:r>
          </a:p>
          <a:p>
            <a:pPr lvl="0"/>
            <a:r>
              <a:rPr lang="cs-CZ" sz="1700"/>
              <a:t>použití textu (protiinterpretační přístupy)</a:t>
            </a:r>
          </a:p>
          <a:p>
            <a:pPr lvl="0"/>
            <a:r>
              <a:rPr lang="cs-CZ" sz="1700"/>
              <a:t>pouze forma, už ne význam (text jako ilustrace pojmů – ne: co to v tom textu a s ním ve vztahu k čtenáři a k utváření významu dělá)</a:t>
            </a:r>
          </a:p>
          <a:p>
            <a:endParaRPr lang="cs-CZ" sz="17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74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53458F5-965A-880A-EBE9-CECD752F7F80}"/>
              </a:ext>
            </a:extLst>
          </p:cNvPr>
          <p:cNvSpPr>
            <a:spLocks noGrp="1"/>
          </p:cNvSpPr>
          <p:nvPr>
            <p:ph type="title"/>
          </p:nvPr>
        </p:nvSpPr>
        <p:spPr>
          <a:xfrm>
            <a:off x="686834" y="1153572"/>
            <a:ext cx="3200400" cy="4461163"/>
          </a:xfrm>
        </p:spPr>
        <p:txBody>
          <a:bodyPr>
            <a:normAutofit/>
          </a:bodyPr>
          <a:lstStyle/>
          <a:p>
            <a:r>
              <a:rPr lang="cs-CZ">
                <a:solidFill>
                  <a:srgbClr val="FFFFFF"/>
                </a:solidFill>
              </a:rPr>
              <a:t>Klíčový aspekt výuky interpretace: interpretační dovednosti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DD212D6C-C017-C2B8-8AAA-E5736496AFBF}"/>
              </a:ext>
            </a:extLst>
          </p:cNvPr>
          <p:cNvSpPr>
            <a:spLocks noGrp="1"/>
          </p:cNvSpPr>
          <p:nvPr>
            <p:ph idx="1"/>
          </p:nvPr>
        </p:nvSpPr>
        <p:spPr>
          <a:xfrm>
            <a:off x="4447308" y="591344"/>
            <a:ext cx="6906491" cy="5585619"/>
          </a:xfrm>
        </p:spPr>
        <p:txBody>
          <a:bodyPr anchor="ctr">
            <a:normAutofit/>
          </a:bodyPr>
          <a:lstStyle/>
          <a:p>
            <a:r>
              <a:rPr lang="cs-CZ" sz="2000" b="1" dirty="0"/>
              <a:t>1. Identifikační dovednosti - </a:t>
            </a:r>
            <a:r>
              <a:rPr lang="cs-CZ" sz="2000" dirty="0"/>
              <a:t>všiml si žák něčeho podstatného?</a:t>
            </a:r>
            <a:br>
              <a:rPr lang="cs-CZ" sz="2000" dirty="0"/>
            </a:br>
            <a:endParaRPr lang="cs-CZ" sz="2000" dirty="0"/>
          </a:p>
          <a:p>
            <a:r>
              <a:rPr lang="cs-CZ" sz="2000" b="1" dirty="0"/>
              <a:t>2. Relační - </a:t>
            </a:r>
            <a:r>
              <a:rPr lang="cs-CZ" sz="2000" dirty="0"/>
              <a:t>dokáže to propojit?</a:t>
            </a:r>
            <a:br>
              <a:rPr lang="cs-CZ" sz="2000" dirty="0"/>
            </a:br>
            <a:endParaRPr lang="cs-CZ" sz="2000" dirty="0"/>
          </a:p>
          <a:p>
            <a:r>
              <a:rPr lang="cs-CZ" sz="2000" b="1" dirty="0"/>
              <a:t>3. Reflexivní - </a:t>
            </a:r>
            <a:r>
              <a:rPr lang="cs-CZ" sz="2000" dirty="0"/>
              <a:t>dokáže to formulovat jako smysluplný výklad?</a:t>
            </a:r>
          </a:p>
          <a:p>
            <a:endParaRPr lang="cs-CZ" sz="2000" dirty="0"/>
          </a:p>
          <a:p>
            <a:pPr lvl="0"/>
            <a:r>
              <a:rPr lang="cs-CZ" sz="2000" dirty="0"/>
              <a:t>Klíčové dovednosti: </a:t>
            </a:r>
          </a:p>
          <a:p>
            <a:pPr lvl="1"/>
            <a:r>
              <a:rPr lang="cs-CZ" sz="2000" dirty="0"/>
              <a:t>všimnout si, co je v textu neobvyklé </a:t>
            </a:r>
          </a:p>
          <a:p>
            <a:pPr lvl="1"/>
            <a:r>
              <a:rPr lang="cs-CZ" sz="2000" dirty="0"/>
              <a:t>formulovat otázku nad textem </a:t>
            </a:r>
          </a:p>
          <a:p>
            <a:pPr lvl="1"/>
            <a:r>
              <a:rPr lang="cs-CZ" sz="2000" dirty="0"/>
              <a:t>propojit prvky textu </a:t>
            </a:r>
          </a:p>
          <a:p>
            <a:pPr lvl="1"/>
            <a:r>
              <a:rPr lang="cs-CZ" sz="2000" dirty="0"/>
              <a:t>pojmenovat efekt jazyka </a:t>
            </a:r>
          </a:p>
          <a:p>
            <a:pPr lvl="1"/>
            <a:r>
              <a:rPr lang="cs-CZ" sz="2000" dirty="0"/>
              <a:t>formulovat interpretaci</a:t>
            </a:r>
          </a:p>
          <a:p>
            <a:endParaRPr lang="cs-CZ" sz="1500" dirty="0"/>
          </a:p>
          <a:p>
            <a:endParaRPr lang="cs-CZ" sz="1500" dirty="0"/>
          </a:p>
        </p:txBody>
      </p:sp>
    </p:spTree>
    <p:extLst>
      <p:ext uri="{BB962C8B-B14F-4D97-AF65-F5344CB8AC3E}">
        <p14:creationId xmlns:p14="http://schemas.microsoft.com/office/powerpoint/2010/main" val="863792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299CAB-C506-454B-90FC-406572829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D99311-F254-40F1-8AB5-EE3E7B9B6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D59546A-C2E4-C4A1-E5F0-467F68E3F1C2}"/>
              </a:ext>
            </a:extLst>
          </p:cNvPr>
          <p:cNvSpPr>
            <a:spLocks noGrp="1"/>
          </p:cNvSpPr>
          <p:nvPr>
            <p:ph type="title"/>
          </p:nvPr>
        </p:nvSpPr>
        <p:spPr>
          <a:xfrm>
            <a:off x="1616054" y="1070149"/>
            <a:ext cx="8959893" cy="1004836"/>
          </a:xfrm>
        </p:spPr>
        <p:txBody>
          <a:bodyPr anchor="ctr">
            <a:normAutofit/>
          </a:bodyPr>
          <a:lstStyle/>
          <a:p>
            <a:pPr algn="ctr"/>
            <a:r>
              <a:rPr lang="cs-CZ" sz="3200" dirty="0">
                <a:solidFill>
                  <a:srgbClr val="595959"/>
                </a:solidFill>
              </a:rPr>
              <a:t>Interpretační dovednosti (praktická aplikace na příkladu)</a:t>
            </a:r>
          </a:p>
        </p:txBody>
      </p:sp>
      <p:sp>
        <p:nvSpPr>
          <p:cNvPr id="12" name="Rectangle 11">
            <a:extLst>
              <a:ext uri="{FF2B5EF4-FFF2-40B4-BE49-F238E27FC236}">
                <a16:creationId xmlns:a16="http://schemas.microsoft.com/office/drawing/2014/main" id="{7D89E3CB-00ED-4691-9F0F-F23EA3564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E65BF327-01D0-A44B-DC58-8B617D475EF8}"/>
              </a:ext>
            </a:extLst>
          </p:cNvPr>
          <p:cNvSpPr>
            <a:spLocks noGrp="1"/>
          </p:cNvSpPr>
          <p:nvPr>
            <p:ph idx="1"/>
          </p:nvPr>
        </p:nvSpPr>
        <p:spPr>
          <a:xfrm>
            <a:off x="1616054" y="2768321"/>
            <a:ext cx="8959892" cy="2828543"/>
          </a:xfrm>
        </p:spPr>
        <p:txBody>
          <a:bodyPr anchor="t">
            <a:normAutofit/>
          </a:bodyPr>
          <a:lstStyle/>
          <a:p>
            <a:r>
              <a:rPr lang="cs-CZ" sz="2000">
                <a:solidFill>
                  <a:schemeClr val="tx1">
                    <a:lumMod val="65000"/>
                    <a:lumOff val="35000"/>
                  </a:schemeClr>
                </a:solidFill>
              </a:rPr>
              <a:t>1) Pozorně si přečtěte ukázku</a:t>
            </a:r>
          </a:p>
          <a:p>
            <a:r>
              <a:rPr lang="cs-CZ" sz="2000">
                <a:solidFill>
                  <a:schemeClr val="tx1">
                    <a:lumMod val="65000"/>
                    <a:lumOff val="35000"/>
                  </a:schemeClr>
                </a:solidFill>
              </a:rPr>
              <a:t>2) Seřaďte interpretační dovednosti od nejsnadnějších po nejobtížnější </a:t>
            </a:r>
          </a:p>
          <a:p>
            <a:r>
              <a:rPr lang="cs-CZ" sz="2000">
                <a:solidFill>
                  <a:schemeClr val="tx1">
                    <a:lumMod val="65000"/>
                    <a:lumOff val="35000"/>
                  </a:schemeClr>
                </a:solidFill>
              </a:rPr>
              <a:t>3) Jak by mohla vypadat vyučovací hodina založená na rozvoji interpretačních dovedností k tomuto konkrétnímu textu?</a:t>
            </a:r>
          </a:p>
          <a:p>
            <a:endParaRPr lang="cs-CZ" sz="2000">
              <a:solidFill>
                <a:schemeClr val="tx1">
                  <a:lumMod val="65000"/>
                  <a:lumOff val="35000"/>
                </a:schemeClr>
              </a:solidFill>
            </a:endParaRPr>
          </a:p>
          <a:p>
            <a:r>
              <a:rPr lang="cs-CZ" sz="2000">
                <a:solidFill>
                  <a:schemeClr val="tx1">
                    <a:lumMod val="65000"/>
                    <a:lumOff val="35000"/>
                  </a:schemeClr>
                </a:solidFill>
              </a:rPr>
              <a:t>Viz soubor „Interpretační dovednosti - České nebe“</a:t>
            </a:r>
          </a:p>
        </p:txBody>
      </p:sp>
    </p:spTree>
    <p:extLst>
      <p:ext uri="{BB962C8B-B14F-4D97-AF65-F5344CB8AC3E}">
        <p14:creationId xmlns:p14="http://schemas.microsoft.com/office/powerpoint/2010/main" val="2958313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1FEC590B-3306-47E9-BD67-97F3F76169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1" name="Color">
              <a:extLst>
                <a:ext uri="{FF2B5EF4-FFF2-40B4-BE49-F238E27FC236}">
                  <a16:creationId xmlns:a16="http://schemas.microsoft.com/office/drawing/2014/main" id="{54F87DBC-E43C-4CE4-A8C5-61E3D6819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a:extLst>
                <a:ext uri="{FF2B5EF4-FFF2-40B4-BE49-F238E27FC236}">
                  <a16:creationId xmlns:a16="http://schemas.microsoft.com/office/drawing/2014/main" id="{CD39A88A-7F84-4ACA-877B-E28BC26CD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A47AAF5E-1692-48C9-98FB-6432BF0B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5" name="Freeform: Shape 14">
              <a:extLst>
                <a:ext uri="{FF2B5EF4-FFF2-40B4-BE49-F238E27FC236}">
                  <a16:creationId xmlns:a16="http://schemas.microsoft.com/office/drawing/2014/main" id="{5F36A26D-E71D-4663-B197-8B7BFA37AD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Freeform: Shape 15">
              <a:extLst>
                <a:ext uri="{FF2B5EF4-FFF2-40B4-BE49-F238E27FC236}">
                  <a16:creationId xmlns:a16="http://schemas.microsoft.com/office/drawing/2014/main" id="{8A821CEB-DA96-4952-93B9-81F9C42BA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18C8EDE0-D69B-4F65-9AB7-DDE7EAD78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546F0982-BF10-4BF6-842A-F631654FF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2B313509-2128-42CA-81B6-C9EC23E44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1589188C-E06E-4F8A-BDD1-02ADF140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6B4E610F-FCD0-483F-B9F2-6DF2C28FE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Nadpis 1">
            <a:extLst>
              <a:ext uri="{FF2B5EF4-FFF2-40B4-BE49-F238E27FC236}">
                <a16:creationId xmlns:a16="http://schemas.microsoft.com/office/drawing/2014/main" id="{750F756F-97FE-4E08-4B91-A607B701B225}"/>
              </a:ext>
            </a:extLst>
          </p:cNvPr>
          <p:cNvSpPr>
            <a:spLocks noGrp="1"/>
          </p:cNvSpPr>
          <p:nvPr>
            <p:ph type="title"/>
          </p:nvPr>
        </p:nvSpPr>
        <p:spPr>
          <a:xfrm>
            <a:off x="789708" y="666351"/>
            <a:ext cx="10558405" cy="3044335"/>
          </a:xfrm>
        </p:spPr>
        <p:txBody>
          <a:bodyPr vert="horz" lIns="91440" tIns="45720" rIns="91440" bIns="45720" rtlCol="0" anchor="b">
            <a:normAutofit/>
          </a:bodyPr>
          <a:lstStyle/>
          <a:p>
            <a:pPr algn="ctr"/>
            <a:r>
              <a:rPr lang="en-US" sz="4800" kern="1200" dirty="0">
                <a:solidFill>
                  <a:schemeClr val="bg1"/>
                </a:solidFill>
                <a:latin typeface="+mj-lt"/>
                <a:ea typeface="+mj-ea"/>
                <a:cs typeface="+mj-cs"/>
              </a:rPr>
              <a:t>3) Jak </a:t>
            </a:r>
            <a:r>
              <a:rPr lang="en-US" sz="4800" kern="1200" dirty="0" err="1">
                <a:solidFill>
                  <a:schemeClr val="bg1"/>
                </a:solidFill>
                <a:latin typeface="+mj-lt"/>
                <a:ea typeface="+mj-ea"/>
                <a:cs typeface="+mj-cs"/>
              </a:rPr>
              <a:t>hodnotit</a:t>
            </a:r>
            <a:r>
              <a:rPr lang="en-US" sz="4800" kern="1200" dirty="0">
                <a:solidFill>
                  <a:schemeClr val="bg1"/>
                </a:solidFill>
                <a:latin typeface="+mj-lt"/>
                <a:ea typeface="+mj-ea"/>
                <a:cs typeface="+mj-cs"/>
              </a:rPr>
              <a:t> </a:t>
            </a:r>
            <a:r>
              <a:rPr lang="en-US" sz="4800" kern="1200" dirty="0" err="1">
                <a:solidFill>
                  <a:schemeClr val="bg1"/>
                </a:solidFill>
                <a:latin typeface="+mj-lt"/>
                <a:ea typeface="+mj-ea"/>
                <a:cs typeface="+mj-cs"/>
              </a:rPr>
              <a:t>interpretaci</a:t>
            </a:r>
            <a:r>
              <a:rPr lang="en-US" sz="4800" kern="1200" dirty="0">
                <a:solidFill>
                  <a:schemeClr val="bg1"/>
                </a:solidFill>
                <a:latin typeface="+mj-lt"/>
                <a:ea typeface="+mj-ea"/>
                <a:cs typeface="+mj-cs"/>
              </a:rPr>
              <a:t>?</a:t>
            </a:r>
          </a:p>
        </p:txBody>
      </p:sp>
    </p:spTree>
    <p:extLst>
      <p:ext uri="{BB962C8B-B14F-4D97-AF65-F5344CB8AC3E}">
        <p14:creationId xmlns:p14="http://schemas.microsoft.com/office/powerpoint/2010/main" val="2009914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C5CF8D-5E28-4170-85D9-B23379A1A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85064E3-7BA0-4363-7391-26DB0EDE8191}"/>
              </a:ext>
            </a:extLst>
          </p:cNvPr>
          <p:cNvSpPr>
            <a:spLocks noGrp="1"/>
          </p:cNvSpPr>
          <p:nvPr>
            <p:ph type="title"/>
          </p:nvPr>
        </p:nvSpPr>
        <p:spPr>
          <a:xfrm>
            <a:off x="599411" y="470647"/>
            <a:ext cx="3209335" cy="2344271"/>
          </a:xfrm>
        </p:spPr>
        <p:txBody>
          <a:bodyPr>
            <a:normAutofit/>
          </a:bodyPr>
          <a:lstStyle/>
          <a:p>
            <a:pPr algn="ctr"/>
            <a:r>
              <a:rPr lang="cs-CZ" sz="2800"/>
              <a:t>Jak hodnotit interpretaci?</a:t>
            </a:r>
          </a:p>
        </p:txBody>
      </p:sp>
      <p:sp>
        <p:nvSpPr>
          <p:cNvPr id="10" name="Rectangle 9">
            <a:extLst>
              <a:ext uri="{FF2B5EF4-FFF2-40B4-BE49-F238E27FC236}">
                <a16:creationId xmlns:a16="http://schemas.microsoft.com/office/drawing/2014/main" id="{575A2C8F-EFE3-4530-B871-79D0DF461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5554"/>
            <a:ext cx="4380155" cy="3612446"/>
          </a:xfrm>
          <a:prstGeom prst="rect">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283B2D-BF4E-4773-99DE-61834B033A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5554"/>
            <a:ext cx="4380155"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FF89E09-42FB-4694-96E4-95652B1D8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83158"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A01EEA15-1634-3944-2CA1-F64061117EEE}"/>
              </a:ext>
            </a:extLst>
          </p:cNvPr>
          <p:cNvSpPr>
            <a:spLocks noGrp="1"/>
          </p:cNvSpPr>
          <p:nvPr>
            <p:ph idx="1"/>
          </p:nvPr>
        </p:nvSpPr>
        <p:spPr>
          <a:xfrm>
            <a:off x="5688105" y="941294"/>
            <a:ext cx="5287923" cy="4975412"/>
          </a:xfrm>
        </p:spPr>
        <p:txBody>
          <a:bodyPr anchor="ctr">
            <a:normAutofit/>
          </a:bodyPr>
          <a:lstStyle/>
          <a:p>
            <a:r>
              <a:rPr lang="cs-CZ" sz="2000" dirty="0"/>
              <a:t>Jak hodnotit něco, co není úplně jednoznačné? </a:t>
            </a:r>
          </a:p>
          <a:p>
            <a:endParaRPr lang="cs-CZ" sz="2000" dirty="0"/>
          </a:p>
          <a:p>
            <a:r>
              <a:rPr lang="cs-CZ" sz="2000" b="1" dirty="0"/>
              <a:t>Hodnotíme konkrétní interpretační dovednost </a:t>
            </a:r>
            <a:r>
              <a:rPr lang="cs-CZ" sz="2000" dirty="0"/>
              <a:t>- je potřeba si ujasnit, co všechno daná dovednost „obsahuje“ </a:t>
            </a:r>
          </a:p>
          <a:p>
            <a:endParaRPr lang="cs-CZ" sz="2000" b="1" dirty="0"/>
          </a:p>
          <a:p>
            <a:r>
              <a:rPr lang="cs-CZ" sz="2000" b="1" dirty="0"/>
              <a:t>Kritéria interpretace (stručně): </a:t>
            </a:r>
          </a:p>
          <a:p>
            <a:pPr lvl="1"/>
            <a:r>
              <a:rPr lang="cs-CZ" altLang="cs-CZ" sz="2000" dirty="0">
                <a:latin typeface="Arial" panose="020B0604020202020204" pitchFamily="34" charset="0"/>
              </a:rPr>
              <a:t>vychází z textu </a:t>
            </a:r>
          </a:p>
          <a:p>
            <a:pPr lvl="1"/>
            <a:r>
              <a:rPr lang="cs-CZ" altLang="cs-CZ" sz="2000" dirty="0">
                <a:latin typeface="Arial" panose="020B0604020202020204" pitchFamily="34" charset="0"/>
              </a:rPr>
              <a:t>dává smysl </a:t>
            </a:r>
          </a:p>
          <a:p>
            <a:pPr lvl="1"/>
            <a:r>
              <a:rPr lang="cs-CZ" altLang="cs-CZ" sz="2000" dirty="0">
                <a:latin typeface="Arial" panose="020B0604020202020204" pitchFamily="34" charset="0"/>
              </a:rPr>
              <a:t>propojuje věci v textu </a:t>
            </a:r>
          </a:p>
          <a:p>
            <a:pPr lvl="1"/>
            <a:r>
              <a:rPr lang="cs-CZ" altLang="cs-CZ" sz="2000" dirty="0">
                <a:latin typeface="Arial" panose="020B0604020202020204" pitchFamily="34" charset="0"/>
              </a:rPr>
              <a:t>jde do hloubky </a:t>
            </a:r>
          </a:p>
          <a:p>
            <a:pPr lvl="1"/>
            <a:r>
              <a:rPr lang="cs-CZ" altLang="cs-CZ" sz="2000" dirty="0">
                <a:latin typeface="Arial" panose="020B0604020202020204" pitchFamily="34" charset="0"/>
              </a:rPr>
              <a:t>je jasně napsaná </a:t>
            </a:r>
          </a:p>
          <a:p>
            <a:endParaRPr lang="cs-CZ" sz="2000" dirty="0"/>
          </a:p>
        </p:txBody>
      </p:sp>
    </p:spTree>
    <p:extLst>
      <p:ext uri="{BB962C8B-B14F-4D97-AF65-F5344CB8AC3E}">
        <p14:creationId xmlns:p14="http://schemas.microsoft.com/office/powerpoint/2010/main" val="4294329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C5CF8D-5E28-4170-85D9-B23379A1A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7ABE788-A613-BC60-2B14-7161827CF0C3}"/>
              </a:ext>
            </a:extLst>
          </p:cNvPr>
          <p:cNvSpPr>
            <a:spLocks noGrp="1"/>
          </p:cNvSpPr>
          <p:nvPr>
            <p:ph type="title"/>
          </p:nvPr>
        </p:nvSpPr>
        <p:spPr>
          <a:xfrm>
            <a:off x="599411" y="470647"/>
            <a:ext cx="3209335" cy="2344271"/>
          </a:xfrm>
        </p:spPr>
        <p:txBody>
          <a:bodyPr>
            <a:normAutofit/>
          </a:bodyPr>
          <a:lstStyle/>
          <a:p>
            <a:pPr algn="ctr"/>
            <a:r>
              <a:rPr lang="cs-CZ" sz="2800"/>
              <a:t>Praktická část: analýza konkrétního žákovského interpretačního výkonu</a:t>
            </a:r>
          </a:p>
        </p:txBody>
      </p:sp>
      <p:sp>
        <p:nvSpPr>
          <p:cNvPr id="10" name="Rectangle 9">
            <a:extLst>
              <a:ext uri="{FF2B5EF4-FFF2-40B4-BE49-F238E27FC236}">
                <a16:creationId xmlns:a16="http://schemas.microsoft.com/office/drawing/2014/main" id="{575A2C8F-EFE3-4530-B871-79D0DF461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5554"/>
            <a:ext cx="4380155" cy="3612446"/>
          </a:xfrm>
          <a:prstGeom prst="rect">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283B2D-BF4E-4773-99DE-61834B033A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5554"/>
            <a:ext cx="4380155"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FF89E09-42FB-4694-96E4-95652B1D8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83158"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6EECB478-FE4E-0C9E-E7F2-9BE334A18B5E}"/>
              </a:ext>
            </a:extLst>
          </p:cNvPr>
          <p:cNvSpPr>
            <a:spLocks noGrp="1"/>
          </p:cNvSpPr>
          <p:nvPr>
            <p:ph idx="1"/>
          </p:nvPr>
        </p:nvSpPr>
        <p:spPr>
          <a:xfrm>
            <a:off x="5688105" y="941294"/>
            <a:ext cx="5287923" cy="4975412"/>
          </a:xfrm>
        </p:spPr>
        <p:txBody>
          <a:bodyPr anchor="ctr">
            <a:normAutofit/>
          </a:bodyPr>
          <a:lstStyle/>
          <a:p>
            <a:r>
              <a:rPr lang="cs-CZ" sz="2000"/>
              <a:t>Výchozí text: Pozdrav rodnému kraji </a:t>
            </a:r>
          </a:p>
          <a:p>
            <a:r>
              <a:rPr lang="cs-CZ" sz="2000"/>
              <a:t>Kontext: závěrečná zkouška (esej, 90 minut, text žák před tím neviděl)</a:t>
            </a:r>
          </a:p>
          <a:p>
            <a:r>
              <a:rPr lang="cs-CZ" sz="2000"/>
              <a:t>Které znalosti a dovednosti tam student uplatnil?</a:t>
            </a:r>
          </a:p>
          <a:p>
            <a:r>
              <a:rPr lang="cs-CZ" sz="2000"/>
              <a:t>Jak byste jeho esej hodnotili podle zadání a kritérií?</a:t>
            </a:r>
          </a:p>
          <a:p>
            <a:endParaRPr lang="cs-CZ" sz="2000"/>
          </a:p>
        </p:txBody>
      </p:sp>
    </p:spTree>
    <p:extLst>
      <p:ext uri="{BB962C8B-B14F-4D97-AF65-F5344CB8AC3E}">
        <p14:creationId xmlns:p14="http://schemas.microsoft.com/office/powerpoint/2010/main" val="3663134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EA3898D-D7E4-ECFF-0CF2-6DA7602B9798}"/>
              </a:ext>
            </a:extLst>
          </p:cNvPr>
          <p:cNvSpPr>
            <a:spLocks noGrp="1"/>
          </p:cNvSpPr>
          <p:nvPr>
            <p:ph type="title"/>
          </p:nvPr>
        </p:nvSpPr>
        <p:spPr>
          <a:xfrm>
            <a:off x="1043631" y="809898"/>
            <a:ext cx="9942716" cy="1554480"/>
          </a:xfrm>
        </p:spPr>
        <p:txBody>
          <a:bodyPr anchor="ctr">
            <a:normAutofit/>
          </a:bodyPr>
          <a:lstStyle/>
          <a:p>
            <a:r>
              <a:rPr lang="cs-CZ" sz="4800"/>
              <a:t>Úvodní otázka</a:t>
            </a:r>
          </a:p>
        </p:txBody>
      </p:sp>
      <p:sp>
        <p:nvSpPr>
          <p:cNvPr id="3" name="Zástupný obsah 2">
            <a:extLst>
              <a:ext uri="{FF2B5EF4-FFF2-40B4-BE49-F238E27FC236}">
                <a16:creationId xmlns:a16="http://schemas.microsoft.com/office/drawing/2014/main" id="{656E0B1C-6581-CEA3-CCCC-BFE9409FB254}"/>
              </a:ext>
            </a:extLst>
          </p:cNvPr>
          <p:cNvSpPr>
            <a:spLocks noGrp="1"/>
          </p:cNvSpPr>
          <p:nvPr>
            <p:ph idx="1"/>
          </p:nvPr>
        </p:nvSpPr>
        <p:spPr>
          <a:xfrm>
            <a:off x="1045028" y="3017522"/>
            <a:ext cx="9941319" cy="3124658"/>
          </a:xfrm>
        </p:spPr>
        <p:txBody>
          <a:bodyPr anchor="ctr">
            <a:normAutofit/>
          </a:bodyPr>
          <a:lstStyle/>
          <a:p>
            <a:r>
              <a:rPr lang="cs-CZ" sz="2400"/>
              <a:t>Co vlastně znamená „dobrá interpretace“?</a:t>
            </a:r>
          </a:p>
          <a:p>
            <a:endParaRPr lang="cs-CZ" sz="24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83946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C5CF8D-5E28-4170-85D9-B23379A1A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7993D28-9D8A-9DF8-53C1-CC11B137DDD4}"/>
              </a:ext>
            </a:extLst>
          </p:cNvPr>
          <p:cNvSpPr>
            <a:spLocks noGrp="1"/>
          </p:cNvSpPr>
          <p:nvPr>
            <p:ph type="title"/>
          </p:nvPr>
        </p:nvSpPr>
        <p:spPr>
          <a:xfrm>
            <a:off x="599411" y="470647"/>
            <a:ext cx="3209335" cy="2344271"/>
          </a:xfrm>
        </p:spPr>
        <p:txBody>
          <a:bodyPr>
            <a:normAutofit/>
          </a:bodyPr>
          <a:lstStyle/>
          <a:p>
            <a:pPr algn="ctr"/>
            <a:r>
              <a:rPr lang="cs-CZ" sz="2800" dirty="0"/>
              <a:t>Pozdrav rodnému kraji</a:t>
            </a:r>
          </a:p>
        </p:txBody>
      </p:sp>
      <p:sp>
        <p:nvSpPr>
          <p:cNvPr id="10" name="Rectangle 9">
            <a:extLst>
              <a:ext uri="{FF2B5EF4-FFF2-40B4-BE49-F238E27FC236}">
                <a16:creationId xmlns:a16="http://schemas.microsoft.com/office/drawing/2014/main" id="{575A2C8F-EFE3-4530-B871-79D0DF461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5554"/>
            <a:ext cx="4380155" cy="3612446"/>
          </a:xfrm>
          <a:prstGeom prst="rect">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283B2D-BF4E-4773-99DE-61834B033A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5554"/>
            <a:ext cx="4380155"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FF89E09-42FB-4694-96E4-95652B1D8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83158"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14F3A93E-C00C-7B95-7A3A-93C405DBC09A}"/>
              </a:ext>
            </a:extLst>
          </p:cNvPr>
          <p:cNvSpPr>
            <a:spLocks noGrp="1"/>
          </p:cNvSpPr>
          <p:nvPr>
            <p:ph idx="1"/>
          </p:nvPr>
        </p:nvSpPr>
        <p:spPr>
          <a:xfrm>
            <a:off x="5688105" y="243840"/>
            <a:ext cx="5287923" cy="6370320"/>
          </a:xfrm>
        </p:spPr>
        <p:txBody>
          <a:bodyPr anchor="ctr">
            <a:normAutofit/>
          </a:bodyPr>
          <a:lstStyle/>
          <a:p>
            <a:pPr marL="0" indent="0">
              <a:buNone/>
            </a:pPr>
            <a:r>
              <a:rPr lang="en-US" sz="1800" dirty="0"/>
              <a:t>Den </a:t>
            </a:r>
            <a:r>
              <a:rPr lang="en-US" sz="1800" dirty="0" err="1"/>
              <a:t>slunce</a:t>
            </a:r>
            <a:r>
              <a:rPr lang="en-US" sz="1800" dirty="0"/>
              <a:t> je a </a:t>
            </a:r>
            <a:r>
              <a:rPr lang="en-US" sz="1800" dirty="0" err="1"/>
              <a:t>vůně</a:t>
            </a:r>
            <a:r>
              <a:rPr lang="en-US" sz="1800" dirty="0"/>
              <a:t> </a:t>
            </a:r>
            <a:r>
              <a:rPr lang="en-US" sz="1800" dirty="0" err="1"/>
              <a:t>plný</a:t>
            </a:r>
            <a:r>
              <a:rPr lang="en-US" sz="1800" dirty="0"/>
              <a:t>.</a:t>
            </a:r>
            <a:br>
              <a:rPr lang="en-US" sz="1800" dirty="0"/>
            </a:br>
            <a:r>
              <a:rPr lang="en-US" sz="1800" dirty="0" err="1"/>
              <a:t>Oslněn</a:t>
            </a:r>
            <a:r>
              <a:rPr lang="en-US" sz="1800" dirty="0"/>
              <a:t> </a:t>
            </a:r>
            <a:r>
              <a:rPr lang="en-US" sz="1800" dirty="0" err="1"/>
              <a:t>kráčím</a:t>
            </a:r>
            <a:r>
              <a:rPr lang="en-US" sz="1800" dirty="0"/>
              <a:t> </a:t>
            </a:r>
            <a:r>
              <a:rPr lang="en-US" sz="1800" dirty="0" err="1"/>
              <a:t>krásou</a:t>
            </a:r>
            <a:r>
              <a:rPr lang="en-US" sz="1800" dirty="0"/>
              <a:t> </a:t>
            </a:r>
            <a:r>
              <a:rPr lang="en-US" sz="1800" dirty="0" err="1"/>
              <a:t>dne</a:t>
            </a:r>
            <a:r>
              <a:rPr lang="en-US" sz="1800" dirty="0"/>
              <a:t>.</a:t>
            </a:r>
            <a:br>
              <a:rPr lang="en-US" sz="1800" dirty="0"/>
            </a:br>
            <a:r>
              <a:rPr lang="en-US" sz="1800" dirty="0" err="1"/>
              <a:t>Obilím</a:t>
            </a:r>
            <a:r>
              <a:rPr lang="en-US" sz="1800" dirty="0"/>
              <a:t> </a:t>
            </a:r>
            <a:r>
              <a:rPr lang="en-US" sz="1800" dirty="0" err="1"/>
              <a:t>táhnou</a:t>
            </a:r>
            <a:r>
              <a:rPr lang="en-US" sz="1800" dirty="0"/>
              <a:t> </a:t>
            </a:r>
            <a:r>
              <a:rPr lang="en-US" sz="1800" dirty="0" err="1"/>
              <a:t>dlouhé</a:t>
            </a:r>
            <a:r>
              <a:rPr lang="en-US" sz="1800" dirty="0"/>
              <a:t> </a:t>
            </a:r>
            <a:r>
              <a:rPr lang="en-US" sz="1800" dirty="0" err="1"/>
              <a:t>vlny</a:t>
            </a:r>
            <a:br>
              <a:rPr lang="en-US" sz="1800" dirty="0"/>
            </a:br>
            <a:r>
              <a:rPr lang="en-US" sz="1800" dirty="0"/>
              <a:t>po </a:t>
            </a:r>
            <a:r>
              <a:rPr lang="en-US" sz="1800" dirty="0" err="1"/>
              <a:t>lánech</a:t>
            </a:r>
            <a:r>
              <a:rPr lang="en-US" sz="1800" dirty="0"/>
              <a:t> </a:t>
            </a:r>
            <a:r>
              <a:rPr lang="en-US" sz="1800" dirty="0" err="1"/>
              <a:t>půdy</a:t>
            </a:r>
            <a:r>
              <a:rPr lang="en-US" sz="1800" dirty="0"/>
              <a:t> </a:t>
            </a:r>
            <a:r>
              <a:rPr lang="en-US" sz="1800" dirty="0" err="1"/>
              <a:t>úrodné</a:t>
            </a:r>
            <a:r>
              <a:rPr lang="en-US" sz="1800" dirty="0"/>
              <a:t>.</a:t>
            </a:r>
            <a:endParaRPr lang="cs-CZ" sz="1800" dirty="0"/>
          </a:p>
          <a:p>
            <a:pPr marL="0" indent="0">
              <a:buNone/>
            </a:pPr>
            <a:r>
              <a:rPr lang="en-US" sz="1800" dirty="0" err="1"/>
              <a:t>Můj</a:t>
            </a:r>
            <a:r>
              <a:rPr lang="en-US" sz="1800" dirty="0"/>
              <a:t> </a:t>
            </a:r>
            <a:r>
              <a:rPr lang="en-US" sz="1800" dirty="0" err="1"/>
              <a:t>rodný</a:t>
            </a:r>
            <a:r>
              <a:rPr lang="en-US" sz="1800" dirty="0"/>
              <a:t> </a:t>
            </a:r>
            <a:r>
              <a:rPr lang="en-US" sz="1800" dirty="0" err="1"/>
              <a:t>kraj</a:t>
            </a:r>
            <a:r>
              <a:rPr lang="en-US" sz="1800" dirty="0"/>
              <a:t>! </a:t>
            </a:r>
            <a:r>
              <a:rPr lang="en-US" sz="1800" dirty="0" err="1"/>
              <a:t>Chci</a:t>
            </a:r>
            <a:r>
              <a:rPr lang="en-US" sz="1800" dirty="0"/>
              <a:t> v </a:t>
            </a:r>
            <a:r>
              <a:rPr lang="en-US" sz="1800" dirty="0" err="1"/>
              <a:t>duši</a:t>
            </a:r>
            <a:r>
              <a:rPr lang="en-US" sz="1800" dirty="0"/>
              <a:t> </a:t>
            </a:r>
            <a:r>
              <a:rPr lang="en-US" sz="1800" dirty="0" err="1"/>
              <a:t>vtěsnat</a:t>
            </a:r>
            <a:br>
              <a:rPr lang="en-US" sz="1800" dirty="0"/>
            </a:br>
            <a:r>
              <a:rPr lang="en-US" sz="1800" dirty="0" err="1"/>
              <a:t>požitek</a:t>
            </a:r>
            <a:r>
              <a:rPr lang="en-US" sz="1800" dirty="0"/>
              <a:t> </a:t>
            </a:r>
            <a:r>
              <a:rPr lang="en-US" sz="1800" dirty="0" err="1"/>
              <a:t>turisty</a:t>
            </a:r>
            <a:r>
              <a:rPr lang="en-US" sz="1800" dirty="0"/>
              <a:t> a dost.</a:t>
            </a:r>
            <a:br>
              <a:rPr lang="en-US" sz="1800" dirty="0"/>
            </a:br>
            <a:r>
              <a:rPr lang="en-US" sz="1800" dirty="0" err="1"/>
              <a:t>Vzpomínat</a:t>
            </a:r>
            <a:r>
              <a:rPr lang="en-US" sz="1800" dirty="0"/>
              <a:t> </a:t>
            </a:r>
            <a:r>
              <a:rPr lang="en-US" sz="1800" dirty="0" err="1"/>
              <a:t>hnusno</a:t>
            </a:r>
            <a:r>
              <a:rPr lang="en-US" sz="1800" dirty="0"/>
              <a:t>. </a:t>
            </a:r>
            <a:r>
              <a:rPr lang="en-US" sz="1800" dirty="0" err="1"/>
              <a:t>Dobře</a:t>
            </a:r>
            <a:r>
              <a:rPr lang="en-US" sz="1800" dirty="0"/>
              <a:t> je </a:t>
            </a:r>
            <a:r>
              <a:rPr lang="en-US" sz="1800" dirty="0" err="1"/>
              <a:t>snad</a:t>
            </a:r>
            <a:r>
              <a:rPr lang="en-US" sz="1800" dirty="0"/>
              <a:t>,</a:t>
            </a:r>
            <a:br>
              <a:rPr lang="en-US" sz="1800" dirty="0"/>
            </a:br>
            <a:r>
              <a:rPr lang="en-US" sz="1800" dirty="0" err="1"/>
              <a:t>že</a:t>
            </a:r>
            <a:r>
              <a:rPr lang="en-US" sz="1800" dirty="0"/>
              <a:t> k </a:t>
            </a:r>
            <a:r>
              <a:rPr lang="en-US" sz="1800" dirty="0" err="1"/>
              <a:t>srdci</a:t>
            </a:r>
            <a:r>
              <a:rPr lang="en-US" sz="1800" dirty="0"/>
              <a:t> </a:t>
            </a:r>
            <a:r>
              <a:rPr lang="en-US" sz="1800" dirty="0" err="1"/>
              <a:t>mému</a:t>
            </a:r>
            <a:r>
              <a:rPr lang="en-US" sz="1800" dirty="0"/>
              <a:t> </a:t>
            </a:r>
            <a:r>
              <a:rPr lang="en-US" sz="1800" dirty="0" err="1"/>
              <a:t>nepřirost</a:t>
            </a:r>
            <a:r>
              <a:rPr lang="en-US" sz="1800" dirty="0"/>
              <a:t>.</a:t>
            </a:r>
            <a:endParaRPr lang="cs-CZ" sz="1800" dirty="0"/>
          </a:p>
          <a:p>
            <a:pPr marL="0" indent="0">
              <a:buNone/>
            </a:pPr>
            <a:r>
              <a:rPr lang="en-US" sz="1800" dirty="0" err="1"/>
              <a:t>Láskou</a:t>
            </a:r>
            <a:r>
              <a:rPr lang="en-US" sz="1800" dirty="0"/>
              <a:t> </a:t>
            </a:r>
            <a:r>
              <a:rPr lang="en-US" sz="1800" dirty="0" err="1"/>
              <a:t>jej</a:t>
            </a:r>
            <a:r>
              <a:rPr lang="en-US" sz="1800" dirty="0"/>
              <a:t> </a:t>
            </a:r>
            <a:r>
              <a:rPr lang="en-US" sz="1800" dirty="0" err="1"/>
              <a:t>nezdravím</a:t>
            </a:r>
            <a:r>
              <a:rPr lang="en-US" sz="1800" dirty="0"/>
              <a:t>, </a:t>
            </a:r>
            <a:r>
              <a:rPr lang="en-US" sz="1800" dirty="0" err="1"/>
              <a:t>leč</a:t>
            </a:r>
            <a:r>
              <a:rPr lang="en-US" sz="1800" dirty="0"/>
              <a:t> </a:t>
            </a:r>
            <a:r>
              <a:rPr lang="en-US" sz="1800" dirty="0" err="1"/>
              <a:t>smíchem</a:t>
            </a:r>
            <a:r>
              <a:rPr lang="en-US" sz="1800" dirty="0"/>
              <a:t>. -</a:t>
            </a:r>
            <a:br>
              <a:rPr lang="en-US" sz="1800" dirty="0"/>
            </a:br>
            <a:r>
              <a:rPr lang="en-US" sz="1800" dirty="0" err="1"/>
              <a:t>Mně</a:t>
            </a:r>
            <a:r>
              <a:rPr lang="en-US" sz="1800" dirty="0"/>
              <a:t> </a:t>
            </a:r>
            <a:r>
              <a:rPr lang="en-US" sz="1800" dirty="0" err="1"/>
              <a:t>vstříc</a:t>
            </a:r>
            <a:r>
              <a:rPr lang="en-US" sz="1800" dirty="0"/>
              <a:t> po </a:t>
            </a:r>
            <a:r>
              <a:rPr lang="en-US" sz="1800" dirty="0" err="1"/>
              <a:t>žluté</a:t>
            </a:r>
            <a:r>
              <a:rPr lang="en-US" sz="1800" dirty="0"/>
              <a:t> </a:t>
            </a:r>
            <a:r>
              <a:rPr lang="en-US" sz="1800" dirty="0" err="1"/>
              <a:t>silnici</a:t>
            </a:r>
            <a:br>
              <a:rPr lang="en-US" sz="1800" dirty="0"/>
            </a:br>
            <a:r>
              <a:rPr lang="en-US" sz="1800" dirty="0" err="1"/>
              <a:t>jde</a:t>
            </a:r>
            <a:r>
              <a:rPr lang="en-US" sz="1800" dirty="0"/>
              <a:t> </a:t>
            </a:r>
            <a:r>
              <a:rPr lang="en-US" sz="1800" dirty="0" err="1"/>
              <a:t>měšťák</a:t>
            </a:r>
            <a:r>
              <a:rPr lang="en-US" sz="1800" dirty="0"/>
              <a:t> s </a:t>
            </a:r>
            <a:r>
              <a:rPr lang="en-US" sz="1800" dirty="0" err="1"/>
              <a:t>naduřelým</a:t>
            </a:r>
            <a:r>
              <a:rPr lang="en-US" sz="1800" dirty="0"/>
              <a:t> </a:t>
            </a:r>
            <a:r>
              <a:rPr lang="en-US" sz="1800" dirty="0" err="1"/>
              <a:t>břichem</a:t>
            </a:r>
            <a:br>
              <a:rPr lang="en-US" sz="1800" dirty="0"/>
            </a:br>
            <a:r>
              <a:rPr lang="en-US" sz="1800" dirty="0"/>
              <a:t>se </a:t>
            </a:r>
            <a:r>
              <a:rPr lang="en-US" sz="1800" dirty="0" err="1"/>
              <a:t>svojí</a:t>
            </a:r>
            <a:r>
              <a:rPr lang="en-US" sz="1800" dirty="0"/>
              <a:t> </a:t>
            </a:r>
            <a:r>
              <a:rPr lang="en-US" sz="1800" dirty="0" err="1"/>
              <a:t>tlustou</a:t>
            </a:r>
            <a:r>
              <a:rPr lang="en-US" sz="1800" dirty="0"/>
              <a:t> </a:t>
            </a:r>
            <a:r>
              <a:rPr lang="en-US" sz="1800" dirty="0" err="1"/>
              <a:t>samicí</a:t>
            </a:r>
            <a:r>
              <a:rPr lang="en-US" sz="1800" dirty="0"/>
              <a:t>.</a:t>
            </a:r>
            <a:endParaRPr lang="cs-CZ" sz="1800" dirty="0"/>
          </a:p>
          <a:p>
            <a:pPr marL="0" indent="0">
              <a:buNone/>
            </a:pPr>
            <a:r>
              <a:rPr lang="en-US" sz="1800" dirty="0"/>
              <a:t>Dost </a:t>
            </a:r>
            <a:r>
              <a:rPr lang="en-US" sz="1800" dirty="0" err="1"/>
              <a:t>možná</a:t>
            </a:r>
            <a:r>
              <a:rPr lang="en-US" sz="1800" dirty="0"/>
              <a:t>: Zde se </a:t>
            </a:r>
            <a:r>
              <a:rPr lang="en-US" sz="1800" dirty="0" err="1"/>
              <a:t>narodili</a:t>
            </a:r>
            <a:br>
              <a:rPr lang="en-US" sz="1800" dirty="0"/>
            </a:br>
            <a:r>
              <a:rPr lang="en-US" sz="1800" dirty="0"/>
              <a:t>a </a:t>
            </a:r>
            <a:r>
              <a:rPr lang="en-US" sz="1800" dirty="0" err="1"/>
              <a:t>žili</a:t>
            </a:r>
            <a:r>
              <a:rPr lang="en-US" sz="1800" dirty="0"/>
              <a:t> v </a:t>
            </a:r>
            <a:r>
              <a:rPr lang="en-US" sz="1800" dirty="0" err="1"/>
              <a:t>tupém</a:t>
            </a:r>
            <a:r>
              <a:rPr lang="en-US" sz="1800" dirty="0"/>
              <a:t> </a:t>
            </a:r>
            <a:r>
              <a:rPr lang="en-US" sz="1800" dirty="0" err="1"/>
              <a:t>štěstí</a:t>
            </a:r>
            <a:r>
              <a:rPr lang="en-US" sz="1800" dirty="0"/>
              <a:t> </a:t>
            </a:r>
            <a:r>
              <a:rPr lang="en-US" sz="1800" dirty="0" err="1"/>
              <a:t>svém</a:t>
            </a:r>
            <a:r>
              <a:rPr lang="en-US" sz="1800" dirty="0"/>
              <a:t>.</a:t>
            </a:r>
            <a:br>
              <a:rPr lang="en-US" sz="1800" dirty="0"/>
            </a:br>
            <a:r>
              <a:rPr lang="en-US" sz="1800" dirty="0" err="1"/>
              <a:t>Několik</a:t>
            </a:r>
            <a:r>
              <a:rPr lang="en-US" sz="1800" dirty="0"/>
              <a:t> </a:t>
            </a:r>
            <a:r>
              <a:rPr lang="en-US" sz="1800" dirty="0" err="1"/>
              <a:t>bytů</a:t>
            </a:r>
            <a:r>
              <a:rPr lang="en-US" sz="1800" dirty="0"/>
              <a:t> </a:t>
            </a:r>
            <a:r>
              <a:rPr lang="en-US" sz="1800" dirty="0" err="1"/>
              <a:t>zalidnili</a:t>
            </a:r>
            <a:br>
              <a:rPr lang="en-US" sz="1800" dirty="0"/>
            </a:br>
            <a:r>
              <a:rPr lang="en-US" sz="1800" dirty="0" err="1"/>
              <a:t>života</a:t>
            </a:r>
            <a:r>
              <a:rPr lang="en-US" sz="1800" dirty="0"/>
              <a:t> </a:t>
            </a:r>
            <a:r>
              <a:rPr lang="en-US" sz="1800" dirty="0" err="1"/>
              <a:t>schopným</a:t>
            </a:r>
            <a:r>
              <a:rPr lang="en-US" sz="1800" dirty="0"/>
              <a:t> </a:t>
            </a:r>
            <a:r>
              <a:rPr lang="en-US" sz="1800" dirty="0" err="1"/>
              <a:t>potomstvem</a:t>
            </a:r>
            <a:r>
              <a:rPr lang="en-US" sz="1800" dirty="0"/>
              <a:t>.</a:t>
            </a:r>
            <a:endParaRPr lang="cs-CZ" sz="1800" dirty="0"/>
          </a:p>
          <a:p>
            <a:pPr marL="0" indent="0">
              <a:buNone/>
            </a:pPr>
            <a:r>
              <a:rPr lang="en-US" sz="1800" dirty="0"/>
              <a:t>A </a:t>
            </a:r>
            <a:r>
              <a:rPr lang="en-US" sz="1800" dirty="0" err="1"/>
              <a:t>až</a:t>
            </a:r>
            <a:r>
              <a:rPr lang="en-US" sz="1800" dirty="0"/>
              <a:t> </a:t>
            </a:r>
            <a:r>
              <a:rPr lang="en-US" sz="1800" dirty="0" err="1"/>
              <a:t>kdys</a:t>
            </a:r>
            <a:r>
              <a:rPr lang="en-US" sz="1800" dirty="0"/>
              <a:t> </a:t>
            </a:r>
            <a:r>
              <a:rPr lang="en-US" sz="1800" dirty="0" err="1"/>
              <a:t>naplní</a:t>
            </a:r>
            <a:r>
              <a:rPr lang="en-US" sz="1800" dirty="0"/>
              <a:t> </a:t>
            </a:r>
            <a:r>
              <a:rPr lang="en-US" sz="1800" dirty="0" err="1"/>
              <a:t>svá</a:t>
            </a:r>
            <a:r>
              <a:rPr lang="en-US" sz="1800" dirty="0"/>
              <a:t> </a:t>
            </a:r>
            <a:r>
              <a:rPr lang="en-US" sz="1800" dirty="0" err="1"/>
              <a:t>léta</a:t>
            </a:r>
            <a:r>
              <a:rPr lang="en-US" sz="1800" dirty="0"/>
              <a:t>,</a:t>
            </a:r>
            <a:br>
              <a:rPr lang="en-US" sz="1800" dirty="0"/>
            </a:br>
            <a:r>
              <a:rPr lang="en-US" sz="1800" dirty="0"/>
              <a:t>pak </a:t>
            </a:r>
            <a:r>
              <a:rPr lang="en-US" sz="1800" dirty="0" err="1"/>
              <a:t>spát</a:t>
            </a:r>
            <a:r>
              <a:rPr lang="en-US" sz="1800" dirty="0"/>
              <a:t> </a:t>
            </a:r>
            <a:r>
              <a:rPr lang="en-US" sz="1800" dirty="0" err="1"/>
              <a:t>zde</a:t>
            </a:r>
            <a:r>
              <a:rPr lang="en-US" sz="1800" dirty="0"/>
              <a:t> </a:t>
            </a:r>
            <a:r>
              <a:rPr lang="en-US" sz="1800" dirty="0" err="1"/>
              <a:t>budou</a:t>
            </a:r>
            <a:r>
              <a:rPr lang="en-US" sz="1800" dirty="0"/>
              <a:t> v </a:t>
            </a:r>
            <a:r>
              <a:rPr lang="en-US" sz="1800" dirty="0" err="1"/>
              <a:t>pokoji</a:t>
            </a:r>
            <a:br>
              <a:rPr lang="en-US" sz="1800" dirty="0"/>
            </a:br>
            <a:r>
              <a:rPr lang="en-US" sz="1800" dirty="0"/>
              <a:t>a </a:t>
            </a:r>
            <a:r>
              <a:rPr lang="en-US" sz="1800" dirty="0" err="1"/>
              <a:t>ještě</a:t>
            </a:r>
            <a:r>
              <a:rPr lang="en-US" sz="1800" dirty="0"/>
              <a:t> </a:t>
            </a:r>
            <a:r>
              <a:rPr lang="en-US" sz="1800" dirty="0" err="1"/>
              <a:t>vděčně</a:t>
            </a:r>
            <a:r>
              <a:rPr lang="en-US" sz="1800" dirty="0"/>
              <a:t> ten </a:t>
            </a:r>
            <a:r>
              <a:rPr lang="en-US" sz="1800" dirty="0" err="1"/>
              <a:t>kout</a:t>
            </a:r>
            <a:r>
              <a:rPr lang="en-US" sz="1800" dirty="0"/>
              <a:t> </a:t>
            </a:r>
            <a:r>
              <a:rPr lang="en-US" sz="1800" dirty="0" err="1"/>
              <a:t>světa</a:t>
            </a:r>
            <a:br>
              <a:rPr lang="en-US" sz="1800" dirty="0"/>
            </a:br>
            <a:r>
              <a:rPr lang="en-US" sz="1800" dirty="0" err="1"/>
              <a:t>svou</a:t>
            </a:r>
            <a:r>
              <a:rPr lang="en-US" sz="1800" dirty="0"/>
              <a:t> </a:t>
            </a:r>
            <a:r>
              <a:rPr lang="en-US" sz="1800" dirty="0" err="1"/>
              <a:t>vlastní</a:t>
            </a:r>
            <a:r>
              <a:rPr lang="en-US" sz="1800" dirty="0"/>
              <a:t> </a:t>
            </a:r>
            <a:r>
              <a:rPr lang="en-US" sz="1800" dirty="0" err="1"/>
              <a:t>mrchou</a:t>
            </a:r>
            <a:r>
              <a:rPr lang="en-US" sz="1800" dirty="0"/>
              <a:t> </a:t>
            </a:r>
            <a:r>
              <a:rPr lang="en-US" sz="1800" dirty="0" err="1"/>
              <a:t>pohnojí</a:t>
            </a:r>
            <a:r>
              <a:rPr lang="en-US" sz="1800" dirty="0"/>
              <a:t>.</a:t>
            </a:r>
            <a:endParaRPr lang="cs-CZ" sz="1800" dirty="0"/>
          </a:p>
          <a:p>
            <a:pPr marL="0" indent="0">
              <a:buNone/>
            </a:pPr>
            <a:r>
              <a:rPr lang="en-US" sz="1800" dirty="0"/>
              <a:t> </a:t>
            </a:r>
            <a:endParaRPr lang="cs-CZ" sz="1800" dirty="0"/>
          </a:p>
          <a:p>
            <a:pPr marL="0" indent="0">
              <a:buNone/>
            </a:pPr>
            <a:r>
              <a:rPr lang="en-US" sz="1800" dirty="0"/>
              <a:t>(František Gellner: </a:t>
            </a:r>
            <a:r>
              <a:rPr lang="en-US" sz="1800" i="1" dirty="0"/>
              <a:t>Po </a:t>
            </a:r>
            <a:r>
              <a:rPr lang="en-US" sz="1800" i="1" dirty="0" err="1"/>
              <a:t>nás</a:t>
            </a:r>
            <a:r>
              <a:rPr lang="en-US" sz="1800" i="1" dirty="0"/>
              <a:t> </a:t>
            </a:r>
            <a:r>
              <a:rPr lang="en-US" sz="1800" i="1" dirty="0" err="1"/>
              <a:t>ať</a:t>
            </a:r>
            <a:r>
              <a:rPr lang="en-US" sz="1800" i="1" dirty="0"/>
              <a:t> </a:t>
            </a:r>
            <a:r>
              <a:rPr lang="en-US" sz="1800" i="1" dirty="0" err="1"/>
              <a:t>přijde</a:t>
            </a:r>
            <a:r>
              <a:rPr lang="en-US" sz="1800" i="1" dirty="0"/>
              <a:t> </a:t>
            </a:r>
            <a:r>
              <a:rPr lang="en-US" sz="1800" i="1" dirty="0" err="1"/>
              <a:t>potopa</a:t>
            </a:r>
            <a:r>
              <a:rPr lang="en-US" sz="1800" b="1" dirty="0"/>
              <a:t>, 1901)</a:t>
            </a:r>
            <a:endParaRPr lang="cs-CZ" sz="1800" dirty="0"/>
          </a:p>
          <a:p>
            <a:endParaRPr lang="cs-CZ" sz="1300" dirty="0"/>
          </a:p>
        </p:txBody>
      </p:sp>
    </p:spTree>
    <p:extLst>
      <p:ext uri="{BB962C8B-B14F-4D97-AF65-F5344CB8AC3E}">
        <p14:creationId xmlns:p14="http://schemas.microsoft.com/office/powerpoint/2010/main" val="2257604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1" name="Rectangle 1050">
            <a:extLst>
              <a:ext uri="{FF2B5EF4-FFF2-40B4-BE49-F238E27FC236}">
                <a16:creationId xmlns:a16="http://schemas.microsoft.com/office/drawing/2014/main" id="{33E5684F-9524-414B-ADBE-BAE7E0D73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0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1F08095-0255-E367-37F4-12D928F06E59}"/>
              </a:ext>
            </a:extLst>
          </p:cNvPr>
          <p:cNvSpPr>
            <a:spLocks noGrp="1"/>
          </p:cNvSpPr>
          <p:nvPr>
            <p:ph type="title"/>
          </p:nvPr>
        </p:nvSpPr>
        <p:spPr>
          <a:xfrm>
            <a:off x="838200" y="557190"/>
            <a:ext cx="3999971" cy="1686349"/>
          </a:xfrm>
        </p:spPr>
        <p:txBody>
          <a:bodyPr>
            <a:normAutofit/>
          </a:bodyPr>
          <a:lstStyle/>
          <a:p>
            <a:r>
              <a:rPr lang="cs-CZ" sz="4000" dirty="0"/>
              <a:t>Kde se inspirovat?</a:t>
            </a:r>
          </a:p>
        </p:txBody>
      </p:sp>
      <p:sp>
        <p:nvSpPr>
          <p:cNvPr id="3" name="Zástupný obsah 2">
            <a:extLst>
              <a:ext uri="{FF2B5EF4-FFF2-40B4-BE49-F238E27FC236}">
                <a16:creationId xmlns:a16="http://schemas.microsoft.com/office/drawing/2014/main" id="{EB169715-91AB-163C-D162-41D64226DFA8}"/>
              </a:ext>
            </a:extLst>
          </p:cNvPr>
          <p:cNvSpPr>
            <a:spLocks noGrp="1"/>
          </p:cNvSpPr>
          <p:nvPr>
            <p:ph idx="1"/>
          </p:nvPr>
        </p:nvSpPr>
        <p:spPr>
          <a:xfrm>
            <a:off x="838200" y="2415254"/>
            <a:ext cx="3999971" cy="3707050"/>
          </a:xfrm>
        </p:spPr>
        <p:txBody>
          <a:bodyPr>
            <a:normAutofit/>
          </a:bodyPr>
          <a:lstStyle/>
          <a:p>
            <a:pPr lvl="1"/>
            <a:r>
              <a:rPr lang="cs-CZ" sz="1400"/>
              <a:t>Rozumět literatuře </a:t>
            </a:r>
          </a:p>
          <a:p>
            <a:pPr lvl="1"/>
            <a:r>
              <a:rPr lang="cs-CZ" sz="1400"/>
              <a:t>Slovník básnických knih (</a:t>
            </a:r>
            <a:r>
              <a:rPr lang="cs-CZ" sz="1400">
                <a:hlinkClick r:id="rId2"/>
              </a:rPr>
              <a:t>https://edicee.ucl.cas.cz/prirucky/slovnikove/140-slovnik-basnickych-knih</a:t>
            </a:r>
            <a:r>
              <a:rPr lang="cs-CZ" sz="1400"/>
              <a:t>) </a:t>
            </a:r>
          </a:p>
          <a:p>
            <a:pPr lvl="1"/>
            <a:r>
              <a:rPr lang="cs-CZ" sz="1400"/>
              <a:t>Interpretace textů (nejen) k státní maturitě </a:t>
            </a:r>
          </a:p>
          <a:p>
            <a:pPr lvl="1"/>
            <a:r>
              <a:rPr lang="cs-CZ" sz="1400"/>
              <a:t>Jak číst literaturu jako profesor</a:t>
            </a:r>
          </a:p>
          <a:p>
            <a:pPr lvl="1"/>
            <a:r>
              <a:rPr lang="cs-CZ" sz="1400"/>
              <a:t>Semináře a Dílny České knižnice (</a:t>
            </a:r>
            <a:r>
              <a:rPr lang="cs-CZ" sz="1400">
                <a:hlinkClick r:id="rId3"/>
              </a:rPr>
              <a:t>https://www.kniznice.cz/pro-skoly</a:t>
            </a:r>
            <a:r>
              <a:rPr lang="cs-CZ" sz="1400"/>
              <a:t>) </a:t>
            </a:r>
          </a:p>
          <a:p>
            <a:pPr lvl="1"/>
            <a:r>
              <a:rPr lang="cs-CZ" sz="1400"/>
              <a:t>Vybrané interpretační články, studie, monografie; vlastní výuka; přednášky apod.</a:t>
            </a:r>
          </a:p>
          <a:p>
            <a:pPr lvl="1"/>
            <a:r>
              <a:rPr lang="cs-CZ" sz="1400"/>
              <a:t>Monografie Ondřeje Vojtíška – Cestami textem </a:t>
            </a:r>
          </a:p>
          <a:p>
            <a:pPr lvl="1"/>
            <a:r>
              <a:rPr lang="cs-CZ" sz="1400" b="1" i="1"/>
              <a:t>Další tipy? Co vám pomohlo? Fungovalo? Co jste se tím naučili?</a:t>
            </a:r>
          </a:p>
          <a:p>
            <a:endParaRPr lang="cs-CZ" sz="1400" dirty="0"/>
          </a:p>
        </p:txBody>
      </p:sp>
      <p:pic>
        <p:nvPicPr>
          <p:cNvPr id="1036" name="Picture 12" descr="Obálka knihy Jak číst literaturu jako profesor">
            <a:extLst>
              <a:ext uri="{FF2B5EF4-FFF2-40B4-BE49-F238E27FC236}">
                <a16:creationId xmlns:a16="http://schemas.microsoft.com/office/drawing/2014/main" id="{D4B92CD6-301F-0F05-30BA-072CBEA8863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399029" y="178502"/>
            <a:ext cx="1693772" cy="26151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bálka knihy Slovník básnických knih">
            <a:extLst>
              <a:ext uri="{FF2B5EF4-FFF2-40B4-BE49-F238E27FC236}">
                <a16:creationId xmlns:a16="http://schemas.microsoft.com/office/drawing/2014/main" id="{0C640560-5265-D888-3D08-C4D401392CF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717232" y="178502"/>
            <a:ext cx="1731909" cy="261518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Obálka knihy Rozumět literatuře: Interpretace základních děl české literatury - 1. díl">
            <a:extLst>
              <a:ext uri="{FF2B5EF4-FFF2-40B4-BE49-F238E27FC236}">
                <a16:creationId xmlns:a16="http://schemas.microsoft.com/office/drawing/2014/main" id="{3911B949-DAE1-F954-24AE-D477B638C1B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0019587" y="178502"/>
            <a:ext cx="1803575" cy="26151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bálka knihy Interpretace textů (nejen) ke státní maturitě">
            <a:extLst>
              <a:ext uri="{FF2B5EF4-FFF2-40B4-BE49-F238E27FC236}">
                <a16:creationId xmlns:a16="http://schemas.microsoft.com/office/drawing/2014/main" id="{E52B22BA-D53D-B475-5DE2-E97C73321B4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339228" y="2951462"/>
            <a:ext cx="1828800" cy="261518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estami textem - Ondřej Voktíšek | KOSMAS.cz - online knihkupectví">
            <a:extLst>
              <a:ext uri="{FF2B5EF4-FFF2-40B4-BE49-F238E27FC236}">
                <a16:creationId xmlns:a16="http://schemas.microsoft.com/office/drawing/2014/main" id="{204F1DE7-624D-EAE7-DCC0-7E90AB8B3AD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73634" y="2951462"/>
            <a:ext cx="1834532" cy="261518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áhněte si sedm nových Seminářů České knižnice - ÚČL AV ČR">
            <a:extLst>
              <a:ext uri="{FF2B5EF4-FFF2-40B4-BE49-F238E27FC236}">
                <a16:creationId xmlns:a16="http://schemas.microsoft.com/office/drawing/2014/main" id="{02B24410-71A2-2AD9-3851-0D8301F2024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9868705" y="3500880"/>
            <a:ext cx="2120766" cy="1516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938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205B5F3-8D5D-093F-4302-A9887172B6C5}"/>
              </a:ext>
            </a:extLst>
          </p:cNvPr>
          <p:cNvSpPr>
            <a:spLocks noGrp="1"/>
          </p:cNvSpPr>
          <p:nvPr>
            <p:ph type="title"/>
          </p:nvPr>
        </p:nvSpPr>
        <p:spPr>
          <a:xfrm>
            <a:off x="1171074" y="1396686"/>
            <a:ext cx="3240506" cy="4064628"/>
          </a:xfrm>
        </p:spPr>
        <p:txBody>
          <a:bodyPr>
            <a:normAutofit/>
          </a:bodyPr>
          <a:lstStyle/>
          <a:p>
            <a:r>
              <a:rPr lang="cs-CZ">
                <a:solidFill>
                  <a:srgbClr val="FFFFFF"/>
                </a:solidFill>
              </a:rPr>
              <a:t>Závěr </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Zástupný obsah 2">
            <a:extLst>
              <a:ext uri="{FF2B5EF4-FFF2-40B4-BE49-F238E27FC236}">
                <a16:creationId xmlns:a16="http://schemas.microsoft.com/office/drawing/2014/main" id="{2107FF42-7F55-B5A7-59BB-828F6108FB07}"/>
              </a:ext>
            </a:extLst>
          </p:cNvPr>
          <p:cNvSpPr>
            <a:spLocks noGrp="1"/>
          </p:cNvSpPr>
          <p:nvPr>
            <p:ph idx="1"/>
          </p:nvPr>
        </p:nvSpPr>
        <p:spPr>
          <a:xfrm>
            <a:off x="5370153" y="1526033"/>
            <a:ext cx="5536397" cy="5210047"/>
          </a:xfrm>
        </p:spPr>
        <p:txBody>
          <a:bodyPr>
            <a:noAutofit/>
          </a:bodyPr>
          <a:lstStyle/>
          <a:p>
            <a:r>
              <a:rPr lang="cs-CZ" sz="2200" dirty="0"/>
              <a:t>Individuální reflexe </a:t>
            </a:r>
          </a:p>
          <a:p>
            <a:pPr lvl="1"/>
            <a:r>
              <a:rPr lang="cs-CZ" sz="2200" dirty="0"/>
              <a:t>Jak jsem na tom s vlastními interpretačními dovednostmi? Na čem ještě potřebuju pracovat? </a:t>
            </a:r>
          </a:p>
          <a:p>
            <a:pPr lvl="1"/>
            <a:r>
              <a:rPr lang="cs-CZ" sz="2200" dirty="0"/>
              <a:t>Které „učivo“ nebo „texty“ jsou pro mě náročné?</a:t>
            </a:r>
          </a:p>
          <a:p>
            <a:pPr lvl="1"/>
            <a:r>
              <a:rPr lang="cs-CZ" sz="2200" dirty="0"/>
              <a:t>Co bych potřeboval*a do vlastní výukové praxe? </a:t>
            </a:r>
          </a:p>
          <a:p>
            <a:pPr lvl="1"/>
            <a:r>
              <a:rPr lang="cs-CZ" sz="2200" dirty="0"/>
              <a:t>Co si „odnáším“ z dnešní přednášky?</a:t>
            </a:r>
          </a:p>
          <a:p>
            <a:pPr lvl="2"/>
            <a:r>
              <a:rPr lang="cs-CZ" sz="2200" dirty="0"/>
              <a:t>Inspirace </a:t>
            </a:r>
          </a:p>
          <a:p>
            <a:pPr lvl="2"/>
            <a:r>
              <a:rPr lang="cs-CZ" sz="2200" dirty="0"/>
              <a:t>Vhled </a:t>
            </a:r>
          </a:p>
          <a:p>
            <a:pPr lvl="2"/>
            <a:r>
              <a:rPr lang="cs-CZ" sz="2200" dirty="0"/>
              <a:t>Otázka </a:t>
            </a:r>
          </a:p>
          <a:p>
            <a:pPr lvl="2"/>
            <a:r>
              <a:rPr lang="cs-CZ" sz="2200" dirty="0"/>
              <a:t>Nejasnost </a:t>
            </a:r>
          </a:p>
        </p:txBody>
      </p:sp>
    </p:spTree>
    <p:extLst>
      <p:ext uri="{BB962C8B-B14F-4D97-AF65-F5344CB8AC3E}">
        <p14:creationId xmlns:p14="http://schemas.microsoft.com/office/powerpoint/2010/main" val="39915842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08638" y="386930"/>
            <a:ext cx="9236700" cy="1188950"/>
          </a:xfrm>
        </p:spPr>
        <p:txBody>
          <a:bodyPr anchor="b">
            <a:normAutofit/>
          </a:bodyPr>
          <a:lstStyle/>
          <a:p>
            <a:r>
              <a:rPr lang="cs-CZ" sz="3800"/>
              <a:t> </a:t>
            </a:r>
            <a:br>
              <a:rPr lang="cs-CZ" sz="3800"/>
            </a:br>
            <a:r>
              <a:rPr lang="cs-CZ" sz="3800"/>
              <a:t>Základní literatura k LV interpretaci</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symbol pro obsah 2"/>
          <p:cNvSpPr>
            <a:spLocks noGrp="1"/>
          </p:cNvSpPr>
          <p:nvPr>
            <p:ph idx="1"/>
          </p:nvPr>
        </p:nvSpPr>
        <p:spPr>
          <a:xfrm>
            <a:off x="793660" y="2599509"/>
            <a:ext cx="10143668" cy="3435531"/>
          </a:xfrm>
        </p:spPr>
        <p:txBody>
          <a:bodyPr anchor="ctr">
            <a:normAutofit/>
          </a:bodyPr>
          <a:lstStyle/>
          <a:p>
            <a:r>
              <a:rPr lang="cs-CZ" sz="1700" cap="all"/>
              <a:t>BÍLEK</a:t>
            </a:r>
            <a:r>
              <a:rPr lang="cs-CZ" sz="1700"/>
              <a:t>, Petr A. a </a:t>
            </a:r>
            <a:r>
              <a:rPr lang="cs-CZ" sz="1700" cap="all"/>
              <a:t>ČERVENKA</a:t>
            </a:r>
            <a:r>
              <a:rPr lang="cs-CZ" sz="1700"/>
              <a:t>, Miroslav, ed. (2003). </a:t>
            </a:r>
            <a:r>
              <a:rPr lang="cs-CZ" sz="1700" i="1"/>
              <a:t>Hledání jazyka interpretace: k modernímu prozaickému textu</a:t>
            </a:r>
            <a:r>
              <a:rPr lang="cs-CZ" sz="1700"/>
              <a:t>.  Brno: Host.</a:t>
            </a:r>
          </a:p>
          <a:p>
            <a:r>
              <a:rPr lang="cs-CZ" sz="1700" cap="all"/>
              <a:t>ECO</a:t>
            </a:r>
            <a:r>
              <a:rPr lang="cs-CZ" sz="1700"/>
              <a:t>, Umberto a </a:t>
            </a:r>
            <a:r>
              <a:rPr lang="cs-CZ" sz="1700" cap="all"/>
              <a:t>COLLINI</a:t>
            </a:r>
            <a:r>
              <a:rPr lang="cs-CZ" sz="1700"/>
              <a:t>, Stefan, ed. (2005). </a:t>
            </a:r>
            <a:r>
              <a:rPr lang="cs-CZ" sz="1700" i="1"/>
              <a:t>Interpretácia a nadinterpretácia</a:t>
            </a:r>
            <a:r>
              <a:rPr lang="cs-CZ" sz="1700"/>
              <a:t>. Bratislava: Archa. </a:t>
            </a:r>
          </a:p>
          <a:p>
            <a:r>
              <a:rPr lang="cs-CZ" sz="1700" cap="all"/>
              <a:t>ECO</a:t>
            </a:r>
            <a:r>
              <a:rPr lang="cs-CZ" sz="1700"/>
              <a:t>, Umberto. (2004). </a:t>
            </a:r>
            <a:r>
              <a:rPr lang="cs-CZ" sz="1700" i="1"/>
              <a:t>Meze interpretace</a:t>
            </a:r>
            <a:r>
              <a:rPr lang="cs-CZ" sz="1700"/>
              <a:t>. Praha: Karolinum.</a:t>
            </a:r>
          </a:p>
          <a:p>
            <a:r>
              <a:rPr lang="cs-CZ" sz="1700" cap="all"/>
              <a:t>ECO</a:t>
            </a:r>
            <a:r>
              <a:rPr lang="cs-CZ" sz="1700"/>
              <a:t>, Umberto.(2004). </a:t>
            </a:r>
            <a:r>
              <a:rPr lang="cs-CZ" sz="1700" i="1"/>
              <a:t>O literatuře</a:t>
            </a:r>
            <a:r>
              <a:rPr lang="cs-CZ" sz="1700"/>
              <a:t>. Praha: Argo. </a:t>
            </a:r>
          </a:p>
          <a:p>
            <a:r>
              <a:rPr lang="cs-CZ" sz="1700" cap="all"/>
              <a:t>HAMAN</a:t>
            </a:r>
            <a:r>
              <a:rPr lang="cs-CZ" sz="1700"/>
              <a:t>, Aleš. </a:t>
            </a:r>
            <a:r>
              <a:rPr lang="cs-CZ" sz="1700" i="1"/>
              <a:t>Úvod do studia literatury a interpretace díla</a:t>
            </a:r>
            <a:r>
              <a:rPr lang="cs-CZ" sz="1700"/>
              <a:t>. Jinočany: H &amp; H, 1999. </a:t>
            </a:r>
          </a:p>
          <a:p>
            <a:r>
              <a:rPr lang="cs-CZ" sz="1700" cap="all"/>
              <a:t>HOLÝ</a:t>
            </a:r>
            <a:r>
              <a:rPr lang="cs-CZ" sz="1700"/>
              <a:t>, Jiří. (2003). </a:t>
            </a:r>
            <a:r>
              <a:rPr lang="cs-CZ" sz="1700" i="1"/>
              <a:t>Možnosti interpretace: česká, polská a slovenská literatura 20. století</a:t>
            </a:r>
            <a:r>
              <a:rPr lang="cs-CZ" sz="1700"/>
              <a:t>. Olomouc: Periplum.</a:t>
            </a:r>
          </a:p>
          <a:p>
            <a:r>
              <a:rPr lang="cs-CZ" sz="1700" cap="all"/>
              <a:t>NEWTON</a:t>
            </a:r>
            <a:r>
              <a:rPr lang="cs-CZ" sz="1700"/>
              <a:t>, K. M. (2008). </a:t>
            </a:r>
            <a:r>
              <a:rPr lang="cs-CZ" sz="1700" i="1"/>
              <a:t>Jak interpretovat text: kritický úvod do teorie a praxe literární interpretace</a:t>
            </a:r>
            <a:r>
              <a:rPr lang="cs-CZ" sz="1700"/>
              <a:t>. V Olomouci: Periplum.</a:t>
            </a:r>
          </a:p>
        </p:txBody>
      </p:sp>
    </p:spTree>
    <p:extLst>
      <p:ext uri="{BB962C8B-B14F-4D97-AF65-F5344CB8AC3E}">
        <p14:creationId xmlns:p14="http://schemas.microsoft.com/office/powerpoint/2010/main" val="31133434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08638" y="386930"/>
            <a:ext cx="9236700" cy="1188950"/>
          </a:xfrm>
        </p:spPr>
        <p:txBody>
          <a:bodyPr anchor="b">
            <a:normAutofit/>
          </a:bodyPr>
          <a:lstStyle/>
          <a:p>
            <a:r>
              <a:rPr lang="cs-CZ" sz="5000"/>
              <a:t>Literatura k (didaktické) interpretaci</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symbol pro obsah 2"/>
          <p:cNvSpPr>
            <a:spLocks noGrp="1"/>
          </p:cNvSpPr>
          <p:nvPr>
            <p:ph idx="1"/>
          </p:nvPr>
        </p:nvSpPr>
        <p:spPr>
          <a:xfrm>
            <a:off x="793660" y="2599509"/>
            <a:ext cx="10143668" cy="3435531"/>
          </a:xfrm>
        </p:spPr>
        <p:txBody>
          <a:bodyPr anchor="ctr">
            <a:normAutofit/>
          </a:bodyPr>
          <a:lstStyle/>
          <a:p>
            <a:endParaRPr lang="cs-CZ" sz="2000"/>
          </a:p>
          <a:p>
            <a:r>
              <a:rPr lang="en-US" sz="2000"/>
              <a:t>BEACH, Richard a kol. (2011)</a:t>
            </a:r>
            <a:r>
              <a:rPr lang="cs-CZ" sz="2000"/>
              <a:t>.</a:t>
            </a:r>
            <a:r>
              <a:rPr lang="en-US" sz="2000"/>
              <a:t> </a:t>
            </a:r>
            <a:r>
              <a:rPr lang="en-US" sz="2000" i="1"/>
              <a:t>Teaching literature to adolescents</a:t>
            </a:r>
            <a:r>
              <a:rPr lang="cs-CZ" sz="2000" i="1"/>
              <a:t>. </a:t>
            </a:r>
            <a:r>
              <a:rPr lang="en-US" sz="2000"/>
              <a:t>New York: Routledge.</a:t>
            </a:r>
            <a:endParaRPr lang="cs-CZ" sz="2000"/>
          </a:p>
          <a:p>
            <a:r>
              <a:rPr lang="cs-CZ" sz="2000"/>
              <a:t>GEJGUŠOVÁ, I. (2009). </a:t>
            </a:r>
            <a:r>
              <a:rPr lang="cs-CZ" sz="2000" i="1"/>
              <a:t>Interpretace uměleckého textu v literární výchově na základní škole.</a:t>
            </a:r>
            <a:r>
              <a:rPr lang="cs-CZ" sz="2000"/>
              <a:t> Ostrava: Pedagogická fakulta Ostravské univerzity v Ostravě.</a:t>
            </a:r>
          </a:p>
          <a:p>
            <a:pPr lvl="0"/>
            <a:r>
              <a:rPr lang="cs-CZ" altLang="cs-CZ" sz="2000"/>
              <a:t>FOSTER, Thomas C. (2014). </a:t>
            </a:r>
            <a:r>
              <a:rPr lang="cs-CZ" altLang="cs-CZ" sz="2000" i="1"/>
              <a:t>Jak číst romány jako profesor</a:t>
            </a:r>
            <a:r>
              <a:rPr lang="cs-CZ" altLang="cs-CZ" sz="2000"/>
              <a:t>. Brno: Host.</a:t>
            </a:r>
          </a:p>
          <a:p>
            <a:pPr lvl="0"/>
            <a:r>
              <a:rPr lang="cs-CZ" sz="2000"/>
              <a:t>VALA, J. (2017a). </a:t>
            </a:r>
            <a:r>
              <a:rPr lang="cs-CZ" sz="2000" i="1"/>
              <a:t>Didaktika literární výchovy. Vybrané kapitoly pro učitele základní školy</a:t>
            </a:r>
            <a:r>
              <a:rPr lang="cs-CZ" sz="2000"/>
              <a:t>. Olomouc: Pedagogická fakulta Univerzity Palackého v Olomouci.</a:t>
            </a:r>
            <a:r>
              <a:rPr lang="cs-CZ" altLang="cs-CZ" sz="2000"/>
              <a:t> </a:t>
            </a:r>
          </a:p>
          <a:p>
            <a:pPr lvl="0"/>
            <a:r>
              <a:rPr lang="cs-CZ" altLang="cs-CZ" sz="2000"/>
              <a:t>VOJTÍŠEK, O. (2025). </a:t>
            </a:r>
            <a:r>
              <a:rPr lang="cs-CZ" altLang="cs-CZ" sz="2000" i="1"/>
              <a:t>Cestami textem</a:t>
            </a:r>
            <a:r>
              <a:rPr lang="cs-CZ" sz="2000" i="1"/>
              <a:t>: interpretační úlohy ve středoškolské výuce literatury</a:t>
            </a:r>
            <a:r>
              <a:rPr lang="cs-CZ" sz="2000"/>
              <a:t>. Praha: Univerzita Karlova, nakladatelství Karolinum</a:t>
            </a:r>
            <a:endParaRPr lang="cs-CZ" altLang="cs-CZ" sz="2000"/>
          </a:p>
          <a:p>
            <a:endParaRPr lang="cs-CZ" sz="2000"/>
          </a:p>
        </p:txBody>
      </p:sp>
    </p:spTree>
    <p:extLst>
      <p:ext uri="{BB962C8B-B14F-4D97-AF65-F5344CB8AC3E}">
        <p14:creationId xmlns:p14="http://schemas.microsoft.com/office/powerpoint/2010/main" val="2031312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BF6092B6-1931-8A17-1792-F6D55038C789}"/>
              </a:ext>
            </a:extLst>
          </p:cNvPr>
          <p:cNvSpPr>
            <a:spLocks noGrp="1"/>
          </p:cNvSpPr>
          <p:nvPr>
            <p:ph type="title"/>
          </p:nvPr>
        </p:nvSpPr>
        <p:spPr>
          <a:xfrm>
            <a:off x="1043631" y="809898"/>
            <a:ext cx="9942716" cy="1554480"/>
          </a:xfrm>
        </p:spPr>
        <p:txBody>
          <a:bodyPr anchor="ctr">
            <a:normAutofit/>
          </a:bodyPr>
          <a:lstStyle/>
          <a:p>
            <a:r>
              <a:rPr lang="cs-CZ" sz="4800"/>
              <a:t>Interpretace je…</a:t>
            </a:r>
          </a:p>
        </p:txBody>
      </p:sp>
      <p:sp>
        <p:nvSpPr>
          <p:cNvPr id="3" name="Zástupný obsah 2">
            <a:extLst>
              <a:ext uri="{FF2B5EF4-FFF2-40B4-BE49-F238E27FC236}">
                <a16:creationId xmlns:a16="http://schemas.microsoft.com/office/drawing/2014/main" id="{2840797B-D579-DBB6-B49F-2558234CE366}"/>
              </a:ext>
            </a:extLst>
          </p:cNvPr>
          <p:cNvSpPr>
            <a:spLocks noGrp="1"/>
          </p:cNvSpPr>
          <p:nvPr>
            <p:ph idx="1"/>
          </p:nvPr>
        </p:nvSpPr>
        <p:spPr>
          <a:xfrm>
            <a:off x="1045028" y="3017522"/>
            <a:ext cx="9941319" cy="3124658"/>
          </a:xfrm>
        </p:spPr>
        <p:txBody>
          <a:bodyPr anchor="ctr">
            <a:normAutofit/>
          </a:bodyPr>
          <a:lstStyle/>
          <a:p>
            <a:r>
              <a:rPr lang="cs-CZ" sz="1900"/>
              <a:t>… argumentované porozumění textu.</a:t>
            </a:r>
          </a:p>
          <a:p>
            <a:r>
              <a:rPr lang="cs-CZ" sz="1900"/>
              <a:t>…</a:t>
            </a:r>
            <a:r>
              <a:rPr lang="cs-CZ" sz="1900" b="1"/>
              <a:t>pokus porozumět textu tak, aby naše tvrzení bylo opřené o to, co v textu skutečně je.</a:t>
            </a:r>
          </a:p>
          <a:p>
            <a:endParaRPr lang="cs-CZ" sz="1900"/>
          </a:p>
          <a:p>
            <a:r>
              <a:rPr lang="cs-CZ" sz="1900"/>
              <a:t>Každá interpretace má </a:t>
            </a:r>
            <a:r>
              <a:rPr lang="cs-CZ" sz="1900" b="1"/>
              <a:t>východiska</a:t>
            </a:r>
            <a:r>
              <a:rPr lang="cs-CZ" sz="1900"/>
              <a:t>, která do interpretace přinášíme, ale i metodu, kterou si můžeme „zvědomit“ (reflektovat).</a:t>
            </a:r>
          </a:p>
          <a:p>
            <a:pPr marL="0" lvl="0" indent="0">
              <a:buNone/>
            </a:pPr>
            <a:endParaRPr lang="cs-CZ" sz="1900"/>
          </a:p>
          <a:p>
            <a:pPr lvl="0"/>
            <a:r>
              <a:rPr lang="cs-CZ" sz="1900"/>
              <a:t>Klíčové napětí mezi </a:t>
            </a:r>
            <a:r>
              <a:rPr lang="cs-CZ" sz="1900" b="1"/>
              <a:t>subjektivitou </a:t>
            </a:r>
            <a:r>
              <a:rPr lang="cs-CZ" sz="1900"/>
              <a:t>(vlastní znalosti, čtenářské i životní zkušenosti…) a </a:t>
            </a:r>
            <a:r>
              <a:rPr lang="cs-CZ" sz="1900" b="1"/>
              <a:t>oporou v textu</a:t>
            </a:r>
            <a:r>
              <a:rPr lang="cs-CZ" sz="1900"/>
              <a:t>, ale i </a:t>
            </a:r>
            <a:r>
              <a:rPr lang="cs-CZ" sz="1900" b="1"/>
              <a:t>východisky, metodou </a:t>
            </a:r>
            <a:r>
              <a:rPr lang="cs-CZ" sz="1900"/>
              <a:t>(ta už mohou mít intersubjektivní povahu).</a:t>
            </a:r>
          </a:p>
          <a:p>
            <a:endParaRPr lang="cs-CZ" sz="19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2357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9886F3F-66A3-8351-1CA7-325FF70D8345}"/>
              </a:ext>
            </a:extLst>
          </p:cNvPr>
          <p:cNvSpPr>
            <a:spLocks noGrp="1"/>
          </p:cNvSpPr>
          <p:nvPr>
            <p:ph type="title"/>
          </p:nvPr>
        </p:nvSpPr>
        <p:spPr>
          <a:xfrm>
            <a:off x="1043631" y="809898"/>
            <a:ext cx="9942716" cy="1554480"/>
          </a:xfrm>
        </p:spPr>
        <p:txBody>
          <a:bodyPr anchor="ctr">
            <a:normAutofit/>
          </a:bodyPr>
          <a:lstStyle/>
          <a:p>
            <a:r>
              <a:rPr lang="cs-CZ" sz="4800" dirty="0"/>
              <a:t>Interpretace jako vyjednávání významu</a:t>
            </a:r>
          </a:p>
        </p:txBody>
      </p:sp>
      <p:sp>
        <p:nvSpPr>
          <p:cNvPr id="3" name="Zástupný obsah 2">
            <a:extLst>
              <a:ext uri="{FF2B5EF4-FFF2-40B4-BE49-F238E27FC236}">
                <a16:creationId xmlns:a16="http://schemas.microsoft.com/office/drawing/2014/main" id="{E3E65739-9DC3-9E52-BC77-B456734B3F03}"/>
              </a:ext>
            </a:extLst>
          </p:cNvPr>
          <p:cNvSpPr>
            <a:spLocks noGrp="1"/>
          </p:cNvSpPr>
          <p:nvPr>
            <p:ph idx="1"/>
          </p:nvPr>
        </p:nvSpPr>
        <p:spPr>
          <a:xfrm>
            <a:off x="1045028" y="3017521"/>
            <a:ext cx="9941319" cy="3324085"/>
          </a:xfrm>
        </p:spPr>
        <p:txBody>
          <a:bodyPr anchor="ctr">
            <a:normAutofit/>
          </a:bodyPr>
          <a:lstStyle/>
          <a:p>
            <a:r>
              <a:rPr lang="cs-CZ" sz="1700" dirty="0"/>
              <a:t>Text není něco, co „má význam“ samo o sobě, ale něco, co klade otázky, podněty pro čtenářskou reakci…</a:t>
            </a:r>
          </a:p>
          <a:p>
            <a:r>
              <a:rPr lang="cs-CZ" sz="1700" dirty="0"/>
              <a:t>Interpretace je „</a:t>
            </a:r>
            <a:r>
              <a:rPr lang="cs-CZ" sz="1700" b="1" dirty="0"/>
              <a:t>vyjednávání významu“.</a:t>
            </a:r>
          </a:p>
          <a:p>
            <a:r>
              <a:rPr lang="cs-CZ" sz="1700" dirty="0"/>
              <a:t>Interpretace je </a:t>
            </a:r>
            <a:r>
              <a:rPr lang="cs-CZ" sz="1700" b="1" dirty="0"/>
              <a:t>řešení problému.</a:t>
            </a:r>
          </a:p>
          <a:p>
            <a:r>
              <a:rPr lang="cs-CZ" sz="1700" dirty="0"/>
              <a:t>Interpretace je </a:t>
            </a:r>
            <a:r>
              <a:rPr lang="cs-CZ" sz="1700" b="1" dirty="0"/>
              <a:t>proces</a:t>
            </a:r>
            <a:r>
              <a:rPr lang="cs-CZ" sz="1700" dirty="0"/>
              <a:t>. </a:t>
            </a:r>
          </a:p>
          <a:p>
            <a:r>
              <a:rPr lang="cs-CZ" sz="1700" dirty="0"/>
              <a:t>Učíme se jí celý život. </a:t>
            </a:r>
          </a:p>
          <a:p>
            <a:r>
              <a:rPr lang="cs-CZ" sz="1700" b="1" dirty="0"/>
              <a:t>Interpretace (i jako reflexe estetického zážitku) uměleckého textu je jádro literárního vzdělávání.</a:t>
            </a:r>
          </a:p>
          <a:p>
            <a:endParaRPr lang="cs-CZ" sz="1700" dirty="0"/>
          </a:p>
          <a:p>
            <a:r>
              <a:rPr lang="cs-CZ" sz="1700" dirty="0"/>
              <a:t>Vztah - </a:t>
            </a:r>
            <a:r>
              <a:rPr lang="cs-CZ" sz="1700" b="1" dirty="0"/>
              <a:t>čtenářská reakce (zážitek)</a:t>
            </a:r>
            <a:r>
              <a:rPr lang="cs-CZ" sz="1700" b="1" dirty="0">
                <a:sym typeface="Wingdings" panose="05000000000000000000" pitchFamily="2" charset="2"/>
              </a:rPr>
              <a:t> intelektuální reflexe (interpretace)</a:t>
            </a:r>
            <a:endParaRPr lang="cs-CZ" sz="1700" b="1" dirty="0"/>
          </a:p>
          <a:p>
            <a:endParaRPr lang="cs-CZ" sz="17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1827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Co je předmětem literární interpretace?</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b="1"/>
              <a:t>Umělecká literatura </a:t>
            </a:r>
            <a:r>
              <a:rPr lang="cs-CZ" sz="2400"/>
              <a:t>je založena na komunikační redundanci, na fiktivní povaze sdělení </a:t>
            </a:r>
            <a:r>
              <a:rPr lang="cs-CZ" sz="2400">
                <a:sym typeface="Wingdings" panose="05000000000000000000" pitchFamily="2" charset="2"/>
              </a:rPr>
              <a:t> významová víceznačnost literatury (x literatura faktu, která se zaměřuje na přesné předání informace s minimem komunikačních šumů)</a:t>
            </a:r>
          </a:p>
          <a:p>
            <a:r>
              <a:rPr lang="cs-CZ" sz="2400" b="1">
                <a:sym typeface="Wingdings" panose="05000000000000000000" pitchFamily="2" charset="2"/>
              </a:rPr>
              <a:t>Postavení literatury v rámci umění </a:t>
            </a:r>
            <a:r>
              <a:rPr lang="cs-CZ" sz="2400">
                <a:sym typeface="Wingdings" panose="05000000000000000000" pitchFamily="2" charset="2"/>
              </a:rPr>
              <a:t>– liší se od umění vázaných na materiální formu  instrukce v textu nejsou tak konkrétní, jsou více „nedourčené“ než textové instrukce pro vjem vizuální, případně auditivní</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9764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Předmět a forma literární interpretace</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b="1" dirty="0">
                <a:sym typeface="Wingdings" panose="05000000000000000000" pitchFamily="2" charset="2"/>
              </a:rPr>
              <a:t>Předmětem interpretace může být</a:t>
            </a:r>
            <a:r>
              <a:rPr lang="cs-CZ" sz="2400" dirty="0">
                <a:sym typeface="Wingdings" panose="05000000000000000000" pitchFamily="2" charset="2"/>
              </a:rPr>
              <a:t>: </a:t>
            </a:r>
          </a:p>
          <a:p>
            <a:pPr lvl="1"/>
            <a:r>
              <a:rPr lang="cs-CZ" sz="2000" dirty="0">
                <a:sym typeface="Wingdings" panose="05000000000000000000" pitchFamily="2" charset="2"/>
              </a:rPr>
              <a:t>dílčí část díla (jedna Máchova věta či Skácelovo dvojverší), </a:t>
            </a:r>
          </a:p>
          <a:p>
            <a:pPr lvl="1"/>
            <a:r>
              <a:rPr lang="cs-CZ" sz="2000" dirty="0">
                <a:sym typeface="Wingdings" panose="05000000000000000000" pitchFamily="2" charset="2"/>
              </a:rPr>
              <a:t>dílčí oblasti v rámci díla (symbolika barev v </a:t>
            </a:r>
            <a:r>
              <a:rPr lang="cs-CZ" sz="2000" i="1" dirty="0">
                <a:sym typeface="Wingdings" panose="05000000000000000000" pitchFamily="2" charset="2"/>
              </a:rPr>
              <a:t>Legendě o svaté Kateřině</a:t>
            </a:r>
            <a:r>
              <a:rPr lang="cs-CZ" sz="2000" dirty="0">
                <a:sym typeface="Wingdings" panose="05000000000000000000" pitchFamily="2" charset="2"/>
              </a:rPr>
              <a:t>), </a:t>
            </a:r>
          </a:p>
          <a:p>
            <a:pPr lvl="1"/>
            <a:r>
              <a:rPr lang="cs-CZ" sz="2000" dirty="0">
                <a:sym typeface="Wingdings" panose="05000000000000000000" pitchFamily="2" charset="2"/>
              </a:rPr>
              <a:t>interpretace širších celků (díla jednoho autora, díla autorů jednoho směru či umělecké generace) </a:t>
            </a:r>
          </a:p>
          <a:p>
            <a:pPr lvl="1"/>
            <a:r>
              <a:rPr lang="cs-CZ" sz="2000" b="1" i="1" dirty="0">
                <a:sym typeface="Wingdings" panose="05000000000000000000" pitchFamily="2" charset="2"/>
              </a:rPr>
              <a:t>text literárního díla je pro jakoukoliv intepretaci tím závazným a podstatným</a:t>
            </a:r>
          </a:p>
          <a:p>
            <a:r>
              <a:rPr lang="cs-CZ" sz="2400" b="1" dirty="0">
                <a:sym typeface="Wingdings" panose="05000000000000000000" pitchFamily="2" charset="2"/>
              </a:rPr>
              <a:t>Forma literární interpretace: </a:t>
            </a:r>
            <a:r>
              <a:rPr lang="cs-CZ" sz="2400" dirty="0">
                <a:sym typeface="Wingdings" panose="05000000000000000000" pitchFamily="2" charset="2"/>
              </a:rPr>
              <a:t>stať, studie, esej, recenze</a:t>
            </a:r>
          </a:p>
          <a:p>
            <a:r>
              <a:rPr lang="cs-CZ" sz="2400" dirty="0">
                <a:sym typeface="Wingdings" panose="05000000000000000000" pitchFamily="2" charset="2"/>
              </a:rPr>
              <a:t>Literární intepretace se nachází na pomezí </a:t>
            </a:r>
            <a:r>
              <a:rPr lang="cs-CZ" sz="2400" b="1" dirty="0">
                <a:sym typeface="Wingdings" panose="05000000000000000000" pitchFamily="2" charset="2"/>
              </a:rPr>
              <a:t>mezi vědou a uměním</a:t>
            </a:r>
            <a:endParaRPr lang="cs-CZ" sz="2400" b="1"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5235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043631" y="809898"/>
            <a:ext cx="9942716" cy="1554480"/>
          </a:xfrm>
        </p:spPr>
        <p:txBody>
          <a:bodyPr anchor="ctr">
            <a:normAutofit/>
          </a:bodyPr>
          <a:lstStyle/>
          <a:p>
            <a:r>
              <a:rPr lang="cs-CZ" sz="4800"/>
              <a:t>Konflikt intepretací (Paul Ricoeur, 1969)</a:t>
            </a:r>
          </a:p>
        </p:txBody>
      </p:sp>
      <p:sp>
        <p:nvSpPr>
          <p:cNvPr id="3" name="Zástupný symbol pro obsah 2"/>
          <p:cNvSpPr>
            <a:spLocks noGrp="1"/>
          </p:cNvSpPr>
          <p:nvPr>
            <p:ph idx="1"/>
          </p:nvPr>
        </p:nvSpPr>
        <p:spPr>
          <a:xfrm>
            <a:off x="1045028" y="3017522"/>
            <a:ext cx="9941319" cy="3124658"/>
          </a:xfrm>
        </p:spPr>
        <p:txBody>
          <a:bodyPr anchor="ctr">
            <a:normAutofit/>
          </a:bodyPr>
          <a:lstStyle/>
          <a:p>
            <a:r>
              <a:rPr lang="cs-CZ" sz="2400"/>
              <a:t>1. historická próza (literatura x historiografie)</a:t>
            </a:r>
          </a:p>
          <a:p>
            <a:r>
              <a:rPr lang="cs-CZ" sz="2400"/>
              <a:t>2. když je literární dílo podnětem soudního řízení (literatura x právo)</a:t>
            </a:r>
          </a:p>
          <a:p>
            <a:r>
              <a:rPr lang="cs-CZ" sz="2400">
                <a:sym typeface="Wingdings" panose="05000000000000000000" pitchFamily="2" charset="2"/>
              </a:rPr>
              <a:t> vznikají nemístné a oklešťující interpretace, které popírají základní atribut literárnosti, estetickou (fiktivní) povahu sdělení, které dešifrují text nenáležitým kódem, „vnucují mu svůj jazyk“ (Lotman 1990, 37)</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32470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135</TotalTime>
  <Words>3126</Words>
  <Application>Microsoft Office PowerPoint</Application>
  <PresentationFormat>Širokoúhlá obrazovka</PresentationFormat>
  <Paragraphs>268</Paragraphs>
  <Slides>44</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44</vt:i4>
      </vt:variant>
    </vt:vector>
  </HeadingPairs>
  <TitlesOfParts>
    <vt:vector size="50" baseType="lpstr">
      <vt:lpstr>Aptos</vt:lpstr>
      <vt:lpstr>Aptos Display</vt:lpstr>
      <vt:lpstr>Arial</vt:lpstr>
      <vt:lpstr>Calibri</vt:lpstr>
      <vt:lpstr>Wingdings</vt:lpstr>
      <vt:lpstr>Motiv Office</vt:lpstr>
      <vt:lpstr>Jak učit  a hodnotit literární interpretaci?</vt:lpstr>
      <vt:lpstr>Obsah přednášky </vt:lpstr>
      <vt:lpstr>1) Co je literární interpretace?</vt:lpstr>
      <vt:lpstr>Úvodní otázka</vt:lpstr>
      <vt:lpstr>Interpretace je…</vt:lpstr>
      <vt:lpstr>Interpretace jako vyjednávání významu</vt:lpstr>
      <vt:lpstr>Co je předmětem literární interpretace?</vt:lpstr>
      <vt:lpstr>Předmět a forma literární interpretace</vt:lpstr>
      <vt:lpstr>Konflikt intepretací (Paul Ricoeur, 1969)</vt:lpstr>
      <vt:lpstr>Konflikt interpretací - příklad</vt:lpstr>
      <vt:lpstr>Literární interpretace a kritika</vt:lpstr>
      <vt:lpstr>Literární interpretace a literární historie</vt:lpstr>
      <vt:lpstr>Literární interpretace a teorie literatury</vt:lpstr>
      <vt:lpstr>Literárněvědná interpretace</vt:lpstr>
      <vt:lpstr>Autor, text a čtenář v intepretaci</vt:lpstr>
      <vt:lpstr>Fáze literárněvědné intepretace</vt:lpstr>
      <vt:lpstr>1) Popis (co?)</vt:lpstr>
      <vt:lpstr>2) Analýza (jak?)</vt:lpstr>
      <vt:lpstr>3) Výklad (proč?)</vt:lpstr>
      <vt:lpstr>3) Výklad (proč?)</vt:lpstr>
      <vt:lpstr>4) Interpretace</vt:lpstr>
      <vt:lpstr>DIDAKTICKÁ INTERPRETACE </vt:lpstr>
      <vt:lpstr>2) Jak učit literární interpretaci?</vt:lpstr>
      <vt:lpstr>Základní principy</vt:lpstr>
      <vt:lpstr>Jak formulovat interpretační otázky?  </vt:lpstr>
      <vt:lpstr>Tři kroky</vt:lpstr>
      <vt:lpstr>Text (aplikace)</vt:lpstr>
      <vt:lpstr>Touha stát se indiánem (1. krok: identifikační fáze)</vt:lpstr>
      <vt:lpstr>Touha stát se indiánem (2. krok: zkoumání textu)</vt:lpstr>
      <vt:lpstr>Touha stát se indiánem (3. krok: interpretace)</vt:lpstr>
      <vt:lpstr>Typologie interpretačních otázek</vt:lpstr>
      <vt:lpstr>Dobrá otázka</vt:lpstr>
      <vt:lpstr>Miniaktivita: Otázky k textu</vt:lpstr>
      <vt:lpstr>Možné chyby a úskalí interpretace</vt:lpstr>
      <vt:lpstr>Klíčový aspekt výuky interpretace: interpretační dovednosti</vt:lpstr>
      <vt:lpstr>Interpretační dovednosti (praktická aplikace na příkladu)</vt:lpstr>
      <vt:lpstr>3) Jak hodnotit interpretaci?</vt:lpstr>
      <vt:lpstr>Jak hodnotit interpretaci?</vt:lpstr>
      <vt:lpstr>Praktická část: analýza konkrétního žákovského interpretačního výkonu</vt:lpstr>
      <vt:lpstr>Pozdrav rodnému kraji</vt:lpstr>
      <vt:lpstr>Kde se inspirovat?</vt:lpstr>
      <vt:lpstr>Závěr </vt:lpstr>
      <vt:lpstr>  Základní literatura k LV interpretaci</vt:lpstr>
      <vt:lpstr>Literatura k (didaktické) interpretaci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Filip Komberec</dc:creator>
  <cp:lastModifiedBy>Filip Komberec</cp:lastModifiedBy>
  <cp:revision>23</cp:revision>
  <dcterms:created xsi:type="dcterms:W3CDTF">2026-04-15T07:19:04Z</dcterms:created>
  <dcterms:modified xsi:type="dcterms:W3CDTF">2026-04-15T09:34:26Z</dcterms:modified>
</cp:coreProperties>
</file>