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4" r:id="rId6"/>
    <p:sldId id="258" r:id="rId7"/>
    <p:sldId id="260" r:id="rId8"/>
    <p:sldId id="270" r:id="rId9"/>
    <p:sldId id="261" r:id="rId10"/>
    <p:sldId id="266" r:id="rId11"/>
    <p:sldId id="267" r:id="rId12"/>
    <p:sldId id="269" r:id="rId13"/>
    <p:sldId id="271" r:id="rId14"/>
    <p:sldId id="268" r:id="rId15"/>
    <p:sldId id="272" r:id="rId16"/>
    <p:sldId id="26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2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22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7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24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2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06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34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88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68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7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0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29BE-B45F-45AA-BA02-3EFD6FA0CE61}" type="datetimeFigureOut">
              <a:rPr lang="cs-CZ" smtClean="0"/>
              <a:t>7.3.2018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A9DC-E216-434F-BF72-84AC01D894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verso.is.cuni.cz/fcgi/verso.fpl/_TS_/1519107593?__snab_id=40&amp;_ref_code_=&amp;_navig_code_=&amp;__snab_kod=&amp;__modul_name=OBD%20%20UK&amp;__def_stranka__=&amp;fname=web_inde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Typy odborných textů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384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Monografie = knihy </a:t>
            </a:r>
            <a:br>
              <a:rPr lang="cs-CZ" dirty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autor či autorský kolektiv</a:t>
            </a:r>
          </a:p>
          <a:p>
            <a:r>
              <a:rPr lang="cs-CZ" dirty="0" smtClean="0"/>
              <a:t>K jednomu tématu</a:t>
            </a:r>
          </a:p>
          <a:p>
            <a:r>
              <a:rPr lang="cs-CZ" dirty="0" smtClean="0"/>
              <a:t>Kapitoly spolu vedou dialog, odkazují na sebe, text graduje do závěru</a:t>
            </a:r>
          </a:p>
          <a:p>
            <a:r>
              <a:rPr lang="cs-CZ" dirty="0" smtClean="0"/>
              <a:t>Monografie – empirická studie x </a:t>
            </a:r>
            <a:r>
              <a:rPr lang="cs-CZ" b="1" dirty="0" smtClean="0"/>
              <a:t>eseje (</a:t>
            </a:r>
            <a:r>
              <a:rPr lang="cs-CZ" b="1" dirty="0" err="1" smtClean="0"/>
              <a:t>Gellner</a:t>
            </a:r>
            <a:r>
              <a:rPr lang="cs-CZ" b="1" dirty="0" smtClean="0"/>
              <a:t>: Národy a nacionalismus, </a:t>
            </a:r>
            <a:r>
              <a:rPr lang="cs-CZ" b="1" dirty="0" err="1" smtClean="0"/>
              <a:t>Bauman</a:t>
            </a:r>
            <a:r>
              <a:rPr lang="cs-CZ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206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Sborníky - Statě ve sbornících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Editor</a:t>
            </a:r>
          </a:p>
          <a:p>
            <a:r>
              <a:rPr lang="cs-CZ" dirty="0" smtClean="0"/>
              <a:t>Společný úvod editora dávající logiku textům (např. z konference, ke společnému tématu. Nebývá závěr.</a:t>
            </a:r>
          </a:p>
          <a:p>
            <a:r>
              <a:rPr lang="cs-CZ" dirty="0" smtClean="0"/>
              <a:t>Texty spolu nekomunikují, lze je číst samostatně.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72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Zpráva z výzkumu</a:t>
            </a:r>
          </a:p>
          <a:p>
            <a:r>
              <a:rPr lang="cs-CZ" dirty="0" smtClean="0"/>
              <a:t>Spojeno s výzkumným úkolem</a:t>
            </a:r>
          </a:p>
          <a:p>
            <a:r>
              <a:rPr lang="cs-CZ" dirty="0" smtClean="0"/>
              <a:t>Jako monografie, nicméně </a:t>
            </a:r>
            <a:r>
              <a:rPr lang="cs-CZ" b="1" dirty="0" smtClean="0"/>
              <a:t>velký akcent na prezentaci dat</a:t>
            </a:r>
          </a:p>
          <a:p>
            <a:r>
              <a:rPr lang="cs-CZ" dirty="0" smtClean="0"/>
              <a:t>Do toho lze zařadit i publikace statistik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97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vymezení a podoby</a:t>
            </a:r>
          </a:p>
          <a:p>
            <a:r>
              <a:rPr lang="cs-CZ" dirty="0" smtClean="0"/>
              <a:t>Oborové filosofie: Akcent na úvahu autora, nemusí dokládat, spíše vede dialog s literaturou.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Akcent na plynulost textu</a:t>
            </a:r>
          </a:p>
          <a:p>
            <a:r>
              <a:rPr lang="cs-CZ" dirty="0" smtClean="0"/>
              <a:t>Relevantní </a:t>
            </a:r>
            <a:r>
              <a:rPr lang="cs-CZ" dirty="0"/>
              <a:t>– tiskem vydávané zejména významných autorů (</a:t>
            </a:r>
            <a:r>
              <a:rPr lang="cs-CZ" dirty="0" err="1"/>
              <a:t>Bauman</a:t>
            </a:r>
            <a:r>
              <a:rPr lang="cs-CZ" dirty="0"/>
              <a:t>, </a:t>
            </a:r>
            <a:r>
              <a:rPr lang="cs-CZ" dirty="0" err="1"/>
              <a:t>Thodorov</a:t>
            </a:r>
            <a:r>
              <a:rPr lang="cs-CZ" dirty="0"/>
              <a:t>, </a:t>
            </a:r>
            <a:r>
              <a:rPr lang="cs-CZ" dirty="0" err="1"/>
              <a:t>Gellner</a:t>
            </a:r>
            <a:r>
              <a:rPr lang="cs-CZ" dirty="0"/>
              <a:t>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7312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3955" y="1804843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Časopis x monotematické </a:t>
            </a:r>
            <a:r>
              <a:rPr lang="cs-CZ" dirty="0" smtClean="0"/>
              <a:t>číslo</a:t>
            </a:r>
          </a:p>
          <a:p>
            <a:r>
              <a:rPr lang="cs-CZ" dirty="0" smtClean="0"/>
              <a:t>Periodicita</a:t>
            </a:r>
            <a:endParaRPr lang="cs-CZ" dirty="0" smtClean="0"/>
          </a:p>
          <a:p>
            <a:r>
              <a:rPr lang="cs-CZ" dirty="0" err="1" smtClean="0"/>
              <a:t>Editorial</a:t>
            </a:r>
            <a:endParaRPr lang="cs-CZ" dirty="0" smtClean="0"/>
          </a:p>
          <a:p>
            <a:r>
              <a:rPr lang="cs-CZ" dirty="0" smtClean="0"/>
              <a:t>Různé žánry: </a:t>
            </a:r>
          </a:p>
          <a:p>
            <a:pPr lvl="1"/>
            <a:r>
              <a:rPr lang="cs-CZ" b="1" dirty="0" smtClean="0"/>
              <a:t>Studie</a:t>
            </a:r>
            <a:r>
              <a:rPr lang="cs-CZ" dirty="0" smtClean="0"/>
              <a:t> různých autorů</a:t>
            </a:r>
          </a:p>
          <a:p>
            <a:pPr lvl="1"/>
            <a:r>
              <a:rPr lang="cs-CZ" dirty="0" smtClean="0"/>
              <a:t>Diskuse</a:t>
            </a:r>
          </a:p>
          <a:p>
            <a:pPr lvl="1"/>
            <a:r>
              <a:rPr lang="cs-CZ" dirty="0" smtClean="0"/>
              <a:t>Materiály</a:t>
            </a:r>
          </a:p>
          <a:p>
            <a:pPr lvl="1"/>
            <a:r>
              <a:rPr lang="cs-CZ" dirty="0" smtClean="0"/>
              <a:t>Reakce na otištěné texty</a:t>
            </a:r>
            <a:endParaRPr lang="cs-CZ" dirty="0"/>
          </a:p>
          <a:p>
            <a:pPr lvl="1"/>
            <a:r>
              <a:rPr lang="cs-CZ" b="1" dirty="0" smtClean="0"/>
              <a:t>Recenze</a:t>
            </a:r>
            <a:r>
              <a:rPr lang="cs-CZ" dirty="0" smtClean="0"/>
              <a:t> – kritické/informační </a:t>
            </a:r>
            <a:r>
              <a:rPr lang="cs-CZ" dirty="0" smtClean="0"/>
              <a:t>zhodnocení </a:t>
            </a:r>
            <a:r>
              <a:rPr lang="cs-CZ" dirty="0" smtClean="0"/>
              <a:t>publikace</a:t>
            </a:r>
            <a:endParaRPr lang="cs-CZ" dirty="0"/>
          </a:p>
          <a:p>
            <a:pPr lvl="1"/>
            <a:r>
              <a:rPr lang="cs-CZ" b="1" dirty="0" smtClean="0"/>
              <a:t>Zprávy</a:t>
            </a:r>
            <a:r>
              <a:rPr lang="cs-CZ" dirty="0" smtClean="0"/>
              <a:t> – dění ve vědě – témata, která se řeší</a:t>
            </a:r>
          </a:p>
          <a:p>
            <a:r>
              <a:rPr lang="cs-CZ" dirty="0" smtClean="0"/>
              <a:t>Lidé města/Urban </a:t>
            </a:r>
            <a:r>
              <a:rPr lang="cs-CZ" dirty="0" err="1" smtClean="0"/>
              <a:t>poeple</a:t>
            </a:r>
            <a:r>
              <a:rPr lang="cs-CZ" dirty="0" smtClean="0"/>
              <a:t>; Český lid; </a:t>
            </a:r>
            <a:r>
              <a:rPr lang="cs-CZ" dirty="0" err="1" smtClean="0"/>
              <a:t>Cargo</a:t>
            </a:r>
            <a:r>
              <a:rPr lang="cs-CZ" dirty="0" smtClean="0"/>
              <a:t>; Sociální studia; Biograf; Sociologický časopis</a:t>
            </a:r>
          </a:p>
          <a:p>
            <a:pPr marL="0" indent="0">
              <a:buNone/>
            </a:pPr>
            <a:r>
              <a:rPr lang="cs-CZ" b="1" dirty="0" smtClean="0"/>
              <a:t>X</a:t>
            </a:r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</a:rPr>
              <a:t>predátorské časopisy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ekonomie vědy x legitimita 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evaluace</a:t>
            </a:r>
          </a:p>
          <a:p>
            <a:r>
              <a:rPr lang="cs-CZ" dirty="0" smtClean="0"/>
              <a:t>Zhodnocení přínosu a </a:t>
            </a:r>
            <a:r>
              <a:rPr lang="cs-CZ" dirty="0" err="1" smtClean="0"/>
              <a:t>zavztažení</a:t>
            </a:r>
            <a:r>
              <a:rPr lang="cs-CZ" dirty="0" smtClean="0"/>
              <a:t> do dialogu s dalšími publikacemi</a:t>
            </a:r>
          </a:p>
          <a:p>
            <a:r>
              <a:rPr lang="cs-CZ" dirty="0" smtClean="0"/>
              <a:t>Informační a legitimizační nástroj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782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Bailey</a:t>
            </a:r>
            <a:r>
              <a:rPr lang="cs-CZ" dirty="0" smtClean="0"/>
              <a:t>, S. (2011) </a:t>
            </a:r>
            <a:r>
              <a:rPr lang="en-US" dirty="0" smtClean="0"/>
              <a:t>A Handbook for International Students</a:t>
            </a:r>
            <a:r>
              <a:rPr lang="cs-CZ" dirty="0" smtClean="0"/>
              <a:t>. London and New York: </a:t>
            </a:r>
            <a:r>
              <a:rPr lang="cs-CZ" dirty="0" err="1" smtClean="0"/>
              <a:t>Routledge</a:t>
            </a:r>
            <a:r>
              <a:rPr lang="cs-CZ" dirty="0" smtClean="0"/>
              <a:t>.</a:t>
            </a:r>
          </a:p>
          <a:p>
            <a:r>
              <a:rPr lang="cs-CZ" dirty="0" smtClean="0"/>
              <a:t>Šanderová</a:t>
            </a:r>
            <a:r>
              <a:rPr lang="cs-CZ" dirty="0"/>
              <a:t>, J. </a:t>
            </a:r>
            <a:r>
              <a:rPr lang="cs-CZ" dirty="0" smtClean="0"/>
              <a:t>(2009). </a:t>
            </a:r>
            <a:r>
              <a:rPr lang="cs-CZ" i="1" dirty="0" smtClean="0"/>
              <a:t>Jak číst a psát odborný text ve společenských vědách. Několik zásad pro začátečníky</a:t>
            </a:r>
            <a:r>
              <a:rPr lang="cs-CZ" dirty="0" smtClean="0"/>
              <a:t>. Praha: Slon. (kap. V </a:t>
            </a:r>
            <a:r>
              <a:rPr lang="cs-CZ" dirty="0"/>
              <a:t>čem jsou odborné texty jiné než ostatní</a:t>
            </a:r>
            <a:r>
              <a:rPr lang="cs-CZ" dirty="0" smtClean="0"/>
              <a:t>, s. 18-21) </a:t>
            </a:r>
          </a:p>
          <a:p>
            <a:r>
              <a:rPr lang="cs-CZ" dirty="0" smtClean="0"/>
              <a:t>Univerzita Karlova. OBD UK. [On line], Dostupné z:  </a:t>
            </a:r>
            <a:r>
              <a:rPr lang="cs-CZ" dirty="0" smtClean="0">
                <a:hlinkClick r:id="rId2"/>
              </a:rPr>
              <a:t>https://verso.is.cuni.cz/fcgi/verso.fpl/_TS_/1519107593?__snab_id=40&amp;_ref_code_=&amp;_navig_code_=&amp;__snab_kod=&amp;__modul_name=OBD%20%20UK&amp;__def_stranka__=&amp;fname=web_index</a:t>
            </a:r>
            <a:r>
              <a:rPr lang="cs-CZ" dirty="0" smtClean="0"/>
              <a:t> (20. 2. 2018)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69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 odborných textů  </a:t>
            </a:r>
            <a:r>
              <a:rPr lang="cs-CZ" sz="2700" dirty="0" smtClean="0"/>
              <a:t>(Šanderová 2009)</a:t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 beletrie, popularizační a další literatury se odborné texty liší zejména </a:t>
            </a:r>
            <a:r>
              <a:rPr lang="cs-CZ" b="1" dirty="0" smtClean="0"/>
              <a:t>svou funkcí</a:t>
            </a:r>
            <a:r>
              <a:rPr lang="cs-CZ" dirty="0" smtClean="0"/>
              <a:t>. Odborná literatura je především </a:t>
            </a:r>
            <a:r>
              <a:rPr lang="cs-CZ" b="1" dirty="0" smtClean="0">
                <a:solidFill>
                  <a:srgbClr val="FF0000"/>
                </a:solidFill>
              </a:rPr>
              <a:t>nástrojem spolupráce a komunikace společenství badatelů a odborníků</a:t>
            </a:r>
            <a:r>
              <a:rPr lang="cs-CZ" dirty="0" smtClean="0"/>
              <a:t>, kteří budují, rozvíjejí určitý obor lidského poznání a hledají pro jeho výsledky uplatnění v životě lidí.  (</a:t>
            </a:r>
            <a:r>
              <a:rPr lang="cs-CZ" i="1" dirty="0" smtClean="0">
                <a:solidFill>
                  <a:srgbClr val="00B0F0"/>
                </a:solidFill>
              </a:rPr>
              <a:t>poznáme podle toho, o čem se mluví a jak se o to mluví: „Musíš říkat ta správní slova“ </a:t>
            </a:r>
            <a:r>
              <a:rPr lang="cs-CZ" i="1" dirty="0" smtClean="0"/>
              <a:t>– </a:t>
            </a:r>
            <a:r>
              <a:rPr lang="cs-CZ" i="1" dirty="0" err="1" smtClean="0"/>
              <a:t>poz</a:t>
            </a:r>
            <a:r>
              <a:rPr lang="cs-CZ" i="1" dirty="0" smtClean="0"/>
              <a:t>. DB)</a:t>
            </a:r>
          </a:p>
          <a:p>
            <a:r>
              <a:rPr lang="cs-CZ" dirty="0" smtClean="0"/>
              <a:t>V odborné práci (zejména ve vědě) se taková spolupráce rozvíjí a pěstuje zcela cílevědomě a do značné míry </a:t>
            </a:r>
            <a:r>
              <a:rPr lang="cs-CZ" b="1" dirty="0" err="1" smtClean="0"/>
              <a:t>formalizovaně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Odborné stati </a:t>
            </a:r>
            <a:r>
              <a:rPr lang="cs-CZ" dirty="0" smtClean="0"/>
              <a:t>a</a:t>
            </a:r>
            <a:r>
              <a:rPr lang="cs-CZ" b="1" dirty="0" smtClean="0"/>
              <a:t> knihy </a:t>
            </a:r>
            <a:r>
              <a:rPr lang="cs-CZ" dirty="0" smtClean="0"/>
              <a:t>jsou prostředníkem – chcete-li médiem – spolupráce odborníků nebo vědců v určitém oboru. Ačkoli si dnes mohou své zkušenosti předávat osobně na nejrůznějších </a:t>
            </a:r>
            <a:r>
              <a:rPr lang="cs-CZ" b="1" dirty="0" smtClean="0"/>
              <a:t>konferencích, pracovních zasedáních, v rámci výměnných pracovních pobytů </a:t>
            </a:r>
            <a:r>
              <a:rPr lang="cs-CZ" dirty="0" smtClean="0"/>
              <a:t>apod.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54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Rysy vědeckého stylu </a:t>
            </a:r>
            <a:br>
              <a:rPr lang="cs-CZ" dirty="0" smtClean="0"/>
            </a:br>
            <a:r>
              <a:rPr lang="en-US" sz="1800" dirty="0" smtClean="0"/>
              <a:t>Bailey</a:t>
            </a:r>
            <a:r>
              <a:rPr lang="cs-CZ" sz="1800" dirty="0" smtClean="0"/>
              <a:t>, S. (2011) </a:t>
            </a:r>
            <a:r>
              <a:rPr lang="en-US" sz="1800" dirty="0" smtClean="0"/>
              <a:t>A Handbook for International Students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 </a:t>
            </a:r>
            <a:endParaRPr lang="cs-CZ" dirty="0" smtClean="0"/>
          </a:p>
          <a:p>
            <a:pPr lvl="1"/>
            <a:r>
              <a:rPr lang="en-US" dirty="0" smtClean="0"/>
              <a:t>Formal vocabulary</a:t>
            </a:r>
            <a:endParaRPr lang="cs-CZ" dirty="0" smtClean="0"/>
          </a:p>
          <a:p>
            <a:pPr lvl="1"/>
            <a:r>
              <a:rPr lang="en-US" dirty="0" smtClean="0"/>
              <a:t>Use of references</a:t>
            </a:r>
            <a:r>
              <a:rPr lang="cs-CZ" dirty="0"/>
              <a:t> = </a:t>
            </a:r>
            <a:endParaRPr lang="cs-CZ" dirty="0" smtClean="0"/>
          </a:p>
          <a:p>
            <a:pPr lvl="2"/>
            <a:r>
              <a:rPr lang="cs-CZ" dirty="0" smtClean="0"/>
              <a:t>Poznámky </a:t>
            </a:r>
            <a:r>
              <a:rPr lang="cs-CZ" dirty="0"/>
              <a:t>pod čarou vysvětlující, rozšiřující poznání</a:t>
            </a:r>
          </a:p>
          <a:p>
            <a:pPr lvl="2"/>
            <a:r>
              <a:rPr lang="cs-CZ" dirty="0"/>
              <a:t>odkazy na literaturu (v závorce či poznámka pod čarou, )</a:t>
            </a:r>
          </a:p>
          <a:p>
            <a:pPr lvl="2"/>
            <a:endParaRPr lang="cs-CZ" dirty="0" smtClean="0"/>
          </a:p>
          <a:p>
            <a:pPr lvl="1"/>
            <a:r>
              <a:rPr lang="en-US" dirty="0" smtClean="0"/>
              <a:t>Impersonal style </a:t>
            </a:r>
            <a:endParaRPr lang="cs-CZ" dirty="0" smtClean="0"/>
          </a:p>
          <a:p>
            <a:pPr lvl="1"/>
            <a:r>
              <a:rPr lang="en-US" dirty="0" smtClean="0"/>
              <a:t>Long, complex sentences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1691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Relevance textu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Obor</a:t>
            </a:r>
            <a:r>
              <a:rPr lang="cs-CZ" dirty="0" smtClean="0"/>
              <a:t> – každý obor má svůj přístup k poznání (epistemologii), promítá se do textu (např. antropologické studie v současnosti můžou začínat daty z terénních poznámek = historkou)</a:t>
            </a: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Paradigma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– objektivistická =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tak to je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x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</a:rPr>
              <a:t>interpretativní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= realitu nelze představit objektivně, lze ji jen z určitého úhlu pohledu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</a:rPr>
              <a:t>porozumět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(symbolické významy, kulturní modely, vyjednávání/konstruování, symetrická antropologie = síť vzájemně provázaných aktérů)</a:t>
            </a:r>
          </a:p>
          <a:p>
            <a:r>
              <a:rPr lang="cs-CZ" b="1" dirty="0" smtClean="0"/>
              <a:t>Doba vzniku – </a:t>
            </a:r>
            <a:r>
              <a:rPr lang="cs-CZ" dirty="0" smtClean="0"/>
              <a:t>souvisí s vývojem oboru</a:t>
            </a:r>
          </a:p>
          <a:p>
            <a:r>
              <a:rPr lang="cs-CZ" b="1" dirty="0" smtClean="0"/>
              <a:t>Místo či „škola“ – </a:t>
            </a:r>
          </a:p>
          <a:p>
            <a:r>
              <a:rPr lang="cs-CZ" b="1" dirty="0" smtClean="0"/>
              <a:t>Autor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3456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text legitimizuje?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752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Odborný styl </a:t>
            </a:r>
            <a:r>
              <a:rPr lang="cs-CZ" dirty="0" smtClean="0"/>
              <a:t>(viz výše)</a:t>
            </a:r>
          </a:p>
          <a:p>
            <a:r>
              <a:rPr lang="cs-CZ" b="1" dirty="0" smtClean="0"/>
              <a:t>Autor</a:t>
            </a:r>
            <a:r>
              <a:rPr lang="cs-CZ" dirty="0" smtClean="0"/>
              <a:t> – např. </a:t>
            </a:r>
            <a:r>
              <a:rPr lang="cs-CZ" dirty="0" err="1" smtClean="0"/>
              <a:t>Bauman</a:t>
            </a:r>
            <a:endParaRPr lang="cs-CZ" dirty="0" smtClean="0"/>
          </a:p>
          <a:p>
            <a:r>
              <a:rPr lang="cs-CZ" b="1" dirty="0" smtClean="0"/>
              <a:t>Instituce</a:t>
            </a:r>
            <a:r>
              <a:rPr lang="cs-CZ" dirty="0" smtClean="0"/>
              <a:t> – </a:t>
            </a:r>
          </a:p>
          <a:p>
            <a:pPr lvl="1"/>
            <a:r>
              <a:rPr lang="cs-CZ" dirty="0" smtClean="0"/>
              <a:t>odborná nakladatelství (Univerzitní, fakultní a akademická nakladatelství –SLON, Karolinum, FHS UK; Nakladatelství orientující se na produkci vědeckých titulů: např. Portál, Aleš Čeněk; překlady garantovány i původním nakladatelem. </a:t>
            </a:r>
          </a:p>
          <a:p>
            <a:pPr lvl="1"/>
            <a:r>
              <a:rPr lang="cs-CZ" dirty="0" smtClean="0"/>
              <a:t>oborové a odborné časopisy</a:t>
            </a:r>
          </a:p>
          <a:p>
            <a:r>
              <a:rPr lang="cs-CZ" b="1" dirty="0" smtClean="0"/>
              <a:t>Institucionální procedura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Redakční rada</a:t>
            </a:r>
          </a:p>
          <a:p>
            <a:pPr lvl="1"/>
            <a:r>
              <a:rPr lang="cs-CZ" dirty="0" smtClean="0"/>
              <a:t>Recenzenti</a:t>
            </a:r>
          </a:p>
          <a:p>
            <a:pPr lvl="1"/>
            <a:r>
              <a:rPr lang="cs-CZ" dirty="0" smtClean="0"/>
              <a:t>              ručí za kvalitu textu, resp. dialog o kvalitě textu a rozhodují, zda vyjde</a:t>
            </a:r>
          </a:p>
          <a:p>
            <a:r>
              <a:rPr lang="cs-CZ" dirty="0" smtClean="0"/>
              <a:t>Sama odborná veřejnost = </a:t>
            </a:r>
            <a:r>
              <a:rPr lang="cs-CZ" b="1" dirty="0" smtClean="0"/>
              <a:t>ohlasy:</a:t>
            </a:r>
          </a:p>
          <a:p>
            <a:pPr lvl="1"/>
            <a:r>
              <a:rPr lang="cs-CZ" dirty="0" smtClean="0"/>
              <a:t>Opakovaná </a:t>
            </a:r>
            <a:r>
              <a:rPr lang="cs-CZ" dirty="0"/>
              <a:t>přítomnost v soupisu </a:t>
            </a:r>
            <a:r>
              <a:rPr lang="cs-CZ" dirty="0" smtClean="0"/>
              <a:t>literatury</a:t>
            </a:r>
          </a:p>
          <a:p>
            <a:pPr lvl="1"/>
            <a:r>
              <a:rPr lang="cs-CZ" dirty="0" smtClean="0"/>
              <a:t>recenze</a:t>
            </a:r>
            <a:endParaRPr lang="cs-CZ" dirty="0"/>
          </a:p>
          <a:p>
            <a:pPr lvl="1"/>
            <a:r>
              <a:rPr lang="cs-CZ" dirty="0"/>
              <a:t>Google </a:t>
            </a:r>
            <a:r>
              <a:rPr lang="cs-CZ" dirty="0" err="1"/>
              <a:t>scholar</a:t>
            </a:r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402772" y="4769428"/>
            <a:ext cx="893618" cy="3532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36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odborných textů – dle OBD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1210"/>
            <a:ext cx="10515600" cy="5382490"/>
          </a:xfrm>
        </p:spPr>
        <p:txBody>
          <a:bodyPr>
            <a:normAutofit fontScale="40000" lnSpcReduction="2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ČLÁNEK </a:t>
            </a:r>
            <a:r>
              <a:rPr lang="cs-CZ" dirty="0"/>
              <a:t>V ČASOPISU ¨</a:t>
            </a:r>
          </a:p>
          <a:p>
            <a:r>
              <a:rPr lang="cs-CZ" dirty="0"/>
              <a:t>PŘÍSPĚVEK V KONFERENČNÍM SBORNÍKU </a:t>
            </a:r>
          </a:p>
          <a:p>
            <a:r>
              <a:rPr lang="cs-CZ" dirty="0"/>
              <a:t>KAPITOLA V KNIZE: Kapitola v knize, heslo ve slovníku/encyklopedii. </a:t>
            </a:r>
            <a:endParaRPr lang="cs-CZ" dirty="0" smtClean="0"/>
          </a:p>
          <a:p>
            <a:r>
              <a:rPr lang="cs-CZ" dirty="0" smtClean="0"/>
              <a:t>STAŤ VE SBORNÍKU PRACÍ (nekonferenčním)Stať s obvyklou strukturou vědecké práce a s obvyklým způsobem citování zdrojů (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KNIHA </a:t>
            </a:r>
            <a:r>
              <a:rPr lang="cs-CZ" dirty="0"/>
              <a:t>Tištěná nebo elektronická neperiodická recenzovaná publikace vytvořená jedním autorem nebo autorský kolektiv. </a:t>
            </a:r>
          </a:p>
          <a:p>
            <a:r>
              <a:rPr lang="cs-CZ" dirty="0" smtClean="0"/>
              <a:t>DROBNÝ </a:t>
            </a:r>
            <a:r>
              <a:rPr lang="cs-CZ" dirty="0"/>
              <a:t>TISK, LETÁK Výsledky tohoto typu se obvykle neodesílají do RIV. </a:t>
            </a:r>
          </a:p>
          <a:p>
            <a:r>
              <a:rPr lang="cs-CZ" dirty="0">
                <a:solidFill>
                  <a:srgbClr val="00B0F0"/>
                </a:solidFill>
              </a:rPr>
              <a:t>AUDIOVIZUÁLNÍ TVORBA </a:t>
            </a:r>
          </a:p>
          <a:p>
            <a:r>
              <a:rPr lang="cs-CZ" dirty="0"/>
              <a:t>SPECIALIZOVANÁ MAPA S ODBORNÝM OBSAHEM</a:t>
            </a:r>
          </a:p>
          <a:p>
            <a:r>
              <a:rPr lang="cs-CZ" dirty="0"/>
              <a:t>PATENT, UŽITNÝ/PRŮM. VZOR, OCHR. ZNÁMKA</a:t>
            </a:r>
          </a:p>
          <a:p>
            <a:r>
              <a:rPr lang="cs-CZ" dirty="0" smtClean="0"/>
              <a:t>PROTOTYP</a:t>
            </a:r>
            <a:r>
              <a:rPr lang="cs-CZ" dirty="0"/>
              <a:t>, FUNKČNÍ VZOREK, POLOPROVOZ, OVĚŘENÁ TECHNOLOGIE </a:t>
            </a:r>
          </a:p>
          <a:p>
            <a:r>
              <a:rPr lang="cs-CZ" dirty="0"/>
              <a:t>METODIKA, POSTUP SPECIALIZOVANÁ VEŘEJNÁ DATABÁZE Metodika novými postupy, která byla příslušným orgánem státní správy schválena a doporučena pro využití v praxi. </a:t>
            </a:r>
          </a:p>
          <a:p>
            <a:r>
              <a:rPr lang="cs-CZ" dirty="0"/>
              <a:t>ODRŮDA, </a:t>
            </a:r>
            <a:r>
              <a:rPr lang="cs-CZ" dirty="0" smtClean="0"/>
              <a:t>PLEMENO </a:t>
            </a: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USPOŘÁDÁNÍ KONFERENCE, WORKSHOPU, VÝSTAVY</a:t>
            </a:r>
          </a:p>
          <a:p>
            <a:r>
              <a:rPr lang="cs-CZ" dirty="0"/>
              <a:t>VÝSLEDEK REALIZOVANÝ POSKYTOVATELEM Podklady pro přípravu PŘEDPISŮ, SMĚRNIC, NOREM nebo STRATEGICKÝCH či KONCEPČNÍCH DOKUMENTŮ. </a:t>
            </a:r>
          </a:p>
          <a:p>
            <a:r>
              <a:rPr lang="cs-CZ" dirty="0"/>
              <a:t>ABSTRAKT Výsledky tohoto typu se obvykle neodesílají do RIV. </a:t>
            </a:r>
          </a:p>
          <a:p>
            <a:r>
              <a:rPr lang="cs-CZ" dirty="0"/>
              <a:t>PŘEDNÁŠKA, POSTER</a:t>
            </a:r>
          </a:p>
          <a:p>
            <a:r>
              <a:rPr lang="cs-CZ" dirty="0"/>
              <a:t>AKADEMICKÁ PRÁCE Výsledky tohoto typu se obvykle neodesílají do RIV. FSV: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b="1" dirty="0"/>
              <a:t>Pouze pro Fakultu sociálních věd UK.</a:t>
            </a:r>
            <a:r>
              <a:rPr lang="cs-CZ" dirty="0"/>
              <a:t> .</a:t>
            </a:r>
          </a:p>
          <a:p>
            <a:r>
              <a:rPr lang="cs-CZ" dirty="0">
                <a:solidFill>
                  <a:srgbClr val="00B0F0"/>
                </a:solidFill>
              </a:rPr>
              <a:t>SOUHRNNÁ VÝZKUMNÁ ZPRÁVA  </a:t>
            </a:r>
            <a:r>
              <a:rPr lang="cs-CZ" dirty="0"/>
              <a:t>Souhrnná výzkumná zpráva může být jedním z vyžádaných výsledků projektu aplikovaného výzkumu s účelovým nebo smluvním financováním. </a:t>
            </a:r>
          </a:p>
          <a:p>
            <a:r>
              <a:rPr lang="cs-CZ" dirty="0"/>
              <a:t>JINÝ VÝSLEDEK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945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odborných textů – dle formátu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1780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Učebnice : základní přehled</a:t>
            </a:r>
          </a:p>
          <a:p>
            <a:r>
              <a:rPr lang="cs-CZ" dirty="0" smtClean="0"/>
              <a:t>Odborné encyklopedie (Velký sociologický slovník): základní přehled</a:t>
            </a:r>
          </a:p>
          <a:p>
            <a:r>
              <a:rPr lang="cs-CZ" dirty="0" smtClean="0"/>
              <a:t>Monografie = knihy </a:t>
            </a:r>
          </a:p>
          <a:p>
            <a:r>
              <a:rPr lang="cs-CZ" b="1" dirty="0" smtClean="0"/>
              <a:t>Texty</a:t>
            </a:r>
            <a:r>
              <a:rPr lang="cs-CZ" dirty="0" smtClean="0"/>
              <a:t> </a:t>
            </a:r>
            <a:r>
              <a:rPr lang="cs-CZ" dirty="0"/>
              <a:t>v časopisech</a:t>
            </a:r>
          </a:p>
          <a:p>
            <a:r>
              <a:rPr lang="cs-CZ" dirty="0" smtClean="0"/>
              <a:t>Sborníky - </a:t>
            </a:r>
            <a:r>
              <a:rPr lang="cs-CZ" b="1" dirty="0" smtClean="0"/>
              <a:t>Statě</a:t>
            </a:r>
            <a:r>
              <a:rPr lang="cs-CZ" dirty="0" smtClean="0"/>
              <a:t> </a:t>
            </a:r>
            <a:r>
              <a:rPr lang="cs-CZ" dirty="0"/>
              <a:t>ve sbornících</a:t>
            </a:r>
          </a:p>
          <a:p>
            <a:r>
              <a:rPr lang="cs-CZ" dirty="0" smtClean="0"/>
              <a:t>Výzkumné zprávy</a:t>
            </a:r>
          </a:p>
          <a:p>
            <a:r>
              <a:rPr lang="cs-CZ" dirty="0" err="1" smtClean="0"/>
              <a:t>Graduační</a:t>
            </a:r>
            <a:r>
              <a:rPr lang="cs-CZ" dirty="0" smtClean="0"/>
              <a:t> práce</a:t>
            </a:r>
          </a:p>
          <a:p>
            <a:r>
              <a:rPr lang="cs-CZ" dirty="0" smtClean="0"/>
              <a:t>Statistiky (ČSÚ)</a:t>
            </a:r>
          </a:p>
          <a:p>
            <a:r>
              <a:rPr lang="cs-CZ" dirty="0" smtClean="0"/>
              <a:t>Konferenční příspěvek, přednáška, </a:t>
            </a:r>
            <a:r>
              <a:rPr lang="cs-CZ" dirty="0" err="1" smtClean="0"/>
              <a:t>powerpoint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Audiovizuální prezentace – např. film, výstava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178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Wikipedie</a:t>
            </a:r>
          </a:p>
          <a:p>
            <a:r>
              <a:rPr lang="cs-CZ" dirty="0" smtClean="0"/>
              <a:t>Popularizace vědy</a:t>
            </a:r>
          </a:p>
          <a:p>
            <a:r>
              <a:rPr lang="cs-CZ" dirty="0" smtClean="0"/>
              <a:t>Novinové články</a:t>
            </a:r>
          </a:p>
          <a:p>
            <a:pPr marL="0" indent="0">
              <a:buNone/>
            </a:pPr>
            <a:r>
              <a:rPr lang="cs-CZ" dirty="0" smtClean="0"/>
              <a:t>= (kdy ano = data vytvářející kontext)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65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odborných textů – dle </a:t>
            </a:r>
            <a:r>
              <a:rPr lang="cs-CZ" dirty="0" smtClean="0"/>
              <a:t>žánru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Teoretické (např. </a:t>
            </a:r>
            <a:r>
              <a:rPr lang="cs-CZ" dirty="0" err="1" smtClean="0"/>
              <a:t>Piere</a:t>
            </a:r>
            <a:r>
              <a:rPr lang="cs-CZ" dirty="0" smtClean="0"/>
              <a:t> </a:t>
            </a:r>
            <a:r>
              <a:rPr lang="cs-CZ" dirty="0" err="1" smtClean="0"/>
              <a:t>Bourdieu</a:t>
            </a:r>
            <a:r>
              <a:rPr lang="cs-CZ" dirty="0" smtClean="0"/>
              <a:t>) </a:t>
            </a:r>
          </a:p>
          <a:p>
            <a:r>
              <a:rPr lang="cs-CZ" dirty="0"/>
              <a:t>Eseje (</a:t>
            </a:r>
            <a:r>
              <a:rPr lang="cs-CZ" dirty="0" err="1"/>
              <a:t>Gellner</a:t>
            </a:r>
            <a:r>
              <a:rPr lang="cs-CZ" dirty="0"/>
              <a:t>)</a:t>
            </a:r>
          </a:p>
          <a:p>
            <a:r>
              <a:rPr lang="cs-CZ" dirty="0" smtClean="0"/>
              <a:t>Přehledové </a:t>
            </a:r>
            <a:r>
              <a:rPr lang="cs-CZ" dirty="0" smtClean="0"/>
              <a:t>(i učebnice; např</a:t>
            </a:r>
            <a:r>
              <a:rPr lang="cs-CZ" dirty="0" smtClean="0"/>
              <a:t>. Jiří Šubrt)</a:t>
            </a:r>
          </a:p>
          <a:p>
            <a:r>
              <a:rPr lang="cs-CZ" dirty="0" smtClean="0"/>
              <a:t>Empirické (</a:t>
            </a:r>
            <a:r>
              <a:rPr lang="cs-CZ" dirty="0" err="1" smtClean="0"/>
              <a:t>Zandlová</a:t>
            </a:r>
            <a:r>
              <a:rPr lang="cs-CZ" dirty="0" smtClean="0"/>
              <a:t> - </a:t>
            </a:r>
            <a:r>
              <a:rPr lang="cs-CZ" dirty="0" err="1" smtClean="0"/>
              <a:t>Arumuni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Výzkumná zpráva</a:t>
            </a:r>
          </a:p>
          <a:p>
            <a:r>
              <a:rPr lang="cs-CZ" dirty="0" err="1" smtClean="0"/>
              <a:t>Graduační</a:t>
            </a:r>
            <a:r>
              <a:rPr lang="cs-CZ" dirty="0" smtClean="0"/>
              <a:t> práce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Zpráva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22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textu ≠ médiu, který text nese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Médium:</a:t>
            </a:r>
          </a:p>
          <a:p>
            <a:pPr lvl="1"/>
            <a:r>
              <a:rPr lang="cs-CZ" dirty="0" smtClean="0"/>
              <a:t>Tisk</a:t>
            </a:r>
          </a:p>
          <a:p>
            <a:pPr lvl="1"/>
            <a:r>
              <a:rPr lang="cs-CZ" dirty="0" smtClean="0"/>
              <a:t>Elektronické úložiště</a:t>
            </a:r>
          </a:p>
          <a:p>
            <a:pPr lvl="1"/>
            <a:r>
              <a:rPr lang="cs-CZ" dirty="0" smtClean="0"/>
              <a:t>Mluvené slovo</a:t>
            </a:r>
          </a:p>
          <a:p>
            <a:pPr lvl="1"/>
            <a:r>
              <a:rPr lang="cs-CZ" dirty="0" smtClean="0"/>
              <a:t>Performance (výstava film)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428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819</Words>
  <Application>Microsoft Office PowerPoint</Application>
  <PresentationFormat>Širokoúhlá obrazovka</PresentationFormat>
  <Paragraphs>128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Typy odborných textů</vt:lpstr>
      <vt:lpstr>Charakteristika odborných textů  (Šanderová 2009) </vt:lpstr>
      <vt:lpstr>Rysy vědeckého stylu  Bailey, S. (2011) A Handbook for International Students</vt:lpstr>
      <vt:lpstr>Relevance textu </vt:lpstr>
      <vt:lpstr>Co text legitimizuje?</vt:lpstr>
      <vt:lpstr>Typy odborných textů – dle OBD</vt:lpstr>
      <vt:lpstr>Typy odborných textů – dle formátu</vt:lpstr>
      <vt:lpstr>Typy odborných textů – dle žánru</vt:lpstr>
      <vt:lpstr>Typ textu ≠ médiu, který text nese</vt:lpstr>
      <vt:lpstr>Monografie = knihy  </vt:lpstr>
      <vt:lpstr>Sborníky - Statě ve sbornících </vt:lpstr>
      <vt:lpstr>Výzkumná zpráva</vt:lpstr>
      <vt:lpstr>Esej</vt:lpstr>
      <vt:lpstr>Časopis</vt:lpstr>
      <vt:lpstr>Recenze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vědeckých textů</dc:title>
  <dc:creator>DB</dc:creator>
  <cp:lastModifiedBy>DB</cp:lastModifiedBy>
  <cp:revision>25</cp:revision>
  <dcterms:created xsi:type="dcterms:W3CDTF">2018-02-21T08:53:26Z</dcterms:created>
  <dcterms:modified xsi:type="dcterms:W3CDTF">2018-03-07T08:58:48Z</dcterms:modified>
</cp:coreProperties>
</file>