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3" r:id="rId16"/>
    <p:sldId id="258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BEF8E-94EF-DA6C-DB41-CDE5EC3E0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5B6EE7-3C3D-2D2D-B2B2-01176FB2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8135F7-7FBE-5A4A-7E31-919C59DAC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F88-B35C-45B8-B0C8-E4AED3E789CC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B3F919-669B-14BF-9EB2-2489D4896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196210-0CAB-F1D7-2CF7-7D485FA17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C9F22-D502-4179-8814-4B17BF901C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011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3BAE56-AB22-7057-A498-408043C36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1C15347-457C-A1CD-1613-ED6AEABCF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564250-126C-1310-BBDF-41B70826F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F88-B35C-45B8-B0C8-E4AED3E789CC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49DC31-BBC8-CA33-E5CC-92FB09DB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331F9C-5C1A-7645-B42D-F01C3DDCD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C9F22-D502-4179-8814-4B17BF901C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48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596E752-D8D4-055C-0C11-18CF5149F4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BD7ECBD-36A9-3DC2-183F-9322DE247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140F3C-4ECF-EEDC-9C43-16B6BEA3A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F88-B35C-45B8-B0C8-E4AED3E789CC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B400F1-7AAC-7345-4836-CAC1EE359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BECA38-D05B-1DB6-B843-9EC93398B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C9F22-D502-4179-8814-4B17BF901C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43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8C698D-AD1B-6FEA-E9F3-4417DEFED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60BEF3-85B9-F6B7-0FD4-7B97E1353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B8659B-5C3B-1780-8FF1-ED618ACCD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F88-B35C-45B8-B0C8-E4AED3E789CC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C37647-CC62-2A49-9156-65F1A7D1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D6EC1C-860D-477A-85C0-CE576162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C9F22-D502-4179-8814-4B17BF901C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55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28985-C6F7-B32E-85BC-1F9588AE9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68D54D-C612-2DD9-1687-D7D7C2ED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685598-B585-8DD1-A2F0-F30FF3086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F88-B35C-45B8-B0C8-E4AED3E789CC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D7B960-6C31-8E82-7A52-E3DA692C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E404A3-EAE5-AA30-7903-0FAB267C1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C9F22-D502-4179-8814-4B17BF901C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92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F16213-EFC8-B48E-DBBD-97C0F6A26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37B444-83D4-0A05-9E6E-2050D3D0FE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2ACAD2-CF81-EC7A-5EE4-1344A3E4A5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5E2F88-3EF3-CD2D-8E43-DE4B6CCB2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F88-B35C-45B8-B0C8-E4AED3E789CC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E4F494-6106-86D1-DB99-0690EF7DD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2BFEFE-6772-4F80-07D7-7DDEE88B3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C9F22-D502-4179-8814-4B17BF901C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35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B1063-7AD2-1B2E-E952-796BCB9A3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18247A-3AC2-9BC4-3C44-9CBD39ABB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32C6CAE-57AB-49DA-08D9-719A40904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094F98F-35CF-5DA8-97A3-2079F7547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6A748B3-B7A4-707D-7C20-CD151E819D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838200C-0162-72D9-6750-6DA5483D4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F88-B35C-45B8-B0C8-E4AED3E789CC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950C4C6-553D-DB96-6444-09BF1E583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B9973B0-8FA7-B5D0-400B-FBD65A276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C9F22-D502-4179-8814-4B17BF901C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35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63F39C-52F7-FD6F-23F4-DADC2C2ED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4D64739-8160-19A3-A089-A653933A1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F88-B35C-45B8-B0C8-E4AED3E789CC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399D7C3-81CF-2B22-7B61-80BD635F5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0EBC429-A633-ACD7-4A67-499DBF238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C9F22-D502-4179-8814-4B17BF901C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93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C36578A-C7C3-4D62-CBD3-074A2CDF6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F88-B35C-45B8-B0C8-E4AED3E789CC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4919579-30F9-147D-8070-3C609CB1C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F6D9C6C-1D7C-F36D-9568-5C1A25E38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C9F22-D502-4179-8814-4B17BF901C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39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D6BD52-C946-4088-B70B-39C7A2EFD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9E1D81-E704-1B1B-B9AF-1F671B0AC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F4470F2-4801-7350-202D-CE6BD1324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E2F46CD-59F5-B403-5279-530AAA91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F88-B35C-45B8-B0C8-E4AED3E789CC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7552092-0490-675B-18B4-FD75FE151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4C7D63E-ECF4-41C4-A1E0-D52C72CBB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C9F22-D502-4179-8814-4B17BF901C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575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4A2-E7C1-6166-3983-EA5A24936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CAC1B94-6B86-A4A5-607F-3159F31B22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9F2015-B83C-6075-3D71-0652D76788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44A90E-809D-17CA-8D87-EB427F878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F88-B35C-45B8-B0C8-E4AED3E789CC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557F53-835B-7F52-FAEF-CB406B490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F8A2C3-5FAE-5D0E-7620-3BC3B3015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C9F22-D502-4179-8814-4B17BF901C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545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60DA439-9C25-DB19-E5ED-A54278DAC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943636-E6C8-F7B2-8C28-F26FD7253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745911-A295-622F-691D-DCE1A99ED2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69F88-B35C-45B8-B0C8-E4AED3E789CC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5BF3EB-7AE5-63EF-D025-B415E847A9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F1383D-CBE2-344E-1E53-52AC3E38B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9F22-D502-4179-8814-4B17BF901C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55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BFBE7-1743-2ADD-0F23-B9102C6B7A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Literární dílo, text = prostřední z článků literární komunikace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B431FD-E47F-C219-074C-96EF71A9AF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Lukáš Neumann, Ph.D.</a:t>
            </a:r>
          </a:p>
          <a:p>
            <a:r>
              <a:rPr lang="cs-CZ" dirty="0"/>
              <a:t>25. - 26. 10.</a:t>
            </a:r>
          </a:p>
        </p:txBody>
      </p:sp>
    </p:spTree>
    <p:extLst>
      <p:ext uri="{BB962C8B-B14F-4D97-AF65-F5344CB8AC3E}">
        <p14:creationId xmlns:p14="http://schemas.microsoft.com/office/powerpoint/2010/main" val="2322167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6D0CCB-4531-BFBB-5C0E-B53E4E980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51CD9E-9B7B-B798-2255-368D61916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Roman </a:t>
            </a:r>
            <a:r>
              <a:rPr lang="cs-CZ" dirty="0" err="1"/>
              <a:t>Ingarden</a:t>
            </a:r>
            <a:r>
              <a:rPr lang="cs-CZ" dirty="0"/>
              <a:t>: </a:t>
            </a:r>
            <a:r>
              <a:rPr lang="cs-CZ" i="1" dirty="0"/>
              <a:t>Umělecké dílo literární </a:t>
            </a:r>
            <a:r>
              <a:rPr lang="cs-CZ" dirty="0"/>
              <a:t>(1931): literární dílo je „útvar vybudovaný z několika heterogenních vrstev“; není jednohlasým útvarem, ale má polyfonní ráz</a:t>
            </a:r>
          </a:p>
          <a:p>
            <a:r>
              <a:rPr lang="cs-CZ" dirty="0"/>
              <a:t>1) Vrstva jazykových zvukových útvarů;</a:t>
            </a:r>
          </a:p>
          <a:p>
            <a:r>
              <a:rPr lang="cs-CZ" dirty="0"/>
              <a:t>2) Vrstva významových celků (jména a funkční slůvka)</a:t>
            </a:r>
          </a:p>
          <a:p>
            <a:r>
              <a:rPr lang="cs-CZ" dirty="0"/>
              <a:t>3) Vrstva znázorněných předmětností (předměty, které si při četbě představujeme, čímž tyto předměty </a:t>
            </a:r>
            <a:r>
              <a:rPr lang="cs-CZ" b="1" dirty="0"/>
              <a:t>konkretizujeme</a:t>
            </a:r>
            <a:r>
              <a:rPr lang="cs-CZ" dirty="0"/>
              <a:t>)</a:t>
            </a:r>
          </a:p>
          <a:p>
            <a:r>
              <a:rPr lang="cs-CZ" dirty="0"/>
              <a:t>4) Vrstva schematických aspektů (estetické a jiné hodnotové rysy; obecniny, k nimž dílo odkazuje, čímž poukazuje na jejich </a:t>
            </a:r>
            <a:r>
              <a:rPr lang="cs-CZ" dirty="0" err="1"/>
              <a:t>fenoménovou</a:t>
            </a:r>
            <a:r>
              <a:rPr lang="cs-CZ" dirty="0"/>
              <a:t> povahu)= pociťujeme obecniny, k nimž dílo odkazuje; odkaz „dítě“ – nevinnost, naděje, budoucnost, zranitelnost…to jsou schematizace, kdy literatura poukazuje na fenomény, fenomenologickou podstatu literatury, pohybovat se ve světe přednastavených a přijatých pojmy.</a:t>
            </a:r>
          </a:p>
          <a:p>
            <a:r>
              <a:rPr lang="cs-CZ" dirty="0"/>
              <a:t>Mezi 3. a 4. vrstvou by měla probíhat vzájemná oscilace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458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E182B-6D6F-1A8C-08AF-E56CFBBEF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B2B9F3-08E4-AA82-2984-5762F9CB6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Sféra předmětností může být různě bohatá (láska = sex, oddanost, ztratit hlavu…)</a:t>
            </a:r>
          </a:p>
          <a:p>
            <a:r>
              <a:rPr lang="cs-CZ" dirty="0"/>
              <a:t>Literatura nás vede k tomu </a:t>
            </a:r>
            <a:r>
              <a:rPr lang="cs-CZ" dirty="0" err="1"/>
              <a:t>určté</a:t>
            </a:r>
            <a:r>
              <a:rPr lang="cs-CZ" dirty="0"/>
              <a:t> věci si vizualizovat, zpředmětňovat, konkretizovat, doplňovat určitá místa </a:t>
            </a:r>
            <a:r>
              <a:rPr lang="cs-CZ" dirty="0" err="1"/>
              <a:t>nedourčenosti</a:t>
            </a:r>
            <a:endParaRPr lang="cs-CZ" dirty="0"/>
          </a:p>
          <a:p>
            <a:r>
              <a:rPr lang="cs-CZ" dirty="0"/>
              <a:t>Popis postavy – byl středního věku x uvědomovat si </a:t>
            </a:r>
            <a:r>
              <a:rPr lang="cs-CZ" dirty="0" err="1"/>
              <a:t>fenoménovost</a:t>
            </a:r>
            <a:r>
              <a:rPr lang="cs-CZ" dirty="0"/>
              <a:t> určitých věcí</a:t>
            </a:r>
          </a:p>
        </p:txBody>
      </p:sp>
    </p:spTree>
    <p:extLst>
      <p:ext uri="{BB962C8B-B14F-4D97-AF65-F5344CB8AC3E}">
        <p14:creationId xmlns:p14="http://schemas.microsoft.com/office/powerpoint/2010/main" val="2303423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EE8A1-D1EA-EBD1-58D7-E708A5047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pocitu k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D25655-FC38-C7D1-4F5A-700142D03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Verbalizace</a:t>
            </a:r>
            <a:r>
              <a:rPr lang="cs-CZ" dirty="0"/>
              <a:t>: proces, při němž neverbální (neslovesný) výraz (struktura) získává verbální rysy – volím lexikum a syntaktické vyjádření</a:t>
            </a:r>
          </a:p>
          <a:p>
            <a:r>
              <a:rPr lang="cs-CZ" dirty="0"/>
              <a:t>souběžně funguje osa selekce a osa kombinace</a:t>
            </a:r>
          </a:p>
          <a:p>
            <a:r>
              <a:rPr lang="cs-CZ" dirty="0"/>
              <a:t>Selekce: paradigmatický vztah (volba mezi buď – anebo: „Ta žena je těhotná“; „To dítě je chlapec“)</a:t>
            </a:r>
          </a:p>
          <a:p>
            <a:r>
              <a:rPr lang="cs-CZ" dirty="0"/>
              <a:t>Kombinace: syntagmatický vztah (možnost přiřazovat ve stylu to i ono: „Je hloubavý a zádumčivý a taky tlustý“))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3042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86837-60C6-331C-1861-3F9ACC2BA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0B584A-10D0-C6F3-537E-79CB0308B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Oralita</a:t>
            </a:r>
            <a:r>
              <a:rPr lang="cs-CZ" dirty="0"/>
              <a:t>: mluvenost jako způsob užití jazyka i jako myšlenkový a </a:t>
            </a:r>
            <a:r>
              <a:rPr lang="cs-CZ" dirty="0" err="1"/>
              <a:t>kulturnětvorný</a:t>
            </a:r>
            <a:r>
              <a:rPr lang="cs-CZ" dirty="0"/>
              <a:t> princip</a:t>
            </a:r>
          </a:p>
          <a:p>
            <a:r>
              <a:rPr lang="cs-CZ" dirty="0"/>
              <a:t>(„jazyk blízkosti“: je spjatý s konkrétní situací a konkrétním mluvčím a posluchači; hledá pomůcky pro ukládání do paměti (mnemotechnika) a vytváření kulturní paměti;</a:t>
            </a:r>
          </a:p>
          <a:p>
            <a:r>
              <a:rPr lang="cs-CZ" dirty="0"/>
              <a:t>Znaky: volné přiřazování, mnohomluvnost, odkazování ke světu kolem, participace, empatie, situační myšlení)</a:t>
            </a:r>
          </a:p>
          <a:p>
            <a:r>
              <a:rPr lang="cs-CZ" dirty="0"/>
              <a:t>Vyřčené: „Vy všichni tady teď poslouchejte“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428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AFF8E4-DFF9-A751-C12A-7B06260DB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D6F63A-6F61-2F53-3122-89B028A91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Literarita</a:t>
            </a:r>
            <a:r>
              <a:rPr lang="cs-CZ" dirty="0"/>
              <a:t>: vytváření psané formy jako jiný způsob využití jazyka i jako jiný </a:t>
            </a:r>
            <a:r>
              <a:rPr lang="cs-CZ" dirty="0" err="1"/>
              <a:t>mylšnekový</a:t>
            </a:r>
            <a:r>
              <a:rPr lang="cs-CZ" dirty="0"/>
              <a:t> a </a:t>
            </a:r>
            <a:r>
              <a:rPr lang="cs-CZ" dirty="0" err="1"/>
              <a:t>kulturnětvorný</a:t>
            </a:r>
            <a:r>
              <a:rPr lang="cs-CZ" dirty="0"/>
              <a:t> princip</a:t>
            </a:r>
          </a:p>
          <a:p>
            <a:r>
              <a:rPr lang="cs-CZ" dirty="0"/>
              <a:t>(„jazyk distance“: směřován do obecné situace, eliminuje konkrétnost píšícího i čtoucího; podmíněna vznikem písma;</a:t>
            </a:r>
          </a:p>
          <a:p>
            <a:r>
              <a:rPr lang="cs-CZ" dirty="0"/>
              <a:t>Znaky: podřazování, analýza, odstup, abstraktnost</a:t>
            </a:r>
          </a:p>
          <a:p>
            <a:r>
              <a:rPr lang="cs-CZ" dirty="0"/>
              <a:t>X Napsané: „Vy všichni tady teď poslouchejte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918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50DB2-E752-C750-9C38-C7004DB0A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Textová geneze díla, Titul díla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C5357B-0047-23E0-98C7-0E6481452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Studium různých verzí a textových variant pomáhá osvětlit autorský záměr, poetiku díla a příp. jeho společenské osudy</a:t>
            </a:r>
          </a:p>
          <a:p>
            <a:r>
              <a:rPr lang="cs-CZ" dirty="0"/>
              <a:t>Titul = podobně jako dedikace či motto patří mezi tzv. </a:t>
            </a:r>
            <a:r>
              <a:rPr lang="cs-CZ" dirty="0" err="1"/>
              <a:t>paratextové</a:t>
            </a:r>
            <a:r>
              <a:rPr lang="cs-CZ" dirty="0"/>
              <a:t> signály, rámující dílo</a:t>
            </a:r>
          </a:p>
          <a:p>
            <a:r>
              <a:rPr lang="cs-CZ" dirty="0"/>
              <a:t>Titul má funkci identifikační, upoutávací a informativní, nedílný element jeho významové výstavby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cs-CZ" sz="2800" b="1" i="0" u="sng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i="0" u="sng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Dělení: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cs-CZ" sz="2800" b="1" i="0" u="sng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i="0" u="sng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tematický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i="0" u="sng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obrazný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(metaforické)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i="0" u="sng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žánrový</a:t>
            </a:r>
          </a:p>
          <a:p>
            <a:pPr marL="0" indent="0" rtl="0" fontAlgn="base"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800" b="1" i="0" u="sng" strike="noStrike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aluzivní</a:t>
            </a:r>
            <a:r>
              <a:rPr lang="cs-CZ" sz="2800" b="1" i="0" u="sng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(zakládají se na intertextových či kulturních souvislostech)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5986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39A976-27D5-CEE3-E83A-50E425CAE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0D4215-EFAB-54FD-DF02-899CF8784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1" i="0" u="sng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Varianty titulů</a:t>
            </a:r>
            <a:endParaRPr lang="cs-CZ" dirty="0"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PROTAGONISTICKÉ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– vztahují se k postavám, jejich rolím, individuální X kolektivní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DĚJOVÉ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– označují událost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TEMPORÁLNÍ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– označují časový aspekt děje / lidské situace (Máchův Máj)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LOKALIZAČNÍ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– označují dějiště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OBJEKTOVÉ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– označují předmět důležitý z hlediska děje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ESEJISTICKÉ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– označují ideu / problém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GNÓMICKÉ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– vyjadřují obecnou myšlenku, připomínají přísloví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REPLIKOVÉ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– ve formě přímé řeči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BIPOLÁRNÍ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– naznačují obrazně klíčový rozpor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CITÁTOVÉ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– polemicky / ironicky odkazují k jinému titulu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MYTIZOVANÉ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– odkazují k mytologické tradici antiky / Bible</a:t>
            </a:r>
          </a:p>
          <a:p>
            <a:pPr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MYSTIFIKAČNÍ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– úmyslně zavádějí, pravý význam se vyjev až v konfrontaci s dílem  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cs-CZ" dirty="0"/>
            </a:br>
            <a:r>
              <a:rPr lang="cs-CZ" sz="1800" b="1" i="0" u="none" strike="noStrike" dirty="0">
                <a:solidFill>
                  <a:srgbClr val="4472C4"/>
                </a:solidFill>
                <a:effectLst/>
                <a:latin typeface="Bookman Old Style" panose="02050604050505020204" pitchFamily="18" charset="0"/>
              </a:rPr>
              <a:t>Aktivity pro děti: </a:t>
            </a:r>
            <a:endParaRPr lang="cs-CZ" dirty="0"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4472C4"/>
                </a:solidFill>
                <a:effectLst/>
                <a:latin typeface="Bookman Old Style" panose="02050604050505020204" pitchFamily="18" charset="0"/>
              </a:rPr>
              <a:t>vymyslete alternativní název přečteného díla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4472C4"/>
                </a:solidFill>
                <a:effectLst/>
                <a:latin typeface="Bookman Old Style" panose="02050604050505020204" pitchFamily="18" charset="0"/>
              </a:rPr>
              <a:t>soutěž o nejatraktivnější titul, kdo by si koupil dílo pro atraktivního titulu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714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0E1CD8-5CC2-8E61-002D-22262CBB4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Literární dílo, text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6D9A03-73F0-E615-4B69-03EA08666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Ingarden</a:t>
            </a:r>
            <a:r>
              <a:rPr lang="cs-CZ" dirty="0"/>
              <a:t>, Roman: Umělecké dílo literární</a:t>
            </a:r>
          </a:p>
          <a:p>
            <a:r>
              <a:rPr lang="cs-CZ" dirty="0"/>
              <a:t>Červenka, Miroslav: Významová výstavba literárního díla</a:t>
            </a:r>
          </a:p>
          <a:p>
            <a:pPr>
              <a:buFontTx/>
              <a:buChar char="-"/>
            </a:pPr>
            <a:r>
              <a:rPr lang="cs-CZ" dirty="0"/>
              <a:t>Zájem o dílo je projevem zájmu o specifičnost literatury, o „subtilní struktury výsledného tvaru, který je podstatnější než okolnosti vzniku díla a mnohdy vzdoruje času“.</a:t>
            </a:r>
          </a:p>
          <a:p>
            <a:pPr>
              <a:buFontTx/>
              <a:buChar char="-"/>
            </a:pPr>
            <a:r>
              <a:rPr lang="cs-CZ" dirty="0"/>
              <a:t> rozsáhlejší slovesný útvar koncipovaný pro ucelenější zážitek (složitě strukturovaná výpověď, subjektivní model světa, významová otevřenost x jednota)</a:t>
            </a:r>
          </a:p>
          <a:p>
            <a:pPr>
              <a:buFontTx/>
              <a:buChar char="-"/>
            </a:pPr>
            <a:r>
              <a:rPr lang="cs-CZ" dirty="0"/>
              <a:t>Jako celek má svůj vlastní název a v příručkách, ve slovnících, představuje samostatnou položku autorovy biografie</a:t>
            </a:r>
          </a:p>
          <a:p>
            <a:pPr>
              <a:buFontTx/>
              <a:buChar char="-"/>
            </a:pPr>
            <a:r>
              <a:rPr lang="cs-CZ" dirty="0"/>
              <a:t> příbuzné pojmy, nezaměňovat s nimi: kniha, text, artefakt, estetický objekt</a:t>
            </a:r>
          </a:p>
        </p:txBody>
      </p:sp>
    </p:spTree>
    <p:extLst>
      <p:ext uri="{BB962C8B-B14F-4D97-AF65-F5344CB8AC3E}">
        <p14:creationId xmlns:p14="http://schemas.microsoft.com/office/powerpoint/2010/main" val="3904068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00C60C-C54A-F6D5-FAC6-46D3C0F3B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Literární text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B8621B-776B-C9F7-5B77-13AEE880F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Kniha = nosič textu, totéž dílo v různých knižních podobách, edicích; může zaplnit několik knih</a:t>
            </a:r>
          </a:p>
          <a:p>
            <a:r>
              <a:rPr lang="cs-CZ" dirty="0"/>
              <a:t>Lit. artefakt = hmotná vrstva díla (audiovizuální evidence)</a:t>
            </a:r>
          </a:p>
          <a:p>
            <a:r>
              <a:rPr lang="cs-CZ" dirty="0"/>
              <a:t>Estetický objekt = nehmotná, proměnlivá, tj. významová složka lit. díla</a:t>
            </a:r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pPr marL="0" indent="0">
              <a:buNone/>
            </a:pPr>
            <a:r>
              <a:rPr lang="cs-CZ" dirty="0"/>
              <a:t>Estetický objekt – protikladem artefaktu = nehmotná a proměnlivá, tedy významová složka literárního díla </a:t>
            </a:r>
          </a:p>
        </p:txBody>
      </p:sp>
    </p:spTree>
    <p:extLst>
      <p:ext uri="{BB962C8B-B14F-4D97-AF65-F5344CB8AC3E}">
        <p14:creationId xmlns:p14="http://schemas.microsoft.com/office/powerpoint/2010/main" val="3903728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7497C-DECC-EFF6-572F-0BEEDBD91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Otevřenost díla a jeho hranice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FD6E60-1E2C-BBD8-771E-D7158F2C4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Rozmanité konkretizace (nejen jako důsledek vnitřní </a:t>
            </a:r>
            <a:r>
              <a:rPr lang="cs-CZ" dirty="0" err="1"/>
              <a:t>nedourčenosti</a:t>
            </a:r>
            <a:r>
              <a:rPr lang="cs-CZ" dirty="0"/>
              <a:t> liter. děl, která si u vnímatele vynucuje ukotvení ve vlastních konkrétních představách, ale souvisí se změnami </a:t>
            </a:r>
            <a:r>
              <a:rPr lang="cs-CZ" dirty="0" err="1"/>
              <a:t>hist</a:t>
            </a:r>
            <a:r>
              <a:rPr lang="cs-CZ" dirty="0"/>
              <a:t>. liter. kódu a lidskou situací, v níž se nachází čtenář</a:t>
            </a:r>
          </a:p>
          <a:p>
            <a:r>
              <a:rPr lang="cs-CZ" dirty="0"/>
              <a:t>Díla nedokončená, předlohy pro jiná, nová díla (např. do filmu)</a:t>
            </a:r>
          </a:p>
          <a:p>
            <a:r>
              <a:rPr lang="cs-CZ" dirty="0"/>
              <a:t>Adaptace, parodie, překlad </a:t>
            </a:r>
            <a:r>
              <a:rPr lang="cs-CZ" dirty="0">
                <a:solidFill>
                  <a:srgbClr val="FF0000"/>
                </a:solidFill>
              </a:rPr>
              <a:t>(skupina úterý)</a:t>
            </a:r>
          </a:p>
        </p:txBody>
      </p:sp>
    </p:spTree>
    <p:extLst>
      <p:ext uri="{BB962C8B-B14F-4D97-AF65-F5344CB8AC3E}">
        <p14:creationId xmlns:p14="http://schemas.microsoft.com/office/powerpoint/2010/main" val="352670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348B3-7004-0EB7-6A74-C88A7152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lit. díla, historicita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D8979A-8F50-766D-5AB9-7C2D5B594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Podmíněnost dobou svého vzniku (tzv. lit. časová, příležitostná – prvoplánové reakce na aktuální společenské podněty)</a:t>
            </a:r>
          </a:p>
          <a:p>
            <a:r>
              <a:rPr lang="cs-CZ" dirty="0"/>
              <a:t>Dobovou indicií je tematika, myšlenková orientace, poetika, jazyk…</a:t>
            </a:r>
            <a:r>
              <a:rPr lang="cs-CZ" dirty="0" err="1"/>
              <a:t>nepřenosna</a:t>
            </a:r>
            <a:r>
              <a:rPr lang="cs-CZ" dirty="0"/>
              <a:t> </a:t>
            </a:r>
            <a:r>
              <a:rPr lang="cs-CZ" dirty="0" err="1"/>
              <a:t>vklíněnost</a:t>
            </a:r>
            <a:r>
              <a:rPr lang="cs-CZ" dirty="0"/>
              <a:t> do horizontu své doby = historické studium literatury</a:t>
            </a:r>
          </a:p>
          <a:p>
            <a:pPr marL="0" indent="0">
              <a:buNone/>
            </a:pP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60294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BA71E-AC29-8C33-68BA-124A1EB94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Aspekty díla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173DE1-E954-2DE8-37B1-7FBE504CE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analýze lit. díla, z čeho se skládají – aspekty, plány či vrstvy</a:t>
            </a:r>
          </a:p>
          <a:p>
            <a:r>
              <a:rPr lang="cs-CZ" dirty="0"/>
              <a:t>Model </a:t>
            </a:r>
            <a:r>
              <a:rPr lang="cs-CZ" dirty="0">
                <a:solidFill>
                  <a:srgbClr val="FF0000"/>
                </a:solidFill>
              </a:rPr>
              <a:t>obsahu a formy: </a:t>
            </a:r>
            <a:r>
              <a:rPr lang="cs-CZ" dirty="0"/>
              <a:t>ztvárnění a způsob ztvárnění (formální oddělenost)</a:t>
            </a:r>
          </a:p>
          <a:p>
            <a:r>
              <a:rPr lang="cs-CZ" dirty="0">
                <a:solidFill>
                  <a:srgbClr val="FF0000"/>
                </a:solidFill>
              </a:rPr>
              <a:t>Teorie komunikace pracuje s modelem 4 klíčových otázek: kdo promlouvá, ke komu, o čem a jakým způsobem</a:t>
            </a:r>
          </a:p>
          <a:p>
            <a:r>
              <a:rPr lang="cs-CZ" dirty="0">
                <a:solidFill>
                  <a:srgbClr val="FF0000"/>
                </a:solidFill>
              </a:rPr>
              <a:t>Model tradiční školní praxe pracuje se 3 plány literárního díla: jazykově-kompoziční, tematický, ideový (detailněji: žánr, jazyk, styl, kompozice, téma, smysl)</a:t>
            </a:r>
          </a:p>
        </p:txBody>
      </p:sp>
    </p:spTree>
    <p:extLst>
      <p:ext uri="{BB962C8B-B14F-4D97-AF65-F5344CB8AC3E}">
        <p14:creationId xmlns:p14="http://schemas.microsoft.com/office/powerpoint/2010/main" val="969731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057655-B0C3-E258-2360-A25C546DA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textu (lit. komunikace)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4827E4-FC90-E422-22D6-0E3AE10F6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64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Intencionálnost (záměrnost, sémantické gesto)</a:t>
            </a:r>
          </a:p>
          <a:p>
            <a:r>
              <a:rPr lang="cs-CZ" dirty="0"/>
              <a:t>Informativnost (?) – pouze určitá míra, rozšíření obzorů</a:t>
            </a:r>
          </a:p>
          <a:p>
            <a:r>
              <a:rPr lang="cs-CZ" dirty="0"/>
              <a:t>Koheze, vnitřní soudržnost</a:t>
            </a:r>
          </a:p>
          <a:p>
            <a:r>
              <a:rPr lang="cs-CZ" dirty="0"/>
              <a:t>Situovanost: Text je přijatelný pro daný kontext (umožňuje spojit jej se situací, v níž se realizuje)</a:t>
            </a:r>
          </a:p>
          <a:p>
            <a:r>
              <a:rPr lang="cs-CZ" dirty="0"/>
              <a:t>Koherence: Soudržnost vnější – obsahová (tematické prvky textu spolu nějak souvisejí)</a:t>
            </a:r>
          </a:p>
          <a:p>
            <a:r>
              <a:rPr lang="cs-CZ" dirty="0"/>
              <a:t>Přijatelnost: Text je možné v konkrétních recepčních okolnostech akceptovat (adresát mu alespoň do určité míry rozumí)</a:t>
            </a:r>
          </a:p>
          <a:p>
            <a:r>
              <a:rPr lang="cs-CZ" dirty="0"/>
              <a:t>Intertextovost: Signalizuje, že je spjatý s jiným(i) textem(y) – literárně-kulturní dialogičnost, i napříč jazykovými oblastmi, umělec. díly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205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0F774D-D017-345A-9758-7254CA22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literárního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446F78-6CDD-973B-4BEF-8E41F8CC4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Vyjádřenost, materiální </a:t>
            </a:r>
            <a:r>
              <a:rPr lang="cs-CZ" dirty="0" err="1"/>
              <a:t>fixovanost</a:t>
            </a:r>
            <a:endParaRPr lang="cs-CZ" dirty="0"/>
          </a:p>
          <a:p>
            <a:r>
              <a:rPr lang="cs-CZ" dirty="0"/>
              <a:t>Ohraničenost: má zřetelný začátek i konec (jako má obraz svůj rám); odděluje se od všech dalších textů i jiných znakových sdělení</a:t>
            </a:r>
          </a:p>
          <a:p>
            <a:r>
              <a:rPr lang="cs-CZ" dirty="0"/>
              <a:t>Strukturovanost (VNITŘNÍ uspořádanost): vyniká vnitřní organizací, která hierarchizuje jeho jednotlivé prvky a složky (různé kontexty a různá čtení) – viz hlavní a vedlejší postavy a dějové linie, rafinovanost uspořádání</a:t>
            </a:r>
          </a:p>
          <a:p>
            <a:r>
              <a:rPr lang="cs-CZ" dirty="0"/>
              <a:t>Kontext – textové okolí; prostor kolem daného textu (kontext autorský, dobový (dobová důležitost témat, autor se k dobovému společenskému kontextu vyslovuje), kontext jiných děl – určité období např. fascinováno žánrem psychologického románu, fascinace nitrem člověka, kontext diachronní – žánry: podobnost jiným dílům v tomto žánru; kontexty tematické; nová </a:t>
            </a:r>
            <a:r>
              <a:rPr lang="cs-CZ" dirty="0" err="1"/>
              <a:t>kontextualizace</a:t>
            </a:r>
            <a:r>
              <a:rPr lang="cs-CZ" dirty="0"/>
              <a:t> – přestaneme Babičku číst jako dílo o moudrosti starých lidí, nově: tyran, diktátor, který vnáší řád na Staré bělidlo, třeba v duchu westernu…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938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F9E93-DAC2-C8D1-B5B3-301A8F3E1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roviny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6F7CCA-6343-1A28-B387-3C93BD8B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Aplikace jazykového členění:</a:t>
            </a:r>
          </a:p>
          <a:p>
            <a:r>
              <a:rPr lang="cs-CZ" dirty="0"/>
              <a:t>fonická (zvuková) – spíše v poezii</a:t>
            </a:r>
          </a:p>
          <a:p>
            <a:r>
              <a:rPr lang="cs-CZ" dirty="0"/>
              <a:t>(morfologická)</a:t>
            </a:r>
          </a:p>
          <a:p>
            <a:r>
              <a:rPr lang="cs-CZ" dirty="0"/>
              <a:t>lexikální</a:t>
            </a:r>
          </a:p>
          <a:p>
            <a:r>
              <a:rPr lang="cs-CZ" dirty="0"/>
              <a:t>syntaktická </a:t>
            </a:r>
          </a:p>
          <a:p>
            <a:r>
              <a:rPr lang="cs-CZ" dirty="0"/>
              <a:t>Textová</a:t>
            </a:r>
          </a:p>
          <a:p>
            <a:pPr marL="0" indent="0">
              <a:buNone/>
            </a:pPr>
            <a:r>
              <a:rPr lang="cs-CZ" dirty="0"/>
              <a:t>= literatura umí tyto roviny využívat, ale není to pro literární texty výjimečné, spíše než mechanická aplikace jazykových rovin</a:t>
            </a:r>
          </a:p>
        </p:txBody>
      </p:sp>
    </p:spTree>
    <p:extLst>
      <p:ext uri="{BB962C8B-B14F-4D97-AF65-F5344CB8AC3E}">
        <p14:creationId xmlns:p14="http://schemas.microsoft.com/office/powerpoint/2010/main" val="28886735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3845</TotalTime>
  <Words>1292</Words>
  <Application>Microsoft Office PowerPoint</Application>
  <PresentationFormat>Širokoúhlá obrazovka</PresentationFormat>
  <Paragraphs>99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Bookman Old Style</vt:lpstr>
      <vt:lpstr>Calibri</vt:lpstr>
      <vt:lpstr>Calibri Light</vt:lpstr>
      <vt:lpstr>Motiv Office</vt:lpstr>
      <vt:lpstr>Literární dílo, text = prostřední z článků literární komunikace</vt:lpstr>
      <vt:lpstr>Literární dílo, text</vt:lpstr>
      <vt:lpstr>Literární text</vt:lpstr>
      <vt:lpstr>Otevřenost díla a jeho hranice</vt:lpstr>
      <vt:lpstr>Rozsah lit. díla, historicita</vt:lpstr>
      <vt:lpstr>Aspekty díla</vt:lpstr>
      <vt:lpstr>Znaky textu (lit. komunikace)</vt:lpstr>
      <vt:lpstr>Znaky literárního textu</vt:lpstr>
      <vt:lpstr>Základní roviny textu</vt:lpstr>
      <vt:lpstr>Prezentace aplikace PowerPoint</vt:lpstr>
      <vt:lpstr>Prezentace aplikace PowerPoint</vt:lpstr>
      <vt:lpstr>Od pocitu k textu</vt:lpstr>
      <vt:lpstr>Prezentace aplikace PowerPoint</vt:lpstr>
      <vt:lpstr>Prezentace aplikace PowerPoint</vt:lpstr>
      <vt:lpstr>Textová geneze díla, Titul díla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 Neumann</dc:creator>
  <cp:lastModifiedBy>Madeleine Biegel</cp:lastModifiedBy>
  <cp:revision>3</cp:revision>
  <dcterms:created xsi:type="dcterms:W3CDTF">2022-10-22T16:15:51Z</dcterms:created>
  <dcterms:modified xsi:type="dcterms:W3CDTF">2022-10-25T09:37:13Z</dcterms:modified>
</cp:coreProperties>
</file>