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3" r:id="rId3"/>
    <p:sldId id="257" r:id="rId4"/>
    <p:sldId id="261" r:id="rId5"/>
    <p:sldId id="264" r:id="rId6"/>
    <p:sldId id="268" r:id="rId7"/>
    <p:sldId id="274" r:id="rId8"/>
    <p:sldId id="258" r:id="rId9"/>
    <p:sldId id="259" r:id="rId10"/>
    <p:sldId id="260" r:id="rId11"/>
    <p:sldId id="262" r:id="rId12"/>
    <p:sldId id="263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968B4-4816-2507-64A5-8B1C25C2663C}" v="3385" dt="2025-05-20T13:39:07.255"/>
    <p1510:client id="{C868FC0F-25BC-1547-9B00-1667BACA953F}" v="7415" dt="2025-05-20T17:08:30.909"/>
    <p1510:client id="{FC9554E3-7A3A-4054-A346-2255501DDCEA}" v="487" dt="2025-05-20T18:30:03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4B4FE-7B4B-41CF-9E7A-86EB399C9DE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6D8801-B564-48E2-B204-4CEA011477BB}">
      <dgm:prSet custT="1"/>
      <dgm:spPr/>
      <dgm:t>
        <a:bodyPr/>
        <a:lstStyle/>
        <a:p>
          <a:pPr algn="ctr">
            <a:defRPr b="1"/>
          </a:pPr>
          <a:r>
            <a:rPr lang="cs-CZ" sz="2000" b="1" dirty="0">
              <a:latin typeface="Aptos" panose="020B0004020202020204" pitchFamily="34" charset="0"/>
            </a:rPr>
            <a:t>Kognitivní  definice </a:t>
          </a:r>
          <a:r>
            <a:rPr lang="cs-CZ" sz="2000" dirty="0">
              <a:latin typeface="Aptos" panose="020B0004020202020204" pitchFamily="34" charset="0"/>
            </a:rPr>
            <a:t>= </a:t>
          </a:r>
          <a:r>
            <a:rPr lang="cs-CZ" sz="2000" b="0" dirty="0">
              <a:latin typeface="Aptos" panose="020B0004020202020204" pitchFamily="34" charset="0"/>
            </a:rPr>
            <a:t>prototypový způsob pojetí předmětu v lidské mysli</a:t>
          </a:r>
          <a:endParaRPr lang="en-US" sz="2000" b="0" dirty="0">
            <a:latin typeface="Aptos" panose="020B0004020202020204" pitchFamily="34" charset="0"/>
          </a:endParaRPr>
        </a:p>
      </dgm:t>
    </dgm:pt>
    <dgm:pt modelId="{23E1F1B6-96F5-4623-9DCD-80C28489BAE8}" type="parTrans" cxnId="{0109DEC4-200E-4EF3-80C1-A86AE433EB4D}">
      <dgm:prSet/>
      <dgm:spPr/>
      <dgm:t>
        <a:bodyPr/>
        <a:lstStyle/>
        <a:p>
          <a:endParaRPr lang="en-US"/>
        </a:p>
      </dgm:t>
    </dgm:pt>
    <dgm:pt modelId="{D8DA9C4C-30B2-4599-A81C-AF75C77AEA11}" type="sibTrans" cxnId="{0109DEC4-200E-4EF3-80C1-A86AE433EB4D}">
      <dgm:prSet/>
      <dgm:spPr/>
      <dgm:t>
        <a:bodyPr/>
        <a:lstStyle/>
        <a:p>
          <a:endParaRPr lang="en-US"/>
        </a:p>
      </dgm:t>
    </dgm:pt>
    <dgm:pt modelId="{4F63FD39-2A1C-413A-9FE9-46C94EFD7331}">
      <dgm:prSet custT="1"/>
      <dgm:spPr/>
      <dgm:t>
        <a:bodyPr/>
        <a:lstStyle/>
        <a:p>
          <a:pPr>
            <a:defRPr b="1"/>
          </a:pPr>
          <a:r>
            <a:rPr lang="cs-CZ" sz="2000" b="1" dirty="0">
              <a:latin typeface="Aptos" panose="020B0004020202020204" pitchFamily="34" charset="0"/>
            </a:rPr>
            <a:t>Květ</a:t>
          </a:r>
          <a:r>
            <a:rPr lang="cs-CZ" sz="2000" b="0" dirty="0">
              <a:latin typeface="Aptos" panose="020B0004020202020204" pitchFamily="34" charset="0"/>
            </a:rPr>
            <a:t>: je jasně a pestře zbarvený, tvoří nepřehlédnutelnou část rostliny, květ je vrcholem rostliny</a:t>
          </a:r>
          <a:endParaRPr lang="en-US" sz="2000" b="0" dirty="0">
            <a:latin typeface="Aptos" panose="020B0004020202020204" pitchFamily="34" charset="0"/>
          </a:endParaRPr>
        </a:p>
      </dgm:t>
    </dgm:pt>
    <dgm:pt modelId="{49839926-0F72-4A76-A3D1-7D57489A5B7F}" type="parTrans" cxnId="{844FD6E5-2AE1-4456-8B02-E4DF05475661}">
      <dgm:prSet/>
      <dgm:spPr/>
      <dgm:t>
        <a:bodyPr/>
        <a:lstStyle/>
        <a:p>
          <a:endParaRPr lang="en-US"/>
        </a:p>
      </dgm:t>
    </dgm:pt>
    <dgm:pt modelId="{279E3579-0FC1-469F-B3F2-2C2D531C5A5F}" type="sibTrans" cxnId="{844FD6E5-2AE1-4456-8B02-E4DF05475661}">
      <dgm:prSet/>
      <dgm:spPr/>
      <dgm:t>
        <a:bodyPr/>
        <a:lstStyle/>
        <a:p>
          <a:endParaRPr lang="en-US"/>
        </a:p>
      </dgm:t>
    </dgm:pt>
    <dgm:pt modelId="{6DC29D67-DE5E-449A-B559-14999BCFC3C0}">
      <dgm:prSet custT="1"/>
      <dgm:spPr/>
      <dgm:t>
        <a:bodyPr/>
        <a:lstStyle/>
        <a:p>
          <a:r>
            <a:rPr lang="cs-CZ" sz="2000" dirty="0">
              <a:latin typeface="Aptos" panose="020B0004020202020204" pitchFamily="34" charset="0"/>
            </a:rPr>
            <a:t>Přeneseně vrchol, nejvyšší bod existence, průběhu činnosti nebo stavu věci</a:t>
          </a:r>
          <a:endParaRPr lang="en-US" sz="2000" dirty="0">
            <a:latin typeface="Aptos" panose="020B0004020202020204" pitchFamily="34" charset="0"/>
          </a:endParaRPr>
        </a:p>
      </dgm:t>
    </dgm:pt>
    <dgm:pt modelId="{5825DBC6-DAA0-4575-954A-1927DA20932B}" type="parTrans" cxnId="{5B235784-D834-4E8A-A501-EEE3053A1F7D}">
      <dgm:prSet/>
      <dgm:spPr/>
      <dgm:t>
        <a:bodyPr/>
        <a:lstStyle/>
        <a:p>
          <a:endParaRPr lang="en-US"/>
        </a:p>
      </dgm:t>
    </dgm:pt>
    <dgm:pt modelId="{EEB798D6-1E3B-4935-8EA4-8F02E9309181}" type="sibTrans" cxnId="{5B235784-D834-4E8A-A501-EEE3053A1F7D}">
      <dgm:prSet/>
      <dgm:spPr/>
      <dgm:t>
        <a:bodyPr/>
        <a:lstStyle/>
        <a:p>
          <a:endParaRPr lang="en-US"/>
        </a:p>
      </dgm:t>
    </dgm:pt>
    <dgm:pt modelId="{F0665BC1-973D-4F35-9FFB-71637DAC36B7}">
      <dgm:prSet custT="1"/>
      <dgm:spPr/>
      <dgm:t>
        <a:bodyPr/>
        <a:lstStyle/>
        <a:p>
          <a:pPr>
            <a:defRPr b="1"/>
          </a:pPr>
          <a:r>
            <a:rPr lang="cs-CZ" sz="2000" b="1" dirty="0">
              <a:latin typeface="Aptos" panose="020B0004020202020204" pitchFamily="34" charset="0"/>
            </a:rPr>
            <a:t>Květina:</a:t>
          </a:r>
          <a:r>
            <a:rPr lang="cs-CZ" sz="2000" dirty="0">
              <a:latin typeface="Aptos" panose="020B0004020202020204" pitchFamily="34" charset="0"/>
            </a:rPr>
            <a:t> </a:t>
          </a:r>
          <a:r>
            <a:rPr lang="cs-CZ" sz="2000" b="0" dirty="0">
              <a:latin typeface="Aptos" panose="020B0004020202020204" pitchFamily="34" charset="0"/>
            </a:rPr>
            <a:t>rostlina, kterou definují výrazné a krásné květy, krásná, libě voní </a:t>
          </a:r>
        </a:p>
        <a:p>
          <a:pPr>
            <a:defRPr b="1"/>
          </a:pPr>
          <a:r>
            <a:rPr lang="cs-CZ" sz="2000" b="0" dirty="0">
              <a:latin typeface="Aptos" panose="020B0004020202020204" pitchFamily="34" charset="0"/>
            </a:rPr>
            <a:t>zároveň je křehká (její existence snadno ohrožena - utrhnutím, šlápnutím) </a:t>
          </a:r>
        </a:p>
        <a:p>
          <a:pPr>
            <a:defRPr b="1"/>
          </a:pPr>
          <a:r>
            <a:rPr lang="cs-CZ" sz="2000" b="0" dirty="0">
              <a:latin typeface="Aptos" panose="020B0004020202020204" pitchFamily="34" charset="0"/>
            </a:rPr>
            <a:t>je vhodným darem - prostřednictvím květin lze vyjádřit totéž co slovy (symbolickým jazykem)</a:t>
          </a:r>
          <a:endParaRPr lang="en-US" sz="2000" b="0" dirty="0">
            <a:latin typeface="Aptos" panose="020B0004020202020204" pitchFamily="34" charset="0"/>
          </a:endParaRPr>
        </a:p>
      </dgm:t>
    </dgm:pt>
    <dgm:pt modelId="{EE8A33ED-A31F-4528-B095-5C4F6A01195E}" type="parTrans" cxnId="{B67FC83B-8D4E-44DB-980C-3F307CD0F6EB}">
      <dgm:prSet/>
      <dgm:spPr/>
      <dgm:t>
        <a:bodyPr/>
        <a:lstStyle/>
        <a:p>
          <a:endParaRPr lang="en-US"/>
        </a:p>
      </dgm:t>
    </dgm:pt>
    <dgm:pt modelId="{F0993B6F-FD15-4B1A-AFB1-5B546B2C7D29}" type="sibTrans" cxnId="{B67FC83B-8D4E-44DB-980C-3F307CD0F6EB}">
      <dgm:prSet/>
      <dgm:spPr/>
      <dgm:t>
        <a:bodyPr/>
        <a:lstStyle/>
        <a:p>
          <a:endParaRPr lang="en-US"/>
        </a:p>
      </dgm:t>
    </dgm:pt>
    <dgm:pt modelId="{59667458-C241-4B22-B8EE-13F270D517B0}" type="pres">
      <dgm:prSet presAssocID="{6A04B4FE-7B4B-41CF-9E7A-86EB399C9DEF}" presName="root" presStyleCnt="0">
        <dgm:presLayoutVars>
          <dgm:dir/>
          <dgm:resizeHandles val="exact"/>
        </dgm:presLayoutVars>
      </dgm:prSet>
      <dgm:spPr/>
    </dgm:pt>
    <dgm:pt modelId="{9F7AEBC8-1EEF-4BE1-80B1-6B663724C93B}" type="pres">
      <dgm:prSet presAssocID="{0C6D8801-B564-48E2-B204-4CEA011477BB}" presName="compNode" presStyleCnt="0"/>
      <dgm:spPr/>
    </dgm:pt>
    <dgm:pt modelId="{C84AAB0A-CC0F-40DD-A875-0E254E052666}" type="pres">
      <dgm:prSet presAssocID="{0C6D8801-B564-48E2-B204-4CEA011477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724BF74-C0E9-4C38-A46D-6B9034AD3746}" type="pres">
      <dgm:prSet presAssocID="{0C6D8801-B564-48E2-B204-4CEA011477BB}" presName="iconSpace" presStyleCnt="0"/>
      <dgm:spPr/>
    </dgm:pt>
    <dgm:pt modelId="{6D8D4E82-337F-4D0D-9E9A-44BFD1D95298}" type="pres">
      <dgm:prSet presAssocID="{0C6D8801-B564-48E2-B204-4CEA011477BB}" presName="parTx" presStyleLbl="revTx" presStyleIdx="0" presStyleCnt="6">
        <dgm:presLayoutVars>
          <dgm:chMax val="0"/>
          <dgm:chPref val="0"/>
        </dgm:presLayoutVars>
      </dgm:prSet>
      <dgm:spPr/>
    </dgm:pt>
    <dgm:pt modelId="{E8120505-FC66-4707-B19B-6663720B6B33}" type="pres">
      <dgm:prSet presAssocID="{0C6D8801-B564-48E2-B204-4CEA011477BB}" presName="txSpace" presStyleCnt="0"/>
      <dgm:spPr/>
    </dgm:pt>
    <dgm:pt modelId="{3AA9DD55-6B42-4855-B379-D210C7774EE7}" type="pres">
      <dgm:prSet presAssocID="{0C6D8801-B564-48E2-B204-4CEA011477BB}" presName="desTx" presStyleLbl="revTx" presStyleIdx="1" presStyleCnt="6">
        <dgm:presLayoutVars/>
      </dgm:prSet>
      <dgm:spPr/>
    </dgm:pt>
    <dgm:pt modelId="{0A8D2A7E-DB2B-4AF1-A7E8-F415FAD527BF}" type="pres">
      <dgm:prSet presAssocID="{D8DA9C4C-30B2-4599-A81C-AF75C77AEA11}" presName="sibTrans" presStyleCnt="0"/>
      <dgm:spPr/>
    </dgm:pt>
    <dgm:pt modelId="{41BDC68A-4026-4E72-831D-307E30488CFC}" type="pres">
      <dgm:prSet presAssocID="{4F63FD39-2A1C-413A-9FE9-46C94EFD7331}" presName="compNode" presStyleCnt="0"/>
      <dgm:spPr/>
    </dgm:pt>
    <dgm:pt modelId="{EFFBA923-6F6B-41B3-B898-7A7C645DF296}" type="pres">
      <dgm:prSet presAssocID="{4F63FD39-2A1C-413A-9FE9-46C94EFD73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without Stem"/>
        </a:ext>
      </dgm:extLst>
    </dgm:pt>
    <dgm:pt modelId="{908BB340-11CB-49F6-B92B-71FAEA7F94D4}" type="pres">
      <dgm:prSet presAssocID="{4F63FD39-2A1C-413A-9FE9-46C94EFD7331}" presName="iconSpace" presStyleCnt="0"/>
      <dgm:spPr/>
    </dgm:pt>
    <dgm:pt modelId="{FEAA3968-85D0-4D29-B397-D2E430ACEFF0}" type="pres">
      <dgm:prSet presAssocID="{4F63FD39-2A1C-413A-9FE9-46C94EFD7331}" presName="parTx" presStyleLbl="revTx" presStyleIdx="2" presStyleCnt="6">
        <dgm:presLayoutVars>
          <dgm:chMax val="0"/>
          <dgm:chPref val="0"/>
        </dgm:presLayoutVars>
      </dgm:prSet>
      <dgm:spPr/>
    </dgm:pt>
    <dgm:pt modelId="{5ED3B262-3689-40A4-B989-BD083FF3C2F4}" type="pres">
      <dgm:prSet presAssocID="{4F63FD39-2A1C-413A-9FE9-46C94EFD7331}" presName="txSpace" presStyleCnt="0"/>
      <dgm:spPr/>
    </dgm:pt>
    <dgm:pt modelId="{0CC3C6A7-C4E6-445C-80D1-74A580DB006A}" type="pres">
      <dgm:prSet presAssocID="{4F63FD39-2A1C-413A-9FE9-46C94EFD7331}" presName="desTx" presStyleLbl="revTx" presStyleIdx="3" presStyleCnt="6" custLinFactY="-339929" custLinFactNeighborX="3111" custLinFactNeighborY="-400000">
        <dgm:presLayoutVars/>
      </dgm:prSet>
      <dgm:spPr/>
    </dgm:pt>
    <dgm:pt modelId="{F28484FA-AAD1-42D1-B69A-97A25811F50F}" type="pres">
      <dgm:prSet presAssocID="{279E3579-0FC1-469F-B3F2-2C2D531C5A5F}" presName="sibTrans" presStyleCnt="0"/>
      <dgm:spPr/>
    </dgm:pt>
    <dgm:pt modelId="{55AC5F78-FBB2-4B85-B836-28309D2F1357}" type="pres">
      <dgm:prSet presAssocID="{F0665BC1-973D-4F35-9FFB-71637DAC36B7}" presName="compNode" presStyleCnt="0"/>
      <dgm:spPr/>
    </dgm:pt>
    <dgm:pt modelId="{2E004B30-E17A-4FBF-84CA-F67383B33422}" type="pres">
      <dgm:prSet presAssocID="{F0665BC1-973D-4F35-9FFB-71637DAC36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větina"/>
        </a:ext>
      </dgm:extLst>
    </dgm:pt>
    <dgm:pt modelId="{9C689FD9-4E42-419D-A64F-4CF9FF0EFA72}" type="pres">
      <dgm:prSet presAssocID="{F0665BC1-973D-4F35-9FFB-71637DAC36B7}" presName="iconSpace" presStyleCnt="0"/>
      <dgm:spPr/>
    </dgm:pt>
    <dgm:pt modelId="{165180A6-A9D6-4C16-860D-1297D124E1CA}" type="pres">
      <dgm:prSet presAssocID="{F0665BC1-973D-4F35-9FFB-71637DAC36B7}" presName="parTx" presStyleLbl="revTx" presStyleIdx="4" presStyleCnt="6">
        <dgm:presLayoutVars>
          <dgm:chMax val="0"/>
          <dgm:chPref val="0"/>
        </dgm:presLayoutVars>
      </dgm:prSet>
      <dgm:spPr/>
    </dgm:pt>
    <dgm:pt modelId="{728EE156-C6D6-4B87-9568-72FAECB12BB8}" type="pres">
      <dgm:prSet presAssocID="{F0665BC1-973D-4F35-9FFB-71637DAC36B7}" presName="txSpace" presStyleCnt="0"/>
      <dgm:spPr/>
    </dgm:pt>
    <dgm:pt modelId="{AB27E28E-E8D0-49CE-A753-C42E5669FE3A}" type="pres">
      <dgm:prSet presAssocID="{F0665BC1-973D-4F35-9FFB-71637DAC36B7}" presName="desTx" presStyleLbl="revTx" presStyleIdx="5" presStyleCnt="6">
        <dgm:presLayoutVars/>
      </dgm:prSet>
      <dgm:spPr/>
    </dgm:pt>
  </dgm:ptLst>
  <dgm:cxnLst>
    <dgm:cxn modelId="{B67FC83B-8D4E-44DB-980C-3F307CD0F6EB}" srcId="{6A04B4FE-7B4B-41CF-9E7A-86EB399C9DEF}" destId="{F0665BC1-973D-4F35-9FFB-71637DAC36B7}" srcOrd="2" destOrd="0" parTransId="{EE8A33ED-A31F-4528-B095-5C4F6A01195E}" sibTransId="{F0993B6F-FD15-4B1A-AFB1-5B546B2C7D29}"/>
    <dgm:cxn modelId="{852C5C48-1D30-421C-BB55-5BF16A7BF0D5}" type="presOf" srcId="{0C6D8801-B564-48E2-B204-4CEA011477BB}" destId="{6D8D4E82-337F-4D0D-9E9A-44BFD1D95298}" srcOrd="0" destOrd="0" presId="urn:microsoft.com/office/officeart/2018/5/layout/CenteredIconLabelDescriptionList"/>
    <dgm:cxn modelId="{5B235784-D834-4E8A-A501-EEE3053A1F7D}" srcId="{4F63FD39-2A1C-413A-9FE9-46C94EFD7331}" destId="{6DC29D67-DE5E-449A-B559-14999BCFC3C0}" srcOrd="0" destOrd="0" parTransId="{5825DBC6-DAA0-4575-954A-1927DA20932B}" sibTransId="{EEB798D6-1E3B-4935-8EA4-8F02E9309181}"/>
    <dgm:cxn modelId="{FE899594-6BD5-4DA5-A2AF-18F12D490B2D}" type="presOf" srcId="{6A04B4FE-7B4B-41CF-9E7A-86EB399C9DEF}" destId="{59667458-C241-4B22-B8EE-13F270D517B0}" srcOrd="0" destOrd="0" presId="urn:microsoft.com/office/officeart/2018/5/layout/CenteredIconLabelDescriptionList"/>
    <dgm:cxn modelId="{CE0A6DAC-42EB-45EF-BD57-5FDB0FDDBE49}" type="presOf" srcId="{4F63FD39-2A1C-413A-9FE9-46C94EFD7331}" destId="{FEAA3968-85D0-4D29-B397-D2E430ACEFF0}" srcOrd="0" destOrd="0" presId="urn:microsoft.com/office/officeart/2018/5/layout/CenteredIconLabelDescriptionList"/>
    <dgm:cxn modelId="{86E075AC-DD21-4664-A4F3-E427992B47DE}" type="presOf" srcId="{F0665BC1-973D-4F35-9FFB-71637DAC36B7}" destId="{165180A6-A9D6-4C16-860D-1297D124E1CA}" srcOrd="0" destOrd="0" presId="urn:microsoft.com/office/officeart/2018/5/layout/CenteredIconLabelDescriptionList"/>
    <dgm:cxn modelId="{4E7A33B1-C694-497D-9104-C83CA0BC4056}" type="presOf" srcId="{6DC29D67-DE5E-449A-B559-14999BCFC3C0}" destId="{0CC3C6A7-C4E6-445C-80D1-74A580DB006A}" srcOrd="0" destOrd="0" presId="urn:microsoft.com/office/officeart/2018/5/layout/CenteredIconLabelDescriptionList"/>
    <dgm:cxn modelId="{0109DEC4-200E-4EF3-80C1-A86AE433EB4D}" srcId="{6A04B4FE-7B4B-41CF-9E7A-86EB399C9DEF}" destId="{0C6D8801-B564-48E2-B204-4CEA011477BB}" srcOrd="0" destOrd="0" parTransId="{23E1F1B6-96F5-4623-9DCD-80C28489BAE8}" sibTransId="{D8DA9C4C-30B2-4599-A81C-AF75C77AEA11}"/>
    <dgm:cxn modelId="{844FD6E5-2AE1-4456-8B02-E4DF05475661}" srcId="{6A04B4FE-7B4B-41CF-9E7A-86EB399C9DEF}" destId="{4F63FD39-2A1C-413A-9FE9-46C94EFD7331}" srcOrd="1" destOrd="0" parTransId="{49839926-0F72-4A76-A3D1-7D57489A5B7F}" sibTransId="{279E3579-0FC1-469F-B3F2-2C2D531C5A5F}"/>
    <dgm:cxn modelId="{B5699CCC-DD6B-4C43-ACCA-DDB02F16C6BF}" type="presParOf" srcId="{59667458-C241-4B22-B8EE-13F270D517B0}" destId="{9F7AEBC8-1EEF-4BE1-80B1-6B663724C93B}" srcOrd="0" destOrd="0" presId="urn:microsoft.com/office/officeart/2018/5/layout/CenteredIconLabelDescriptionList"/>
    <dgm:cxn modelId="{6FCD292D-422A-4B53-8A32-57A8E5E922C8}" type="presParOf" srcId="{9F7AEBC8-1EEF-4BE1-80B1-6B663724C93B}" destId="{C84AAB0A-CC0F-40DD-A875-0E254E052666}" srcOrd="0" destOrd="0" presId="urn:microsoft.com/office/officeart/2018/5/layout/CenteredIconLabelDescriptionList"/>
    <dgm:cxn modelId="{54D7E116-1224-485E-B391-9F139A2551D1}" type="presParOf" srcId="{9F7AEBC8-1EEF-4BE1-80B1-6B663724C93B}" destId="{B724BF74-C0E9-4C38-A46D-6B9034AD3746}" srcOrd="1" destOrd="0" presId="urn:microsoft.com/office/officeart/2018/5/layout/CenteredIconLabelDescriptionList"/>
    <dgm:cxn modelId="{DC311CEF-E272-4C57-80C7-FD37CFD2A3B3}" type="presParOf" srcId="{9F7AEBC8-1EEF-4BE1-80B1-6B663724C93B}" destId="{6D8D4E82-337F-4D0D-9E9A-44BFD1D95298}" srcOrd="2" destOrd="0" presId="urn:microsoft.com/office/officeart/2018/5/layout/CenteredIconLabelDescriptionList"/>
    <dgm:cxn modelId="{515F9D1D-6CA2-4980-A2F2-0AE5EA70C01D}" type="presParOf" srcId="{9F7AEBC8-1EEF-4BE1-80B1-6B663724C93B}" destId="{E8120505-FC66-4707-B19B-6663720B6B33}" srcOrd="3" destOrd="0" presId="urn:microsoft.com/office/officeart/2018/5/layout/CenteredIconLabelDescriptionList"/>
    <dgm:cxn modelId="{38E48021-2F6D-4BF2-BA67-F6670532B421}" type="presParOf" srcId="{9F7AEBC8-1EEF-4BE1-80B1-6B663724C93B}" destId="{3AA9DD55-6B42-4855-B379-D210C7774EE7}" srcOrd="4" destOrd="0" presId="urn:microsoft.com/office/officeart/2018/5/layout/CenteredIconLabelDescriptionList"/>
    <dgm:cxn modelId="{9D9F7D4A-FF43-4F53-95EC-44849EBC048A}" type="presParOf" srcId="{59667458-C241-4B22-B8EE-13F270D517B0}" destId="{0A8D2A7E-DB2B-4AF1-A7E8-F415FAD527BF}" srcOrd="1" destOrd="0" presId="urn:microsoft.com/office/officeart/2018/5/layout/CenteredIconLabelDescriptionList"/>
    <dgm:cxn modelId="{03788FFF-6C95-4652-8C20-13E27003097C}" type="presParOf" srcId="{59667458-C241-4B22-B8EE-13F270D517B0}" destId="{41BDC68A-4026-4E72-831D-307E30488CFC}" srcOrd="2" destOrd="0" presId="urn:microsoft.com/office/officeart/2018/5/layout/CenteredIconLabelDescriptionList"/>
    <dgm:cxn modelId="{C9C8DFBC-0E4F-4157-B48D-820ABF3D68F5}" type="presParOf" srcId="{41BDC68A-4026-4E72-831D-307E30488CFC}" destId="{EFFBA923-6F6B-41B3-B898-7A7C645DF296}" srcOrd="0" destOrd="0" presId="urn:microsoft.com/office/officeart/2018/5/layout/CenteredIconLabelDescriptionList"/>
    <dgm:cxn modelId="{7374FD6A-608C-46CE-89C4-0C234FA4D259}" type="presParOf" srcId="{41BDC68A-4026-4E72-831D-307E30488CFC}" destId="{908BB340-11CB-49F6-B92B-71FAEA7F94D4}" srcOrd="1" destOrd="0" presId="urn:microsoft.com/office/officeart/2018/5/layout/CenteredIconLabelDescriptionList"/>
    <dgm:cxn modelId="{CC497521-60BE-4FD4-BB24-EB4F63738FD9}" type="presParOf" srcId="{41BDC68A-4026-4E72-831D-307E30488CFC}" destId="{FEAA3968-85D0-4D29-B397-D2E430ACEFF0}" srcOrd="2" destOrd="0" presId="urn:microsoft.com/office/officeart/2018/5/layout/CenteredIconLabelDescriptionList"/>
    <dgm:cxn modelId="{87EDAA27-5A5F-41F3-80B4-B02E26489E52}" type="presParOf" srcId="{41BDC68A-4026-4E72-831D-307E30488CFC}" destId="{5ED3B262-3689-40A4-B989-BD083FF3C2F4}" srcOrd="3" destOrd="0" presId="urn:microsoft.com/office/officeart/2018/5/layout/CenteredIconLabelDescriptionList"/>
    <dgm:cxn modelId="{6E406504-3518-4D6F-9D39-C10042768F31}" type="presParOf" srcId="{41BDC68A-4026-4E72-831D-307E30488CFC}" destId="{0CC3C6A7-C4E6-445C-80D1-74A580DB006A}" srcOrd="4" destOrd="0" presId="urn:microsoft.com/office/officeart/2018/5/layout/CenteredIconLabelDescriptionList"/>
    <dgm:cxn modelId="{73B7E012-7271-4DC1-B794-504C02D1EB5B}" type="presParOf" srcId="{59667458-C241-4B22-B8EE-13F270D517B0}" destId="{F28484FA-AAD1-42D1-B69A-97A25811F50F}" srcOrd="3" destOrd="0" presId="urn:microsoft.com/office/officeart/2018/5/layout/CenteredIconLabelDescriptionList"/>
    <dgm:cxn modelId="{9D4CE3A4-EFB1-4446-B116-1218105A698C}" type="presParOf" srcId="{59667458-C241-4B22-B8EE-13F270D517B0}" destId="{55AC5F78-FBB2-4B85-B836-28309D2F1357}" srcOrd="4" destOrd="0" presId="urn:microsoft.com/office/officeart/2018/5/layout/CenteredIconLabelDescriptionList"/>
    <dgm:cxn modelId="{1DA745AA-5108-415A-8C35-C71F243A627E}" type="presParOf" srcId="{55AC5F78-FBB2-4B85-B836-28309D2F1357}" destId="{2E004B30-E17A-4FBF-84CA-F67383B33422}" srcOrd="0" destOrd="0" presId="urn:microsoft.com/office/officeart/2018/5/layout/CenteredIconLabelDescriptionList"/>
    <dgm:cxn modelId="{E904081D-D996-4948-AF2B-2C269C2AD715}" type="presParOf" srcId="{55AC5F78-FBB2-4B85-B836-28309D2F1357}" destId="{9C689FD9-4E42-419D-A64F-4CF9FF0EFA72}" srcOrd="1" destOrd="0" presId="urn:microsoft.com/office/officeart/2018/5/layout/CenteredIconLabelDescriptionList"/>
    <dgm:cxn modelId="{3606744A-96BD-4445-883F-63FC12503FE2}" type="presParOf" srcId="{55AC5F78-FBB2-4B85-B836-28309D2F1357}" destId="{165180A6-A9D6-4C16-860D-1297D124E1CA}" srcOrd="2" destOrd="0" presId="urn:microsoft.com/office/officeart/2018/5/layout/CenteredIconLabelDescriptionList"/>
    <dgm:cxn modelId="{56A387A0-172F-4AF1-A828-5D0FE7F89B1C}" type="presParOf" srcId="{55AC5F78-FBB2-4B85-B836-28309D2F1357}" destId="{728EE156-C6D6-4B87-9568-72FAECB12BB8}" srcOrd="3" destOrd="0" presId="urn:microsoft.com/office/officeart/2018/5/layout/CenteredIconLabelDescriptionList"/>
    <dgm:cxn modelId="{91EFDA8B-4270-4169-98A0-874CE0FEBE14}" type="presParOf" srcId="{55AC5F78-FBB2-4B85-B836-28309D2F1357}" destId="{AB27E28E-E8D0-49CE-A753-C42E5669FE3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AAB0A-CC0F-40DD-A875-0E254E052666}">
      <dsp:nvSpPr>
        <dsp:cNvPr id="0" name=""/>
        <dsp:cNvSpPr/>
      </dsp:nvSpPr>
      <dsp:spPr>
        <a:xfrm>
          <a:off x="987737" y="0"/>
          <a:ext cx="1047786" cy="967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D4E82-337F-4D0D-9E9A-44BFD1D95298}">
      <dsp:nvSpPr>
        <dsp:cNvPr id="0" name=""/>
        <dsp:cNvSpPr/>
      </dsp:nvSpPr>
      <dsp:spPr>
        <a:xfrm>
          <a:off x="14793" y="1133885"/>
          <a:ext cx="2993675" cy="282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1" kern="1200" dirty="0">
              <a:latin typeface="Aptos" panose="020B0004020202020204" pitchFamily="34" charset="0"/>
            </a:rPr>
            <a:t>Kognitivní  definice </a:t>
          </a:r>
          <a:r>
            <a:rPr lang="cs-CZ" sz="2000" kern="1200" dirty="0">
              <a:latin typeface="Aptos" panose="020B0004020202020204" pitchFamily="34" charset="0"/>
            </a:rPr>
            <a:t>= </a:t>
          </a:r>
          <a:r>
            <a:rPr lang="cs-CZ" sz="2000" b="0" kern="1200" dirty="0">
              <a:latin typeface="Aptos" panose="020B0004020202020204" pitchFamily="34" charset="0"/>
            </a:rPr>
            <a:t>prototypový způsob pojetí předmětu v lidské mysli</a:t>
          </a:r>
          <a:endParaRPr lang="en-US" sz="2000" b="0" kern="1200" dirty="0">
            <a:latin typeface="Aptos" panose="020B0004020202020204" pitchFamily="34" charset="0"/>
          </a:endParaRPr>
        </a:p>
      </dsp:txBody>
      <dsp:txXfrm>
        <a:off x="14793" y="1133885"/>
        <a:ext cx="2993675" cy="2826535"/>
      </dsp:txXfrm>
    </dsp:sp>
    <dsp:sp modelId="{3AA9DD55-6B42-4855-B379-D210C7774EE7}">
      <dsp:nvSpPr>
        <dsp:cNvPr id="0" name=""/>
        <dsp:cNvSpPr/>
      </dsp:nvSpPr>
      <dsp:spPr>
        <a:xfrm>
          <a:off x="14793" y="4037913"/>
          <a:ext cx="2993675" cy="16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BA923-6F6B-41B3-B898-7A7C645DF296}">
      <dsp:nvSpPr>
        <dsp:cNvPr id="0" name=""/>
        <dsp:cNvSpPr/>
      </dsp:nvSpPr>
      <dsp:spPr>
        <a:xfrm>
          <a:off x="4505306" y="0"/>
          <a:ext cx="1047786" cy="967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A3968-85D0-4D29-B397-D2E430ACEFF0}">
      <dsp:nvSpPr>
        <dsp:cNvPr id="0" name=""/>
        <dsp:cNvSpPr/>
      </dsp:nvSpPr>
      <dsp:spPr>
        <a:xfrm>
          <a:off x="3532362" y="1133885"/>
          <a:ext cx="2993675" cy="282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1" kern="1200" dirty="0">
              <a:latin typeface="Aptos" panose="020B0004020202020204" pitchFamily="34" charset="0"/>
            </a:rPr>
            <a:t>Květ</a:t>
          </a:r>
          <a:r>
            <a:rPr lang="cs-CZ" sz="2000" b="0" kern="1200" dirty="0">
              <a:latin typeface="Aptos" panose="020B0004020202020204" pitchFamily="34" charset="0"/>
            </a:rPr>
            <a:t>: je jasně a pestře zbarvený, tvoří nepřehlédnutelnou část rostliny, květ je vrcholem rostliny</a:t>
          </a:r>
          <a:endParaRPr lang="en-US" sz="2000" b="0" kern="1200" dirty="0">
            <a:latin typeface="Aptos" panose="020B0004020202020204" pitchFamily="34" charset="0"/>
          </a:endParaRPr>
        </a:p>
      </dsp:txBody>
      <dsp:txXfrm>
        <a:off x="3532362" y="1133885"/>
        <a:ext cx="2993675" cy="2826535"/>
      </dsp:txXfrm>
    </dsp:sp>
    <dsp:sp modelId="{0CC3C6A7-C4E6-445C-80D1-74A580DB006A}">
      <dsp:nvSpPr>
        <dsp:cNvPr id="0" name=""/>
        <dsp:cNvSpPr/>
      </dsp:nvSpPr>
      <dsp:spPr>
        <a:xfrm>
          <a:off x="3625495" y="2829614"/>
          <a:ext cx="2993675" cy="16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ptos" panose="020B0004020202020204" pitchFamily="34" charset="0"/>
            </a:rPr>
            <a:t>Přeneseně vrchol, nejvyšší bod existence, průběhu činnosti nebo stavu věci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3625495" y="2829614"/>
        <a:ext cx="2993675" cy="163299"/>
      </dsp:txXfrm>
    </dsp:sp>
    <dsp:sp modelId="{2E004B30-E17A-4FBF-84CA-F67383B33422}">
      <dsp:nvSpPr>
        <dsp:cNvPr id="0" name=""/>
        <dsp:cNvSpPr/>
      </dsp:nvSpPr>
      <dsp:spPr>
        <a:xfrm>
          <a:off x="8022875" y="0"/>
          <a:ext cx="1047786" cy="9672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180A6-A9D6-4C16-860D-1297D124E1CA}">
      <dsp:nvSpPr>
        <dsp:cNvPr id="0" name=""/>
        <dsp:cNvSpPr/>
      </dsp:nvSpPr>
      <dsp:spPr>
        <a:xfrm>
          <a:off x="7049931" y="1133885"/>
          <a:ext cx="2993675" cy="282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1" kern="1200" dirty="0">
              <a:latin typeface="Aptos" panose="020B0004020202020204" pitchFamily="34" charset="0"/>
            </a:rPr>
            <a:t>Květina:</a:t>
          </a:r>
          <a:r>
            <a:rPr lang="cs-CZ" sz="2000" kern="1200" dirty="0">
              <a:latin typeface="Aptos" panose="020B0004020202020204" pitchFamily="34" charset="0"/>
            </a:rPr>
            <a:t> </a:t>
          </a:r>
          <a:r>
            <a:rPr lang="cs-CZ" sz="2000" b="0" kern="1200" dirty="0">
              <a:latin typeface="Aptos" panose="020B0004020202020204" pitchFamily="34" charset="0"/>
            </a:rPr>
            <a:t>rostlina, kterou definují výrazné a krásné květy, krásná, libě voní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0" kern="1200" dirty="0">
              <a:latin typeface="Aptos" panose="020B0004020202020204" pitchFamily="34" charset="0"/>
            </a:rPr>
            <a:t>zároveň je křehká (její existence snadno ohrožena - utrhnutím, šlápnutím)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0" kern="1200" dirty="0">
              <a:latin typeface="Aptos" panose="020B0004020202020204" pitchFamily="34" charset="0"/>
            </a:rPr>
            <a:t>je vhodným darem - prostřednictvím květin lze vyjádřit totéž co slovy (symbolickým jazykem)</a:t>
          </a:r>
          <a:endParaRPr lang="en-US" sz="2000" b="0" kern="1200" dirty="0">
            <a:latin typeface="Aptos" panose="020B0004020202020204" pitchFamily="34" charset="0"/>
          </a:endParaRPr>
        </a:p>
      </dsp:txBody>
      <dsp:txXfrm>
        <a:off x="7049931" y="1133885"/>
        <a:ext cx="2993675" cy="2826535"/>
      </dsp:txXfrm>
    </dsp:sp>
    <dsp:sp modelId="{AB27E28E-E8D0-49CE-A753-C42E5669FE3A}">
      <dsp:nvSpPr>
        <dsp:cNvPr id="0" name=""/>
        <dsp:cNvSpPr/>
      </dsp:nvSpPr>
      <dsp:spPr>
        <a:xfrm>
          <a:off x="7049931" y="4037913"/>
          <a:ext cx="2993675" cy="16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194B1-7993-415F-8674-49552F1EA8D7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1E2F5-DAC6-4D34-B75B-B0D3CA374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96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1E2F5-DAC6-4D34-B75B-B0D3CA37494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88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96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43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4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6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75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50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71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67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51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18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34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7EF732-54BC-884E-B8FA-110000D9E3FB}" type="datetimeFigureOut">
              <a:rPr lang="cs-CZ" smtClean="0"/>
              <a:t>20.05.2025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9B61B9-150C-D54E-A7FE-CDDC054F7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62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-poezie.cz/basen/19300051/v-knize" TargetMode="External"/><Relationship Id="rId2" Type="http://schemas.openxmlformats.org/officeDocument/2006/relationships/hyperlink" Target="https://www.promaminky.cz/rikadla-a-basnicky/ostatni-25/pampelisky-76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otanicka.cz/cz/zajimavosti/pampeliska-lekarska.html" TargetMode="External"/><Relationship Id="rId5" Type="http://schemas.openxmlformats.org/officeDocument/2006/relationships/hyperlink" Target="https://uliskypampelisky.cz/rocni-cyklus-u-lisky-pampelisky/" TargetMode="External"/><Relationship Id="rId4" Type="http://schemas.openxmlformats.org/officeDocument/2006/relationships/hyperlink" Target="https://www.zsospe.cz/static/trida-1b_o-tride_2017/document/Na%C5%A1e%20b%C3%A1sni%C4%8Dky/Zden%C4%9Bk%20Kriebel%2C%20Pt%C3%A1m%20se%2C%20pt%C3%A1m%20se%2C%20pampeli%C5%A1ko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dskolaci.cz/ptam-se-ptam-se-pampelisko/459" TargetMode="External"/><Relationship Id="rId3" Type="http://schemas.openxmlformats.org/officeDocument/2006/relationships/hyperlink" Target="https://dspace.zcu.cz/handle/11025/123456" TargetMode="External"/><Relationship Id="rId7" Type="http://schemas.openxmlformats.org/officeDocument/2006/relationships/hyperlink" Target="https://www.flora-online.cz/o-kvetinach/kvetinova-porekadla" TargetMode="External"/><Relationship Id="rId2" Type="http://schemas.openxmlformats.org/officeDocument/2006/relationships/hyperlink" Target="https://dspace.cuni.cz/handle/20.500.11956/547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ora-kvetiny.cz/o-kvetinach/symbolika-a-vyznam-kvetin" TargetMode="External"/><Relationship Id="rId5" Type="http://schemas.openxmlformats.org/officeDocument/2006/relationships/hyperlink" Target="https://www.florea.cz/blog/kvetomluva-slovnicek-od-A-do-Z" TargetMode="External"/><Relationship Id="rId10" Type="http://schemas.openxmlformats.org/officeDocument/2006/relationships/hyperlink" Target="https://kramerius.lib.cas.cz/view/uuid:6088fb85-001e-4ab5-ad4b-e42d1c8d02f4?page=uuid:c00ed76e-0153-4673-83b2-25aff1d5571e" TargetMode="External"/><Relationship Id="rId4" Type="http://schemas.openxmlformats.org/officeDocument/2006/relationships/hyperlink" Target="https://theses.cz/id/cimo6n/STAG101418_Archive.pdf" TargetMode="External"/><Relationship Id="rId9" Type="http://schemas.openxmlformats.org/officeDocument/2006/relationships/hyperlink" Target="https://ssjc.ujc.cas.cz/search.php?hledej=Hledat&amp;heslo=pampeli%C5%A1ka&amp;sti=EMPTY&amp;where=full_text&amp;hsubstr=n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D2E285-A0A7-9736-3379-30ABA4B45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05" y="1887795"/>
            <a:ext cx="9673306" cy="2733106"/>
          </a:xfrm>
        </p:spPr>
        <p:txBody>
          <a:bodyPr anchor="ctr">
            <a:normAutofit/>
          </a:bodyPr>
          <a:lstStyle/>
          <a:p>
            <a:r>
              <a:rPr lang="cs-CZ"/>
              <a:t>Jazykový obraz květin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AF58B8-206E-0B22-5FC2-38F67593E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204" y="4718994"/>
            <a:ext cx="9673306" cy="9133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000"/>
              <a:t>Lucie Zvěřinová, Monika Sokolová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4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BD1AB-B45E-2A9D-E54C-841A034C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534" y="642594"/>
            <a:ext cx="4560470" cy="1371600"/>
          </a:xfrm>
        </p:spPr>
        <p:txBody>
          <a:bodyPr>
            <a:normAutofit/>
          </a:bodyPr>
          <a:lstStyle/>
          <a:p>
            <a:r>
              <a:rPr lang="cs-CZ" sz="4000"/>
              <a:t>Pampeliška – frazeologie </a:t>
            </a:r>
          </a:p>
        </p:txBody>
      </p:sp>
      <p:sp>
        <p:nvSpPr>
          <p:cNvPr id="2092" name="Rectangle 2054">
            <a:extLst>
              <a:ext uri="{FF2B5EF4-FFF2-40B4-BE49-F238E27FC236}">
                <a16:creationId xmlns:a16="http://schemas.microsoft.com/office/drawing/2014/main" id="{3821B5BB-7ABD-47E0-A916-A32AF42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Rectangle 2056">
            <a:extLst>
              <a:ext uri="{FF2B5EF4-FFF2-40B4-BE49-F238E27FC236}">
                <a16:creationId xmlns:a16="http://schemas.microsoft.com/office/drawing/2014/main" id="{69F17369-CC77-4403-B1B0-D890E1BB1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3264"/>
            <a:ext cx="3324388" cy="37556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27EBC9-CAFB-C9F9-2EB3-6E95FE671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71" y="2190918"/>
            <a:ext cx="4908059" cy="42086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4E36C2C-FE1B-AF92-E136-060E03A3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9706" y="535670"/>
            <a:ext cx="2387745" cy="186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6" name="Rectangle 2058">
            <a:extLst>
              <a:ext uri="{FF2B5EF4-FFF2-40B4-BE49-F238E27FC236}">
                <a16:creationId xmlns:a16="http://schemas.microsoft.com/office/drawing/2014/main" id="{0951ED58-21A2-4B8A-B2C3-E7FD8B5D3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42136"/>
            <a:ext cx="2722671" cy="246653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Rectangle 2060">
            <a:extLst>
              <a:ext uri="{FF2B5EF4-FFF2-40B4-BE49-F238E27FC236}">
                <a16:creationId xmlns:a16="http://schemas.microsoft.com/office/drawing/2014/main" id="{BF3F9D9E-6073-4539-B601-29B1A491B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08891C-C5C6-A586-B84B-33D94C24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476" y="3403600"/>
            <a:ext cx="2649290" cy="393192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cs-CZ" sz="20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lidová slovesnost</a:t>
            </a:r>
            <a:r>
              <a:rPr lang="cs-CZ" sz="2000" b="1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algn="ctr">
              <a:buNone/>
            </a:pPr>
            <a:r>
              <a:rPr lang="cs-CZ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básničky pro děti: </a:t>
            </a:r>
          </a:p>
          <a:p>
            <a:pPr marL="457200" lvl="1" indent="0" algn="ctr">
              <a:buNone/>
            </a:pPr>
            <a:endParaRPr lang="cs-CZ" sz="20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Ptám se, ptám se pampeliško</a:t>
            </a:r>
          </a:p>
          <a:p>
            <a:pPr marL="457200" lvl="1" indent="0">
              <a:buNone/>
            </a:pPr>
            <a:r>
              <a:rPr lang="cs-CZ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(Zdeněk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Kriebel</a:t>
            </a:r>
            <a:r>
              <a:rPr lang="cs-CZ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99" name="Rectangle 2062">
            <a:extLst>
              <a:ext uri="{FF2B5EF4-FFF2-40B4-BE49-F238E27FC236}">
                <a16:creationId xmlns:a16="http://schemas.microsoft.com/office/drawing/2014/main" id="{4B6BA001-080A-48C3-A83D-3B2E2F86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871984"/>
            <a:ext cx="2722671" cy="37556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9FD9F2-3578-A5B7-5710-2D68CE712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1" y="250079"/>
            <a:ext cx="2916272" cy="3738810"/>
          </a:xfrm>
          <a:prstGeom prst="rect">
            <a:avLst/>
          </a:prstGeom>
        </p:spPr>
      </p:pic>
      <p:pic>
        <p:nvPicPr>
          <p:cNvPr id="6" name="Picture 4" descr="Kostenloses Foto zum Thema: blauer himmel, blumen und himmel, himmel">
            <a:extLst>
              <a:ext uri="{FF2B5EF4-FFF2-40B4-BE49-F238E27FC236}">
                <a16:creationId xmlns:a16="http://schemas.microsoft.com/office/drawing/2014/main" id="{0E07BA3E-BCBE-2964-CE05-065A779D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7" y="4450079"/>
            <a:ext cx="3090266" cy="19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0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BC20B-C825-2471-7237-3FFBB345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4" y="1907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/>
              <a:t>Pampeliška – symbolika v obrazech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BD56C-8C83-0B0B-3277-35BDB53F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53" y="1975952"/>
            <a:ext cx="3633212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ptos" panose="020B0004020202020204" pitchFamily="34" charset="0"/>
              </a:rPr>
              <a:t>Obraz </a:t>
            </a:r>
            <a:r>
              <a:rPr lang="cs-CZ" sz="2000" b="1" dirty="0">
                <a:latin typeface="Aptos" panose="020B0004020202020204" pitchFamily="34" charset="0"/>
              </a:rPr>
              <a:t>Poslední soud 1471 </a:t>
            </a:r>
          </a:p>
          <a:p>
            <a:r>
              <a:rPr lang="cs-CZ" sz="2000" dirty="0">
                <a:latin typeface="Aptos" panose="020B0004020202020204" pitchFamily="34" charset="0"/>
              </a:rPr>
              <a:t>(Hans </a:t>
            </a:r>
            <a:r>
              <a:rPr lang="cs-CZ" sz="2000" dirty="0" err="1">
                <a:latin typeface="Aptos" panose="020B0004020202020204" pitchFamily="34" charset="0"/>
              </a:rPr>
              <a:t>Memling</a:t>
            </a:r>
            <a:r>
              <a:rPr lang="cs-CZ" sz="2000" dirty="0">
                <a:latin typeface="Aptos" panose="020B0004020202020204" pitchFamily="34" charset="0"/>
              </a:rPr>
              <a:t>)</a:t>
            </a:r>
          </a:p>
          <a:p>
            <a:pPr marL="0" indent="0">
              <a:buNone/>
            </a:pPr>
            <a:endParaRPr lang="cs-CZ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ptos" panose="020B0004020202020204" pitchFamily="34" charset="0"/>
              </a:rPr>
              <a:t>= Nový život</a:t>
            </a:r>
          </a:p>
          <a:p>
            <a:pPr marL="0" indent="0">
              <a:buNone/>
            </a:pPr>
            <a:r>
              <a:rPr lang="cs-CZ" sz="2000" dirty="0">
                <a:latin typeface="Aptos" panose="020B0004020202020204" pitchFamily="34" charset="0"/>
              </a:rPr>
              <a:t>= poslem pozitivních zpráv</a:t>
            </a:r>
          </a:p>
          <a:p>
            <a:pPr marL="0" indent="0">
              <a:buNone/>
            </a:pPr>
            <a:r>
              <a:rPr lang="cs-CZ" sz="2000" dirty="0">
                <a:latin typeface="Aptos" panose="020B0004020202020204" pitchFamily="34" charset="0"/>
              </a:rPr>
              <a:t>= Spjata se svatými a Kristem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152433-478C-9A39-168A-BB92C4325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65" y="1516333"/>
            <a:ext cx="7177101" cy="48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4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57CCD-5B84-A895-E5E6-B0DA6EE1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400"/>
              <a:t>Pampeliška – květomluva 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5002C418-3365-4907-945C-9E2B34D5C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Pampeliška: Nejlepší recepty z listů a květů | Magazín | Recepty.cz">
            <a:extLst>
              <a:ext uri="{FF2B5EF4-FFF2-40B4-BE49-F238E27FC236}">
                <a16:creationId xmlns:a16="http://schemas.microsoft.com/office/drawing/2014/main" id="{5B5ACBE6-0C63-8D26-C7C4-4576C9F5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6" r="19088"/>
          <a:stretch>
            <a:fillRect/>
          </a:stretch>
        </p:blipFill>
        <p:spPr bwMode="auto">
          <a:xfrm>
            <a:off x="233264" y="233264"/>
            <a:ext cx="3324388" cy="37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owercrown on Tumblr">
            <a:extLst>
              <a:ext uri="{FF2B5EF4-FFF2-40B4-BE49-F238E27FC236}">
                <a16:creationId xmlns:a16="http://schemas.microsoft.com/office/drawing/2014/main" id="{75222BCC-0E9E-CF8E-D86A-F543FCD3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r="4077" b="-3"/>
          <a:stretch>
            <a:fillRect/>
          </a:stretch>
        </p:blipFill>
        <p:spPr bwMode="auto">
          <a:xfrm>
            <a:off x="3719534" y="229026"/>
            <a:ext cx="2695380" cy="24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ak připravit pampeliškový čaj a co všechno umí z hlediska zdraví">
            <a:extLst>
              <a:ext uri="{FF2B5EF4-FFF2-40B4-BE49-F238E27FC236}">
                <a16:creationId xmlns:a16="http://schemas.microsoft.com/office/drawing/2014/main" id="{D6A86785-FE19-E141-A949-1553E9CC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3" b="-1"/>
          <a:stretch>
            <a:fillRect/>
          </a:stretch>
        </p:blipFill>
        <p:spPr bwMode="auto">
          <a:xfrm>
            <a:off x="232594" y="4154696"/>
            <a:ext cx="3325058" cy="24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apety : dívka, pampeliška, západ slunce, nálada 1680x1050 - - 674881 ...">
            <a:extLst>
              <a:ext uri="{FF2B5EF4-FFF2-40B4-BE49-F238E27FC236}">
                <a16:creationId xmlns:a16="http://schemas.microsoft.com/office/drawing/2014/main" id="{19C20BD2-E483-A466-0942-9F21C7A1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7" r="18540" b="3"/>
          <a:stretch>
            <a:fillRect/>
          </a:stretch>
        </p:blipFill>
        <p:spPr bwMode="auto">
          <a:xfrm>
            <a:off x="3719534" y="2874856"/>
            <a:ext cx="2695380" cy="37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CA9D22-1F21-617D-B3DB-CE7590EB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latin typeface="Aptos" panose="020B00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>
                <a:latin typeface="Aptos" panose="020B0004020202020204" pitchFamily="34" charset="0"/>
              </a:rPr>
              <a:t>Symbol </a:t>
            </a:r>
            <a:r>
              <a:rPr lang="cs-CZ" sz="2000" b="1" dirty="0">
                <a:latin typeface="Aptos" panose="020B0004020202020204" pitchFamily="34" charset="0"/>
              </a:rPr>
              <a:t>radosti</a:t>
            </a:r>
            <a:r>
              <a:rPr lang="cs-CZ" sz="2000" dirty="0">
                <a:latin typeface="Aptos" panose="020B0004020202020204" pitchFamily="34" charset="0"/>
              </a:rPr>
              <a:t>, </a:t>
            </a:r>
            <a:r>
              <a:rPr lang="cs-CZ" sz="2000" b="1" dirty="0">
                <a:latin typeface="Aptos" panose="020B0004020202020204" pitchFamily="34" charset="0"/>
              </a:rPr>
              <a:t>energie</a:t>
            </a:r>
            <a:r>
              <a:rPr lang="cs-CZ" sz="2000" dirty="0">
                <a:latin typeface="Aptos" panose="020B0004020202020204" pitchFamily="34" charset="0"/>
              </a:rPr>
              <a:t> a </a:t>
            </a:r>
            <a:r>
              <a:rPr lang="cs-CZ" sz="2000" b="1" dirty="0">
                <a:latin typeface="Aptos" panose="020B0004020202020204" pitchFamily="34" charset="0"/>
              </a:rPr>
              <a:t>štěstí</a:t>
            </a:r>
          </a:p>
          <a:p>
            <a:pPr>
              <a:buFontTx/>
              <a:buChar char="-"/>
            </a:pPr>
            <a:r>
              <a:rPr lang="cs-CZ" sz="2000" dirty="0">
                <a:latin typeface="Aptos" panose="020B0004020202020204" pitchFamily="34" charset="0"/>
              </a:rPr>
              <a:t>Mládí a </a:t>
            </a:r>
            <a:r>
              <a:rPr lang="cs-CZ" sz="2000" b="1" dirty="0">
                <a:latin typeface="Aptos" panose="020B0004020202020204" pitchFamily="34" charset="0"/>
              </a:rPr>
              <a:t>dětství</a:t>
            </a:r>
            <a:r>
              <a:rPr lang="cs-CZ" sz="2000" dirty="0">
                <a:latin typeface="Aptos" panose="020B0004020202020204" pitchFamily="34" charset="0"/>
              </a:rPr>
              <a:t>, životní cyklus, ale i </a:t>
            </a:r>
            <a:r>
              <a:rPr lang="cs-CZ" sz="2000" b="1" dirty="0">
                <a:latin typeface="Aptos" panose="020B0004020202020204" pitchFamily="34" charset="0"/>
              </a:rPr>
              <a:t>pomíjivost</a:t>
            </a:r>
            <a:r>
              <a:rPr lang="cs-CZ" sz="2000" dirty="0">
                <a:latin typeface="Aptos" panose="020B0004020202020204" pitchFamily="34" charset="0"/>
              </a:rPr>
              <a:t> a všednost</a:t>
            </a:r>
          </a:p>
          <a:p>
            <a:pPr>
              <a:buFontTx/>
              <a:buChar char="-"/>
            </a:pPr>
            <a:r>
              <a:rPr lang="cs-CZ" sz="2000" dirty="0">
                <a:latin typeface="Aptos" panose="020B0004020202020204" pitchFamily="34" charset="0"/>
              </a:rPr>
              <a:t>Symbol </a:t>
            </a:r>
            <a:r>
              <a:rPr lang="cs-CZ" sz="2000" b="1" dirty="0">
                <a:latin typeface="Aptos" panose="020B0004020202020204" pitchFamily="34" charset="0"/>
              </a:rPr>
              <a:t>jara</a:t>
            </a:r>
          </a:p>
          <a:p>
            <a:pPr>
              <a:buFontTx/>
              <a:buChar char="-"/>
            </a:pPr>
            <a:r>
              <a:rPr lang="cs-CZ" sz="2000" dirty="0">
                <a:latin typeface="Aptos" panose="020B0004020202020204" pitchFamily="34" charset="0"/>
              </a:rPr>
              <a:t>Pampeliškový </a:t>
            </a:r>
            <a:r>
              <a:rPr lang="cs-CZ" sz="2000" b="1" dirty="0">
                <a:latin typeface="Aptos" panose="020B0004020202020204" pitchFamily="34" charset="0"/>
              </a:rPr>
              <a:t>čaj</a:t>
            </a:r>
            <a:r>
              <a:rPr lang="cs-CZ" sz="2000" dirty="0">
                <a:latin typeface="Aptos" panose="020B0004020202020204" pitchFamily="34" charset="0"/>
              </a:rPr>
              <a:t> (proti stresu, uklidňuje), víno, </a:t>
            </a:r>
            <a:r>
              <a:rPr lang="cs-CZ" sz="2000" b="1" dirty="0">
                <a:latin typeface="Aptos" panose="020B0004020202020204" pitchFamily="34" charset="0"/>
              </a:rPr>
              <a:t>salát</a:t>
            </a:r>
          </a:p>
          <a:p>
            <a:pPr>
              <a:buFontTx/>
              <a:buChar char="-"/>
            </a:pPr>
            <a:r>
              <a:rPr lang="cs-CZ" sz="2000" dirty="0">
                <a:latin typeface="Aptos" panose="020B0004020202020204" pitchFamily="34" charset="0"/>
              </a:rPr>
              <a:t>Vití </a:t>
            </a:r>
            <a:r>
              <a:rPr lang="cs-CZ" sz="2000" b="1" dirty="0">
                <a:latin typeface="Aptos" panose="020B0004020202020204" pitchFamily="34" charset="0"/>
              </a:rPr>
              <a:t>věnců</a:t>
            </a:r>
            <a:r>
              <a:rPr lang="cs-CZ" sz="2000" dirty="0">
                <a:latin typeface="Aptos" panose="020B0004020202020204" pitchFamily="34" charset="0"/>
              </a:rPr>
              <a:t>, dětské hry (pískání na stonek, rozfoukávání chmýří) básničky</a:t>
            </a:r>
          </a:p>
        </p:txBody>
      </p:sp>
    </p:spTree>
    <p:extLst>
      <p:ext uri="{BB962C8B-B14F-4D97-AF65-F5344CB8AC3E}">
        <p14:creationId xmlns:p14="http://schemas.microsoft.com/office/powerpoint/2010/main" val="308996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B6CF893-3487-3962-C128-B1111C058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699350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438">
                  <a:extLst>
                    <a:ext uri="{9D8B030D-6E8A-4147-A177-3AD203B41FA5}">
                      <a16:colId xmlns:a16="http://schemas.microsoft.com/office/drawing/2014/main" val="1613998437"/>
                    </a:ext>
                  </a:extLst>
                </a:gridCol>
                <a:gridCol w="2923675">
                  <a:extLst>
                    <a:ext uri="{9D8B030D-6E8A-4147-A177-3AD203B41FA5}">
                      <a16:colId xmlns:a16="http://schemas.microsoft.com/office/drawing/2014/main" val="3897261673"/>
                    </a:ext>
                  </a:extLst>
                </a:gridCol>
                <a:gridCol w="3766484">
                  <a:extLst>
                    <a:ext uri="{9D8B030D-6E8A-4147-A177-3AD203B41FA5}">
                      <a16:colId xmlns:a16="http://schemas.microsoft.com/office/drawing/2014/main" val="1206904786"/>
                    </a:ext>
                  </a:extLst>
                </a:gridCol>
                <a:gridCol w="2997402">
                  <a:extLst>
                    <a:ext uri="{9D8B030D-6E8A-4147-A177-3AD203B41FA5}">
                      <a16:colId xmlns:a16="http://schemas.microsoft.com/office/drawing/2014/main" val="3480409719"/>
                    </a:ext>
                  </a:extLst>
                </a:gridCol>
              </a:tblGrid>
              <a:tr h="86452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latin typeface="Aptos" panose="020B0004020202020204" pitchFamily="34" charset="0"/>
                        </a:rPr>
                        <a:t>Konotační centrum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>
                          <a:latin typeface="Aptos" panose="020B0004020202020204" pitchFamily="34" charset="0"/>
                        </a:rPr>
                        <a:t>Potvrzují poznatky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>
                          <a:latin typeface="Aptos" panose="020B0004020202020204" pitchFamily="34" charset="0"/>
                        </a:rPr>
                        <a:t>Příklady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>
                          <a:latin typeface="Aptos" panose="020B0004020202020204" pitchFamily="34" charset="0"/>
                        </a:rPr>
                        <a:t>Zdroje</a:t>
                      </a:r>
                    </a:p>
                  </a:txBody>
                  <a:tcPr marL="47974" marR="47974" marT="23987" marB="23987" anchor="ctr"/>
                </a:tc>
                <a:extLst>
                  <a:ext uri="{0D108BD9-81ED-4DB2-BD59-A6C34878D82A}">
                    <a16:rowId xmlns:a16="http://schemas.microsoft.com/office/drawing/2014/main" val="3115044959"/>
                  </a:ext>
                </a:extLst>
              </a:tr>
              <a:tr h="1270185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latin typeface="Aptos" panose="020B0004020202020204" pitchFamily="34" charset="0"/>
                        </a:rPr>
                        <a:t>1. Dětství, hra, lehkost, radost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• Kulturní zvyklosti – foukání chmýří, dětské říkanky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• Poezie pro děti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„Fouká, fouká, oči mhouří…“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„Přání se ti splní, když foukneš do chmýří.“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Hrubín, František: Je nám dobře na světě – </a:t>
                      </a:r>
                      <a:r>
                        <a:rPr lang="cs-CZ" sz="1800">
                          <a:latin typeface="Aptos" panose="020B0004020202020204" pitchFamily="34" charset="0"/>
                          <a:hlinkClick r:id="rId2"/>
                        </a:rPr>
                        <a:t>promaminky.cz</a:t>
                      </a:r>
                      <a:r>
                        <a:rPr lang="cs-CZ" sz="1800">
                          <a:latin typeface="Aptos" panose="020B0004020202020204" pitchFamily="34" charset="0"/>
                        </a:rPr>
                        <a:t>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Lidová tradice</a:t>
                      </a:r>
                    </a:p>
                  </a:txBody>
                  <a:tcPr marL="47974" marR="47974" marT="23987" marB="23987" anchor="ctr"/>
                </a:tc>
                <a:extLst>
                  <a:ext uri="{0D108BD9-81ED-4DB2-BD59-A6C34878D82A}">
                    <a16:rowId xmlns:a16="http://schemas.microsoft.com/office/drawing/2014/main" val="1497175737"/>
                  </a:ext>
                </a:extLst>
              </a:tr>
              <a:tr h="1878674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latin typeface="Aptos" panose="020B0004020202020204" pitchFamily="34" charset="0"/>
                        </a:rPr>
                        <a:t>2. Jarní probuzení, žlutá barva, slunce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• Vizuální vzhled rostliny – jasně žlutý květ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• Poezie – metafory zlata, slunce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„Pampeliška, má hlavu plnou zlatého květu…“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„Jak jsem se tam zahleděla, hned jsem byla celá zlatá jako housata.“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Heyduk, Adolf: Pampeliška – </a:t>
                      </a:r>
                      <a:r>
                        <a:rPr lang="cs-CZ" sz="1800">
                          <a:latin typeface="Aptos" panose="020B0004020202020204" pitchFamily="34" charset="0"/>
                          <a:hlinkClick r:id="rId3"/>
                        </a:rPr>
                        <a:t>ceska-poezie.cz</a:t>
                      </a:r>
                      <a:r>
                        <a:rPr lang="cs-CZ" sz="1800">
                          <a:latin typeface="Aptos" panose="020B0004020202020204" pitchFamily="34" charset="0"/>
                        </a:rPr>
                        <a:t>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Kriebel, Zdeněk: Ptám se, ptám se, pampeliško – </a:t>
                      </a:r>
                      <a:r>
                        <a:rPr lang="cs-CZ" sz="1800">
                          <a:latin typeface="Aptos" panose="020B0004020202020204" pitchFamily="34" charset="0"/>
                          <a:hlinkClick r:id="rId4"/>
                        </a:rPr>
                        <a:t>zsospe.cz (PDF)</a:t>
                      </a:r>
                      <a:endParaRPr lang="cs-CZ" sz="1800">
                        <a:latin typeface="Aptos" panose="020B0004020202020204" pitchFamily="34" charset="0"/>
                      </a:endParaRPr>
                    </a:p>
                  </a:txBody>
                  <a:tcPr marL="47974" marR="47974" marT="23987" marB="23987" anchor="ctr"/>
                </a:tc>
                <a:extLst>
                  <a:ext uri="{0D108BD9-81ED-4DB2-BD59-A6C34878D82A}">
                    <a16:rowId xmlns:a16="http://schemas.microsoft.com/office/drawing/2014/main" val="348131028"/>
                  </a:ext>
                </a:extLst>
              </a:tr>
              <a:tr h="1574430">
                <a:tc>
                  <a:txBody>
                    <a:bodyPr/>
                    <a:lstStyle/>
                    <a:p>
                      <a:pPr algn="ctr"/>
                      <a:r>
                        <a:rPr lang="cs-CZ" sz="1800" b="1">
                          <a:latin typeface="Aptos" panose="020B0004020202020204" pitchFamily="34" charset="0"/>
                        </a:rPr>
                        <a:t>3. Pomíjivost, cyklus života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• Botanický cyklus – květ → chmýří → semena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• Poezie – proměna a zánik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„Zlatý květ pampelišky stává se šedým chmýřím…“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„Vítr ji cuchá a chmýří roznáší.“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Heyduk, Adolf: Pampeliška – </a:t>
                      </a:r>
                      <a:r>
                        <a:rPr lang="cs-CZ" sz="1800">
                          <a:latin typeface="Aptos" panose="020B0004020202020204" pitchFamily="34" charset="0"/>
                          <a:hlinkClick r:id="rId3"/>
                        </a:rPr>
                        <a:t>ceska-poezie.cz</a:t>
                      </a:r>
                      <a:r>
                        <a:rPr lang="cs-CZ" sz="1800">
                          <a:latin typeface="Aptos" panose="020B0004020202020204" pitchFamily="34" charset="0"/>
                        </a:rPr>
                        <a:t>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Roční cyklus rostlin – </a:t>
                      </a:r>
                      <a:r>
                        <a:rPr lang="cs-CZ" sz="1800">
                          <a:latin typeface="Aptos" panose="020B0004020202020204" pitchFamily="34" charset="0"/>
                          <a:hlinkClick r:id="rId5"/>
                        </a:rPr>
                        <a:t>uliskypampelisky.cz</a:t>
                      </a:r>
                      <a:endParaRPr lang="cs-CZ" sz="1800">
                        <a:latin typeface="Aptos" panose="020B0004020202020204" pitchFamily="34" charset="0"/>
                      </a:endParaRPr>
                    </a:p>
                  </a:txBody>
                  <a:tcPr marL="47974" marR="47974" marT="23987" marB="23987" anchor="ctr"/>
                </a:tc>
                <a:extLst>
                  <a:ext uri="{0D108BD9-81ED-4DB2-BD59-A6C34878D82A}">
                    <a16:rowId xmlns:a16="http://schemas.microsoft.com/office/drawing/2014/main" val="963061103"/>
                  </a:ext>
                </a:extLst>
              </a:tr>
              <a:tr h="1270185">
                <a:tc>
                  <a:txBody>
                    <a:bodyPr/>
                    <a:lstStyle/>
                    <a:p>
                      <a:pPr algn="ctr"/>
                      <a:r>
                        <a:rPr lang="cs-CZ" sz="1800" b="1">
                          <a:latin typeface="Aptos" panose="020B0004020202020204" pitchFamily="34" charset="0"/>
                        </a:rPr>
                        <a:t>4. Běžnost, všudypřítomnost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• Botanické publikace – výskyt v celé ČR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• Lidové přirovnání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„Roste všude – na loukách, mezích, chodnících, v zahradách i trávnících.“ </a:t>
                      </a:r>
                      <a:br>
                        <a:rPr lang="cs-CZ" sz="1800">
                          <a:latin typeface="Aptos" panose="020B0004020202020204" pitchFamily="34" charset="0"/>
                        </a:rPr>
                      </a:br>
                      <a:r>
                        <a:rPr lang="cs-CZ" sz="1800">
                          <a:latin typeface="Aptos" panose="020B0004020202020204" pitchFamily="34" charset="0"/>
                        </a:rPr>
                        <a:t>„Je toho jako pampelišek.“</a:t>
                      </a:r>
                    </a:p>
                  </a:txBody>
                  <a:tcPr marL="47974" marR="47974" marT="23987" marB="23987"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Aptos" panose="020B0004020202020204" pitchFamily="34" charset="0"/>
                          <a:hlinkClick r:id="rId6"/>
                        </a:rPr>
                        <a:t>botanicka.cz – Pampeliška lékařská</a:t>
                      </a:r>
                      <a:r>
                        <a:rPr lang="cs-CZ" sz="1800" dirty="0">
                          <a:latin typeface="Aptos" panose="020B0004020202020204" pitchFamily="34" charset="0"/>
                        </a:rPr>
                        <a:t>: „Jedna z nejrozšířenějších rostlin v Česku…“</a:t>
                      </a:r>
                    </a:p>
                  </a:txBody>
                  <a:tcPr marL="47974" marR="47974" marT="23987" marB="23987" anchor="ctr"/>
                </a:tc>
                <a:extLst>
                  <a:ext uri="{0D108BD9-81ED-4DB2-BD59-A6C34878D82A}">
                    <a16:rowId xmlns:a16="http://schemas.microsoft.com/office/drawing/2014/main" val="144239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7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4FE5F-A425-EA3E-54F5-5B6A5079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cs-CZ"/>
              <a:t>Fialka – etymologie </a:t>
            </a: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E0EA0D7C-699D-4E8D-A37A-9D14205E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307B7CB-50A5-4F80-8693-D845BE859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pic>
        <p:nvPicPr>
          <p:cNvPr id="4098" name="Picture 2" descr="Winterharte Balkonpflanzen - Haus &amp; Garten Profi">
            <a:extLst>
              <a:ext uri="{FF2B5EF4-FFF2-40B4-BE49-F238E27FC236}">
                <a16:creationId xmlns:a16="http://schemas.microsoft.com/office/drawing/2014/main" id="{88A8299F-7C94-8939-4401-E3696F10D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8" r="26671" b="1"/>
          <a:stretch>
            <a:fillRect/>
          </a:stretch>
        </p:blipFill>
        <p:spPr bwMode="auto">
          <a:xfrm>
            <a:off x="820198" y="809243"/>
            <a:ext cx="36393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C57312-72EA-7732-9809-D8DBAAF98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977" y="2753360"/>
            <a:ext cx="6033548" cy="3972560"/>
          </a:xfrm>
        </p:spPr>
        <p:txBody>
          <a:bodyPr>
            <a:normAutofit/>
          </a:bodyPr>
          <a:lstStyle/>
          <a:p>
            <a:r>
              <a:rPr lang="cs-CZ" sz="20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 slova:</a:t>
            </a: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cs-CZ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fiala, staročesky fiola</a:t>
            </a:r>
          </a:p>
          <a:p>
            <a:pPr lvl="3"/>
            <a:r>
              <a:rPr lang="cs-CZ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Vývoj z latiny = viola (souvisí s řeckým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íon</a:t>
            </a:r>
            <a:r>
              <a:rPr lang="cs-CZ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přes němčinu</a:t>
            </a:r>
          </a:p>
          <a:p>
            <a:pPr lvl="3"/>
            <a:r>
              <a:rPr lang="cs-CZ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Barva odvozená d květiny</a:t>
            </a:r>
          </a:p>
          <a:p>
            <a:pPr marL="1371600" lvl="3" indent="0">
              <a:buNone/>
            </a:pP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Motivace znaku: </a:t>
            </a:r>
            <a:r>
              <a:rPr lang="cs-CZ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znakuje se jako barva fialová (zajímavé, podle slovníku je totiž barva pojmenovaná po květině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191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89673-A408-7B67-C590-0F3135A2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Fialka – ve výkladových slovnících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59351-90B0-2677-418F-A8B0F61B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67" y="1888595"/>
            <a:ext cx="10515600" cy="4351338"/>
          </a:xfrm>
        </p:spPr>
        <p:txBody>
          <a:bodyPr>
            <a:noAutofit/>
          </a:bodyPr>
          <a:lstStyle/>
          <a:p>
            <a:r>
              <a:rPr lang="cs-CZ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SLOVNÍK SPISOVNÉ ČEŠTINY PRO ŠKOLU A VEŘEJNOST</a:t>
            </a:r>
            <a:endParaRPr lang="cs-CZ" b="1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= drobná jarní hájová květina s tmavě fialovými vonnými kvítky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AKADEMICKÝ SLOVNÍK SOUČASNÉ ČEŠTINY (ONLINE)</a:t>
            </a: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2" indent="0">
              <a:buNone/>
            </a:pPr>
            <a:r>
              <a:rPr lang="cs-CZ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drobná rostlina s fialovými, modrými, bílými aj. vonnými souměrnými kvítky</a:t>
            </a:r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cs-CZ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vůně fialek, kytička fialek, trhat fialky</a:t>
            </a:r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cs-CZ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Všude kolem kvetou koberce fialek</a:t>
            </a:r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2" indent="0">
              <a:buNone/>
            </a:pPr>
            <a:r>
              <a:rPr lang="cs-CZ" sz="1800" kern="1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myslivost</a:t>
            </a:r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cs-CZ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kožní pachová žláza lišky umístěná pod ocasem</a:t>
            </a:r>
          </a:p>
          <a:p>
            <a:r>
              <a:rPr lang="cs-CZ" b="1" kern="1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SPISOVNÝ SLOVNÍK JAZYKA ČESKÉHO (ONLINE)</a:t>
            </a:r>
          </a:p>
          <a:p>
            <a:pPr lvl="2"/>
            <a:r>
              <a:rPr lang="cs-CZ" sz="1800" kern="1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kromná jako fialka, n</a:t>
            </a:r>
            <a:r>
              <a:rPr lang="cs-CZ" sz="1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ěžná/d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robná jako fialka, vonět po fialkách (vonět čistotou)</a:t>
            </a:r>
            <a:endParaRPr lang="cs-CZ" sz="18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Fialkový: 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oči barvy fialky</a:t>
            </a:r>
          </a:p>
          <a:p>
            <a:pPr lvl="2"/>
            <a:r>
              <a:rPr lang="cs-CZ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drobná bylina s modrými, fialovými nebo žlutými souměrnými kvítky</a:t>
            </a:r>
          </a:p>
          <a:p>
            <a:pPr marL="914400" lvl="2" indent="0">
              <a:buNone/>
            </a:pPr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kern="100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cs-CZ" sz="1800" b="1" kern="100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91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1845992-4986-15D2-497F-6D031DC25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77" y="2192166"/>
            <a:ext cx="3493106" cy="186808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1604771-5390-3AD4-20F1-B322E9B09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 r="3169"/>
          <a:stretch/>
        </p:blipFill>
        <p:spPr>
          <a:xfrm>
            <a:off x="5768576" y="4624498"/>
            <a:ext cx="3493107" cy="186808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4B4247-4930-5259-2A5A-61C9E1BE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Fialka – frazeologie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08BAA6-1563-F36E-E028-EBCDC6B4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76" y="1762239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Aptos" panose="020B0004020202020204" pitchFamily="34" charset="0"/>
              </a:rPr>
              <a:t>Lidová slovesnost: </a:t>
            </a:r>
            <a:r>
              <a:rPr lang="cs-CZ" sz="2400" dirty="0">
                <a:latin typeface="Aptos" panose="020B0004020202020204" pitchFamily="34" charset="0"/>
              </a:rPr>
              <a:t>básničky pro děti (Alena Chudobová)</a:t>
            </a:r>
          </a:p>
          <a:p>
            <a:r>
              <a:rPr lang="cs-CZ" sz="2400" dirty="0">
                <a:latin typeface="Aptos" panose="020B0004020202020204" pitchFamily="34" charset="0"/>
              </a:rPr>
              <a:t>Vonět po fialkách </a:t>
            </a:r>
          </a:p>
          <a:p>
            <a:pPr marL="0" indent="0">
              <a:buNone/>
            </a:pPr>
            <a:endParaRPr lang="cs-CZ" sz="2400" dirty="0">
              <a:latin typeface="Aptos" panose="020B0004020202020204" pitchFamily="34" charset="0"/>
            </a:endParaRPr>
          </a:p>
        </p:txBody>
      </p:sp>
      <p:pic>
        <p:nvPicPr>
          <p:cNvPr id="5122" name="Picture 2" descr="Viola sororia &quot; Red Cloud &quot; - violka, fialka Zahradnictví Krulichovi ...">
            <a:extLst>
              <a:ext uri="{FF2B5EF4-FFF2-40B4-BE49-F238E27FC236}">
                <a16:creationId xmlns:a16="http://schemas.microsoft.com/office/drawing/2014/main" id="{AF46DBD8-FFB1-5D98-A37E-DD1B747A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9" y="3182467"/>
            <a:ext cx="4324756" cy="288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FB3994-0875-87A1-B0A0-7F370E50E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59" y="365419"/>
            <a:ext cx="3292665" cy="202284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90B2F61-66B3-70C9-1E93-9EA7CE1947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7" y="3586934"/>
            <a:ext cx="3031357" cy="18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10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E3D41-E913-AEC0-2BB3-8BD06C9D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Fialka – symbolika v obrazech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E8F346-6B5A-AE2F-0094-C0F6AE58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08" y="1930658"/>
            <a:ext cx="3752792" cy="3894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ptos" panose="020B0004020202020204" pitchFamily="34" charset="0"/>
              </a:rPr>
              <a:t>Obraz </a:t>
            </a:r>
            <a:r>
              <a:rPr lang="cs-CZ" sz="2000" b="1" dirty="0">
                <a:latin typeface="Aptos" panose="020B0004020202020204" pitchFamily="34" charset="0"/>
              </a:rPr>
              <a:t>Klanění pastýřů 1475 </a:t>
            </a:r>
            <a:r>
              <a:rPr lang="cs-CZ" sz="2000" dirty="0">
                <a:latin typeface="Aptos" panose="020B0004020202020204" pitchFamily="34" charset="0"/>
              </a:rPr>
              <a:t>(Hugo van der </a:t>
            </a:r>
            <a:r>
              <a:rPr lang="cs-CZ" sz="2000" dirty="0" err="1">
                <a:latin typeface="Aptos" panose="020B0004020202020204" pitchFamily="34" charset="0"/>
              </a:rPr>
              <a:t>Goes</a:t>
            </a:r>
            <a:r>
              <a:rPr lang="cs-CZ" sz="2000" dirty="0">
                <a:latin typeface="Aptos" panose="020B0004020202020204" pitchFamily="34" charset="0"/>
              </a:rPr>
              <a:t>)</a:t>
            </a:r>
            <a:r>
              <a:rPr lang="cs-CZ" sz="20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Aptos" panose="020B0004020202020204" pitchFamily="34" charset="0"/>
              </a:rPr>
              <a:t>= Pokora</a:t>
            </a:r>
          </a:p>
          <a:p>
            <a:pPr marL="0" indent="0">
              <a:buNone/>
            </a:pPr>
            <a:r>
              <a:rPr lang="cs-CZ" sz="2000" dirty="0">
                <a:latin typeface="Aptos" panose="020B0004020202020204" pitchFamily="34" charset="0"/>
              </a:rPr>
              <a:t>= skromnost</a:t>
            </a:r>
          </a:p>
          <a:p>
            <a:pPr marL="0" indent="0">
              <a:buNone/>
            </a:pPr>
            <a:r>
              <a:rPr lang="cs-CZ" sz="2000" dirty="0">
                <a:latin typeface="Aptos" panose="020B0004020202020204" pitchFamily="34" charset="0"/>
              </a:rPr>
              <a:t>= Podřízení se boží vůli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32168E-637D-437C-DD46-F61F87128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53" y="2495446"/>
            <a:ext cx="8639906" cy="37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7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9A0DA-A9A1-9696-2C61-AE3992C4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cs-CZ"/>
              <a:t>Fialka – květomluva </a:t>
            </a:r>
          </a:p>
        </p:txBody>
      </p:sp>
      <p:sp>
        <p:nvSpPr>
          <p:cNvPr id="6151" name="Rectangle 6150">
            <a:extLst>
              <a:ext uri="{FF2B5EF4-FFF2-40B4-BE49-F238E27FC236}">
                <a16:creationId xmlns:a16="http://schemas.microsoft.com/office/drawing/2014/main" id="{E0EA0D7C-699D-4E8D-A37A-9D14205E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307B7CB-50A5-4F80-8693-D845BE859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pic>
        <p:nvPicPr>
          <p:cNvPr id="6146" name="Picture 2" descr="Viola sororia &quot; Red Cloud &quot; - violka, fialka Zahradnictví Krulichovi ...">
            <a:extLst>
              <a:ext uri="{FF2B5EF4-FFF2-40B4-BE49-F238E27FC236}">
                <a16:creationId xmlns:a16="http://schemas.microsoft.com/office/drawing/2014/main" id="{BECE1AF6-4289-E328-E907-9813C027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3" r="25204" b="2"/>
          <a:stretch>
            <a:fillRect/>
          </a:stretch>
        </p:blipFill>
        <p:spPr bwMode="auto">
          <a:xfrm>
            <a:off x="768973" y="735494"/>
            <a:ext cx="3690537" cy="53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C5A875-DB83-160B-839C-D7CAF0F5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720" y="2387600"/>
            <a:ext cx="6278880" cy="4013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20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latin typeface="Aptos" panose="020B0004020202020204" pitchFamily="34" charset="0"/>
              </a:rPr>
              <a:t>Symbol </a:t>
            </a:r>
            <a:r>
              <a:rPr lang="cs-CZ" sz="2000" b="1" dirty="0">
                <a:latin typeface="Aptos" panose="020B0004020202020204" pitchFamily="34" charset="0"/>
              </a:rPr>
              <a:t>skromnosti</a:t>
            </a:r>
            <a:r>
              <a:rPr lang="cs-CZ" sz="2000" dirty="0">
                <a:latin typeface="Aptos" panose="020B0004020202020204" pitchFamily="34" charset="0"/>
              </a:rPr>
              <a:t> a </a:t>
            </a:r>
            <a:r>
              <a:rPr lang="cs-CZ" sz="2000" b="1" dirty="0">
                <a:latin typeface="Aptos" panose="020B0004020202020204" pitchFamily="34" charset="0"/>
              </a:rPr>
              <a:t>věrnosti</a:t>
            </a:r>
          </a:p>
          <a:p>
            <a:pPr>
              <a:lnSpc>
                <a:spcPct val="90000"/>
              </a:lnSpc>
            </a:pPr>
            <a:r>
              <a:rPr lang="cs-CZ" sz="2000" b="1" dirty="0">
                <a:latin typeface="Aptos" panose="020B0004020202020204" pitchFamily="34" charset="0"/>
              </a:rPr>
              <a:t>Pokora</a:t>
            </a:r>
            <a:r>
              <a:rPr lang="cs-CZ" sz="2000" dirty="0">
                <a:latin typeface="Aptos" panose="020B0004020202020204" pitchFamily="34" charset="0"/>
              </a:rPr>
              <a:t>, </a:t>
            </a:r>
            <a:r>
              <a:rPr lang="cs-CZ" sz="2000" b="1" dirty="0">
                <a:latin typeface="Aptos" panose="020B0004020202020204" pitchFamily="34" charset="0"/>
              </a:rPr>
              <a:t>cudnost, jemnost </a:t>
            </a:r>
            <a:r>
              <a:rPr lang="cs-CZ" sz="2000" dirty="0">
                <a:latin typeface="Aptos" panose="020B0004020202020204" pitchFamily="34" charset="0"/>
              </a:rPr>
              <a:t>i </a:t>
            </a:r>
            <a:r>
              <a:rPr lang="cs-CZ" sz="2000" b="1" dirty="0">
                <a:latin typeface="Aptos" panose="020B0004020202020204" pitchFamily="34" charset="0"/>
              </a:rPr>
              <a:t>láska</a:t>
            </a:r>
            <a:r>
              <a:rPr lang="cs-CZ" sz="2000" dirty="0">
                <a:latin typeface="Aptos" panose="020B0004020202020204" pitchFamily="34" charset="0"/>
              </a:rPr>
              <a:t> (romantika)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latin typeface="Aptos" panose="020B0004020202020204" pitchFamily="34" charset="0"/>
              </a:rPr>
              <a:t>Součástí parfémů – dokáže znecitlivět čich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latin typeface="Aptos" panose="020B0004020202020204" pitchFamily="34" charset="0"/>
              </a:rPr>
              <a:t>Přísada obohacující červené víno (Merlot, Cabernet Sauvignon)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latin typeface="Aptos" panose="020B0004020202020204" pitchFamily="34" charset="0"/>
              </a:rPr>
              <a:t>Také jméno – </a:t>
            </a:r>
            <a:r>
              <a:rPr lang="cs-CZ" sz="2000" b="1" dirty="0">
                <a:latin typeface="Aptos" panose="020B0004020202020204" pitchFamily="34" charset="0"/>
              </a:rPr>
              <a:t>Viola </a:t>
            </a:r>
            <a:r>
              <a:rPr lang="cs-CZ" sz="2000" dirty="0">
                <a:latin typeface="Aptos" panose="020B0004020202020204" pitchFamily="34" charset="0"/>
              </a:rPr>
              <a:t>(jemnost, krása, láska, skromnost)</a:t>
            </a:r>
          </a:p>
          <a:p>
            <a:pPr lvl="2">
              <a:lnSpc>
                <a:spcPct val="90000"/>
              </a:lnSpc>
            </a:pPr>
            <a:r>
              <a:rPr lang="cs-CZ" sz="2000" b="1" dirty="0">
                <a:latin typeface="Aptos" panose="020B0004020202020204" pitchFamily="34" charset="0"/>
              </a:rPr>
              <a:t>Shakespeare</a:t>
            </a:r>
            <a:r>
              <a:rPr lang="cs-CZ" sz="2000" dirty="0">
                <a:latin typeface="Aptos" panose="020B0004020202020204" pitchFamily="34" charset="0"/>
              </a:rPr>
              <a:t> – komedie Večer Tříkrálový  (postava Viola = moudrá, statečná, loajální)</a:t>
            </a:r>
          </a:p>
          <a:p>
            <a:pPr lvl="2">
              <a:lnSpc>
                <a:spcPct val="90000"/>
              </a:lnSpc>
            </a:pPr>
            <a:r>
              <a:rPr lang="cs-CZ" sz="2000" b="1" dirty="0">
                <a:latin typeface="Aptos" panose="020B0004020202020204" pitchFamily="34" charset="0"/>
              </a:rPr>
              <a:t>Goethe</a:t>
            </a:r>
            <a:r>
              <a:rPr lang="cs-CZ" sz="2000" dirty="0">
                <a:latin typeface="Aptos" panose="020B0004020202020204" pitchFamily="34" charset="0"/>
              </a:rPr>
              <a:t> – básně (fialka jako symbol skromnosti, tichého půvabu a melancholie)</a:t>
            </a:r>
          </a:p>
          <a:p>
            <a:pPr>
              <a:lnSpc>
                <a:spcPct val="90000"/>
              </a:lnSpc>
            </a:pPr>
            <a:endParaRPr lang="cs-CZ" sz="20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endParaRPr lang="cs-CZ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3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31D5A9D-FDDC-28B0-EBA2-3F5F57B07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226132"/>
              </p:ext>
            </p:extLst>
          </p:nvPr>
        </p:nvGraphicFramePr>
        <p:xfrm>
          <a:off x="0" y="9188"/>
          <a:ext cx="12192000" cy="684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55">
                  <a:extLst>
                    <a:ext uri="{9D8B030D-6E8A-4147-A177-3AD203B41FA5}">
                      <a16:colId xmlns:a16="http://schemas.microsoft.com/office/drawing/2014/main" val="595016099"/>
                    </a:ext>
                  </a:extLst>
                </a:gridCol>
                <a:gridCol w="2688090">
                  <a:extLst>
                    <a:ext uri="{9D8B030D-6E8A-4147-A177-3AD203B41FA5}">
                      <a16:colId xmlns:a16="http://schemas.microsoft.com/office/drawing/2014/main" val="196990495"/>
                    </a:ext>
                  </a:extLst>
                </a:gridCol>
                <a:gridCol w="3509643">
                  <a:extLst>
                    <a:ext uri="{9D8B030D-6E8A-4147-A177-3AD203B41FA5}">
                      <a16:colId xmlns:a16="http://schemas.microsoft.com/office/drawing/2014/main" val="588803832"/>
                    </a:ext>
                  </a:extLst>
                </a:gridCol>
                <a:gridCol w="3477012">
                  <a:extLst>
                    <a:ext uri="{9D8B030D-6E8A-4147-A177-3AD203B41FA5}">
                      <a16:colId xmlns:a16="http://schemas.microsoft.com/office/drawing/2014/main" val="1307113114"/>
                    </a:ext>
                  </a:extLst>
                </a:gridCol>
              </a:tblGrid>
              <a:tr h="1246042">
                <a:tc>
                  <a:txBody>
                    <a:bodyPr/>
                    <a:lstStyle/>
                    <a:p>
                      <a:pPr algn="ctr"/>
                      <a:r>
                        <a:rPr lang="cs-CZ" sz="2500" b="1">
                          <a:latin typeface="Aptos" panose="020B0004020202020204" pitchFamily="34" charset="0"/>
                        </a:rPr>
                        <a:t>Konotační centra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1">
                          <a:latin typeface="Aptos" panose="020B0004020202020204" pitchFamily="34" charset="0"/>
                        </a:rPr>
                        <a:t>Potvrzují poznatky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1">
                          <a:latin typeface="Aptos" panose="020B0004020202020204" pitchFamily="34" charset="0"/>
                        </a:rPr>
                        <a:t>Příklady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b="1">
                          <a:latin typeface="Aptos" panose="020B0004020202020204" pitchFamily="34" charset="0"/>
                        </a:rPr>
                        <a:t>Zdroje</a:t>
                      </a:r>
                    </a:p>
                  </a:txBody>
                  <a:tcPr marL="95925" marR="95925" marT="47963" marB="47963" anchor="ctr"/>
                </a:tc>
                <a:extLst>
                  <a:ext uri="{0D108BD9-81ED-4DB2-BD59-A6C34878D82A}">
                    <a16:rowId xmlns:a16="http://schemas.microsoft.com/office/drawing/2014/main" val="16396384"/>
                  </a:ext>
                </a:extLst>
              </a:tr>
              <a:tr h="1511157">
                <a:tc>
                  <a:txBody>
                    <a:bodyPr/>
                    <a:lstStyle/>
                    <a:p>
                      <a:r>
                        <a:rPr lang="cs-CZ" sz="2100" b="1">
                          <a:latin typeface="Aptos" panose="020B0004020202020204" pitchFamily="34" charset="0"/>
                        </a:rPr>
                        <a:t>1. skromnost, nenápadnost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frazeologie, literární metafory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„skromná jako fialka“; „nenápadná fialka v koutě“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Slovník frazeologismů; Česká poezie 19. stol. (Erben, Neruda)</a:t>
                      </a:r>
                    </a:p>
                  </a:txBody>
                  <a:tcPr marL="95925" marR="95925" marT="47963" marB="47963" anchor="ctr"/>
                </a:tc>
                <a:extLst>
                  <a:ext uri="{0D108BD9-81ED-4DB2-BD59-A6C34878D82A}">
                    <a16:rowId xmlns:a16="http://schemas.microsoft.com/office/drawing/2014/main" val="681566079"/>
                  </a:ext>
                </a:extLst>
              </a:tr>
              <a:tr h="1511157">
                <a:tc>
                  <a:txBody>
                    <a:bodyPr/>
                    <a:lstStyle/>
                    <a:p>
                      <a:r>
                        <a:rPr lang="cs-CZ" sz="2100" b="1" dirty="0">
                          <a:latin typeface="Aptos" panose="020B0004020202020204" pitchFamily="34" charset="0"/>
                        </a:rPr>
                        <a:t>2. něha, jemnost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výkladové slovníky, poetická adjektiva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„jemná jako fialka“; „fialková vůně“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Slovník spisovné češtiny; poezie.cz</a:t>
                      </a:r>
                    </a:p>
                  </a:txBody>
                  <a:tcPr marL="95925" marR="95925" marT="47963" marB="47963" anchor="ctr"/>
                </a:tc>
                <a:extLst>
                  <a:ext uri="{0D108BD9-81ED-4DB2-BD59-A6C34878D82A}">
                    <a16:rowId xmlns:a16="http://schemas.microsoft.com/office/drawing/2014/main" val="428528136"/>
                  </a:ext>
                </a:extLst>
              </a:tr>
              <a:tr h="1511157">
                <a:tc>
                  <a:txBody>
                    <a:bodyPr/>
                    <a:lstStyle/>
                    <a:p>
                      <a:r>
                        <a:rPr lang="cs-CZ" sz="2100" b="1">
                          <a:latin typeface="Aptos" panose="020B0004020202020204" pitchFamily="34" charset="0"/>
                        </a:rPr>
                        <a:t>3. mládí, nevinnost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symbolika v literatuře, dívčí motivy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„fialka symbolizuje nevinnost dívky“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Literární slovníky; básně K. J. Erbena, F. Hrubína</a:t>
                      </a:r>
                    </a:p>
                  </a:txBody>
                  <a:tcPr marL="95925" marR="95925" marT="47963" marB="47963" anchor="ctr"/>
                </a:tc>
                <a:extLst>
                  <a:ext uri="{0D108BD9-81ED-4DB2-BD59-A6C34878D82A}">
                    <a16:rowId xmlns:a16="http://schemas.microsoft.com/office/drawing/2014/main" val="65320467"/>
                  </a:ext>
                </a:extLst>
              </a:tr>
              <a:tr h="1069298">
                <a:tc>
                  <a:txBody>
                    <a:bodyPr/>
                    <a:lstStyle/>
                    <a:p>
                      <a:r>
                        <a:rPr lang="cs-CZ" sz="2100" b="1">
                          <a:latin typeface="Aptos" panose="020B0004020202020204" pitchFamily="34" charset="0"/>
                        </a:rPr>
                        <a:t>4. jarní květina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botanika, sezónnost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>
                          <a:latin typeface="Aptos" panose="020B0004020202020204" pitchFamily="34" charset="0"/>
                        </a:rPr>
                        <a:t>„fialky na jaře“; „vůně fialek při příchodu jara“</a:t>
                      </a:r>
                    </a:p>
                  </a:txBody>
                  <a:tcPr marL="95925" marR="95925" marT="47963" marB="47963" anchor="ctr"/>
                </a:tc>
                <a:tc>
                  <a:txBody>
                    <a:bodyPr/>
                    <a:lstStyle/>
                    <a:p>
                      <a:r>
                        <a:rPr lang="cs-CZ" sz="2100" dirty="0">
                          <a:latin typeface="Aptos" panose="020B0004020202020204" pitchFamily="34" charset="0"/>
                        </a:rPr>
                        <a:t>Botanické příručky; kalendář květeny</a:t>
                      </a:r>
                    </a:p>
                  </a:txBody>
                  <a:tcPr marL="95925" marR="95925" marT="47963" marB="47963" anchor="ctr"/>
                </a:tc>
                <a:extLst>
                  <a:ext uri="{0D108BD9-81ED-4DB2-BD59-A6C34878D82A}">
                    <a16:rowId xmlns:a16="http://schemas.microsoft.com/office/drawing/2014/main" val="406063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63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56B85-72E6-9700-3D53-4F5889F6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Bakalářská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9E0048-8BFD-EC5C-8A38-42F56304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latin typeface="Aptos" panose="020B0004020202020204" pitchFamily="34" charset="0"/>
              </a:rPr>
              <a:t>Autor práce: </a:t>
            </a:r>
            <a:r>
              <a:rPr lang="cs-CZ" sz="2000" dirty="0">
                <a:latin typeface="Aptos" panose="020B0004020202020204" pitchFamily="34" charset="0"/>
              </a:rPr>
              <a:t>Martin </a:t>
            </a:r>
            <a:r>
              <a:rPr lang="cs-CZ" sz="2000" dirty="0" err="1">
                <a:latin typeface="Aptos" panose="020B0004020202020204" pitchFamily="34" charset="0"/>
              </a:rPr>
              <a:t>Talafús</a:t>
            </a:r>
            <a:endParaRPr lang="en-US" sz="20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000" b="1" dirty="0">
                <a:latin typeface="Aptos" panose="020B0004020202020204" pitchFamily="34" charset="0"/>
              </a:rPr>
              <a:t>Název práce: </a:t>
            </a:r>
            <a:r>
              <a:rPr lang="cs-CZ" sz="2000" dirty="0">
                <a:latin typeface="Aptos" panose="020B0004020202020204" pitchFamily="34" charset="0"/>
              </a:rPr>
              <a:t>Jazykový obraz květin v češtině (Sémantické konotace a prototypy)</a:t>
            </a:r>
          </a:p>
          <a:p>
            <a:pPr>
              <a:lnSpc>
                <a:spcPct val="90000"/>
              </a:lnSpc>
            </a:pPr>
            <a:r>
              <a:rPr lang="cs-CZ" sz="2000" b="1" dirty="0">
                <a:latin typeface="Aptos" panose="020B0004020202020204" pitchFamily="34" charset="0"/>
              </a:rPr>
              <a:t>Rok obhajoby: </a:t>
            </a:r>
            <a:r>
              <a:rPr lang="cs-CZ" sz="2000" dirty="0">
                <a:latin typeface="Aptos" panose="020B0004020202020204" pitchFamily="34" charset="0"/>
              </a:rPr>
              <a:t>2013</a:t>
            </a:r>
            <a:endParaRPr lang="en-US" sz="20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000" b="1" dirty="0">
                <a:latin typeface="Aptos" panose="020B0004020202020204" pitchFamily="34" charset="0"/>
              </a:rPr>
              <a:t>Vedoucí práce: </a:t>
            </a:r>
            <a:r>
              <a:rPr lang="cs-CZ" sz="2000" dirty="0">
                <a:latin typeface="Aptos" panose="020B0004020202020204" pitchFamily="34" charset="0"/>
              </a:rPr>
              <a:t>doc. PhDr. Irena Vaňková, CSc., Ph.D.</a:t>
            </a:r>
          </a:p>
          <a:p>
            <a:pPr>
              <a:lnSpc>
                <a:spcPct val="90000"/>
              </a:lnSpc>
            </a:pPr>
            <a:r>
              <a:rPr lang="cs-CZ" sz="2000" b="1" dirty="0">
                <a:latin typeface="Aptos" panose="020B0004020202020204" pitchFamily="34" charset="0"/>
              </a:rPr>
              <a:t>Oponent práce: </a:t>
            </a:r>
            <a:r>
              <a:rPr lang="cs-CZ" sz="2000" dirty="0">
                <a:latin typeface="Aptos" panose="020B0004020202020204" pitchFamily="34" charset="0"/>
              </a:rPr>
              <a:t>doc. PhDr. Bozděchová Ivana, CSc.</a:t>
            </a:r>
          </a:p>
          <a:p>
            <a:pPr>
              <a:lnSpc>
                <a:spcPct val="90000"/>
              </a:lnSpc>
            </a:pPr>
            <a:r>
              <a:rPr lang="cs-CZ" sz="2000" b="1" dirty="0">
                <a:latin typeface="Aptos" panose="020B0004020202020204" pitchFamily="34" charset="0"/>
              </a:rPr>
              <a:t>Výsledky obhajoby: </a:t>
            </a:r>
            <a:r>
              <a:rPr lang="cs-CZ" sz="2000" dirty="0">
                <a:latin typeface="Aptos" panose="020B0004020202020204" pitchFamily="34" charset="0"/>
              </a:rPr>
              <a:t>velmi dobře</a:t>
            </a:r>
            <a:endParaRPr lang="en-US" sz="20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endParaRPr lang="cs-CZ" sz="20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latin typeface="Aptos" panose="020B0004020202020204" pitchFamily="34" charset="0"/>
                <a:ea typeface="Open Sans"/>
                <a:cs typeface="Open Sans"/>
              </a:rPr>
              <a:t>TALAFÚS, Martin. </a:t>
            </a:r>
            <a:r>
              <a:rPr lang="cs-CZ" sz="2000" i="1" dirty="0">
                <a:latin typeface="Aptos" panose="020B0004020202020204" pitchFamily="34" charset="0"/>
                <a:ea typeface="Open Sans"/>
                <a:cs typeface="Open Sans"/>
              </a:rPr>
              <a:t>Jazykový obraz květin v češtině (Sémantické konotace a prototypy)</a:t>
            </a:r>
            <a:r>
              <a:rPr lang="cs-CZ" sz="2000" dirty="0">
                <a:latin typeface="Aptos" panose="020B0004020202020204" pitchFamily="34" charset="0"/>
                <a:ea typeface="Open Sans"/>
                <a:cs typeface="Open Sans"/>
              </a:rPr>
              <a:t>. Bakalářská práce, vedoucí Vaňková, Irena. Univerzita Karlova, Filozofická fakulta, Ústav českého jazyka a teorie komunikace, 2013.</a:t>
            </a:r>
          </a:p>
          <a:p>
            <a:pPr>
              <a:lnSpc>
                <a:spcPct val="90000"/>
              </a:lnSpc>
            </a:pPr>
            <a:endParaRPr lang="cs-CZ" sz="20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endParaRPr lang="cs-CZ" sz="2000" dirty="0">
              <a:latin typeface="Aptos" panose="020B0004020202020204" pitchFamily="34" charset="0"/>
            </a:endParaRPr>
          </a:p>
        </p:txBody>
      </p:sp>
      <p:pic>
        <p:nvPicPr>
          <p:cNvPr id="9" name="Graphic 9" descr="Psací stroj">
            <a:extLst>
              <a:ext uri="{FF2B5EF4-FFF2-40B4-BE49-F238E27FC236}">
                <a16:creationId xmlns:a16="http://schemas.microsoft.com/office/drawing/2014/main" id="{25C51C7C-C1CB-A4EB-222D-C87268F50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8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5D33D119-A6C8-4A3A-85DC-04DC6D9A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A133A53-445E-4A59-A653-BB1A1673B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7553" y="237744"/>
            <a:ext cx="7584889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DF0744-1542-06B0-3B54-CD0D8AB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464808" cy="1746504"/>
          </a:xfrm>
        </p:spPr>
        <p:txBody>
          <a:bodyPr>
            <a:normAutofit/>
          </a:bodyPr>
          <a:lstStyle/>
          <a:p>
            <a:r>
              <a:rPr lang="cs-CZ" dirty="0"/>
              <a:t>Chryzantéma – etymologie </a:t>
            </a:r>
          </a:p>
        </p:txBody>
      </p:sp>
      <p:pic>
        <p:nvPicPr>
          <p:cNvPr id="7170" name="Picture 2" descr="Free fotobanka : květ, nachový, okvětní lístek, podzim, růžový, sezóna ...">
            <a:extLst>
              <a:ext uri="{FF2B5EF4-FFF2-40B4-BE49-F238E27FC236}">
                <a16:creationId xmlns:a16="http://schemas.microsoft.com/office/drawing/2014/main" id="{0073AC6D-F563-64E4-B08B-F9821D6D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32741" b="-2"/>
          <a:stretch>
            <a:fillRect/>
          </a:stretch>
        </p:blipFill>
        <p:spPr bwMode="auto">
          <a:xfrm>
            <a:off x="480060" y="484633"/>
            <a:ext cx="3392861" cy="57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7D9AC-5986-9AE7-9444-29416836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593" y="2971800"/>
            <a:ext cx="6464808" cy="3648456"/>
          </a:xfrm>
        </p:spPr>
        <p:txBody>
          <a:bodyPr>
            <a:normAutofit/>
          </a:bodyPr>
          <a:lstStyle/>
          <a:p>
            <a:pPr lvl="1"/>
            <a:r>
              <a:rPr lang="cs-CZ" sz="24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 slova: </a:t>
            </a:r>
            <a:endParaRPr lang="cs-CZ" sz="2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sz="2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Přes latinu z řeckého </a:t>
            </a:r>
            <a:r>
              <a:rPr lang="cs-CZ" sz="24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Chrysánthemon</a:t>
            </a:r>
            <a:r>
              <a:rPr lang="cs-CZ" sz="2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 </a:t>
            </a:r>
            <a:r>
              <a:rPr lang="cs-CZ" sz="24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Chrysos</a:t>
            </a:r>
            <a:r>
              <a:rPr lang="cs-CZ" sz="2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(=zlato) a </a:t>
            </a:r>
            <a:r>
              <a:rPr lang="cs-CZ" sz="24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Ánthemon</a:t>
            </a:r>
            <a:r>
              <a:rPr lang="cs-CZ" sz="2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(=květina)</a:t>
            </a:r>
          </a:p>
          <a:p>
            <a:pPr lvl="2"/>
            <a:r>
              <a:rPr lang="cs-CZ" sz="24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Překlad: </a:t>
            </a:r>
            <a:r>
              <a:rPr lang="cs-CZ" sz="2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zlatá květina, podle barvy květů</a:t>
            </a:r>
          </a:p>
          <a:p>
            <a:pPr lvl="1"/>
            <a:endParaRPr lang="cs-CZ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4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Motivace znaku: </a:t>
            </a:r>
            <a:r>
              <a:rPr lang="cs-CZ" sz="2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 nemá znak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569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5D33D119-A6C8-4A3A-85DC-04DC6D9A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A133A53-445E-4A59-A653-BB1A1673B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7553" y="237744"/>
            <a:ext cx="7584889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79503A-D4FE-599D-DCEA-872306C7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464808" cy="1746504"/>
          </a:xfrm>
        </p:spPr>
        <p:txBody>
          <a:bodyPr>
            <a:normAutofit/>
          </a:bodyPr>
          <a:lstStyle/>
          <a:p>
            <a:r>
              <a:rPr lang="cs-CZ" sz="4400"/>
              <a:t>Chryzantéma – ve výkladových slovnících </a:t>
            </a:r>
          </a:p>
        </p:txBody>
      </p:sp>
      <p:pic>
        <p:nvPicPr>
          <p:cNvPr id="8194" name="Picture 2" descr="Free fotobanka : nachový, okvětní lístek, sedmikráska, zelená, květinář ...">
            <a:extLst>
              <a:ext uri="{FF2B5EF4-FFF2-40B4-BE49-F238E27FC236}">
                <a16:creationId xmlns:a16="http://schemas.microsoft.com/office/drawing/2014/main" id="{40051170-FF02-86E3-C6DB-5EAF8DD3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8" r="22352" b="-2"/>
          <a:stretch>
            <a:fillRect/>
          </a:stretch>
        </p:blipFill>
        <p:spPr bwMode="auto">
          <a:xfrm>
            <a:off x="480060" y="484633"/>
            <a:ext cx="3392861" cy="57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4FDD28-3EB3-0326-2618-D2148F5C0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920" y="2291080"/>
            <a:ext cx="7272020" cy="4236720"/>
          </a:xfrm>
        </p:spPr>
        <p:txBody>
          <a:bodyPr>
            <a:normAutofit/>
          </a:bodyPr>
          <a:lstStyle/>
          <a:p>
            <a:pPr lvl="1"/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SLOVNÍK SPISOVNÉ ČEŠTINY PRO ŠKOLU A VEŘEJNOST</a:t>
            </a:r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= 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zahradní rostlina s velkými bohatými květy: bílé, žluté ch-y</a:t>
            </a:r>
          </a:p>
          <a:p>
            <a:pPr lvl="1"/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AKADEMICKÝ SLOVNÍK SOUČASNÉ ČEŠTINY (ONLINE)</a:t>
            </a:r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= okrasná rostlina s velkými bohatými květenstvími (úbory) různých barev, kvetoucí na podzim:</a:t>
            </a:r>
          </a:p>
          <a:p>
            <a:pPr lvl="3"/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bílé / žluté chryzantémy </a:t>
            </a:r>
          </a:p>
          <a:p>
            <a:pPr lvl="3"/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výstava chryzantém </a:t>
            </a:r>
          </a:p>
          <a:p>
            <a:pPr lvl="3"/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položit na hrob kytici chryzantém</a:t>
            </a:r>
          </a:p>
          <a:p>
            <a:pPr lvl="1"/>
            <a:r>
              <a:rPr lang="cs-CZ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SPISOVNÝ SLOVNÍK JAZYKA ČESKÉHO (ONLINE)</a:t>
            </a:r>
            <a:endParaRPr lang="cs-CZ" sz="1800" b="1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3"/>
            <a:r>
              <a:rPr lang="cs-CZ" sz="1800" dirty="0">
                <a:latin typeface="Aptos" panose="020B0004020202020204" pitchFamily="34" charset="0"/>
                <a:ea typeface="Times New Roman" panose="02020603050405020304" pitchFamily="18" charset="0"/>
              </a:rPr>
              <a:t>Součást dušičkových věnců na hroby, 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dušičková květina</a:t>
            </a:r>
          </a:p>
          <a:p>
            <a:pPr lvl="3"/>
            <a:r>
              <a:rPr lang="cs-CZ" sz="1800" dirty="0">
                <a:latin typeface="Aptos" panose="020B0004020202020204" pitchFamily="34" charset="0"/>
                <a:ea typeface="Times New Roman" panose="02020603050405020304" pitchFamily="18" charset="0"/>
              </a:rPr>
              <a:t>= Skleníková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rostlina s velikými úbory květů různých barev, žlutá a bílá chryzantéma, květina na hrob</a:t>
            </a:r>
          </a:p>
          <a:p>
            <a:endParaRPr lang="cs-CZ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19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B0E88-00B5-844D-1CDE-71BD272E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400"/>
              <a:t>Chryzantéma – frazeologie </a:t>
            </a:r>
          </a:p>
        </p:txBody>
      </p:sp>
      <p:sp>
        <p:nvSpPr>
          <p:cNvPr id="9222" name="Rectangle 9222">
            <a:extLst>
              <a:ext uri="{FF2B5EF4-FFF2-40B4-BE49-F238E27FC236}">
                <a16:creationId xmlns:a16="http://schemas.microsoft.com/office/drawing/2014/main" id="{6F9E9273-EC39-4D91-81D2-9E2DC025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Grm krizanteme (73 fotografije): sorte s imenima vrta, male i žute ...">
            <a:extLst>
              <a:ext uri="{FF2B5EF4-FFF2-40B4-BE49-F238E27FC236}">
                <a16:creationId xmlns:a16="http://schemas.microsoft.com/office/drawing/2014/main" id="{87B495ED-51A4-1B3F-4332-F5EC9503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r="27280"/>
          <a:stretch>
            <a:fillRect/>
          </a:stretch>
        </p:blipFill>
        <p:spPr bwMode="auto">
          <a:xfrm>
            <a:off x="727654" y="727628"/>
            <a:ext cx="5367165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1ECC1-7237-C006-900D-BD13F6EC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162" y="2568670"/>
            <a:ext cx="5991518" cy="3931920"/>
          </a:xfrm>
        </p:spPr>
        <p:txBody>
          <a:bodyPr>
            <a:normAutofit/>
          </a:bodyPr>
          <a:lstStyle/>
          <a:p>
            <a:pPr lvl="3"/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Kniha: 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Chryzantémy ze země zelených hor</a:t>
            </a:r>
          </a:p>
          <a:p>
            <a:pPr lvl="3"/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Soubor přeložených </a:t>
            </a:r>
            <a:r>
              <a:rPr lang="cs-CZ" sz="1800" b="1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starokorejských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básní 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19.století</a:t>
            </a:r>
          </a:p>
          <a:p>
            <a:pPr lvl="3"/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Název sbírky je 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symbolický</a:t>
            </a:r>
            <a:endParaRPr lang="cs-CZ" sz="1800" b="1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odkazuje ke kulturnímu významu chryzantém v asijských zemích - spojována s 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podzimem, melancholií, dlouhověkostí, odolností </a:t>
            </a:r>
          </a:p>
          <a:p>
            <a:endParaRPr lang="cs-CZ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0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8B8B85F6-6831-4D2A-9EFD-9CFC13EB1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67E72B3D-9DFB-422A-92FC-8B1B9DE5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11725656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0C5D5F-01A5-7F92-2971-821D2324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sz="4400"/>
              <a:t>Chryzantéma – symbolika v kulturách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15AC2-577F-CC45-723E-C09F4427D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03" y="2768930"/>
            <a:ext cx="6281928" cy="3648456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ptos" panose="020B0004020202020204" pitchFamily="34" charset="0"/>
              </a:rPr>
              <a:t>V Evropě: </a:t>
            </a:r>
            <a:r>
              <a:rPr lang="cs-CZ" sz="2000" dirty="0">
                <a:latin typeface="Aptos" panose="020B0004020202020204" pitchFamily="34" charset="0"/>
              </a:rPr>
              <a:t>spojovány se smutečními obřady a dušičkami, je považována za květinu na hrob, symbolizují smrt</a:t>
            </a:r>
            <a:endParaRPr lang="cs-CZ" sz="2000" b="1" dirty="0">
              <a:latin typeface="Aptos" panose="020B0004020202020204" pitchFamily="34" charset="0"/>
            </a:endParaRPr>
          </a:p>
          <a:p>
            <a:r>
              <a:rPr lang="cs-CZ" sz="2000" b="1" dirty="0">
                <a:latin typeface="Aptos" panose="020B0004020202020204" pitchFamily="34" charset="0"/>
              </a:rPr>
              <a:t>Ve východní Asii: </a:t>
            </a:r>
            <a:r>
              <a:rPr lang="cs-CZ" sz="2000" dirty="0">
                <a:latin typeface="Aptos" panose="020B0004020202020204" pitchFamily="34" charset="0"/>
              </a:rPr>
              <a:t>v Číně je považována za posvátnou rostlinu – zdobí chrámy a obřady, v Japonsku je symbolem královské rodiny a každoročně se pořádají výstavy</a:t>
            </a:r>
            <a:endParaRPr lang="cs-CZ" sz="2000" b="1" dirty="0">
              <a:latin typeface="Aptos" panose="020B0004020202020204" pitchFamily="34" charset="0"/>
            </a:endParaRPr>
          </a:p>
          <a:p>
            <a:r>
              <a:rPr lang="cs-CZ" sz="2000" b="1" dirty="0">
                <a:latin typeface="Aptos" panose="020B0004020202020204" pitchFamily="34" charset="0"/>
              </a:rPr>
              <a:t>V Americe: </a:t>
            </a:r>
            <a:r>
              <a:rPr lang="cs-CZ" sz="2000" dirty="0">
                <a:latin typeface="Aptos" panose="020B0004020202020204" pitchFamily="34" charset="0"/>
              </a:rPr>
              <a:t>je symbolem radosti a veselí</a:t>
            </a:r>
            <a:endParaRPr lang="cs-CZ" sz="2000" b="1" dirty="0">
              <a:latin typeface="Aptos" panose="020B0004020202020204" pitchFamily="34" charset="0"/>
            </a:endParaRPr>
          </a:p>
        </p:txBody>
      </p:sp>
      <p:sp useBgFill="1">
        <p:nvSpPr>
          <p:cNvPr id="10257" name="Rectangle 10256">
            <a:extLst>
              <a:ext uri="{FF2B5EF4-FFF2-40B4-BE49-F238E27FC236}">
                <a16:creationId xmlns:a16="http://schemas.microsoft.com/office/drawing/2014/main" id="{8BDB2D29-D4A4-449C-9673-11FAF8A1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4989" y="0"/>
            <a:ext cx="4447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8" name="Picture 8" descr="Je možné pěstovat chryzantémy v květináči?">
            <a:extLst>
              <a:ext uri="{FF2B5EF4-FFF2-40B4-BE49-F238E27FC236}">
                <a16:creationId xmlns:a16="http://schemas.microsoft.com/office/drawing/2014/main" id="{60DA38F0-5FE3-6C35-2AD9-5529D680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9" r="35293" b="-1"/>
          <a:stretch>
            <a:fillRect/>
          </a:stretch>
        </p:blipFill>
        <p:spPr bwMode="auto">
          <a:xfrm>
            <a:off x="7833571" y="237744"/>
            <a:ext cx="2024804" cy="32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hryzantéma a meč: Vzorce japonské kultury (Japonsko) | Aukro">
            <a:extLst>
              <a:ext uri="{FF2B5EF4-FFF2-40B4-BE49-F238E27FC236}">
                <a16:creationId xmlns:a16="http://schemas.microsoft.com/office/drawing/2014/main" id="{1EBC9231-5E51-CAF5-EF9D-7093923F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r="7265" b="-5"/>
          <a:stretch>
            <a:fillRect/>
          </a:stretch>
        </p:blipFill>
        <p:spPr bwMode="auto">
          <a:xfrm>
            <a:off x="9944100" y="237744"/>
            <a:ext cx="2019300" cy="32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es Tourangeaux fleurissent les tombes pour la Toussaint malgré le ...">
            <a:extLst>
              <a:ext uri="{FF2B5EF4-FFF2-40B4-BE49-F238E27FC236}">
                <a16:creationId xmlns:a16="http://schemas.microsoft.com/office/drawing/2014/main" id="{FA118CD7-C7AA-408C-C642-FBB018F8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6" r="10801" b="1"/>
          <a:stretch>
            <a:fillRect/>
          </a:stretch>
        </p:blipFill>
        <p:spPr bwMode="auto">
          <a:xfrm>
            <a:off x="7833572" y="3533774"/>
            <a:ext cx="4129828" cy="30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26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5D33D119-A6C8-4A3A-85DC-04DC6D9A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A133A53-445E-4A59-A653-BB1A1673B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7553" y="237744"/>
            <a:ext cx="7584889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5FEC8C-15CB-AA99-087C-B24FB5B6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464808" cy="1746504"/>
          </a:xfrm>
        </p:spPr>
        <p:txBody>
          <a:bodyPr>
            <a:normAutofit/>
          </a:bodyPr>
          <a:lstStyle/>
          <a:p>
            <a:r>
              <a:rPr lang="cs-CZ"/>
              <a:t>Chryzantéma – květomluva </a:t>
            </a:r>
          </a:p>
        </p:txBody>
      </p:sp>
      <p:pic>
        <p:nvPicPr>
          <p:cNvPr id="11266" name="Picture 2" descr="Ceny chryzantem 2023 - ile kosztują chryzantemy w doniczce? Gdzie ...">
            <a:extLst>
              <a:ext uri="{FF2B5EF4-FFF2-40B4-BE49-F238E27FC236}">
                <a16:creationId xmlns:a16="http://schemas.microsoft.com/office/drawing/2014/main" id="{44F63DF3-AAF9-14F4-8EC0-F8DC3780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29905" b="2"/>
          <a:stretch>
            <a:fillRect/>
          </a:stretch>
        </p:blipFill>
        <p:spPr bwMode="auto">
          <a:xfrm>
            <a:off x="480060" y="484633"/>
            <a:ext cx="3392861" cy="57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ACDCA-0C25-D2B9-5847-85D6D0A1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981" y="1899172"/>
            <a:ext cx="7757739" cy="45577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latin typeface="Aptos" panose="020B0004020202020204" pitchFamily="34" charset="0"/>
              </a:rPr>
              <a:t>BÍLÁ CHRYZANTÉMA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Symbolizuje </a:t>
            </a:r>
            <a:r>
              <a:rPr lang="cs-CZ" b="1" dirty="0">
                <a:latin typeface="Aptos" panose="020B0004020202020204" pitchFamily="34" charset="0"/>
              </a:rPr>
              <a:t>čistotu, nevinnost a smutek</a:t>
            </a:r>
            <a:r>
              <a:rPr lang="cs-CZ" dirty="0">
                <a:latin typeface="Aptos" panose="020B0004020202020204" pitchFamily="34" charset="0"/>
              </a:rPr>
              <a:t>.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V Evropě spojena s </a:t>
            </a:r>
            <a:r>
              <a:rPr lang="cs-CZ" b="1" dirty="0">
                <a:latin typeface="Aptos" panose="020B0004020202020204" pitchFamily="34" charset="0"/>
              </a:rPr>
              <a:t>uctíváním zesnulých</a:t>
            </a:r>
            <a:r>
              <a:rPr lang="cs-CZ" dirty="0">
                <a:latin typeface="Aptos" panose="020B0004020202020204" pitchFamily="34" charset="0"/>
              </a:rPr>
              <a:t>, často se klade na hroby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V Asii (např. v Japonsku) má pozitivní význam – znamená </a:t>
            </a:r>
            <a:r>
              <a:rPr lang="cs-CZ" b="1" dirty="0">
                <a:latin typeface="Aptos" panose="020B0004020202020204" pitchFamily="34" charset="0"/>
              </a:rPr>
              <a:t>čest a dlouhý život</a:t>
            </a:r>
            <a:r>
              <a:rPr lang="cs-CZ" dirty="0">
                <a:latin typeface="Aptos" panose="020B00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b="1" dirty="0">
                <a:latin typeface="Aptos" panose="020B0004020202020204" pitchFamily="34" charset="0"/>
              </a:rPr>
              <a:t>ŽLUTÁ CHRYZANTÉMA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Může vyjadřovat </a:t>
            </a:r>
            <a:r>
              <a:rPr lang="cs-CZ" b="1" dirty="0">
                <a:latin typeface="Aptos" panose="020B0004020202020204" pitchFamily="34" charset="0"/>
              </a:rPr>
              <a:t>odmítnutou nebo zrazenou lásku</a:t>
            </a:r>
            <a:r>
              <a:rPr lang="cs-CZ" dirty="0">
                <a:latin typeface="Aptos" panose="020B0004020202020204" pitchFamily="34" charset="0"/>
              </a:rPr>
              <a:t>, </a:t>
            </a:r>
            <a:r>
              <a:rPr lang="cs-CZ" b="1" dirty="0">
                <a:latin typeface="Aptos" panose="020B0004020202020204" pitchFamily="34" charset="0"/>
              </a:rPr>
              <a:t>zármutek</a:t>
            </a:r>
            <a:r>
              <a:rPr lang="cs-CZ" dirty="0">
                <a:latin typeface="Aptos" panose="020B0004020202020204" pitchFamily="34" charset="0"/>
              </a:rPr>
              <a:t>.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V některých asijských kulturách (Čína, Japonsko) ale může symbolizovat </a:t>
            </a:r>
            <a:r>
              <a:rPr lang="cs-CZ" b="1" dirty="0">
                <a:latin typeface="Aptos" panose="020B0004020202020204" pitchFamily="34" charset="0"/>
              </a:rPr>
              <a:t>štěstí a prosperitu</a:t>
            </a:r>
            <a:r>
              <a:rPr lang="cs-CZ" dirty="0">
                <a:latin typeface="Aptos" panose="020B00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b="1" dirty="0">
                <a:latin typeface="Aptos" panose="020B0004020202020204" pitchFamily="34" charset="0"/>
              </a:rPr>
              <a:t>ČERVENÁ CHRYZANTÉMA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Znamená </a:t>
            </a:r>
            <a:r>
              <a:rPr lang="cs-CZ" b="1" dirty="0">
                <a:latin typeface="Aptos" panose="020B0004020202020204" pitchFamily="34" charset="0"/>
              </a:rPr>
              <a:t>lásku a vášeň</a:t>
            </a:r>
            <a:r>
              <a:rPr lang="cs-CZ" dirty="0">
                <a:latin typeface="Aptos" panose="020B0004020202020204" pitchFamily="34" charset="0"/>
              </a:rPr>
              <a:t>.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Je výrazem </a:t>
            </a:r>
            <a:r>
              <a:rPr lang="cs-CZ" b="1" dirty="0">
                <a:latin typeface="Aptos" panose="020B0004020202020204" pitchFamily="34" charset="0"/>
              </a:rPr>
              <a:t>hlubokých citů a náklonnosti</a:t>
            </a:r>
            <a:r>
              <a:rPr lang="cs-CZ" dirty="0">
                <a:latin typeface="Aptos" panose="020B0004020202020204" pitchFamily="34" charset="0"/>
              </a:rPr>
              <a:t>, podobně jako růže.</a:t>
            </a:r>
          </a:p>
          <a:p>
            <a:pPr>
              <a:lnSpc>
                <a:spcPct val="90000"/>
              </a:lnSpc>
            </a:pPr>
            <a:r>
              <a:rPr lang="cs-CZ" b="1" dirty="0">
                <a:latin typeface="Aptos" panose="020B0004020202020204" pitchFamily="34" charset="0"/>
              </a:rPr>
              <a:t>FIALOVÁ CHRYZANTÉMA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Symbolizuje </a:t>
            </a:r>
            <a:r>
              <a:rPr lang="cs-CZ" b="1" dirty="0">
                <a:latin typeface="Aptos" panose="020B0004020202020204" pitchFamily="34" charset="0"/>
              </a:rPr>
              <a:t>ušlechtilost, duchovno a smutek</a:t>
            </a:r>
            <a:r>
              <a:rPr lang="cs-CZ" dirty="0">
                <a:latin typeface="Aptos" panose="020B0004020202020204" pitchFamily="34" charset="0"/>
              </a:rPr>
              <a:t>.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V některých kontextech může značit i </a:t>
            </a:r>
            <a:r>
              <a:rPr lang="cs-CZ" b="1" dirty="0">
                <a:latin typeface="Aptos" panose="020B0004020202020204" pitchFamily="34" charset="0"/>
              </a:rPr>
              <a:t>tajemství či vznešenost</a:t>
            </a:r>
            <a:r>
              <a:rPr lang="cs-CZ" dirty="0">
                <a:latin typeface="Aptos" panose="020B00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b="1" dirty="0">
                <a:latin typeface="Aptos" panose="020B0004020202020204" pitchFamily="34" charset="0"/>
              </a:rPr>
              <a:t>RŮŽOVÁ CHRYZANTÉMA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Vyjadřuje </a:t>
            </a:r>
            <a:r>
              <a:rPr lang="cs-CZ" b="1" dirty="0">
                <a:latin typeface="Aptos" panose="020B0004020202020204" pitchFamily="34" charset="0"/>
              </a:rPr>
              <a:t>lásku, obdiv, jemnost a něžnost</a:t>
            </a:r>
            <a:r>
              <a:rPr lang="cs-CZ" dirty="0">
                <a:latin typeface="Aptos" panose="020B0004020202020204" pitchFamily="34" charset="0"/>
              </a:rPr>
              <a:t>.</a:t>
            </a: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– Hodí se např. jako květina k vyjádření poděkování nebo náklonnosti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76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CB1E289-B1F2-4D39-8A42-F5D8A3B48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069295"/>
              </p:ext>
            </p:extLst>
          </p:nvPr>
        </p:nvGraphicFramePr>
        <p:xfrm>
          <a:off x="477012" y="480060"/>
          <a:ext cx="11237976" cy="589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667">
                  <a:extLst>
                    <a:ext uri="{9D8B030D-6E8A-4147-A177-3AD203B41FA5}">
                      <a16:colId xmlns:a16="http://schemas.microsoft.com/office/drawing/2014/main" val="328841891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4228368061"/>
                    </a:ext>
                  </a:extLst>
                </a:gridCol>
                <a:gridCol w="3152227">
                  <a:extLst>
                    <a:ext uri="{9D8B030D-6E8A-4147-A177-3AD203B41FA5}">
                      <a16:colId xmlns:a16="http://schemas.microsoft.com/office/drawing/2014/main" val="3925949301"/>
                    </a:ext>
                  </a:extLst>
                </a:gridCol>
                <a:gridCol w="3169845">
                  <a:extLst>
                    <a:ext uri="{9D8B030D-6E8A-4147-A177-3AD203B41FA5}">
                      <a16:colId xmlns:a16="http://schemas.microsoft.com/office/drawing/2014/main" val="4030240770"/>
                    </a:ext>
                  </a:extLst>
                </a:gridCol>
              </a:tblGrid>
              <a:tr h="850689">
                <a:tc>
                  <a:txBody>
                    <a:bodyPr/>
                    <a:lstStyle/>
                    <a:p>
                      <a:pPr algn="ctr"/>
                      <a:r>
                        <a:rPr lang="cs-CZ" sz="2100" b="1">
                          <a:latin typeface="Aptos" panose="020B0004020202020204" pitchFamily="34" charset="0"/>
                        </a:rPr>
                        <a:t>Konotační centra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>
                          <a:latin typeface="Aptos" panose="020B0004020202020204" pitchFamily="34" charset="0"/>
                        </a:rPr>
                        <a:t>Potvrzují poznatky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>
                          <a:latin typeface="Aptos" panose="020B0004020202020204" pitchFamily="34" charset="0"/>
                        </a:rPr>
                        <a:t>Příklady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>
                          <a:latin typeface="Aptos" panose="020B0004020202020204" pitchFamily="34" charset="0"/>
                        </a:rPr>
                        <a:t>Zdroje</a:t>
                      </a:r>
                    </a:p>
                  </a:txBody>
                  <a:tcPr marL="74414" marR="74414" marT="37207" marB="37207" anchor="ctr"/>
                </a:tc>
                <a:extLst>
                  <a:ext uri="{0D108BD9-81ED-4DB2-BD59-A6C34878D82A}">
                    <a16:rowId xmlns:a16="http://schemas.microsoft.com/office/drawing/2014/main" val="666113449"/>
                  </a:ext>
                </a:extLst>
              </a:tr>
              <a:tr h="1337929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Aptos" panose="020B0004020202020204" pitchFamily="34" charset="0"/>
                        </a:rPr>
                        <a:t>1. smrt, pietní význam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frazeologie, kulturní kontext (Dušičky, pohřby)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„chryzantémy na hrobech“; „květy chryzantém zdobí hřbitovy“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Slovník frazeologismů; Česká tradice Dušiček; korpus.cz</a:t>
                      </a:r>
                    </a:p>
                  </a:txBody>
                  <a:tcPr marL="74414" marR="74414" marT="37207" marB="37207" anchor="ctr"/>
                </a:tc>
                <a:extLst>
                  <a:ext uri="{0D108BD9-81ED-4DB2-BD59-A6C34878D82A}">
                    <a16:rowId xmlns:a16="http://schemas.microsoft.com/office/drawing/2014/main" val="3794974642"/>
                  </a:ext>
                </a:extLst>
              </a:tr>
              <a:tr h="1337929">
                <a:tc>
                  <a:txBody>
                    <a:bodyPr/>
                    <a:lstStyle/>
                    <a:p>
                      <a:r>
                        <a:rPr lang="cs-CZ" sz="1800" b="1">
                          <a:latin typeface="Aptos" panose="020B0004020202020204" pitchFamily="34" charset="0"/>
                        </a:rPr>
                        <a:t>2. krása, slavnostní květ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výkladové slovníky, floristické články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„krásné jako chryzantéma“; slavnostní květiny na významné události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Slovník spisovné češtiny; Florist.cz; Kvetiny.cz</a:t>
                      </a:r>
                    </a:p>
                  </a:txBody>
                  <a:tcPr marL="74414" marR="74414" marT="37207" marB="37207" anchor="ctr"/>
                </a:tc>
                <a:extLst>
                  <a:ext uri="{0D108BD9-81ED-4DB2-BD59-A6C34878D82A}">
                    <a16:rowId xmlns:a16="http://schemas.microsoft.com/office/drawing/2014/main" val="589058794"/>
                  </a:ext>
                </a:extLst>
              </a:tr>
              <a:tr h="1033405">
                <a:tc>
                  <a:txBody>
                    <a:bodyPr/>
                    <a:lstStyle/>
                    <a:p>
                      <a:r>
                        <a:rPr lang="cs-CZ" sz="1800" b="1">
                          <a:latin typeface="Aptos" panose="020B0004020202020204" pitchFamily="34" charset="0"/>
                        </a:rPr>
                        <a:t>3. podzim, konec roku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kulturní sezónnost, botanické cykly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„chryzantémy jako symbol podzimu“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Botanické atlasy; lidové tradice; floristické kalendáře</a:t>
                      </a:r>
                    </a:p>
                  </a:txBody>
                  <a:tcPr marL="74414" marR="74414" marT="37207" marB="37207" anchor="ctr"/>
                </a:tc>
                <a:extLst>
                  <a:ext uri="{0D108BD9-81ED-4DB2-BD59-A6C34878D82A}">
                    <a16:rowId xmlns:a16="http://schemas.microsoft.com/office/drawing/2014/main" val="3496755502"/>
                  </a:ext>
                </a:extLst>
              </a:tr>
              <a:tr h="1337929">
                <a:tc>
                  <a:txBody>
                    <a:bodyPr/>
                    <a:lstStyle/>
                    <a:p>
                      <a:r>
                        <a:rPr lang="cs-CZ" sz="1800" b="1">
                          <a:latin typeface="Aptos" panose="020B0004020202020204" pitchFamily="34" charset="0"/>
                        </a:rPr>
                        <a:t>4. kulturní rozdíl Evropa vs. Asie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kulturní studia, japonská symbolika (císařství, svátek chryzantém)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latin typeface="Aptos" panose="020B0004020202020204" pitchFamily="34" charset="0"/>
                        </a:rPr>
                        <a:t>„japonská chryzantéma na státním znaku“</a:t>
                      </a:r>
                    </a:p>
                  </a:txBody>
                  <a:tcPr marL="74414" marR="74414" marT="37207" marB="37207"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Aptos" panose="020B0004020202020204" pitchFamily="34" charset="0"/>
                        </a:rPr>
                        <a:t>Wikipedia.cz; Japonologie.cz; kulturní přehledy květinové symboliky</a:t>
                      </a:r>
                    </a:p>
                  </a:txBody>
                  <a:tcPr marL="74414" marR="74414" marT="37207" marB="37207" anchor="ctr"/>
                </a:tc>
                <a:extLst>
                  <a:ext uri="{0D108BD9-81ED-4DB2-BD59-A6C34878D82A}">
                    <a16:rowId xmlns:a16="http://schemas.microsoft.com/office/drawing/2014/main" val="27021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663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65EA4-E3C8-C362-BED6-BE1497B9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73" y="379670"/>
            <a:ext cx="10058400" cy="1371600"/>
          </a:xfrm>
        </p:spPr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DDE95-553C-6325-EECE-21C9124DE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73" y="1441192"/>
            <a:ext cx="11325654" cy="519328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TALAFÚS, Martin.</a:t>
            </a: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Jazykový obraz květin v češtině (Sémantické konotace a prototypy) [online]. Bakalářská práce. Praha: Univerzita Karlova, Filozofická fakulta, Ústav českého jazyka a teorie komunikace, 2013 [cit. 2025-04-30]. Vedoucí práce Irena Vaňková. Dostupné z:</a:t>
            </a:r>
            <a:b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  </a:t>
            </a:r>
            <a:r>
              <a:rPr lang="cs-CZ" sz="11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2"/>
              </a:rPr>
              <a:t>https://dspace.cuni.cz/handle/20.500.11956/54700</a:t>
            </a:r>
            <a:endParaRPr lang="cs-CZ" sz="11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DAOVÁ, </a:t>
            </a:r>
            <a:r>
              <a:rPr lang="cs-CZ" sz="11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Thi</a:t>
            </a:r>
            <a:r>
              <a:rPr lang="cs-CZ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Thu Huong.</a:t>
            </a: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Skrytá řeč květin v malířství 15. století [online]. Bakalářská práce. Plzeň: Západočeská univerzita v Plzni, Fakulta pedagogická, 2024 [cit. 2025-04-30]. Vedoucí práce Lenka Kovaříková. Dostupné z:</a:t>
            </a:r>
            <a:b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  </a:t>
            </a:r>
            <a:r>
              <a:rPr lang="cs-CZ" sz="11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3"/>
              </a:rPr>
              <a:t>https://dspace.zcu.cz/handle/11025/123456</a:t>
            </a: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PAVLŮ, Helena.</a:t>
            </a: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Význam symboliky rostlin a jazyka květů v současném světě [online]. Bakalářská práce. Praha: Univerzita Karlova, Filozofická fakulta, 2010 [cit. 2025-04-30]. Dostupné z:</a:t>
            </a:r>
            <a:b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  </a:t>
            </a:r>
            <a:r>
              <a:rPr lang="cs-CZ" sz="11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4"/>
              </a:rPr>
              <a:t>https://theses.cz/id/cimo6n/STAG101418_Archive.pdf</a:t>
            </a:r>
            <a:endParaRPr lang="cs-CZ" sz="11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Květomluva – slovníček od A do Z</a:t>
            </a: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[online]. Florea.cz, 3. 10. 2023 [cit. 2025-04-30]. Dostupné z:</a:t>
            </a:r>
            <a:b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  </a:t>
            </a:r>
            <a:r>
              <a:rPr lang="cs-CZ" sz="11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5"/>
              </a:rPr>
              <a:t>https://www.florea.cz/blog/kvetomluva-slovnicek-od-A-do-Z</a:t>
            </a:r>
            <a:endParaRPr lang="cs-CZ" sz="11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Symbolika a význam květin</a:t>
            </a: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[online]. Flora-kvetiny.cz [cit. 2025-04-30]. Dostupné z:</a:t>
            </a:r>
            <a:b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  </a:t>
            </a:r>
            <a:r>
              <a:rPr lang="cs-CZ" sz="11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6"/>
              </a:rPr>
              <a:t>https://www.flora-kvetiny.cz/o-kvetinach/symbolika-a-vyznam-kvetin</a:t>
            </a:r>
            <a:endParaRPr lang="cs-CZ" sz="11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Květinová pořekadla</a:t>
            </a: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[online]. Flora-online.cz [cit. 2025-04-30]. Dostupné z:</a:t>
            </a:r>
            <a:b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cs-CZ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  </a:t>
            </a:r>
            <a:r>
              <a:rPr lang="cs-CZ" sz="1100" u="sng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hlinkClick r:id="rId7"/>
              </a:rPr>
              <a:t>https://www.flora-online.cz/o-kvetinach/kvetinova-porekadla</a:t>
            </a:r>
            <a:endParaRPr lang="cs-CZ" sz="1100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latin typeface="Aptos" panose="020B0004020202020204" pitchFamily="34" charset="0"/>
              </a:rPr>
              <a:t>KRAUS, Jiří a kol.</a:t>
            </a:r>
            <a:r>
              <a:rPr lang="cs-CZ" sz="1100" dirty="0">
                <a:latin typeface="Aptos" panose="020B0004020202020204" pitchFamily="34" charset="0"/>
              </a:rPr>
              <a:t> Slovník spisovné češtiny pro školu a veřejnost. 4., opravené vydání. Praha: Academia, 2005. ISBN 80-200-1349-5.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latin typeface="Aptos" panose="020B0004020202020204" pitchFamily="34" charset="0"/>
              </a:rPr>
              <a:t>REJZEK, Jiří.</a:t>
            </a:r>
            <a:r>
              <a:rPr lang="cs-CZ" sz="1100" dirty="0">
                <a:latin typeface="Aptos" panose="020B0004020202020204" pitchFamily="34" charset="0"/>
              </a:rPr>
              <a:t> Český etymologický slovník. Voznice: Leda, 2007. ISBN 978-80-7335-040-1.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latin typeface="Aptos" panose="020B0004020202020204" pitchFamily="34" charset="0"/>
              </a:rPr>
              <a:t>Předškoláci.cz.</a:t>
            </a:r>
            <a:r>
              <a:rPr lang="cs-CZ" sz="1100" dirty="0">
                <a:latin typeface="Aptos" panose="020B0004020202020204" pitchFamily="34" charset="0"/>
              </a:rPr>
              <a:t> Ptám se, ptám se pampeliško [online]. 2008 [cit. 20. 5. 2025]. Dostupné z: </a:t>
            </a:r>
            <a:r>
              <a:rPr lang="cs-CZ" sz="1100" dirty="0">
                <a:latin typeface="Aptos" panose="020B0004020202020204" pitchFamily="34" charset="0"/>
                <a:hlinkClick r:id="rId8"/>
              </a:rPr>
              <a:t>https://www.predskolaci.cz/ptam-se-ptam-se-pampelisko/459</a:t>
            </a:r>
            <a:endParaRPr lang="cs-CZ" sz="1100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latin typeface="Aptos" panose="020B0004020202020204" pitchFamily="34" charset="0"/>
              </a:rPr>
              <a:t>Ústav pro jazyk český AV ČR.</a:t>
            </a:r>
            <a:r>
              <a:rPr lang="cs-CZ" sz="1100" dirty="0">
                <a:latin typeface="Aptos" panose="020B0004020202020204" pitchFamily="34" charset="0"/>
              </a:rPr>
              <a:t> Slovník spisovné češtiny [online]. [cit. 20. 5. 2025]. Dostupné z: </a:t>
            </a:r>
            <a:r>
              <a:rPr lang="cs-CZ" sz="1100" dirty="0">
                <a:latin typeface="Aptos" panose="020B0004020202020204" pitchFamily="34" charset="0"/>
                <a:hlinkClick r:id="rId9"/>
              </a:rPr>
              <a:t>https://ssjc.ujc.cas.cz/search.php?hledej=Hledat&amp;heslo=pampeli%C5%A1ka&amp;sti=EMPTY&amp;where=full_text&amp;hsubstr=no</a:t>
            </a:r>
            <a:endParaRPr lang="cs-CZ" sz="1100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100" b="1" dirty="0">
                <a:latin typeface="Aptos" panose="020B0004020202020204" pitchFamily="34" charset="0"/>
              </a:rPr>
              <a:t>Zlatá Praha.</a:t>
            </a:r>
            <a:r>
              <a:rPr lang="cs-CZ" sz="1100" dirty="0">
                <a:latin typeface="Aptos" panose="020B0004020202020204" pitchFamily="34" charset="0"/>
              </a:rPr>
              <a:t> Zlatá Praha [online]. Praha: Nakladatelství J. R. Vilímek, 1905, roč. 22, č. 36, s. 561 [cit. 20. 5. 2025]. Dostupné z: </a:t>
            </a:r>
            <a:r>
              <a:rPr lang="cs-CZ" sz="1100" dirty="0">
                <a:latin typeface="Aptos" panose="020B0004020202020204" pitchFamily="34" charset="0"/>
                <a:hlinkClick r:id="rId10"/>
              </a:rPr>
              <a:t>https://kramerius.lib.cas.cz/view/uuid:6088fb85-001e-4ab5-ad4b-e42d1c8d02f4?page=uuid:c00ed76e-0153-4673-83b2-25aff1d5571e</a:t>
            </a:r>
            <a:endParaRPr lang="cs-CZ" sz="1100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100" dirty="0">
              <a:latin typeface="Aptos" panose="020B00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100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B85B6-884E-854E-7F93-4B17F89D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Jazykový obraz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F66DE0-6882-A7C1-05E0-135FC31B7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945588"/>
            <a:ext cx="10058400" cy="43383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>
                <a:latin typeface="Aptos" panose="020B0004020202020204" pitchFamily="34" charset="0"/>
              </a:rPr>
              <a:t>Předpoklad, že v každém přirozeném jazyce se ustálila </a:t>
            </a:r>
            <a:r>
              <a:rPr lang="cs-CZ" sz="2000" b="1" dirty="0">
                <a:latin typeface="Aptos" panose="020B0004020202020204" pitchFamily="34" charset="0"/>
              </a:rPr>
              <a:t>kognitivní zkušenost dané společnosti</a:t>
            </a:r>
          </a:p>
          <a:p>
            <a:r>
              <a:rPr lang="cs-CZ" sz="2000" dirty="0">
                <a:latin typeface="Aptos" panose="020B0004020202020204" pitchFamily="34" charset="0"/>
              </a:rPr>
              <a:t>Odráží </a:t>
            </a:r>
            <a:r>
              <a:rPr lang="cs-CZ" sz="2000" b="1" dirty="0">
                <a:latin typeface="Aptos" panose="020B0004020202020204" pitchFamily="34" charset="0"/>
              </a:rPr>
              <a:t>lidské chápání </a:t>
            </a:r>
            <a:r>
              <a:rPr lang="cs-CZ" sz="2000" dirty="0">
                <a:latin typeface="Aptos" panose="020B0004020202020204" pitchFamily="34" charset="0"/>
              </a:rPr>
              <a:t>a </a:t>
            </a:r>
            <a:r>
              <a:rPr lang="cs-CZ" sz="2000" b="1" dirty="0">
                <a:latin typeface="Aptos" panose="020B0004020202020204" pitchFamily="34" charset="0"/>
              </a:rPr>
              <a:t>pojímání skutečnosti</a:t>
            </a:r>
            <a:r>
              <a:rPr lang="cs-CZ" sz="2000" dirty="0">
                <a:latin typeface="Aptos" panose="020B0004020202020204" pitchFamily="34" charset="0"/>
              </a:rPr>
              <a:t>, specifické </a:t>
            </a:r>
            <a:r>
              <a:rPr lang="cs-CZ" sz="2000" b="1" dirty="0">
                <a:latin typeface="Aptos" panose="020B0004020202020204" pitchFamily="34" charset="0"/>
              </a:rPr>
              <a:t>v rozdílných </a:t>
            </a:r>
            <a:r>
              <a:rPr lang="cs-CZ" sz="2000" dirty="0">
                <a:latin typeface="Aptos" panose="020B0004020202020204" pitchFamily="34" charset="0"/>
              </a:rPr>
              <a:t>společenstvech</a:t>
            </a:r>
          </a:p>
          <a:p>
            <a:r>
              <a:rPr lang="cs-CZ" sz="2000" dirty="0">
                <a:latin typeface="Aptos" panose="020B0004020202020204" pitchFamily="34" charset="0"/>
              </a:rPr>
              <a:t>Zobrazuje </a:t>
            </a:r>
            <a:r>
              <a:rPr lang="cs-CZ" sz="2000" b="1" dirty="0">
                <a:latin typeface="Aptos" panose="020B0004020202020204" pitchFamily="34" charset="0"/>
              </a:rPr>
              <a:t>pro daný jazyk typické vidění světa</a:t>
            </a:r>
            <a:r>
              <a:rPr lang="cs-CZ" sz="2000" dirty="0">
                <a:latin typeface="Aptos" panose="020B0004020202020204" pitchFamily="34" charset="0"/>
              </a:rPr>
              <a:t>, myšlení a ráz kultury</a:t>
            </a:r>
          </a:p>
          <a:p>
            <a:r>
              <a:rPr lang="cs-CZ" sz="2000" dirty="0">
                <a:latin typeface="Aptos" panose="020B0004020202020204" pitchFamily="34" charset="0"/>
              </a:rPr>
              <a:t>Můžeme vysledovat </a:t>
            </a:r>
            <a:r>
              <a:rPr lang="cs-CZ" sz="2000" b="1" dirty="0">
                <a:latin typeface="Aptos" panose="020B0004020202020204" pitchFamily="34" charset="0"/>
              </a:rPr>
              <a:t>analýzou jazykového materiálu</a:t>
            </a:r>
          </a:p>
          <a:p>
            <a:pPr marL="0" indent="0">
              <a:buNone/>
            </a:pPr>
            <a:endParaRPr lang="cs-CZ" sz="2000" b="1" dirty="0">
              <a:latin typeface="Aptos" panose="020B0004020202020204" pitchFamily="34" charset="0"/>
            </a:endParaRPr>
          </a:p>
          <a:p>
            <a:r>
              <a:rPr lang="cs-CZ" sz="2000" b="1" dirty="0">
                <a:latin typeface="Aptos" panose="020B0004020202020204" pitchFamily="34" charset="0"/>
              </a:rPr>
              <a:t>Vlastnosti: </a:t>
            </a:r>
          </a:p>
          <a:p>
            <a:pPr lvl="2"/>
            <a:r>
              <a:rPr lang="cs-CZ" sz="2000" dirty="0">
                <a:latin typeface="Aptos" panose="020B0004020202020204" pitchFamily="34" charset="0"/>
              </a:rPr>
              <a:t>Výběrovost – JOS vyvyšuje některé prvky reality, jiné naopak opomíjí</a:t>
            </a:r>
          </a:p>
          <a:p>
            <a:pPr lvl="2"/>
            <a:r>
              <a:rPr lang="cs-CZ" sz="2000" dirty="0">
                <a:latin typeface="Aptos" panose="020B0004020202020204" pitchFamily="34" charset="0"/>
              </a:rPr>
              <a:t>Dynamičnost – JOS není statický, odráží historický vývoj</a:t>
            </a:r>
          </a:p>
          <a:p>
            <a:pPr lvl="2"/>
            <a:r>
              <a:rPr lang="cs-CZ" sz="2000" dirty="0" err="1">
                <a:latin typeface="Aptos" panose="020B0004020202020204" pitchFamily="34" charset="0"/>
              </a:rPr>
              <a:t>Axiologičnost</a:t>
            </a:r>
            <a:r>
              <a:rPr lang="cs-CZ" sz="2000" dirty="0">
                <a:latin typeface="Aptos" panose="020B0004020202020204" pitchFamily="34" charset="0"/>
              </a:rPr>
              <a:t> – ve středu je člověk se svým hodnocením světa</a:t>
            </a:r>
          </a:p>
          <a:p>
            <a:pPr lvl="2"/>
            <a:r>
              <a:rPr lang="cs-CZ" sz="2000" dirty="0">
                <a:latin typeface="Aptos" panose="020B0004020202020204" pitchFamily="34" charset="0"/>
              </a:rPr>
              <a:t>Heterogennost – JOS se skládá z mnoha vrstev</a:t>
            </a:r>
          </a:p>
        </p:txBody>
      </p:sp>
    </p:spTree>
    <p:extLst>
      <p:ext uri="{BB962C8B-B14F-4D97-AF65-F5344CB8AC3E}">
        <p14:creationId xmlns:p14="http://schemas.microsoft.com/office/powerpoint/2010/main" val="426838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39D82-553A-512C-82BC-DEABCE92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Kategorizace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0EF27-C31C-AB52-86B2-5884916D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103120"/>
            <a:ext cx="11108267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>
                <a:latin typeface="Aptos" panose="020B0004020202020204" pitchFamily="34" charset="0"/>
              </a:rPr>
              <a:t>Slouží lidskému vědomí, aby mohlo obsáhnout a </a:t>
            </a:r>
            <a:r>
              <a:rPr lang="cs-CZ" sz="2000" b="1" dirty="0">
                <a:latin typeface="Aptos" panose="020B0004020202020204" pitchFamily="34" charset="0"/>
              </a:rPr>
              <a:t>uchopit skutečnost</a:t>
            </a:r>
          </a:p>
          <a:p>
            <a:r>
              <a:rPr lang="cs-CZ" sz="2000" dirty="0">
                <a:latin typeface="Aptos" panose="020B0004020202020204" pitchFamily="34" charset="0"/>
              </a:rPr>
              <a:t>Lidský mozek pracuje tak, že skutečnost rozdělí na jednotlivé prvky a ty pak protřídí, zařadí</a:t>
            </a:r>
          </a:p>
          <a:p>
            <a:r>
              <a:rPr lang="cs-CZ" sz="2000" b="1" dirty="0">
                <a:latin typeface="Aptos" panose="020B0004020202020204" pitchFamily="34" charset="0"/>
              </a:rPr>
              <a:t>DVOJÍ TYP KATEGORIZACE: 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sz="2000" b="1" dirty="0">
                <a:latin typeface="Aptos" panose="020B0004020202020204" pitchFamily="34" charset="0"/>
              </a:rPr>
              <a:t>klasická (logická) </a:t>
            </a:r>
            <a:r>
              <a:rPr lang="cs-CZ" sz="2000" dirty="0">
                <a:latin typeface="Aptos" panose="020B0004020202020204" pitchFamily="34" charset="0"/>
              </a:rPr>
              <a:t>– postačující a nutné vlastnosti, vědecký popis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sz="2000" b="1" dirty="0">
                <a:latin typeface="Aptos" panose="020B0004020202020204" pitchFamily="34" charset="0"/>
              </a:rPr>
              <a:t>prototypem (přirozená) </a:t>
            </a:r>
            <a:r>
              <a:rPr lang="cs-CZ" sz="2000" dirty="0">
                <a:latin typeface="Aptos" panose="020B0004020202020204" pitchFamily="34" charset="0"/>
              </a:rPr>
              <a:t>– zohledňuje charakteristické vlastnosti, koncepce jazykového obrazu světa</a:t>
            </a:r>
          </a:p>
          <a:p>
            <a:r>
              <a:rPr lang="cs-CZ" sz="2000" dirty="0">
                <a:latin typeface="Aptos" panose="020B0004020202020204" pitchFamily="34" charset="0"/>
              </a:rPr>
              <a:t>Věda např. </a:t>
            </a:r>
            <a:r>
              <a:rPr lang="cs-CZ" sz="2000" b="1" dirty="0">
                <a:latin typeface="Aptos" panose="020B0004020202020204" pitchFamily="34" charset="0"/>
              </a:rPr>
              <a:t>nevymezuje</a:t>
            </a:r>
            <a:r>
              <a:rPr lang="cs-CZ" sz="2000" dirty="0">
                <a:latin typeface="Aptos" panose="020B0004020202020204" pitchFamily="34" charset="0"/>
              </a:rPr>
              <a:t> lepšího či horšího zástupce růže, splní-li kritéria příslušnosti ke kategorii růže, tak do ní patří</a:t>
            </a:r>
          </a:p>
          <a:p>
            <a:r>
              <a:rPr lang="cs-CZ" sz="2000" dirty="0">
                <a:latin typeface="Aptos" panose="020B0004020202020204" pitchFamily="34" charset="0"/>
              </a:rPr>
              <a:t>Vědci </a:t>
            </a:r>
            <a:r>
              <a:rPr lang="cs-CZ" sz="2000" b="1" dirty="0">
                <a:latin typeface="Aptos" panose="020B0004020202020204" pitchFamily="34" charset="0"/>
              </a:rPr>
              <a:t>nezohledňují vlastnost barvy </a:t>
            </a:r>
            <a:r>
              <a:rPr lang="cs-CZ" sz="2000" dirty="0">
                <a:latin typeface="Aptos" panose="020B0004020202020204" pitchFamily="34" charset="0"/>
              </a:rPr>
              <a:t>růže (v JOS ukotvena typicky červená), zaměřují se na </a:t>
            </a:r>
            <a:r>
              <a:rPr lang="cs-CZ" sz="2000" b="1" dirty="0">
                <a:latin typeface="Aptos" panose="020B0004020202020204" pitchFamily="34" charset="0"/>
              </a:rPr>
              <a:t>fyziologii rostliny, tvar, rozložení</a:t>
            </a:r>
            <a:r>
              <a:rPr lang="cs-CZ" sz="2000" dirty="0">
                <a:latin typeface="Aptos" panose="020B0004020202020204" pitchFamily="34" charset="0"/>
              </a:rPr>
              <a:t>, a další charakteristiky, které lze zkoumat</a:t>
            </a:r>
          </a:p>
          <a:p>
            <a:endParaRPr lang="cs-CZ" sz="2000" dirty="0">
              <a:latin typeface="Aptos" panose="020B0004020202020204" pitchFamily="34" charset="0"/>
            </a:endParaRPr>
          </a:p>
          <a:p>
            <a:pPr marL="2743200" lvl="6" indent="0">
              <a:buNone/>
            </a:pPr>
            <a:endParaRPr lang="cs-CZ" sz="2000" dirty="0">
              <a:latin typeface="Aptos" panose="020B0004020202020204" pitchFamily="34" charset="0"/>
            </a:endParaRPr>
          </a:p>
          <a:p>
            <a:pPr marL="2743200" lvl="6" indent="0">
              <a:buNone/>
            </a:pPr>
            <a:endParaRPr lang="cs-CZ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3DC77-3B79-A22D-860C-615932C058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66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67065E-71B2-E50A-65B7-B38DBBBD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Kategorizace rostlin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F6C54B-173C-2FEE-1FB9-335E6DBD3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 dirty="0">
                <a:latin typeface="Aptos" panose="020B0004020202020204" pitchFamily="34" charset="0"/>
              </a:rPr>
              <a:t>Funguje v souladu s </a:t>
            </a:r>
            <a:r>
              <a:rPr lang="cs-CZ" sz="2400" b="1" dirty="0">
                <a:latin typeface="Aptos" panose="020B0004020202020204" pitchFamily="34" charset="0"/>
              </a:rPr>
              <a:t>antropocentrismem</a:t>
            </a:r>
          </a:p>
          <a:p>
            <a:r>
              <a:rPr lang="cs-CZ" sz="2400" dirty="0">
                <a:latin typeface="Aptos" panose="020B0004020202020204" pitchFamily="34" charset="0"/>
              </a:rPr>
              <a:t>pro proces zařazování do kategorií je podstatná </a:t>
            </a:r>
            <a:r>
              <a:rPr lang="cs-CZ" sz="2400" b="1" dirty="0">
                <a:latin typeface="Aptos" panose="020B0004020202020204" pitchFamily="34" charset="0"/>
              </a:rPr>
              <a:t>využitelnost člověkem</a:t>
            </a:r>
            <a:r>
              <a:rPr lang="cs-CZ" sz="2400" dirty="0">
                <a:latin typeface="Aptos" panose="020B0004020202020204" pitchFamily="34" charset="0"/>
              </a:rPr>
              <a:t> (květina = okrasná rostlina, plevel = škodlivá rostlina)</a:t>
            </a:r>
          </a:p>
          <a:p>
            <a:r>
              <a:rPr lang="cs-CZ" sz="2400" dirty="0">
                <a:latin typeface="Aptos" panose="020B0004020202020204" pitchFamily="34" charset="0"/>
              </a:rPr>
              <a:t>Mezi antropocentrické kategorie patří </a:t>
            </a:r>
            <a:r>
              <a:rPr lang="cs-CZ" sz="2400" b="1" dirty="0">
                <a:latin typeface="Aptos" panose="020B0004020202020204" pitchFamily="34" charset="0"/>
              </a:rPr>
              <a:t>např. </a:t>
            </a:r>
            <a:r>
              <a:rPr lang="cs-CZ" sz="2400" dirty="0">
                <a:latin typeface="Aptos" panose="020B0004020202020204" pitchFamily="34" charset="0"/>
              </a:rPr>
              <a:t>zelenina, bylina, plevel a květina</a:t>
            </a:r>
          </a:p>
          <a:p>
            <a:r>
              <a:rPr lang="cs-CZ" sz="2400" dirty="0">
                <a:latin typeface="Aptos" panose="020B0004020202020204" pitchFamily="34" charset="0"/>
              </a:rPr>
              <a:t>V běžném jazyce je časté </a:t>
            </a:r>
            <a:r>
              <a:rPr lang="cs-CZ" sz="2400" b="1" dirty="0">
                <a:latin typeface="Aptos" panose="020B0004020202020204" pitchFamily="34" charset="0"/>
              </a:rPr>
              <a:t>přisuzování hodnoty </a:t>
            </a:r>
            <a:r>
              <a:rPr lang="cs-CZ" sz="2400" dirty="0">
                <a:latin typeface="Aptos" panose="020B0004020202020204" pitchFamily="34" charset="0"/>
              </a:rPr>
              <a:t>- být pěkný jako růže, má na růžích ustláno - růže nese pozitivní rysy</a:t>
            </a:r>
          </a:p>
          <a:p>
            <a:endParaRPr lang="cs-CZ" sz="2400" dirty="0">
              <a:latin typeface="Aptos" panose="020B0004020202020204" pitchFamily="34" charset="0"/>
            </a:endParaRPr>
          </a:p>
          <a:p>
            <a:endParaRPr lang="cs-CZ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7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DE459-46D4-F8D7-574C-15A95D88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Botanické hledisko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58D18-E024-963B-5426-73848629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99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latin typeface="Aptos" panose="020B0004020202020204" pitchFamily="34" charset="0"/>
              </a:rPr>
              <a:t>I když je pojem květina často používán, z botanického hlediska </a:t>
            </a:r>
            <a:r>
              <a:rPr lang="cs-CZ" sz="2000" b="1" dirty="0">
                <a:latin typeface="Aptos" panose="020B0004020202020204" pitchFamily="34" charset="0"/>
              </a:rPr>
              <a:t>nemá žádnou platnost</a:t>
            </a:r>
            <a:r>
              <a:rPr lang="cs-CZ" sz="2000" dirty="0">
                <a:latin typeface="Aptos" panose="020B0004020202020204" pitchFamily="34" charset="0"/>
              </a:rPr>
              <a:t>, zastřešujícím pojmem je </a:t>
            </a:r>
            <a:r>
              <a:rPr lang="cs-CZ" sz="2000" b="1" dirty="0">
                <a:latin typeface="Aptos" panose="020B0004020202020204" pitchFamily="34" charset="0"/>
              </a:rPr>
              <a:t>rostlina</a:t>
            </a:r>
          </a:p>
          <a:p>
            <a:r>
              <a:rPr lang="cs-CZ" sz="2000" b="1" dirty="0">
                <a:latin typeface="Aptos" panose="020B0004020202020204" pitchFamily="34" charset="0"/>
              </a:rPr>
              <a:t>SYSTEMATICKÉ KATEGORIE ROSTLIN:</a:t>
            </a:r>
          </a:p>
          <a:p>
            <a:pPr lvl="6">
              <a:buFont typeface="Calibri" panose="020B0604020202020204" pitchFamily="34" charset="0"/>
              <a:buChar char="-"/>
            </a:pPr>
            <a:r>
              <a:rPr lang="cs-CZ" sz="2000" b="1" dirty="0">
                <a:latin typeface="Aptos" panose="020B0004020202020204" pitchFamily="34" charset="0"/>
              </a:rPr>
              <a:t>říše </a:t>
            </a:r>
            <a:r>
              <a:rPr lang="cs-CZ" sz="2000" dirty="0">
                <a:latin typeface="Aptos" panose="020B0004020202020204" pitchFamily="34" charset="0"/>
              </a:rPr>
              <a:t>(rostliny, živočichové)</a:t>
            </a:r>
          </a:p>
          <a:p>
            <a:pPr lvl="6">
              <a:buFont typeface="Calibri" panose="020B0604020202020204" pitchFamily="34" charset="0"/>
              <a:buChar char="-"/>
            </a:pPr>
            <a:r>
              <a:rPr lang="cs-CZ" sz="2000" b="1" dirty="0">
                <a:latin typeface="Aptos" panose="020B0004020202020204" pitchFamily="34" charset="0"/>
              </a:rPr>
              <a:t>podříše</a:t>
            </a:r>
            <a:r>
              <a:rPr lang="cs-CZ" sz="2000" dirty="0">
                <a:latin typeface="Aptos" panose="020B0004020202020204" pitchFamily="34" charset="0"/>
              </a:rPr>
              <a:t> (v případě rostlin nižší rostliny, vyšší rostliny)</a:t>
            </a:r>
          </a:p>
          <a:p>
            <a:pPr lvl="6">
              <a:buFont typeface="Calibri" panose="020B0604020202020204" pitchFamily="34" charset="0"/>
              <a:buChar char="-"/>
            </a:pPr>
            <a:r>
              <a:rPr lang="cs-CZ" sz="2000" b="1" dirty="0">
                <a:latin typeface="Aptos" panose="020B0004020202020204" pitchFamily="34" charset="0"/>
                <a:ea typeface="+mn-lt"/>
                <a:cs typeface="+mn-lt"/>
              </a:rPr>
              <a:t>oddělení</a:t>
            </a:r>
            <a:r>
              <a:rPr lang="cs-CZ" sz="2000" dirty="0">
                <a:latin typeface="Aptos" panose="020B0004020202020204" pitchFamily="34" charset="0"/>
                <a:ea typeface="+mn-lt"/>
                <a:cs typeface="+mn-lt"/>
              </a:rPr>
              <a:t> (nahosemenné, krytosemenné, mechorosty atd.) </a:t>
            </a:r>
            <a:endParaRPr lang="cs-CZ" sz="2000" dirty="0">
              <a:latin typeface="Aptos" panose="020B0004020202020204" pitchFamily="34" charset="0"/>
            </a:endParaRPr>
          </a:p>
          <a:p>
            <a:pPr lvl="6">
              <a:buFont typeface="Calibri" panose="020B0604020202020204" pitchFamily="34" charset="0"/>
              <a:buChar char="-"/>
            </a:pPr>
            <a:r>
              <a:rPr lang="cs-CZ" sz="2000" b="1" dirty="0">
                <a:latin typeface="Aptos" panose="020B0004020202020204" pitchFamily="34" charset="0"/>
                <a:ea typeface="+mn-lt"/>
                <a:cs typeface="+mn-lt"/>
              </a:rPr>
              <a:t>třída</a:t>
            </a:r>
            <a:r>
              <a:rPr lang="cs-CZ" sz="2000" dirty="0">
                <a:latin typeface="Aptos" panose="020B0004020202020204" pitchFamily="34" charset="0"/>
                <a:ea typeface="+mn-lt"/>
                <a:cs typeface="+mn-lt"/>
              </a:rPr>
              <a:t> (jednoděložné, nižší a vyšší dvouděložné atd.)</a:t>
            </a:r>
            <a:endParaRPr lang="cs-CZ" sz="2000" dirty="0">
              <a:latin typeface="Aptos" panose="020B0004020202020204" pitchFamily="34" charset="0"/>
            </a:endParaRPr>
          </a:p>
          <a:p>
            <a:pPr lvl="6">
              <a:buFont typeface="Calibri" panose="020B0604020202020204" pitchFamily="34" charset="0"/>
              <a:buChar char="-"/>
            </a:pPr>
            <a:r>
              <a:rPr lang="cs-CZ" sz="2000" b="1" dirty="0">
                <a:latin typeface="Aptos" panose="020B0004020202020204" pitchFamily="34" charset="0"/>
                <a:ea typeface="+mn-lt"/>
                <a:cs typeface="+mn-lt"/>
              </a:rPr>
              <a:t>řád </a:t>
            </a:r>
            <a:r>
              <a:rPr lang="cs-CZ" sz="2000" dirty="0">
                <a:latin typeface="Aptos" panose="020B0004020202020204" pitchFamily="34" charset="0"/>
                <a:ea typeface="+mn-lt"/>
                <a:cs typeface="+mn-lt"/>
              </a:rPr>
              <a:t>(</a:t>
            </a:r>
            <a:r>
              <a:rPr lang="cs-CZ" sz="2000" dirty="0" err="1">
                <a:latin typeface="Aptos" panose="020B0004020202020204" pitchFamily="34" charset="0"/>
                <a:ea typeface="+mn-lt"/>
                <a:cs typeface="+mn-lt"/>
              </a:rPr>
              <a:t>arekotvaré</a:t>
            </a:r>
            <a:r>
              <a:rPr lang="cs-CZ" sz="2000" dirty="0">
                <a:latin typeface="Aptos" panose="020B0004020202020204" pitchFamily="34" charset="0"/>
                <a:ea typeface="+mn-lt"/>
                <a:cs typeface="+mn-lt"/>
              </a:rPr>
              <a:t>, </a:t>
            </a:r>
            <a:r>
              <a:rPr lang="cs-CZ" sz="2000" dirty="0" err="1">
                <a:latin typeface="Aptos" panose="020B0004020202020204" pitchFamily="34" charset="0"/>
                <a:ea typeface="+mn-lt"/>
                <a:cs typeface="+mn-lt"/>
              </a:rPr>
              <a:t>liliotvaré</a:t>
            </a:r>
            <a:r>
              <a:rPr lang="cs-CZ" sz="2000" dirty="0">
                <a:latin typeface="Aptos" panose="020B0004020202020204" pitchFamily="34" charset="0"/>
                <a:ea typeface="+mn-lt"/>
                <a:cs typeface="+mn-lt"/>
              </a:rPr>
              <a:t>, </a:t>
            </a:r>
            <a:r>
              <a:rPr lang="cs-CZ" sz="2000" dirty="0" err="1">
                <a:latin typeface="Aptos" panose="020B0004020202020204" pitchFamily="34" charset="0"/>
                <a:ea typeface="+mn-lt"/>
                <a:cs typeface="+mn-lt"/>
              </a:rPr>
              <a:t>růžotvaré</a:t>
            </a:r>
            <a:r>
              <a:rPr lang="cs-CZ" sz="2000" dirty="0">
                <a:latin typeface="Aptos" panose="020B0004020202020204" pitchFamily="34" charset="0"/>
                <a:ea typeface="+mn-lt"/>
                <a:cs typeface="+mn-lt"/>
              </a:rPr>
              <a:t> atd.) </a:t>
            </a:r>
            <a:endParaRPr lang="cs-CZ" sz="2000" dirty="0">
              <a:latin typeface="Aptos" panose="020B0004020202020204" pitchFamily="34" charset="0"/>
            </a:endParaRPr>
          </a:p>
          <a:p>
            <a:pPr lvl="6">
              <a:buFont typeface="Calibri" panose="020B0604020202020204" pitchFamily="34" charset="0"/>
              <a:buChar char="-"/>
            </a:pPr>
            <a:r>
              <a:rPr lang="cs-CZ" sz="2000" b="1" dirty="0">
                <a:latin typeface="Aptos" panose="020B0004020202020204" pitchFamily="34" charset="0"/>
                <a:ea typeface="+mn-lt"/>
                <a:cs typeface="+mn-lt"/>
              </a:rPr>
              <a:t>čeleď</a:t>
            </a:r>
            <a:r>
              <a:rPr lang="cs-CZ" sz="2000" dirty="0">
                <a:latin typeface="Aptos" panose="020B0004020202020204" pitchFamily="34" charset="0"/>
                <a:ea typeface="+mn-lt"/>
                <a:cs typeface="+mn-lt"/>
              </a:rPr>
              <a:t> (</a:t>
            </a:r>
            <a:r>
              <a:rPr lang="cs-CZ" sz="2000" dirty="0" err="1">
                <a:latin typeface="Aptos" panose="020B0004020202020204" pitchFamily="34" charset="0"/>
                <a:ea typeface="+mn-lt"/>
                <a:cs typeface="+mn-lt"/>
              </a:rPr>
              <a:t>banánovníkovité</a:t>
            </a:r>
            <a:r>
              <a:rPr lang="cs-CZ" sz="2000" dirty="0">
                <a:latin typeface="Aptos" panose="020B0004020202020204" pitchFamily="34" charset="0"/>
                <a:ea typeface="+mn-lt"/>
                <a:cs typeface="+mn-lt"/>
              </a:rPr>
              <a:t>, liliovité, růžovité atd.)</a:t>
            </a:r>
            <a:endParaRPr lang="cs-CZ" sz="2000" dirty="0">
              <a:latin typeface="Aptos" panose="020B0004020202020204" pitchFamily="34" charset="0"/>
            </a:endParaRPr>
          </a:p>
          <a:p>
            <a:pPr lvl="6">
              <a:buFont typeface="Calibri" panose="020B0604020202020204" pitchFamily="34" charset="0"/>
              <a:buChar char="-"/>
            </a:pPr>
            <a:r>
              <a:rPr lang="cs-CZ" sz="2000" b="1" dirty="0">
                <a:latin typeface="Aptos" panose="020B0004020202020204" pitchFamily="34" charset="0"/>
                <a:ea typeface="+mn-lt"/>
                <a:cs typeface="+mn-lt"/>
              </a:rPr>
              <a:t>rod</a:t>
            </a:r>
            <a:r>
              <a:rPr lang="cs-CZ" sz="2000" dirty="0">
                <a:latin typeface="Aptos" panose="020B0004020202020204" pitchFamily="34" charset="0"/>
                <a:ea typeface="+mn-lt"/>
                <a:cs typeface="+mn-lt"/>
              </a:rPr>
              <a:t> (lilie, růže atd.)</a:t>
            </a:r>
            <a:endParaRPr lang="cs-CZ" sz="2000" dirty="0">
              <a:latin typeface="Aptos" panose="020B0004020202020204" pitchFamily="34" charset="0"/>
            </a:endParaRPr>
          </a:p>
          <a:p>
            <a:pPr lvl="6">
              <a:buFont typeface="Calibri" panose="020B0604020202020204" pitchFamily="34" charset="0"/>
              <a:buChar char="-"/>
            </a:pPr>
            <a:r>
              <a:rPr lang="cs-CZ" sz="2000" b="1" dirty="0">
                <a:latin typeface="Aptos" panose="020B0004020202020204" pitchFamily="34" charset="0"/>
                <a:ea typeface="+mn-lt"/>
                <a:cs typeface="+mn-lt"/>
              </a:rPr>
              <a:t>druh</a:t>
            </a:r>
            <a:r>
              <a:rPr lang="cs-CZ" sz="2000" dirty="0">
                <a:latin typeface="Aptos" panose="020B0004020202020204" pitchFamily="34" charset="0"/>
                <a:ea typeface="+mn-lt"/>
                <a:cs typeface="+mn-lt"/>
              </a:rPr>
              <a:t> (lilie zlatohlavá, růže stolistá atd.)</a:t>
            </a:r>
            <a:endParaRPr lang="cs-CZ" sz="2000" dirty="0">
              <a:latin typeface="Aptos" panose="020B0004020202020204" pitchFamily="34" charset="0"/>
            </a:endParaRPr>
          </a:p>
          <a:p>
            <a:pPr marL="457200" lvl="1" indent="0">
              <a:buNone/>
            </a:pPr>
            <a:endParaRPr lang="cs-CZ" sz="2000" dirty="0">
              <a:latin typeface="Aptos" panose="020B0004020202020204" pitchFamily="34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D8B4D59-0295-6C94-5396-D5DE51C335D9}"/>
              </a:ext>
            </a:extLst>
          </p:cNvPr>
          <p:cNvSpPr/>
          <p:nvPr/>
        </p:nvSpPr>
        <p:spPr>
          <a:xfrm rot="5400000">
            <a:off x="666748" y="4375152"/>
            <a:ext cx="2497669" cy="6053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98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1BDAA-CBF2-D054-2D0C-6BD8161A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sz="4400"/>
              <a:t>Květ a květina - kognitivní definice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79CDF39A-2721-82C6-1EBB-915A42BAE2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085177"/>
              </p:ext>
            </p:extLst>
          </p:nvPr>
        </p:nvGraphicFramePr>
        <p:xfrm>
          <a:off x="897467" y="2014193"/>
          <a:ext cx="10058400" cy="420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19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037557B-A47F-47A7-8DBA-525641AF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4973E-A242-430D-8F06-23B4410AC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3D82BE-C545-1648-603B-A4B6D957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/>
              <a:t>Pampeliška - etymologie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CB7CC2-8372-73FE-1C78-8943D06BA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8" y="2029487"/>
            <a:ext cx="7345680" cy="4185920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endParaRPr lang="cs-CZ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 slova: </a:t>
            </a:r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cs-CZ" sz="1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ůvodně české slovo (není přímo odvozeno)?</a:t>
            </a:r>
          </a:p>
          <a:p>
            <a:pPr lvl="2">
              <a:lnSpc>
                <a:spcPct val="90000"/>
              </a:lnSpc>
            </a:pPr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Nářečně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pampeluška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pampuliška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pampliška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pamprléška</a:t>
            </a:r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Podobnost s </a:t>
            </a:r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německým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protikladem </a:t>
            </a:r>
            <a:r>
              <a:rPr lang="cs-CZ" sz="1800" kern="1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ampelblume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appenblume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hornoněmecké a dolnoněmecké varianty</a:t>
            </a:r>
          </a:p>
          <a:p>
            <a:pPr lvl="2">
              <a:lnSpc>
                <a:spcPct val="90000"/>
              </a:lnSpc>
            </a:pPr>
            <a:r>
              <a:rPr lang="cs-CZ" sz="1800" b="1" kern="1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800" b="1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kněz (holá hlava)</a:t>
            </a:r>
          </a:p>
          <a:p>
            <a:pPr lvl="2">
              <a:lnSpc>
                <a:spcPct val="90000"/>
              </a:lnSpc>
            </a:pPr>
            <a:r>
              <a:rPr lang="cs-CZ" sz="1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idová etymologie pappus = latinsky chmýří</a:t>
            </a:r>
          </a:p>
          <a:p>
            <a:pPr lvl="2">
              <a:lnSpc>
                <a:spcPct val="90000"/>
              </a:lnSpc>
            </a:pP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slovníku (Rejzek) se domnívá, že v češtině došlo ke spojení německých nářečních podob s </a:t>
            </a:r>
            <a:r>
              <a:rPr lang="cs-CZ" sz="1800" b="1" kern="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pléškou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(pleškou) = holá hlava kněze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cs-CZ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Motivace znaku:</a:t>
            </a:r>
            <a:r>
              <a:rPr lang="cs-CZ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překvapivě to nesouvisí s liškou (Eliška), asi nemá zavedený stálý znak, protože není často používaná (na rozdíl třeba od šalvějky) v komunitě N, inicializovaný, na nose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CAD76E-3CDC-C1D6-9A0F-93DAAF4F1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r="31845" b="-2"/>
          <a:stretch>
            <a:fillRect/>
          </a:stretch>
        </p:blipFill>
        <p:spPr>
          <a:xfrm>
            <a:off x="8386170" y="484632"/>
            <a:ext cx="3321198" cy="57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7">
            <a:extLst>
              <a:ext uri="{FF2B5EF4-FFF2-40B4-BE49-F238E27FC236}">
                <a16:creationId xmlns:a16="http://schemas.microsoft.com/office/drawing/2014/main" id="{8037557B-A47F-47A7-8DBA-525641AF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9">
            <a:extLst>
              <a:ext uri="{FF2B5EF4-FFF2-40B4-BE49-F238E27FC236}">
                <a16:creationId xmlns:a16="http://schemas.microsoft.com/office/drawing/2014/main" id="{6194973E-A242-430D-8F06-23B4410AC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81BFDF-0163-55A2-0BFF-3399E7B9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sz="4100"/>
              <a:t>Pampeliška – ve výkladových slovnících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B9A49-830B-0803-5E7B-87874226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777323"/>
            <a:ext cx="6803475" cy="4842933"/>
          </a:xfrm>
        </p:spPr>
        <p:txBody>
          <a:bodyPr>
            <a:normAutofit fontScale="92500"/>
          </a:bodyPr>
          <a:lstStyle/>
          <a:p>
            <a:pPr marL="274320" lvl="1" indent="0">
              <a:lnSpc>
                <a:spcPct val="90000"/>
              </a:lnSpc>
              <a:buNone/>
            </a:pPr>
            <a:endParaRPr lang="cs-CZ" sz="18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cs-CZ" sz="18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sz="18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SLOVNÍK SPISOVNÉ ČEŠTINY PRO ŠKOLU A VEŘEJNOST</a:t>
            </a:r>
            <a:endParaRPr lang="cs-CZ" sz="1800" b="1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cs-CZ" sz="1800" dirty="0">
                <a:latin typeface="Aptos" panose="020B0004020202020204" pitchFamily="34" charset="0"/>
                <a:ea typeface="Times New Roman" panose="02020603050405020304" pitchFamily="18" charset="0"/>
              </a:rPr>
              <a:t>=</a:t>
            </a:r>
            <a:r>
              <a:rPr lang="cs-CZ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chmýří odkvetlých pampelišek 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= luční bylina s žlutými květy (a plným stvolem) pod. smetance.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cs-CZ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SLOVNÍK SPISOVNÉHO JAZYKA ČESKÉHO (ONLINE)</a:t>
            </a:r>
            <a:endParaRPr lang="cs-CZ" sz="1800" b="1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3">
              <a:lnSpc>
                <a:spcPct val="90000"/>
              </a:lnSpc>
            </a:pPr>
            <a:r>
              <a:rPr lang="cs-CZ" sz="1800" b="1" dirty="0">
                <a:latin typeface="Aptos" panose="020B0004020202020204" pitchFamily="34" charset="0"/>
                <a:ea typeface="Times New Roman" panose="02020603050405020304" pitchFamily="18" charset="0"/>
              </a:rPr>
              <a:t>Pampeliška</a:t>
            </a:r>
          </a:p>
          <a:p>
            <a:pPr marL="822960" lvl="3" indent="0">
              <a:lnSpc>
                <a:spcPct val="90000"/>
              </a:lnSpc>
              <a:buNone/>
            </a:pPr>
            <a:r>
              <a:rPr lang="cs-CZ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1. 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luční bylina s přízemní růžicí listů a s úborem žlutých květů</a:t>
            </a:r>
          </a:p>
          <a:p>
            <a:pPr marL="822960" lvl="3" indent="0">
              <a:lnSpc>
                <a:spcPct val="90000"/>
              </a:lnSpc>
              <a:buNone/>
            </a:pPr>
            <a:r>
              <a:rPr lang="cs-CZ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2. 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smetanka (bot.): vítr rozfoukl chmýří odkvetlých pampelišek</a:t>
            </a:r>
          </a:p>
          <a:p>
            <a:pPr marL="822960" lvl="3" indent="0">
              <a:lnSpc>
                <a:spcPct val="90000"/>
              </a:lnSpc>
              <a:buNone/>
            </a:pPr>
            <a:endParaRPr lang="cs-CZ" sz="1800" b="1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3">
              <a:lnSpc>
                <a:spcPct val="90000"/>
              </a:lnSpc>
            </a:pPr>
            <a:r>
              <a:rPr lang="cs-CZ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Smetanka</a:t>
            </a:r>
            <a:r>
              <a:rPr lang="cs-CZ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endParaRPr lang="cs-CZ" sz="1800" b="1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22960" lvl="3" indent="0">
              <a:lnSpc>
                <a:spcPct val="90000"/>
              </a:lnSpc>
              <a:buNone/>
            </a:pPr>
            <a:r>
              <a:rPr lang="cs-CZ" sz="1800" b="1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cs-CZ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bylina s přízemní růžicí listů a s úborem žlutých květů, ronící po poranění mléčně bílou šťávu</a:t>
            </a:r>
          </a:p>
          <a:p>
            <a:pPr marL="822960" lvl="3" indent="0">
              <a:lnSpc>
                <a:spcPct val="90000"/>
              </a:lnSpc>
              <a:buNone/>
            </a:pPr>
            <a:r>
              <a:rPr lang="cs-CZ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</a:t>
            </a:r>
            <a:r>
              <a:rPr lang="cs-CZ" sz="1800" b="1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zlato </a:t>
            </a:r>
            <a:r>
              <a:rPr lang="cs-CZ" sz="1800" dirty="0">
                <a:latin typeface="Aptos" panose="020B0004020202020204" pitchFamily="34" charset="0"/>
                <a:ea typeface="Times New Roman" panose="02020603050405020304" pitchFamily="18" charset="0"/>
              </a:rPr>
              <a:t>pampelišek (</a:t>
            </a:r>
            <a:r>
              <a:rPr lang="cs-CZ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lékařská, alpská)</a:t>
            </a:r>
          </a:p>
          <a:p>
            <a:pPr>
              <a:lnSpc>
                <a:spcPct val="90000"/>
              </a:lnSpc>
            </a:pPr>
            <a:endParaRPr lang="cs-CZ" dirty="0">
              <a:latin typeface="Aptos" panose="020B0004020202020204" pitchFamily="34" charset="0"/>
            </a:endParaRPr>
          </a:p>
        </p:txBody>
      </p:sp>
      <p:pic>
        <p:nvPicPr>
          <p:cNvPr id="1026" name="Picture 2" descr="Dandelion - Minneopa Orchards">
            <a:extLst>
              <a:ext uri="{FF2B5EF4-FFF2-40B4-BE49-F238E27FC236}">
                <a16:creationId xmlns:a16="http://schemas.microsoft.com/office/drawing/2014/main" id="{076C03C1-5CC0-F972-232A-B4C71CC3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r="34853" b="-2"/>
          <a:stretch>
            <a:fillRect/>
          </a:stretch>
        </p:blipFill>
        <p:spPr bwMode="auto">
          <a:xfrm>
            <a:off x="8386170" y="484632"/>
            <a:ext cx="3321198" cy="57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84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2481</Words>
  <Application>Microsoft Office PowerPoint</Application>
  <PresentationFormat>Širokoúhlá obrazovka</PresentationFormat>
  <Paragraphs>250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Century Gothic</vt:lpstr>
      <vt:lpstr>Garamond</vt:lpstr>
      <vt:lpstr>Savon</vt:lpstr>
      <vt:lpstr>Jazykový obraz květin</vt:lpstr>
      <vt:lpstr>Bakalářská práce</vt:lpstr>
      <vt:lpstr>Jazykový obraz světa</vt:lpstr>
      <vt:lpstr>Kategorizace</vt:lpstr>
      <vt:lpstr>Kategorizace rostlin</vt:lpstr>
      <vt:lpstr>Botanické hledisko</vt:lpstr>
      <vt:lpstr>Květ a květina - kognitivní definice</vt:lpstr>
      <vt:lpstr>Pampeliška - etymologie </vt:lpstr>
      <vt:lpstr>Pampeliška – ve výkladových slovnících</vt:lpstr>
      <vt:lpstr>Pampeliška – frazeologie </vt:lpstr>
      <vt:lpstr>Pampeliška – symbolika v obrazech</vt:lpstr>
      <vt:lpstr>Pampeliška – květomluva </vt:lpstr>
      <vt:lpstr>Prezentace aplikace PowerPoint</vt:lpstr>
      <vt:lpstr>Fialka – etymologie </vt:lpstr>
      <vt:lpstr>Fialka – ve výkladových slovnících </vt:lpstr>
      <vt:lpstr>Fialka – frazeologie </vt:lpstr>
      <vt:lpstr>Fialka – symbolika v obrazech</vt:lpstr>
      <vt:lpstr>Fialka – květomluva </vt:lpstr>
      <vt:lpstr>Prezentace aplikace PowerPoint</vt:lpstr>
      <vt:lpstr>Chryzantéma – etymologie </vt:lpstr>
      <vt:lpstr>Chryzantéma – ve výkladových slovnících </vt:lpstr>
      <vt:lpstr>Chryzantéma – frazeologie </vt:lpstr>
      <vt:lpstr>Chryzantéma – symbolika v kulturách</vt:lpstr>
      <vt:lpstr>Chryzantéma – květomluva </vt:lpstr>
      <vt:lpstr>Prezentace aplikace PowerPoint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Jazykový obraz květin</dc:title>
  <dc:creator>Sokolová, Monika</dc:creator>
  <cp:lastModifiedBy>Sokolová, Monika</cp:lastModifiedBy>
  <cp:revision>2</cp:revision>
  <dcterms:created xsi:type="dcterms:W3CDTF">2025-05-20T10:00:31Z</dcterms:created>
  <dcterms:modified xsi:type="dcterms:W3CDTF">2025-05-20T18:41:25Z</dcterms:modified>
</cp:coreProperties>
</file>