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Lst>
  <p:notesMasterIdLst>
    <p:notesMasterId r:id="rId80"/>
  </p:notesMasterIdLst>
  <p:sldIdLst>
    <p:sldId id="256" r:id="rId5"/>
    <p:sldId id="355" r:id="rId6"/>
    <p:sldId id="271" r:id="rId7"/>
    <p:sldId id="286" r:id="rId8"/>
    <p:sldId id="287" r:id="rId9"/>
    <p:sldId id="270" r:id="rId10"/>
    <p:sldId id="338" r:id="rId11"/>
    <p:sldId id="339" r:id="rId12"/>
    <p:sldId id="340" r:id="rId13"/>
    <p:sldId id="341" r:id="rId14"/>
    <p:sldId id="342" r:id="rId15"/>
    <p:sldId id="343" r:id="rId16"/>
    <p:sldId id="344" r:id="rId17"/>
    <p:sldId id="345" r:id="rId18"/>
    <p:sldId id="346" r:id="rId19"/>
    <p:sldId id="347" r:id="rId20"/>
    <p:sldId id="348" r:id="rId21"/>
    <p:sldId id="272" r:id="rId22"/>
    <p:sldId id="266" r:id="rId23"/>
    <p:sldId id="268" r:id="rId24"/>
    <p:sldId id="274" r:id="rId25"/>
    <p:sldId id="275" r:id="rId26"/>
    <p:sldId id="267" r:id="rId27"/>
    <p:sldId id="276" r:id="rId28"/>
    <p:sldId id="277" r:id="rId29"/>
    <p:sldId id="285" r:id="rId30"/>
    <p:sldId id="278" r:id="rId31"/>
    <p:sldId id="279" r:id="rId32"/>
    <p:sldId id="283" r:id="rId33"/>
    <p:sldId id="282" r:id="rId34"/>
    <p:sldId id="284" r:id="rId35"/>
    <p:sldId id="280" r:id="rId36"/>
    <p:sldId id="281" r:id="rId37"/>
    <p:sldId id="349" r:id="rId38"/>
    <p:sldId id="350" r:id="rId39"/>
    <p:sldId id="351" r:id="rId40"/>
    <p:sldId id="352" r:id="rId41"/>
    <p:sldId id="353" r:id="rId42"/>
    <p:sldId id="354" r:id="rId43"/>
    <p:sldId id="269" r:id="rId44"/>
    <p:sldId id="273" r:id="rId45"/>
    <p:sldId id="295"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36" r:id="rId63"/>
    <p:sldId id="313" r:id="rId64"/>
    <p:sldId id="316"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56" r:id="rId79"/>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FF66"/>
    <a:srgbClr val="FFCC0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33920F-32AE-4BBE-8B86-D417FD4D7E3A}" v="87" dt="2021-12-10T12:24:51.987"/>
    <p1510:client id="{CC66A9E2-D371-4C84-9FEB-E355A5A4F89C}" v="110" dt="2021-12-02T19:30:33.5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7" autoAdjust="0"/>
    <p:restoredTop sz="86369" autoAdjust="0"/>
  </p:normalViewPr>
  <p:slideViewPr>
    <p:cSldViewPr>
      <p:cViewPr varScale="1">
        <p:scale>
          <a:sx n="83" d="100"/>
          <a:sy n="83" d="100"/>
        </p:scale>
        <p:origin x="1086" y="84"/>
      </p:cViewPr>
      <p:guideLst>
        <p:guide orient="horz" pos="2160"/>
        <p:guide pos="2880"/>
      </p:guideLst>
    </p:cSldViewPr>
  </p:slideViewPr>
  <p:outlineViewPr>
    <p:cViewPr>
      <p:scale>
        <a:sx n="33" d="100"/>
        <a:sy n="33" d="100"/>
      </p:scale>
      <p:origin x="0" y="156"/>
    </p:cViewPr>
  </p:outlineViewPr>
  <p:notesTextViewPr>
    <p:cViewPr>
      <p:scale>
        <a:sx n="100" d="100"/>
        <a:sy n="100" d="100"/>
      </p:scale>
      <p:origin x="0" y="0"/>
    </p:cViewPr>
  </p:notesTextViewPr>
  <p:sorterViewPr>
    <p:cViewPr>
      <p:scale>
        <a:sx n="66" d="100"/>
        <a:sy n="66" d="100"/>
      </p:scale>
      <p:origin x="0" y="954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tableStyles" Target="tableStyle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notesMaster" Target="notesMasters/notesMaster1.xml"/><Relationship Id="rId85" Type="http://schemas.microsoft.com/office/2016/11/relationships/changesInfo" Target="changesInfos/changesInfo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61" Type="http://schemas.openxmlformats.org/officeDocument/2006/relationships/slide" Target="slides/slide57.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Vágner" userId="S::vagner@vojenskyobor.cz::8f38ecf4-166a-48cb-9f9e-f1a40236ef56" providerId="AD" clId="Web-{CC66A9E2-D371-4C84-9FEB-E355A5A4F89C}"/>
    <pc:docChg chg="modSld">
      <pc:chgData name="Michal Vágner" userId="S::vagner@vojenskyobor.cz::8f38ecf4-166a-48cb-9f9e-f1a40236ef56" providerId="AD" clId="Web-{CC66A9E2-D371-4C84-9FEB-E355A5A4F89C}" dt="2021-12-02T19:30:33.513" v="100" actId="1076"/>
      <pc:docMkLst>
        <pc:docMk/>
      </pc:docMkLst>
      <pc:sldChg chg="addSp delSp modSp">
        <pc:chgData name="Michal Vágner" userId="S::vagner@vojenskyobor.cz::8f38ecf4-166a-48cb-9f9e-f1a40236ef56" providerId="AD" clId="Web-{CC66A9E2-D371-4C84-9FEB-E355A5A4F89C}" dt="2021-12-02T19:30:33.513" v="100" actId="1076"/>
        <pc:sldMkLst>
          <pc:docMk/>
          <pc:sldMk cId="0" sldId="256"/>
        </pc:sldMkLst>
        <pc:spChg chg="add del mod">
          <ac:chgData name="Michal Vágner" userId="S::vagner@vojenskyobor.cz::8f38ecf4-166a-48cb-9f9e-f1a40236ef56" providerId="AD" clId="Web-{CC66A9E2-D371-4C84-9FEB-E355A5A4F89C}" dt="2021-12-02T19:16:22.945" v="7"/>
          <ac:spMkLst>
            <pc:docMk/>
            <pc:sldMk cId="0" sldId="256"/>
            <ac:spMk id="2" creationId="{DE718561-795A-4B8F-9227-DA33D57888F5}"/>
          </ac:spMkLst>
        </pc:spChg>
        <pc:spChg chg="add">
          <ac:chgData name="Michal Vágner" userId="S::vagner@vojenskyobor.cz::8f38ecf4-166a-48cb-9f9e-f1a40236ef56" providerId="AD" clId="Web-{CC66A9E2-D371-4C84-9FEB-E355A5A4F89C}" dt="2021-12-02T19:30:22.153" v="97"/>
          <ac:spMkLst>
            <pc:docMk/>
            <pc:sldMk cId="0" sldId="256"/>
            <ac:spMk id="3" creationId="{80ACC269-E484-40A6-B7DF-0D0D1BDED712}"/>
          </ac:spMkLst>
        </pc:spChg>
        <pc:spChg chg="mod">
          <ac:chgData name="Michal Vágner" userId="S::vagner@vojenskyobor.cz::8f38ecf4-166a-48cb-9f9e-f1a40236ef56" providerId="AD" clId="Web-{CC66A9E2-D371-4C84-9FEB-E355A5A4F89C}" dt="2021-12-02T19:30:33.513" v="100" actId="1076"/>
          <ac:spMkLst>
            <pc:docMk/>
            <pc:sldMk cId="0" sldId="256"/>
            <ac:spMk id="2050" creationId="{EAC00836-176A-49A2-BA4E-1DAEB9DA8D36}"/>
          </ac:spMkLst>
        </pc:spChg>
      </pc:sldChg>
      <pc:sldChg chg="modSp">
        <pc:chgData name="Michal Vágner" userId="S::vagner@vojenskyobor.cz::8f38ecf4-166a-48cb-9f9e-f1a40236ef56" providerId="AD" clId="Web-{CC66A9E2-D371-4C84-9FEB-E355A5A4F89C}" dt="2021-12-02T19:15:52.351" v="1" actId="1076"/>
        <pc:sldMkLst>
          <pc:docMk/>
          <pc:sldMk cId="0" sldId="286"/>
        </pc:sldMkLst>
        <pc:spChg chg="mod">
          <ac:chgData name="Michal Vágner" userId="S::vagner@vojenskyobor.cz::8f38ecf4-166a-48cb-9f9e-f1a40236ef56" providerId="AD" clId="Web-{CC66A9E2-D371-4C84-9FEB-E355A5A4F89C}" dt="2021-12-02T19:15:52.351" v="1" actId="1076"/>
          <ac:spMkLst>
            <pc:docMk/>
            <pc:sldMk cId="0" sldId="286"/>
            <ac:spMk id="7170" creationId="{E38C8A68-5885-4BD9-B6A4-AE821242954C}"/>
          </ac:spMkLst>
        </pc:spChg>
      </pc:sldChg>
      <pc:sldChg chg="addSp modSp">
        <pc:chgData name="Michal Vágner" userId="S::vagner@vojenskyobor.cz::8f38ecf4-166a-48cb-9f9e-f1a40236ef56" providerId="AD" clId="Web-{CC66A9E2-D371-4C84-9FEB-E355A5A4F89C}" dt="2021-12-02T19:29:59.543" v="96" actId="1076"/>
        <pc:sldMkLst>
          <pc:docMk/>
          <pc:sldMk cId="0" sldId="355"/>
        </pc:sldMkLst>
        <pc:spChg chg="add mod">
          <ac:chgData name="Michal Vágner" userId="S::vagner@vojenskyobor.cz::8f38ecf4-166a-48cb-9f9e-f1a40236ef56" providerId="AD" clId="Web-{CC66A9E2-D371-4C84-9FEB-E355A5A4F89C}" dt="2021-12-02T19:29:59.543" v="96" actId="1076"/>
          <ac:spMkLst>
            <pc:docMk/>
            <pc:sldMk cId="0" sldId="355"/>
            <ac:spMk id="2" creationId="{9055AF69-8AFF-4005-B047-EB0DF3E43B86}"/>
          </ac:spMkLst>
        </pc:spChg>
        <pc:spChg chg="mod">
          <ac:chgData name="Michal Vágner" userId="S::vagner@vojenskyobor.cz::8f38ecf4-166a-48cb-9f9e-f1a40236ef56" providerId="AD" clId="Web-{CC66A9E2-D371-4C84-9FEB-E355A5A4F89C}" dt="2021-12-02T19:29:59.450" v="94" actId="20577"/>
          <ac:spMkLst>
            <pc:docMk/>
            <pc:sldMk cId="0" sldId="355"/>
            <ac:spMk id="2050" creationId="{0500DE59-CCFE-4990-8B12-3799EC8C1B6E}"/>
          </ac:spMkLst>
        </pc:spChg>
      </pc:sldChg>
    </pc:docChg>
  </pc:docChgLst>
  <pc:docChgLst>
    <pc:chgData name="Michal Vágner" userId="S::vagner@vojenskyobor.cz::8f38ecf4-166a-48cb-9f9e-f1a40236ef56" providerId="AD" clId="Web-{0E33920F-32AE-4BBE-8B86-D417FD4D7E3A}"/>
    <pc:docChg chg="addSld modSld">
      <pc:chgData name="Michal Vágner" userId="S::vagner@vojenskyobor.cz::8f38ecf4-166a-48cb-9f9e-f1a40236ef56" providerId="AD" clId="Web-{0E33920F-32AE-4BBE-8B86-D417FD4D7E3A}" dt="2021-12-10T12:24:50.330" v="77" actId="20577"/>
      <pc:docMkLst>
        <pc:docMk/>
      </pc:docMkLst>
      <pc:sldChg chg="modSp">
        <pc:chgData name="Michal Vágner" userId="S::vagner@vojenskyobor.cz::8f38ecf4-166a-48cb-9f9e-f1a40236ef56" providerId="AD" clId="Web-{0E33920F-32AE-4BBE-8B86-D417FD4D7E3A}" dt="2021-12-10T12:20:12.839" v="20" actId="20577"/>
        <pc:sldMkLst>
          <pc:docMk/>
          <pc:sldMk cId="0" sldId="270"/>
        </pc:sldMkLst>
        <pc:spChg chg="mod">
          <ac:chgData name="Michal Vágner" userId="S::vagner@vojenskyobor.cz::8f38ecf4-166a-48cb-9f9e-f1a40236ef56" providerId="AD" clId="Web-{0E33920F-32AE-4BBE-8B86-D417FD4D7E3A}" dt="2021-12-10T12:20:12.839" v="20" actId="20577"/>
          <ac:spMkLst>
            <pc:docMk/>
            <pc:sldMk cId="0" sldId="270"/>
            <ac:spMk id="10242" creationId="{4788AA70-97A0-4EA2-A4DE-7B95065A4BAC}"/>
          </ac:spMkLst>
        </pc:spChg>
      </pc:sldChg>
      <pc:sldChg chg="modSp">
        <pc:chgData name="Michal Vágner" userId="S::vagner@vojenskyobor.cz::8f38ecf4-166a-48cb-9f9e-f1a40236ef56" providerId="AD" clId="Web-{0E33920F-32AE-4BBE-8B86-D417FD4D7E3A}" dt="2021-12-10T12:22:42.749" v="58" actId="1076"/>
        <pc:sldMkLst>
          <pc:docMk/>
          <pc:sldMk cId="0" sldId="316"/>
        </pc:sldMkLst>
        <pc:spChg chg="mod">
          <ac:chgData name="Michal Vágner" userId="S::vagner@vojenskyobor.cz::8f38ecf4-166a-48cb-9f9e-f1a40236ef56" providerId="AD" clId="Web-{0E33920F-32AE-4BBE-8B86-D417FD4D7E3A}" dt="2021-12-10T12:22:38.749" v="57" actId="1076"/>
          <ac:spMkLst>
            <pc:docMk/>
            <pc:sldMk cId="0" sldId="316"/>
            <ac:spMk id="114690" creationId="{B2D06F17-5C32-4B57-BE94-74FABB57240B}"/>
          </ac:spMkLst>
        </pc:spChg>
        <pc:spChg chg="mod">
          <ac:chgData name="Michal Vágner" userId="S::vagner@vojenskyobor.cz::8f38ecf4-166a-48cb-9f9e-f1a40236ef56" providerId="AD" clId="Web-{0E33920F-32AE-4BBE-8B86-D417FD4D7E3A}" dt="2021-12-10T12:22:42.749" v="58" actId="1076"/>
          <ac:spMkLst>
            <pc:docMk/>
            <pc:sldMk cId="0" sldId="316"/>
            <ac:spMk id="123907" creationId="{446D04CB-29B0-42CE-8B5A-C787DD0AF890}"/>
          </ac:spMkLst>
        </pc:spChg>
      </pc:sldChg>
      <pc:sldChg chg="modSp">
        <pc:chgData name="Michal Vágner" userId="S::vagner@vojenskyobor.cz::8f38ecf4-166a-48cb-9f9e-f1a40236ef56" providerId="AD" clId="Web-{0E33920F-32AE-4BBE-8B86-D417FD4D7E3A}" dt="2021-12-10T12:18:11.883" v="1" actId="14100"/>
        <pc:sldMkLst>
          <pc:docMk/>
          <pc:sldMk cId="0" sldId="329"/>
        </pc:sldMkLst>
        <pc:spChg chg="mod">
          <ac:chgData name="Michal Vágner" userId="S::vagner@vojenskyobor.cz::8f38ecf4-166a-48cb-9f9e-f1a40236ef56" providerId="AD" clId="Web-{0E33920F-32AE-4BBE-8B86-D417FD4D7E3A}" dt="2021-12-10T12:18:11.883" v="1" actId="14100"/>
          <ac:spMkLst>
            <pc:docMk/>
            <pc:sldMk cId="0" sldId="329"/>
            <ac:spMk id="135170" creationId="{92465630-F328-471E-921F-BAAF6599AFB5}"/>
          </ac:spMkLst>
        </pc:spChg>
      </pc:sldChg>
      <pc:sldChg chg="modSp add replId">
        <pc:chgData name="Michal Vágner" userId="S::vagner@vojenskyobor.cz::8f38ecf4-166a-48cb-9f9e-f1a40236ef56" providerId="AD" clId="Web-{0E33920F-32AE-4BBE-8B86-D417FD4D7E3A}" dt="2021-12-10T12:24:50.330" v="77" actId="20577"/>
        <pc:sldMkLst>
          <pc:docMk/>
          <pc:sldMk cId="3449081" sldId="356"/>
        </pc:sldMkLst>
        <pc:spChg chg="mod">
          <ac:chgData name="Michal Vágner" userId="S::vagner@vojenskyobor.cz::8f38ecf4-166a-48cb-9f9e-f1a40236ef56" providerId="AD" clId="Web-{0E33920F-32AE-4BBE-8B86-D417FD4D7E3A}" dt="2021-12-10T12:18:59.634" v="6" actId="20577"/>
          <ac:spMkLst>
            <pc:docMk/>
            <pc:sldMk cId="3449081" sldId="356"/>
            <ac:spMk id="137218" creationId="{569F395F-3C9D-4B61-9781-F865032684FC}"/>
          </ac:spMkLst>
        </pc:spChg>
        <pc:spChg chg="mod">
          <ac:chgData name="Michal Vágner" userId="S::vagner@vojenskyobor.cz::8f38ecf4-166a-48cb-9f9e-f1a40236ef56" providerId="AD" clId="Web-{0E33920F-32AE-4BBE-8B86-D417FD4D7E3A}" dt="2021-12-10T12:24:50.330" v="77" actId="20577"/>
          <ac:spMkLst>
            <pc:docMk/>
            <pc:sldMk cId="3449081" sldId="356"/>
            <ac:spMk id="149507" creationId="{CEEFD324-F1B1-47EC-A0CC-3E0512A77AF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821A50-3FF6-4B04-AB55-9045A4342DA1}" type="doc">
      <dgm:prSet loTypeId="urn:microsoft.com/office/officeart/2005/8/layout/cycle6" loCatId="cycle" qsTypeId="urn:microsoft.com/office/officeart/2005/8/quickstyle/simple4" qsCatId="simple" csTypeId="urn:microsoft.com/office/officeart/2005/8/colors/accent1_2" csCatId="accent1" phldr="1"/>
      <dgm:spPr/>
    </dgm:pt>
    <dgm:pt modelId="{5247AFB8-768C-478D-A260-D0415E6C195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b="1" i="0" u="none" strike="noStrike" cap="none" normalizeH="0" baseline="0" dirty="0">
            <a:ln/>
            <a:effectLst/>
            <a:latin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0" u="none" strike="noStrike" cap="none" normalizeH="0" baseline="0" dirty="0">
              <a:ln/>
              <a:effectLst/>
              <a:latin typeface="Arial" pitchFamily="34" charset="0"/>
            </a:rPr>
            <a:t>INSTRUKTOR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b="1" i="0" u="none" strike="noStrike" cap="none" normalizeH="0" baseline="0" dirty="0">
            <a:ln/>
            <a:effectLst/>
            <a:latin typeface="Arial" pitchFamily="34" charset="0"/>
          </a:endParaRPr>
        </a:p>
      </dgm:t>
    </dgm:pt>
    <dgm:pt modelId="{7F0BA3AE-6360-4C6B-B01F-767060FE8EE1}" type="parTrans" cxnId="{96E24D63-0B36-468B-8664-8BD82149565C}">
      <dgm:prSet/>
      <dgm:spPr/>
      <dgm:t>
        <a:bodyPr/>
        <a:lstStyle/>
        <a:p>
          <a:endParaRPr lang="cs-CZ"/>
        </a:p>
      </dgm:t>
    </dgm:pt>
    <dgm:pt modelId="{C52C8164-891A-433F-AE8A-54E97483A8FD}" type="sibTrans" cxnId="{96E24D63-0B36-468B-8664-8BD82149565C}">
      <dgm:prSet/>
      <dgm:spPr/>
      <dgm:t>
        <a:bodyPr/>
        <a:lstStyle/>
        <a:p>
          <a:endParaRPr lang="cs-CZ"/>
        </a:p>
      </dgm:t>
    </dgm:pt>
    <dgm:pt modelId="{25B243F0-6FE3-4F19-AA07-2B47D1DEDA3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1" i="0" u="none" strike="noStrike" cap="none" normalizeH="0" baseline="0">
              <a:ln/>
              <a:effectLst/>
              <a:latin typeface="Arial" pitchFamily="34" charset="0"/>
            </a:rPr>
            <a:t>PODMÍNKY</a:t>
          </a:r>
        </a:p>
      </dgm:t>
    </dgm:pt>
    <dgm:pt modelId="{4437DF4B-A44F-4B32-AD7E-756AEEA8A40A}" type="parTrans" cxnId="{99C18D81-81F7-43DB-A219-D34134BE5E6F}">
      <dgm:prSet/>
      <dgm:spPr/>
      <dgm:t>
        <a:bodyPr/>
        <a:lstStyle/>
        <a:p>
          <a:endParaRPr lang="cs-CZ"/>
        </a:p>
      </dgm:t>
    </dgm:pt>
    <dgm:pt modelId="{2859F7A4-BC6D-4157-82AB-2E7E1FA0284D}" type="sibTrans" cxnId="{99C18D81-81F7-43DB-A219-D34134BE5E6F}">
      <dgm:prSet/>
      <dgm:spPr/>
      <dgm:t>
        <a:bodyPr/>
        <a:lstStyle/>
        <a:p>
          <a:endParaRPr lang="cs-CZ"/>
        </a:p>
      </dgm:t>
    </dgm:pt>
    <dgm:pt modelId="{4B687996-B27A-486B-A6DA-66F01CCD3FB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1" i="0" u="none" strike="noStrike" cap="none" normalizeH="0" baseline="0">
              <a:ln/>
              <a:effectLst/>
              <a:latin typeface="Arial" pitchFamily="34" charset="0"/>
            </a:rPr>
            <a:t>CÍL</a:t>
          </a:r>
        </a:p>
      </dgm:t>
    </dgm:pt>
    <dgm:pt modelId="{11959793-05A8-4FA5-9760-35055E275B7F}" type="parTrans" cxnId="{F02CCD68-B1CA-4A04-A7A6-94DB7A51FEFB}">
      <dgm:prSet/>
      <dgm:spPr/>
      <dgm:t>
        <a:bodyPr/>
        <a:lstStyle/>
        <a:p>
          <a:endParaRPr lang="cs-CZ"/>
        </a:p>
      </dgm:t>
    </dgm:pt>
    <dgm:pt modelId="{A1657AC7-85EE-4FA8-B2A4-F06E50702CAD}" type="sibTrans" cxnId="{F02CCD68-B1CA-4A04-A7A6-94DB7A51FEFB}">
      <dgm:prSet/>
      <dgm:spPr/>
      <dgm:t>
        <a:bodyPr/>
        <a:lstStyle/>
        <a:p>
          <a:endParaRPr lang="cs-CZ"/>
        </a:p>
      </dgm:t>
    </dgm:pt>
    <dgm:pt modelId="{F86AD4F3-5CC7-4054-BB59-3FA8C47C708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1" i="0" u="none" strike="noStrike" cap="none" normalizeH="0" baseline="0" dirty="0">
              <a:ln/>
              <a:effectLst/>
              <a:latin typeface="Arial" pitchFamily="34" charset="0"/>
            </a:rPr>
            <a:t>PLÁN</a:t>
          </a:r>
        </a:p>
      </dgm:t>
    </dgm:pt>
    <dgm:pt modelId="{EF411D10-EF00-46E8-ABB2-73B6A6B2478A}" type="parTrans" cxnId="{B8DC6330-5F4D-4C53-8BA0-5FF20757373E}">
      <dgm:prSet/>
      <dgm:spPr/>
      <dgm:t>
        <a:bodyPr/>
        <a:lstStyle/>
        <a:p>
          <a:endParaRPr lang="cs-CZ"/>
        </a:p>
      </dgm:t>
    </dgm:pt>
    <dgm:pt modelId="{529A33E9-3766-4E79-B157-FB8D4069F040}" type="sibTrans" cxnId="{B8DC6330-5F4D-4C53-8BA0-5FF20757373E}">
      <dgm:prSet/>
      <dgm:spPr/>
      <dgm:t>
        <a:bodyPr/>
        <a:lstStyle/>
        <a:p>
          <a:endParaRPr lang="cs-CZ"/>
        </a:p>
      </dgm:t>
    </dgm:pt>
    <dgm:pt modelId="{9B5E516D-FAB2-4836-AC34-10552559DEB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b="1" i="0" u="none" strike="noStrike" cap="none" normalizeH="0" baseline="0" dirty="0">
            <a:ln/>
            <a:effectLst/>
            <a:latin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0" u="none" strike="noStrike" cap="none" normalizeH="0" baseline="0" dirty="0">
              <a:ln/>
              <a:effectLst/>
              <a:latin typeface="Arial" pitchFamily="34" charset="0"/>
            </a:rPr>
            <a:t>CVIČÍCÍ</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b="1" i="0" u="none" strike="noStrike" cap="none" normalizeH="0" baseline="0" dirty="0">
            <a:ln/>
            <a:effectLst/>
            <a:latin typeface="Arial" pitchFamily="34" charset="0"/>
          </a:endParaRPr>
        </a:p>
      </dgm:t>
    </dgm:pt>
    <dgm:pt modelId="{DE97920A-B9FE-421B-8FCE-636A4162451D}" type="parTrans" cxnId="{5339F9CB-087C-45F9-B8FB-0F40D2884484}">
      <dgm:prSet/>
      <dgm:spPr/>
      <dgm:t>
        <a:bodyPr/>
        <a:lstStyle/>
        <a:p>
          <a:endParaRPr lang="cs-CZ"/>
        </a:p>
      </dgm:t>
    </dgm:pt>
    <dgm:pt modelId="{85AB6A06-7B3B-426B-8207-9940C9D20503}" type="sibTrans" cxnId="{5339F9CB-087C-45F9-B8FB-0F40D2884484}">
      <dgm:prSet/>
      <dgm:spPr/>
      <dgm:t>
        <a:bodyPr/>
        <a:lstStyle/>
        <a:p>
          <a:endParaRPr lang="cs-CZ"/>
        </a:p>
      </dgm:t>
    </dgm:pt>
    <dgm:pt modelId="{899CDBDC-A233-4D37-B3B0-14E032FA4606}" type="pres">
      <dgm:prSet presAssocID="{82821A50-3FF6-4B04-AB55-9045A4342DA1}" presName="cycle" presStyleCnt="0">
        <dgm:presLayoutVars>
          <dgm:dir/>
          <dgm:resizeHandles val="exact"/>
        </dgm:presLayoutVars>
      </dgm:prSet>
      <dgm:spPr/>
    </dgm:pt>
    <dgm:pt modelId="{10640130-DEC8-4B47-B286-0E5D4EB39862}" type="pres">
      <dgm:prSet presAssocID="{5247AFB8-768C-478D-A260-D0415E6C195F}" presName="node" presStyleLbl="node1" presStyleIdx="0" presStyleCnt="5">
        <dgm:presLayoutVars>
          <dgm:bulletEnabled val="1"/>
        </dgm:presLayoutVars>
      </dgm:prSet>
      <dgm:spPr/>
    </dgm:pt>
    <dgm:pt modelId="{EA3D352F-0D1E-45B9-8ED8-A6BA49EB7B4A}" type="pres">
      <dgm:prSet presAssocID="{5247AFB8-768C-478D-A260-D0415E6C195F}" presName="spNode" presStyleCnt="0"/>
      <dgm:spPr/>
    </dgm:pt>
    <dgm:pt modelId="{7E109CE9-DB98-4C48-8F5C-B64183B9C9F3}" type="pres">
      <dgm:prSet presAssocID="{C52C8164-891A-433F-AE8A-54E97483A8FD}" presName="sibTrans" presStyleLbl="sibTrans1D1" presStyleIdx="0" presStyleCnt="5"/>
      <dgm:spPr/>
    </dgm:pt>
    <dgm:pt modelId="{9D98233E-0E07-4605-A103-D48C8A7AA92F}" type="pres">
      <dgm:prSet presAssocID="{25B243F0-6FE3-4F19-AA07-2B47D1DEDA3D}" presName="node" presStyleLbl="node1" presStyleIdx="1" presStyleCnt="5">
        <dgm:presLayoutVars>
          <dgm:bulletEnabled val="1"/>
        </dgm:presLayoutVars>
      </dgm:prSet>
      <dgm:spPr/>
    </dgm:pt>
    <dgm:pt modelId="{4CDDE112-5249-4E34-B92F-07519266FA42}" type="pres">
      <dgm:prSet presAssocID="{25B243F0-6FE3-4F19-AA07-2B47D1DEDA3D}" presName="spNode" presStyleCnt="0"/>
      <dgm:spPr/>
    </dgm:pt>
    <dgm:pt modelId="{32B9641C-3F43-4BF0-8FCC-DF9A04D8335A}" type="pres">
      <dgm:prSet presAssocID="{2859F7A4-BC6D-4157-82AB-2E7E1FA0284D}" presName="sibTrans" presStyleLbl="sibTrans1D1" presStyleIdx="1" presStyleCnt="5"/>
      <dgm:spPr/>
    </dgm:pt>
    <dgm:pt modelId="{ED72BB48-9CA7-46D3-9A29-6D5504E9E740}" type="pres">
      <dgm:prSet presAssocID="{4B687996-B27A-486B-A6DA-66F01CCD3FBE}" presName="node" presStyleLbl="node1" presStyleIdx="2" presStyleCnt="5">
        <dgm:presLayoutVars>
          <dgm:bulletEnabled val="1"/>
        </dgm:presLayoutVars>
      </dgm:prSet>
      <dgm:spPr/>
    </dgm:pt>
    <dgm:pt modelId="{422334CE-C956-4B17-A4C7-78A69A010BD7}" type="pres">
      <dgm:prSet presAssocID="{4B687996-B27A-486B-A6DA-66F01CCD3FBE}" presName="spNode" presStyleCnt="0"/>
      <dgm:spPr/>
    </dgm:pt>
    <dgm:pt modelId="{307E0013-BFD7-43BD-BCD1-6E76A7E909BA}" type="pres">
      <dgm:prSet presAssocID="{A1657AC7-85EE-4FA8-B2A4-F06E50702CAD}" presName="sibTrans" presStyleLbl="sibTrans1D1" presStyleIdx="2" presStyleCnt="5"/>
      <dgm:spPr/>
    </dgm:pt>
    <dgm:pt modelId="{90FBF5C0-4799-40E4-B350-62C62D3A43D4}" type="pres">
      <dgm:prSet presAssocID="{F86AD4F3-5CC7-4054-BB59-3FA8C47C7081}" presName="node" presStyleLbl="node1" presStyleIdx="3" presStyleCnt="5">
        <dgm:presLayoutVars>
          <dgm:bulletEnabled val="1"/>
        </dgm:presLayoutVars>
      </dgm:prSet>
      <dgm:spPr/>
    </dgm:pt>
    <dgm:pt modelId="{A909A644-70AA-4BEA-AFC7-838EDA07FCF1}" type="pres">
      <dgm:prSet presAssocID="{F86AD4F3-5CC7-4054-BB59-3FA8C47C7081}" presName="spNode" presStyleCnt="0"/>
      <dgm:spPr/>
    </dgm:pt>
    <dgm:pt modelId="{1ADCF836-4DA7-4F72-B9F7-49C90533C524}" type="pres">
      <dgm:prSet presAssocID="{529A33E9-3766-4E79-B157-FB8D4069F040}" presName="sibTrans" presStyleLbl="sibTrans1D1" presStyleIdx="3" presStyleCnt="5"/>
      <dgm:spPr/>
    </dgm:pt>
    <dgm:pt modelId="{07A0A0C8-5702-4FFE-B0C4-E2C4CB144644}" type="pres">
      <dgm:prSet presAssocID="{9B5E516D-FAB2-4836-AC34-10552559DEBF}" presName="node" presStyleLbl="node1" presStyleIdx="4" presStyleCnt="5">
        <dgm:presLayoutVars>
          <dgm:bulletEnabled val="1"/>
        </dgm:presLayoutVars>
      </dgm:prSet>
      <dgm:spPr/>
    </dgm:pt>
    <dgm:pt modelId="{6F3B4672-80FE-44B0-B7C7-787C79924449}" type="pres">
      <dgm:prSet presAssocID="{9B5E516D-FAB2-4836-AC34-10552559DEBF}" presName="spNode" presStyleCnt="0"/>
      <dgm:spPr/>
    </dgm:pt>
    <dgm:pt modelId="{EF4D2A5D-5951-419E-8059-676C011DE977}" type="pres">
      <dgm:prSet presAssocID="{85AB6A06-7B3B-426B-8207-9940C9D20503}" presName="sibTrans" presStyleLbl="sibTrans1D1" presStyleIdx="4" presStyleCnt="5"/>
      <dgm:spPr/>
    </dgm:pt>
  </dgm:ptLst>
  <dgm:cxnLst>
    <dgm:cxn modelId="{E2B1C62D-D51B-4090-A71B-B883F6B905C7}" type="presOf" srcId="{F86AD4F3-5CC7-4054-BB59-3FA8C47C7081}" destId="{90FBF5C0-4799-40E4-B350-62C62D3A43D4}" srcOrd="0" destOrd="0" presId="urn:microsoft.com/office/officeart/2005/8/layout/cycle6"/>
    <dgm:cxn modelId="{B8DC6330-5F4D-4C53-8BA0-5FF20757373E}" srcId="{82821A50-3FF6-4B04-AB55-9045A4342DA1}" destId="{F86AD4F3-5CC7-4054-BB59-3FA8C47C7081}" srcOrd="3" destOrd="0" parTransId="{EF411D10-EF00-46E8-ABB2-73B6A6B2478A}" sibTransId="{529A33E9-3766-4E79-B157-FB8D4069F040}"/>
    <dgm:cxn modelId="{C4E3F435-EF8A-4147-9DB4-2FEF2A624426}" type="presOf" srcId="{2859F7A4-BC6D-4157-82AB-2E7E1FA0284D}" destId="{32B9641C-3F43-4BF0-8FCC-DF9A04D8335A}" srcOrd="0" destOrd="0" presId="urn:microsoft.com/office/officeart/2005/8/layout/cycle6"/>
    <dgm:cxn modelId="{96E24D63-0B36-468B-8664-8BD82149565C}" srcId="{82821A50-3FF6-4B04-AB55-9045A4342DA1}" destId="{5247AFB8-768C-478D-A260-D0415E6C195F}" srcOrd="0" destOrd="0" parTransId="{7F0BA3AE-6360-4C6B-B01F-767060FE8EE1}" sibTransId="{C52C8164-891A-433F-AE8A-54E97483A8FD}"/>
    <dgm:cxn modelId="{F02CCD68-B1CA-4A04-A7A6-94DB7A51FEFB}" srcId="{82821A50-3FF6-4B04-AB55-9045A4342DA1}" destId="{4B687996-B27A-486B-A6DA-66F01CCD3FBE}" srcOrd="2" destOrd="0" parTransId="{11959793-05A8-4FA5-9760-35055E275B7F}" sibTransId="{A1657AC7-85EE-4FA8-B2A4-F06E50702CAD}"/>
    <dgm:cxn modelId="{F01BAD51-90D1-4EC5-8DFE-2EEBDC524CC9}" type="presOf" srcId="{529A33E9-3766-4E79-B157-FB8D4069F040}" destId="{1ADCF836-4DA7-4F72-B9F7-49C90533C524}" srcOrd="0" destOrd="0" presId="urn:microsoft.com/office/officeart/2005/8/layout/cycle6"/>
    <dgm:cxn modelId="{99C18D81-81F7-43DB-A219-D34134BE5E6F}" srcId="{82821A50-3FF6-4B04-AB55-9045A4342DA1}" destId="{25B243F0-6FE3-4F19-AA07-2B47D1DEDA3D}" srcOrd="1" destOrd="0" parTransId="{4437DF4B-A44F-4B32-AD7E-756AEEA8A40A}" sibTransId="{2859F7A4-BC6D-4157-82AB-2E7E1FA0284D}"/>
    <dgm:cxn modelId="{F4F899A2-F9F1-4337-8E1F-C2D2C6EEB1A0}" type="presOf" srcId="{85AB6A06-7B3B-426B-8207-9940C9D20503}" destId="{EF4D2A5D-5951-419E-8059-676C011DE977}" srcOrd="0" destOrd="0" presId="urn:microsoft.com/office/officeart/2005/8/layout/cycle6"/>
    <dgm:cxn modelId="{21C7EFB5-136C-4C9D-AF4E-6F04E567A7E1}" type="presOf" srcId="{C52C8164-891A-433F-AE8A-54E97483A8FD}" destId="{7E109CE9-DB98-4C48-8F5C-B64183B9C9F3}" srcOrd="0" destOrd="0" presId="urn:microsoft.com/office/officeart/2005/8/layout/cycle6"/>
    <dgm:cxn modelId="{C78EAEBC-0F22-4DE5-BA98-9412D1711F8C}" type="presOf" srcId="{82821A50-3FF6-4B04-AB55-9045A4342DA1}" destId="{899CDBDC-A233-4D37-B3B0-14E032FA4606}" srcOrd="0" destOrd="0" presId="urn:microsoft.com/office/officeart/2005/8/layout/cycle6"/>
    <dgm:cxn modelId="{F246B0C4-7877-4AE6-896E-DD49FEDDB573}" type="presOf" srcId="{A1657AC7-85EE-4FA8-B2A4-F06E50702CAD}" destId="{307E0013-BFD7-43BD-BCD1-6E76A7E909BA}" srcOrd="0" destOrd="0" presId="urn:microsoft.com/office/officeart/2005/8/layout/cycle6"/>
    <dgm:cxn modelId="{4211E3C9-904D-4116-B10F-A69E083CF663}" type="presOf" srcId="{9B5E516D-FAB2-4836-AC34-10552559DEBF}" destId="{07A0A0C8-5702-4FFE-B0C4-E2C4CB144644}" srcOrd="0" destOrd="0" presId="urn:microsoft.com/office/officeart/2005/8/layout/cycle6"/>
    <dgm:cxn modelId="{5339F9CB-087C-45F9-B8FB-0F40D2884484}" srcId="{82821A50-3FF6-4B04-AB55-9045A4342DA1}" destId="{9B5E516D-FAB2-4836-AC34-10552559DEBF}" srcOrd="4" destOrd="0" parTransId="{DE97920A-B9FE-421B-8FCE-636A4162451D}" sibTransId="{85AB6A06-7B3B-426B-8207-9940C9D20503}"/>
    <dgm:cxn modelId="{37B266D8-5896-4616-8B53-74FBBAAC140D}" type="presOf" srcId="{25B243F0-6FE3-4F19-AA07-2B47D1DEDA3D}" destId="{9D98233E-0E07-4605-A103-D48C8A7AA92F}" srcOrd="0" destOrd="0" presId="urn:microsoft.com/office/officeart/2005/8/layout/cycle6"/>
    <dgm:cxn modelId="{D6BED5DD-B86E-4F73-B07E-9A197DE2A196}" type="presOf" srcId="{5247AFB8-768C-478D-A260-D0415E6C195F}" destId="{10640130-DEC8-4B47-B286-0E5D4EB39862}" srcOrd="0" destOrd="0" presId="urn:microsoft.com/office/officeart/2005/8/layout/cycle6"/>
    <dgm:cxn modelId="{FD7193EE-3597-4C44-93C5-E7A2FBD9CF28}" type="presOf" srcId="{4B687996-B27A-486B-A6DA-66F01CCD3FBE}" destId="{ED72BB48-9CA7-46D3-9A29-6D5504E9E740}" srcOrd="0" destOrd="0" presId="urn:microsoft.com/office/officeart/2005/8/layout/cycle6"/>
    <dgm:cxn modelId="{1AF649E3-FC7F-45F7-8E87-0BD6286D1AF4}" type="presParOf" srcId="{899CDBDC-A233-4D37-B3B0-14E032FA4606}" destId="{10640130-DEC8-4B47-B286-0E5D4EB39862}" srcOrd="0" destOrd="0" presId="urn:microsoft.com/office/officeart/2005/8/layout/cycle6"/>
    <dgm:cxn modelId="{63EEAA60-616A-4DBF-B316-50FD463F13E0}" type="presParOf" srcId="{899CDBDC-A233-4D37-B3B0-14E032FA4606}" destId="{EA3D352F-0D1E-45B9-8ED8-A6BA49EB7B4A}" srcOrd="1" destOrd="0" presId="urn:microsoft.com/office/officeart/2005/8/layout/cycle6"/>
    <dgm:cxn modelId="{EB9FD419-36B1-4D65-BCD9-76FCD4495C46}" type="presParOf" srcId="{899CDBDC-A233-4D37-B3B0-14E032FA4606}" destId="{7E109CE9-DB98-4C48-8F5C-B64183B9C9F3}" srcOrd="2" destOrd="0" presId="urn:microsoft.com/office/officeart/2005/8/layout/cycle6"/>
    <dgm:cxn modelId="{95E94FB9-0581-45F5-AA02-82EC2117E7F0}" type="presParOf" srcId="{899CDBDC-A233-4D37-B3B0-14E032FA4606}" destId="{9D98233E-0E07-4605-A103-D48C8A7AA92F}" srcOrd="3" destOrd="0" presId="urn:microsoft.com/office/officeart/2005/8/layout/cycle6"/>
    <dgm:cxn modelId="{4D4DE969-978A-4448-826F-2F25C7951AF4}" type="presParOf" srcId="{899CDBDC-A233-4D37-B3B0-14E032FA4606}" destId="{4CDDE112-5249-4E34-B92F-07519266FA42}" srcOrd="4" destOrd="0" presId="urn:microsoft.com/office/officeart/2005/8/layout/cycle6"/>
    <dgm:cxn modelId="{4FF8774A-E7D3-4E51-85E6-AB0AB3AB78C3}" type="presParOf" srcId="{899CDBDC-A233-4D37-B3B0-14E032FA4606}" destId="{32B9641C-3F43-4BF0-8FCC-DF9A04D8335A}" srcOrd="5" destOrd="0" presId="urn:microsoft.com/office/officeart/2005/8/layout/cycle6"/>
    <dgm:cxn modelId="{AD097045-BDA6-4B2D-A34E-827FDB470177}" type="presParOf" srcId="{899CDBDC-A233-4D37-B3B0-14E032FA4606}" destId="{ED72BB48-9CA7-46D3-9A29-6D5504E9E740}" srcOrd="6" destOrd="0" presId="urn:microsoft.com/office/officeart/2005/8/layout/cycle6"/>
    <dgm:cxn modelId="{9208058B-2A9F-4318-BA44-9B2ADE0CD2A2}" type="presParOf" srcId="{899CDBDC-A233-4D37-B3B0-14E032FA4606}" destId="{422334CE-C956-4B17-A4C7-78A69A010BD7}" srcOrd="7" destOrd="0" presId="urn:microsoft.com/office/officeart/2005/8/layout/cycle6"/>
    <dgm:cxn modelId="{558B63C7-C78D-43B9-A4CE-6D11A26DE10E}" type="presParOf" srcId="{899CDBDC-A233-4D37-B3B0-14E032FA4606}" destId="{307E0013-BFD7-43BD-BCD1-6E76A7E909BA}" srcOrd="8" destOrd="0" presId="urn:microsoft.com/office/officeart/2005/8/layout/cycle6"/>
    <dgm:cxn modelId="{2DA762BD-E8E9-4AE3-8CD8-F86421893624}" type="presParOf" srcId="{899CDBDC-A233-4D37-B3B0-14E032FA4606}" destId="{90FBF5C0-4799-40E4-B350-62C62D3A43D4}" srcOrd="9" destOrd="0" presId="urn:microsoft.com/office/officeart/2005/8/layout/cycle6"/>
    <dgm:cxn modelId="{0305314B-C751-4594-B55E-2B9826E4CB35}" type="presParOf" srcId="{899CDBDC-A233-4D37-B3B0-14E032FA4606}" destId="{A909A644-70AA-4BEA-AFC7-838EDA07FCF1}" srcOrd="10" destOrd="0" presId="urn:microsoft.com/office/officeart/2005/8/layout/cycle6"/>
    <dgm:cxn modelId="{3B9D899A-8165-4A68-AD16-E2719AF79F70}" type="presParOf" srcId="{899CDBDC-A233-4D37-B3B0-14E032FA4606}" destId="{1ADCF836-4DA7-4F72-B9F7-49C90533C524}" srcOrd="11" destOrd="0" presId="urn:microsoft.com/office/officeart/2005/8/layout/cycle6"/>
    <dgm:cxn modelId="{BB804EE6-91C2-49BD-B860-3A4C767A9175}" type="presParOf" srcId="{899CDBDC-A233-4D37-B3B0-14E032FA4606}" destId="{07A0A0C8-5702-4FFE-B0C4-E2C4CB144644}" srcOrd="12" destOrd="0" presId="urn:microsoft.com/office/officeart/2005/8/layout/cycle6"/>
    <dgm:cxn modelId="{F1EA486B-965F-42FC-B2A9-B28205A26825}" type="presParOf" srcId="{899CDBDC-A233-4D37-B3B0-14E032FA4606}" destId="{6F3B4672-80FE-44B0-B7C7-787C79924449}" srcOrd="13" destOrd="0" presId="urn:microsoft.com/office/officeart/2005/8/layout/cycle6"/>
    <dgm:cxn modelId="{7B463FF9-7D4D-4177-8A11-F4A3F84F3D2E}" type="presParOf" srcId="{899CDBDC-A233-4D37-B3B0-14E032FA4606}" destId="{EF4D2A5D-5951-419E-8059-676C011DE977}"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40130-DEC8-4B47-B286-0E5D4EB39862}">
      <dsp:nvSpPr>
        <dsp:cNvPr id="0" name=""/>
        <dsp:cNvSpPr/>
      </dsp:nvSpPr>
      <dsp:spPr>
        <a:xfrm>
          <a:off x="3047140" y="3984"/>
          <a:ext cx="1898730" cy="12341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900" b="1" i="0" u="none" strike="noStrike" kern="1200" cap="none" normalizeH="0" baseline="0" dirty="0">
            <a:ln/>
            <a:effectLst/>
            <a:latin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900" b="1" i="0" u="none" strike="noStrike" kern="1200" cap="none" normalizeH="0" baseline="0" dirty="0">
              <a:ln/>
              <a:effectLst/>
              <a:latin typeface="Arial" pitchFamily="34" charset="0"/>
            </a:rPr>
            <a:t>INSTRUKTOR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900" b="1" i="0" u="none" strike="noStrike" kern="1200" cap="none" normalizeH="0" baseline="0" dirty="0">
            <a:ln/>
            <a:effectLst/>
            <a:latin typeface="Arial" pitchFamily="34" charset="0"/>
          </a:endParaRPr>
        </a:p>
      </dsp:txBody>
      <dsp:txXfrm>
        <a:off x="3107387" y="64231"/>
        <a:ext cx="1778236" cy="1113680"/>
      </dsp:txXfrm>
    </dsp:sp>
    <dsp:sp modelId="{7E109CE9-DB98-4C48-8F5C-B64183B9C9F3}">
      <dsp:nvSpPr>
        <dsp:cNvPr id="0" name=""/>
        <dsp:cNvSpPr/>
      </dsp:nvSpPr>
      <dsp:spPr>
        <a:xfrm>
          <a:off x="1532455" y="621071"/>
          <a:ext cx="4928100" cy="4928100"/>
        </a:xfrm>
        <a:custGeom>
          <a:avLst/>
          <a:gdLst/>
          <a:ahLst/>
          <a:cxnLst/>
          <a:rect l="0" t="0" r="0" b="0"/>
          <a:pathLst>
            <a:path>
              <a:moveTo>
                <a:pt x="3426438" y="195712"/>
              </a:moveTo>
              <a:arcTo wR="2464050" hR="2464050" stAng="17579403" swAng="195980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D98233E-0E07-4605-A103-D48C8A7AA92F}">
      <dsp:nvSpPr>
        <dsp:cNvPr id="0" name=""/>
        <dsp:cNvSpPr/>
      </dsp:nvSpPr>
      <dsp:spPr>
        <a:xfrm>
          <a:off x="5390591" y="1706601"/>
          <a:ext cx="1898730" cy="12341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900" b="1" i="0" u="none" strike="noStrike" kern="1200" cap="none" normalizeH="0" baseline="0">
              <a:ln/>
              <a:effectLst/>
              <a:latin typeface="Arial" pitchFamily="34" charset="0"/>
            </a:rPr>
            <a:t>PODMÍNKY</a:t>
          </a:r>
        </a:p>
      </dsp:txBody>
      <dsp:txXfrm>
        <a:off x="5450838" y="1766848"/>
        <a:ext cx="1778236" cy="1113680"/>
      </dsp:txXfrm>
    </dsp:sp>
    <dsp:sp modelId="{32B9641C-3F43-4BF0-8FCC-DF9A04D8335A}">
      <dsp:nvSpPr>
        <dsp:cNvPr id="0" name=""/>
        <dsp:cNvSpPr/>
      </dsp:nvSpPr>
      <dsp:spPr>
        <a:xfrm>
          <a:off x="1532455" y="621071"/>
          <a:ext cx="4928100" cy="4928100"/>
        </a:xfrm>
        <a:custGeom>
          <a:avLst/>
          <a:gdLst/>
          <a:ahLst/>
          <a:cxnLst/>
          <a:rect l="0" t="0" r="0" b="0"/>
          <a:pathLst>
            <a:path>
              <a:moveTo>
                <a:pt x="4924742" y="2335446"/>
              </a:moveTo>
              <a:arcTo wR="2464050" hR="2464050" stAng="21420495" swAng="219497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D72BB48-9CA7-46D3-9A29-6D5504E9E740}">
      <dsp:nvSpPr>
        <dsp:cNvPr id="0" name=""/>
        <dsp:cNvSpPr/>
      </dsp:nvSpPr>
      <dsp:spPr>
        <a:xfrm>
          <a:off x="4495473" y="4461493"/>
          <a:ext cx="1898730" cy="12341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900" b="1" i="0" u="none" strike="noStrike" kern="1200" cap="none" normalizeH="0" baseline="0">
              <a:ln/>
              <a:effectLst/>
              <a:latin typeface="Arial" pitchFamily="34" charset="0"/>
            </a:rPr>
            <a:t>CÍL</a:t>
          </a:r>
        </a:p>
      </dsp:txBody>
      <dsp:txXfrm>
        <a:off x="4555720" y="4521740"/>
        <a:ext cx="1778236" cy="1113680"/>
      </dsp:txXfrm>
    </dsp:sp>
    <dsp:sp modelId="{307E0013-BFD7-43BD-BCD1-6E76A7E909BA}">
      <dsp:nvSpPr>
        <dsp:cNvPr id="0" name=""/>
        <dsp:cNvSpPr/>
      </dsp:nvSpPr>
      <dsp:spPr>
        <a:xfrm>
          <a:off x="1532455" y="621071"/>
          <a:ext cx="4928100" cy="4928100"/>
        </a:xfrm>
        <a:custGeom>
          <a:avLst/>
          <a:gdLst/>
          <a:ahLst/>
          <a:cxnLst/>
          <a:rect l="0" t="0" r="0" b="0"/>
          <a:pathLst>
            <a:path>
              <a:moveTo>
                <a:pt x="2953241" y="4879053"/>
              </a:moveTo>
              <a:arcTo wR="2464050" hR="2464050" stAng="4712936" swAng="137412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0FBF5C0-4799-40E4-B350-62C62D3A43D4}">
      <dsp:nvSpPr>
        <dsp:cNvPr id="0" name=""/>
        <dsp:cNvSpPr/>
      </dsp:nvSpPr>
      <dsp:spPr>
        <a:xfrm>
          <a:off x="1598808" y="4461493"/>
          <a:ext cx="1898730" cy="12341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900" b="1" i="0" u="none" strike="noStrike" kern="1200" cap="none" normalizeH="0" baseline="0" dirty="0">
              <a:ln/>
              <a:effectLst/>
              <a:latin typeface="Arial" pitchFamily="34" charset="0"/>
            </a:rPr>
            <a:t>PLÁN</a:t>
          </a:r>
        </a:p>
      </dsp:txBody>
      <dsp:txXfrm>
        <a:off x="1659055" y="4521740"/>
        <a:ext cx="1778236" cy="1113680"/>
      </dsp:txXfrm>
    </dsp:sp>
    <dsp:sp modelId="{1ADCF836-4DA7-4F72-B9F7-49C90533C524}">
      <dsp:nvSpPr>
        <dsp:cNvPr id="0" name=""/>
        <dsp:cNvSpPr/>
      </dsp:nvSpPr>
      <dsp:spPr>
        <a:xfrm>
          <a:off x="1532455" y="621071"/>
          <a:ext cx="4928100" cy="4928100"/>
        </a:xfrm>
        <a:custGeom>
          <a:avLst/>
          <a:gdLst/>
          <a:ahLst/>
          <a:cxnLst/>
          <a:rect l="0" t="0" r="0" b="0"/>
          <a:pathLst>
            <a:path>
              <a:moveTo>
                <a:pt x="411478" y="3827316"/>
              </a:moveTo>
              <a:arcTo wR="2464050" hR="2464050" stAng="8784534" swAng="219497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7A0A0C8-5702-4FFE-B0C4-E2C4CB144644}">
      <dsp:nvSpPr>
        <dsp:cNvPr id="0" name=""/>
        <dsp:cNvSpPr/>
      </dsp:nvSpPr>
      <dsp:spPr>
        <a:xfrm>
          <a:off x="703689" y="1706601"/>
          <a:ext cx="1898730" cy="12341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900" b="1" i="0" u="none" strike="noStrike" kern="1200" cap="none" normalizeH="0" baseline="0" dirty="0">
            <a:ln/>
            <a:effectLst/>
            <a:latin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900" b="1" i="0" u="none" strike="noStrike" kern="1200" cap="none" normalizeH="0" baseline="0" dirty="0">
              <a:ln/>
              <a:effectLst/>
              <a:latin typeface="Arial" pitchFamily="34" charset="0"/>
            </a:rPr>
            <a:t>CVIČÍCÍ</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900" b="1" i="0" u="none" strike="noStrike" kern="1200" cap="none" normalizeH="0" baseline="0" dirty="0">
            <a:ln/>
            <a:effectLst/>
            <a:latin typeface="Arial" pitchFamily="34" charset="0"/>
          </a:endParaRPr>
        </a:p>
      </dsp:txBody>
      <dsp:txXfrm>
        <a:off x="763936" y="1766848"/>
        <a:ext cx="1778236" cy="1113680"/>
      </dsp:txXfrm>
    </dsp:sp>
    <dsp:sp modelId="{EF4D2A5D-5951-419E-8059-676C011DE977}">
      <dsp:nvSpPr>
        <dsp:cNvPr id="0" name=""/>
        <dsp:cNvSpPr/>
      </dsp:nvSpPr>
      <dsp:spPr>
        <a:xfrm>
          <a:off x="1532455" y="621071"/>
          <a:ext cx="4928100" cy="4928100"/>
        </a:xfrm>
        <a:custGeom>
          <a:avLst/>
          <a:gdLst/>
          <a:ahLst/>
          <a:cxnLst/>
          <a:rect l="0" t="0" r="0" b="0"/>
          <a:pathLst>
            <a:path>
              <a:moveTo>
                <a:pt x="429630" y="1073841"/>
              </a:moveTo>
              <a:arcTo wR="2464050" hR="2464050" stAng="12860791" swAng="195980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AFA293D-1AD5-433E-BE02-F4C5379824B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cs-CZ"/>
          </a:p>
        </p:txBody>
      </p:sp>
      <p:sp>
        <p:nvSpPr>
          <p:cNvPr id="4099" name="Rectangle 3">
            <a:extLst>
              <a:ext uri="{FF2B5EF4-FFF2-40B4-BE49-F238E27FC236}">
                <a16:creationId xmlns:a16="http://schemas.microsoft.com/office/drawing/2014/main" id="{21D327DB-B1A2-4FF8-88BE-D086D3371012}"/>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cs-CZ"/>
          </a:p>
        </p:txBody>
      </p:sp>
      <p:sp>
        <p:nvSpPr>
          <p:cNvPr id="2052" name="Rectangle 4">
            <a:extLst>
              <a:ext uri="{FF2B5EF4-FFF2-40B4-BE49-F238E27FC236}">
                <a16:creationId xmlns:a16="http://schemas.microsoft.com/office/drawing/2014/main" id="{932B5A80-E12C-409B-A494-E35D80E423A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EE62F668-B065-4261-9167-F26D49C8310E}"/>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4102" name="Rectangle 6">
            <a:extLst>
              <a:ext uri="{FF2B5EF4-FFF2-40B4-BE49-F238E27FC236}">
                <a16:creationId xmlns:a16="http://schemas.microsoft.com/office/drawing/2014/main" id="{66CA04CB-305E-4837-A3FD-994A357EF3D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cs-CZ"/>
          </a:p>
        </p:txBody>
      </p:sp>
      <p:sp>
        <p:nvSpPr>
          <p:cNvPr id="4103" name="Rectangle 7">
            <a:extLst>
              <a:ext uri="{FF2B5EF4-FFF2-40B4-BE49-F238E27FC236}">
                <a16:creationId xmlns:a16="http://schemas.microsoft.com/office/drawing/2014/main" id="{8DD12CC1-98C3-4636-A803-1698E207DF04}"/>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47B40DA-A9DB-4BB1-B922-2987C07A42FA}"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33B3BB9D-E7D0-4015-BBA1-919DB1DFC7F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BE9A93D-2DEF-4C74-9844-E6A8FA0E9E03}" type="slidenum">
              <a:rPr lang="cs-CZ" altLang="cs-CZ"/>
              <a:pPr eaLnBrk="1" hangingPunct="1">
                <a:spcBef>
                  <a:spcPct val="0"/>
                </a:spcBef>
              </a:pPr>
              <a:t>3</a:t>
            </a:fld>
            <a:endParaRPr lang="cs-CZ" altLang="cs-CZ"/>
          </a:p>
        </p:txBody>
      </p:sp>
      <p:sp>
        <p:nvSpPr>
          <p:cNvPr id="6147" name="Rectangle 2">
            <a:extLst>
              <a:ext uri="{FF2B5EF4-FFF2-40B4-BE49-F238E27FC236}">
                <a16:creationId xmlns:a16="http://schemas.microsoft.com/office/drawing/2014/main" id="{ABC02823-3B2D-4E29-A352-8B814AA2445D}"/>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93C51A4F-3F7B-423E-BB38-E639C987FD50}"/>
              </a:ext>
            </a:extLst>
          </p:cNvPr>
          <p:cNvSpPr>
            <a:spLocks noGrp="1" noChangeArrowheads="1"/>
          </p:cNvSpPr>
          <p:nvPr>
            <p:ph type="body" idx="1"/>
          </p:nvPr>
        </p:nvSpPr>
        <p:spPr>
          <a:noFill/>
        </p:spPr>
        <p:txBody>
          <a:bodyPr/>
          <a:lstStyle/>
          <a:p>
            <a:pPr eaLnBrk="1" hangingPunct="1"/>
            <a:r>
              <a:rPr lang="cs-CZ" altLang="cs-CZ" u="sng">
                <a:latin typeface="Arial" panose="020B0604020202020204" pitchFamily="34" charset="0"/>
              </a:rPr>
              <a:t>VYUČOVACÍ PROCES</a:t>
            </a:r>
            <a:br>
              <a:rPr lang="cs-CZ" altLang="cs-CZ" b="1">
                <a:latin typeface="Arial" panose="020B0604020202020204" pitchFamily="34" charset="0"/>
              </a:rPr>
            </a:br>
            <a:r>
              <a:rPr lang="cs-CZ" altLang="cs-CZ">
                <a:latin typeface="Arial" panose="020B0604020202020204" pitchFamily="34" charset="0"/>
              </a:rPr>
              <a:t>(učební, výchovně vzdělávací, VÝCVIKOVÝ proces)</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dějová stránka výuky (vyučování)</a:t>
            </a:r>
          </a:p>
          <a:p>
            <a:pPr eaLnBrk="1" hangingPunct="1"/>
            <a:r>
              <a:rPr lang="cs-CZ" altLang="cs-CZ">
                <a:latin typeface="Arial" panose="020B0604020202020204" pitchFamily="34" charset="0"/>
              </a:rPr>
              <a:t>	projevující se v konkrétních činnostech instruktora a cvičících</a:t>
            </a:r>
          </a:p>
          <a:p>
            <a:pPr eaLnBrk="1" hangingPunct="1"/>
            <a:r>
              <a:rPr lang="cs-CZ" altLang="cs-CZ">
                <a:latin typeface="Arial" panose="020B0604020202020204" pitchFamily="34" charset="0"/>
              </a:rPr>
              <a:t>	opírající se o určité cíle, obsah, podmínky, předpisy, zásady, prostředky, metody, organizační formy…</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vyvážená souhra několika základních činitelů: instruktor - cvičící – obsah (učivo)</a:t>
            </a:r>
          </a:p>
          <a:p>
            <a:pPr eaLnBrk="1" hangingPunct="1"/>
            <a:endParaRPr lang="cs-CZ"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D87AF44C-2821-4C94-ADDC-7F75264E3E8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E201976-EBD7-4868-A977-9D3277692D93}" type="slidenum">
              <a:rPr lang="cs-CZ" altLang="cs-CZ"/>
              <a:pPr eaLnBrk="1" hangingPunct="1">
                <a:spcBef>
                  <a:spcPct val="0"/>
                </a:spcBef>
              </a:pPr>
              <a:t>13</a:t>
            </a:fld>
            <a:endParaRPr lang="cs-CZ" altLang="cs-CZ"/>
          </a:p>
        </p:txBody>
      </p:sp>
      <p:sp>
        <p:nvSpPr>
          <p:cNvPr id="25603" name="Rectangle 2">
            <a:extLst>
              <a:ext uri="{FF2B5EF4-FFF2-40B4-BE49-F238E27FC236}">
                <a16:creationId xmlns:a16="http://schemas.microsoft.com/office/drawing/2014/main" id="{D495A3C7-FD39-44EA-AD17-1B028BDF45A5}"/>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F11B6B93-AAE0-49F1-B354-DAC0D81B0008}"/>
              </a:ext>
            </a:extLst>
          </p:cNvPr>
          <p:cNvSpPr>
            <a:spLocks noGrp="1" noChangeArrowheads="1"/>
          </p:cNvSpPr>
          <p:nvPr>
            <p:ph type="body" idx="1"/>
          </p:nvPr>
        </p:nvSpPr>
        <p:spPr>
          <a:noFill/>
        </p:spPr>
        <p:txBody>
          <a:bodyPr/>
          <a:lstStyle/>
          <a:p>
            <a:pPr eaLnBrk="1" hangingPunct="1"/>
            <a:r>
              <a:rPr lang="cs-CZ" altLang="cs-CZ" u="sng">
                <a:latin typeface="Arial" panose="020B0604020202020204" pitchFamily="34" charset="0"/>
              </a:rPr>
              <a:t>Cílevědomé probírání učební látky znamená dodržet tyto zásady postupu:</a:t>
            </a:r>
          </a:p>
          <a:p>
            <a:pPr eaLnBrk="1" hangingPunct="1"/>
            <a:endParaRPr lang="cs-CZ" altLang="cs-CZ" u="sng">
              <a:latin typeface="Arial" panose="020B0604020202020204" pitchFamily="34" charset="0"/>
            </a:endParaRPr>
          </a:p>
          <a:p>
            <a:pPr eaLnBrk="1" hangingPunct="1"/>
            <a:r>
              <a:rPr lang="cs-CZ" altLang="cs-CZ">
                <a:latin typeface="Arial" panose="020B0604020202020204" pitchFamily="34" charset="0"/>
              </a:rPr>
              <a:t>• </a:t>
            </a:r>
            <a:r>
              <a:rPr lang="cs-CZ" altLang="cs-CZ" b="1">
                <a:latin typeface="Arial" panose="020B0604020202020204" pitchFamily="34" charset="0"/>
              </a:rPr>
              <a:t>od jednoduchého ke složitému</a:t>
            </a:r>
            <a:r>
              <a:rPr lang="cs-CZ" altLang="cs-CZ">
                <a:latin typeface="Arial" panose="020B0604020202020204" pitchFamily="34" charset="0"/>
              </a:rPr>
              <a:t>, tj. postupně přecházet od konkrétních faktů a příkladů k zobecněním a závěrům, od jednoduchých zobecnění a závěrů ke složitým pravidlům a zásadám. Vytváření dovedností a návyků zahajovat nácvikem jednoduchých činností a postupně přecházet ke zvládání činností, které vyžadují zručnost a koordinaci úkonů a činností;</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 </a:t>
            </a:r>
            <a:r>
              <a:rPr lang="cs-CZ" altLang="cs-CZ" b="1">
                <a:latin typeface="Arial" panose="020B0604020202020204" pitchFamily="34" charset="0"/>
              </a:rPr>
              <a:t>od známého k neznámému</a:t>
            </a:r>
            <a:r>
              <a:rPr lang="cs-CZ" altLang="cs-CZ">
                <a:latin typeface="Arial" panose="020B0604020202020204" pitchFamily="34" charset="0"/>
              </a:rPr>
              <a:t>, tj. využívat zkušeností, dříve získaných vědomostí, dovedností a návyků jako základu osvojování učební látky a jejího upevňování při praktickém výcviku;</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 </a:t>
            </a:r>
            <a:r>
              <a:rPr lang="cs-CZ" altLang="cs-CZ" b="1">
                <a:latin typeface="Arial" panose="020B0604020202020204" pitchFamily="34" charset="0"/>
              </a:rPr>
              <a:t>od snadného k obtížnému</a:t>
            </a:r>
            <a:r>
              <a:rPr lang="cs-CZ" altLang="cs-CZ">
                <a:latin typeface="Arial" panose="020B0604020202020204" pitchFamily="34" charset="0"/>
              </a:rPr>
              <a:t>.</a:t>
            </a:r>
          </a:p>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D10B4952-8EF7-4FD1-BE41-4C69985E8D4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8F98728-25B4-4B07-BAA9-BCB2D948773B}" type="slidenum">
              <a:rPr lang="cs-CZ" altLang="cs-CZ"/>
              <a:pPr eaLnBrk="1" hangingPunct="1">
                <a:spcBef>
                  <a:spcPct val="0"/>
                </a:spcBef>
              </a:pPr>
              <a:t>14</a:t>
            </a:fld>
            <a:endParaRPr lang="cs-CZ" altLang="cs-CZ"/>
          </a:p>
        </p:txBody>
      </p:sp>
      <p:sp>
        <p:nvSpPr>
          <p:cNvPr id="27651" name="Rectangle 2">
            <a:extLst>
              <a:ext uri="{FF2B5EF4-FFF2-40B4-BE49-F238E27FC236}">
                <a16:creationId xmlns:a16="http://schemas.microsoft.com/office/drawing/2014/main" id="{F730528E-E65D-4645-898C-DCDE321587C1}"/>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615B506F-D54E-4061-869F-5A0203171E10}"/>
              </a:ext>
            </a:extLst>
          </p:cNvPr>
          <p:cNvSpPr>
            <a:spLocks noGrp="1" noChangeArrowheads="1"/>
          </p:cNvSpPr>
          <p:nvPr>
            <p:ph type="body" idx="1"/>
          </p:nvPr>
        </p:nvSpPr>
        <p:spPr>
          <a:noFill/>
        </p:spPr>
        <p:txBody>
          <a:bodyPr/>
          <a:lstStyle/>
          <a:p>
            <a:pPr eaLnBrk="1" hangingPunct="1"/>
            <a:r>
              <a:rPr lang="cs-CZ" altLang="cs-CZ" b="1">
                <a:latin typeface="Arial" panose="020B0604020202020204" pitchFamily="34" charset="0"/>
              </a:rPr>
              <a:t>Trvalost (udržování) vědomostí, dovedností a návyků </a:t>
            </a:r>
            <a:r>
              <a:rPr lang="cs-CZ" altLang="cs-CZ">
                <a:latin typeface="Arial" panose="020B0604020202020204" pitchFamily="34" charset="0"/>
              </a:rPr>
              <a:t>– vyjadřuje zákonitou závislost přípravy vojáků zejména na zákonitostech psychologických a ozbrojeného boje.</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Jestliže voják má spolehlivě plnit bojové úkoly v době míru, dovedně vést bojovou činnost v podmínkách války, samostatně a iniciativně plnit úkoly i v nejnáročnějších a nejsložitějších situacích, potom i jeho vědomosti, dovednosti a návyky musí být pevné a trvalé.</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Významným předpokladem je důsledná realizace požadavků, zejména principu uvědomělosti aktivity, názornosti, soustavnosti a posloupnosti, přiměřenosti, individuálního a kolektivního přístupu.</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Velký význam pro trvalost vědomostí, dovedností a návyků má i správný výběr učiva s důrazem na učivo, které si vojáci bezpodmínečně musí zapamatovat, a to z hlediska jeho rozsahu, hloubky a kvality. Důležitou podmínkou a současně i prostředkem utváření pevných, trvalých vědomostí, dovedností a návyků vojáků je soustavné opakování učiva, promyšlený systém kontroly a hodnocení úrovně jeho zvládnutí.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0807B54A-3D56-4704-B476-606841E765C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17D2097-A961-4C91-B3AC-22A1466A718B}" type="slidenum">
              <a:rPr lang="cs-CZ" altLang="cs-CZ"/>
              <a:pPr eaLnBrk="1" hangingPunct="1">
                <a:spcBef>
                  <a:spcPct val="0"/>
                </a:spcBef>
              </a:pPr>
              <a:t>15</a:t>
            </a:fld>
            <a:endParaRPr lang="cs-CZ" altLang="cs-CZ"/>
          </a:p>
        </p:txBody>
      </p:sp>
      <p:sp>
        <p:nvSpPr>
          <p:cNvPr id="29699" name="Rectangle 2">
            <a:extLst>
              <a:ext uri="{FF2B5EF4-FFF2-40B4-BE49-F238E27FC236}">
                <a16:creationId xmlns:a16="http://schemas.microsoft.com/office/drawing/2014/main" id="{760EEF5F-4531-4998-8E11-A716E3CAA077}"/>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D1E3D92A-0E30-4AB7-A763-FFAE9E02ABAB}"/>
              </a:ext>
            </a:extLst>
          </p:cNvPr>
          <p:cNvSpPr>
            <a:spLocks noGrp="1" noChangeArrowheads="1"/>
          </p:cNvSpPr>
          <p:nvPr>
            <p:ph type="body" idx="1"/>
          </p:nvPr>
        </p:nvSpPr>
        <p:spPr>
          <a:noFill/>
        </p:spPr>
        <p:txBody>
          <a:bodyPr/>
          <a:lstStyle/>
          <a:p>
            <a:pPr eaLnBrk="1" hangingPunct="1"/>
            <a:r>
              <a:rPr lang="cs-CZ" altLang="cs-CZ" sz="1000" b="1">
                <a:latin typeface="Arial" panose="020B0604020202020204" pitchFamily="34" charset="0"/>
              </a:rPr>
              <a:t>Kolektivnost a individuální přístup </a:t>
            </a:r>
            <a:r>
              <a:rPr lang="cs-CZ" altLang="cs-CZ" sz="1000">
                <a:latin typeface="Arial" panose="020B0604020202020204" pitchFamily="34" charset="0"/>
              </a:rPr>
              <a:t>– spočívá v tom, že v průběhu procesu přípravy se sjednocují zájmy vojenského kolektivu a každého cvičícího jednotlivce na základě jednoty cílů a úkolů přípravy.</a:t>
            </a:r>
          </a:p>
          <a:p>
            <a:pPr eaLnBrk="1" hangingPunct="1"/>
            <a:endParaRPr lang="cs-CZ" altLang="cs-CZ" sz="1000">
              <a:latin typeface="Arial" panose="020B0604020202020204" pitchFamily="34" charset="0"/>
            </a:endParaRPr>
          </a:p>
          <a:p>
            <a:pPr eaLnBrk="1" hangingPunct="1"/>
            <a:r>
              <a:rPr lang="cs-CZ" altLang="cs-CZ" sz="1000">
                <a:latin typeface="Arial" panose="020B0604020202020204" pitchFamily="34" charset="0"/>
              </a:rPr>
              <a:t>Každý kolektiv tvoří jednotlivci s rozdílnou úrovní všeobecného a odborného vzdělání, s různými životními a pracovními zkušenostmi, různě fyzicky i duševně vyspělí. Při organizování přípravy je nutné vycházet z toho, že obecné a individuální se navzájem nepopírá, nýbrž se v průběhu odborné přípravy doplňuje. Osobní, individuální vlastnosti se úspěšně utvářejí v podmínkách společenského prostředí, v kolektivu a pro kolektiv.</a:t>
            </a:r>
          </a:p>
          <a:p>
            <a:pPr eaLnBrk="1" hangingPunct="1"/>
            <a:endParaRPr lang="cs-CZ" altLang="cs-CZ" sz="1000">
              <a:latin typeface="Arial" panose="020B0604020202020204" pitchFamily="34" charset="0"/>
            </a:endParaRPr>
          </a:p>
          <a:p>
            <a:pPr eaLnBrk="1" hangingPunct="1"/>
            <a:r>
              <a:rPr lang="cs-CZ" altLang="cs-CZ" sz="1000" b="1" i="1">
                <a:latin typeface="Arial" panose="020B0604020202020204" pitchFamily="34" charset="0"/>
              </a:rPr>
              <a:t>Kolektivnost </a:t>
            </a:r>
            <a:r>
              <a:rPr lang="cs-CZ" altLang="cs-CZ" sz="1000">
                <a:latin typeface="Arial" panose="020B0604020202020204" pitchFamily="34" charset="0"/>
              </a:rPr>
              <a:t>zajišťuje sladěnost, přesnou součinnost a vzájemnou zastupitelnost členů obsluhy (družstva). V družném kolektivu (družstvu, jednotce) si každý prohlubuje osobní vědomosti, dovednosti a návyky, počíná si jistěji a může se spolehnout na pomoc druhých. Rady, požadavky a kritika příslušníků jednotky vedou k větší sebekritičnosti.</a:t>
            </a:r>
          </a:p>
          <a:p>
            <a:pPr eaLnBrk="1" hangingPunct="1"/>
            <a:r>
              <a:rPr lang="cs-CZ" altLang="cs-CZ" sz="1000">
                <a:latin typeface="Arial" panose="020B0604020202020204" pitchFamily="34" charset="0"/>
              </a:rPr>
              <a:t>Velitelé by měli usměrňovat úsilí vojáků své jednotky k úspěšnému splnění úkolů, formovat jejich osobní vlastnosti a rozvíjet zdravou soutěživost a vzájemnou pomoc.</a:t>
            </a:r>
          </a:p>
          <a:p>
            <a:pPr eaLnBrk="1" hangingPunct="1"/>
            <a:endParaRPr lang="cs-CZ" altLang="cs-CZ" sz="1000">
              <a:latin typeface="Arial" panose="020B0604020202020204" pitchFamily="34" charset="0"/>
            </a:endParaRPr>
          </a:p>
          <a:p>
            <a:pPr eaLnBrk="1" hangingPunct="1"/>
            <a:r>
              <a:rPr lang="cs-CZ" altLang="cs-CZ" sz="1000" b="1" i="1">
                <a:latin typeface="Arial" panose="020B0604020202020204" pitchFamily="34" charset="0"/>
              </a:rPr>
              <a:t>Individuální přístup </a:t>
            </a:r>
            <a:r>
              <a:rPr lang="cs-CZ" altLang="cs-CZ" sz="1000">
                <a:latin typeface="Arial" panose="020B0604020202020204" pitchFamily="34" charset="0"/>
              </a:rPr>
              <a:t>při výcviku předpokládá působit na každého jednotlivce v souladu s jeho schopnostmi a pomoci mu získat v krátkém čase potřebné vědomosti, dovednosti a návyky.</a:t>
            </a:r>
          </a:p>
          <a:p>
            <a:pPr eaLnBrk="1" hangingPunct="1"/>
            <a:endParaRPr lang="cs-CZ" altLang="cs-CZ" sz="1000" b="1">
              <a:latin typeface="Arial" panose="020B0604020202020204" pitchFamily="34" charset="0"/>
            </a:endParaRPr>
          </a:p>
          <a:p>
            <a:pPr eaLnBrk="1" hangingPunct="1"/>
            <a:r>
              <a:rPr lang="cs-CZ" altLang="cs-CZ" sz="1000" b="1">
                <a:latin typeface="Arial" panose="020B0604020202020204" pitchFamily="34" charset="0"/>
              </a:rPr>
              <a:t>Znát a při výcviku rozvíjet individuální zvláštnosti a schopnosti cvičících je povinností každého velitele</a:t>
            </a:r>
            <a:r>
              <a:rPr lang="cs-CZ" altLang="cs-CZ" sz="1000">
                <a:latin typeface="Arial" panose="020B0604020202020204" pitchFamily="34" charset="0"/>
              </a:rPr>
              <a: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A7B86523-F82D-436C-AAC6-01F06CF4385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EC0E174-6A1A-4BF5-927F-7548B17E99A9}" type="slidenum">
              <a:rPr lang="cs-CZ" altLang="cs-CZ"/>
              <a:pPr eaLnBrk="1" hangingPunct="1">
                <a:spcBef>
                  <a:spcPct val="0"/>
                </a:spcBef>
              </a:pPr>
              <a:t>16</a:t>
            </a:fld>
            <a:endParaRPr lang="cs-CZ" altLang="cs-CZ"/>
          </a:p>
        </p:txBody>
      </p:sp>
      <p:sp>
        <p:nvSpPr>
          <p:cNvPr id="31747" name="Rectangle 2">
            <a:extLst>
              <a:ext uri="{FF2B5EF4-FFF2-40B4-BE49-F238E27FC236}">
                <a16:creationId xmlns:a16="http://schemas.microsoft.com/office/drawing/2014/main" id="{EA120805-6ACE-43FB-9C80-25E818ADAA86}"/>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06E876D4-EC60-4EC8-93F9-9AB7C95810DE}"/>
              </a:ext>
            </a:extLst>
          </p:cNvPr>
          <p:cNvSpPr>
            <a:spLocks noGrp="1" noChangeArrowheads="1"/>
          </p:cNvSpPr>
          <p:nvPr>
            <p:ph type="body" idx="1"/>
          </p:nvPr>
        </p:nvSpPr>
        <p:spPr>
          <a:noFill/>
        </p:spPr>
        <p:txBody>
          <a:bodyPr/>
          <a:lstStyle/>
          <a:p>
            <a:pPr eaLnBrk="1" hangingPunct="1"/>
            <a:r>
              <a:rPr lang="cs-CZ" altLang="cs-CZ" b="1">
                <a:latin typeface="Arial" panose="020B0604020202020204" pitchFamily="34" charset="0"/>
              </a:rPr>
              <a:t>Umění učit </a:t>
            </a:r>
            <a:r>
              <a:rPr lang="cs-CZ" altLang="cs-CZ">
                <a:latin typeface="Arial" panose="020B0604020202020204" pitchFamily="34" charset="0"/>
              </a:rPr>
              <a:t>– spočívá ve schopnostech velitelů včas a promyšleně užívat odpovídající pedagogické zásady a metody vedení lidí k dosažení požadavků, přesně plnit úkoly přípravy vojáků, dodržovat stanovené racionální zásady a metody vedení výcvikových hodin, objektivně hodnotit dosažené výsledky a dovést odhalit a rychle odstraňovat nedostatky v přípravě cvičících.</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Umění učit spočívá také ve schopnosti </a:t>
            </a:r>
            <a:r>
              <a:rPr lang="cs-CZ" altLang="cs-CZ" b="1">
                <a:latin typeface="Arial" panose="020B0604020202020204" pitchFamily="34" charset="0"/>
              </a:rPr>
              <a:t>formovat myšlení a chování podřízených směrem k otevřenému sdílení</a:t>
            </a:r>
            <a:r>
              <a:rPr lang="cs-CZ" altLang="cs-CZ">
                <a:latin typeface="Arial" panose="020B0604020202020204" pitchFamily="34" charset="0"/>
              </a:rPr>
              <a:t> pozitivních a negativních poznatků a zkušeností z výcviku a cvičení s cílem pružně hledat efektivní a rychlá řešení pro splnění úkolů.</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22351256-46CA-4EF2-9EF2-95B9C984BF9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EB1CC14-DD5F-46F7-805B-AB413BE74E7D}" type="slidenum">
              <a:rPr lang="cs-CZ" altLang="cs-CZ"/>
              <a:pPr eaLnBrk="1" hangingPunct="1">
                <a:spcBef>
                  <a:spcPct val="0"/>
                </a:spcBef>
              </a:pPr>
              <a:t>17</a:t>
            </a:fld>
            <a:endParaRPr lang="cs-CZ" altLang="cs-CZ"/>
          </a:p>
        </p:txBody>
      </p:sp>
      <p:sp>
        <p:nvSpPr>
          <p:cNvPr id="33795" name="Rectangle 2">
            <a:extLst>
              <a:ext uri="{FF2B5EF4-FFF2-40B4-BE49-F238E27FC236}">
                <a16:creationId xmlns:a16="http://schemas.microsoft.com/office/drawing/2014/main" id="{B65A3E22-B2D0-4CEF-94C9-C66339318F63}"/>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804B5CB6-9337-4543-A5AF-11F3087D4EC7}"/>
              </a:ext>
            </a:extLst>
          </p:cNvPr>
          <p:cNvSpPr>
            <a:spLocks noGrp="1" noChangeArrowheads="1"/>
          </p:cNvSpPr>
          <p:nvPr>
            <p:ph type="body" idx="1"/>
          </p:nvPr>
        </p:nvSpPr>
        <p:spPr>
          <a:noFill/>
        </p:spPr>
        <p:txBody>
          <a:bodyPr/>
          <a:lstStyle/>
          <a:p>
            <a:pPr eaLnBrk="1" hangingPunct="1"/>
            <a:r>
              <a:rPr lang="cs-CZ" altLang="cs-CZ" b="1">
                <a:latin typeface="Arial" panose="020B0604020202020204" pitchFamily="34" charset="0"/>
              </a:rPr>
              <a:t>Ekonomičnost </a:t>
            </a:r>
            <a:r>
              <a:rPr lang="cs-CZ" altLang="cs-CZ">
                <a:latin typeface="Arial" panose="020B0604020202020204" pitchFamily="34" charset="0"/>
              </a:rPr>
              <a:t>– spočívá v efektivním využití přidělených finančních a materiálních prostředků k zabezpečení přípravy jednotlivců a jednotek.</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Velitelé, odpovědní za přípravu jednotlivců a jednotek, musí plánovat a řídit přípravu svých podřízených s ohledem na maximální využití organické a přidělené výzbroje, techniky a materiálu, výcvikových prostředků (simulační a trenažérové techniky) a minimalizaci negativních důsledků této přípravy (škody na technice, výzbroji a materiálu, na životním prostředí, majetku vojáků, poškození zdraví vojáků i nezúčastněných osob apod.). Nezbytným kritériem efektivnosti je i využití přidělených prostorů k přípravě a doby vyčleněné na přípravu jednotlivců a jednotek.</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97145CEC-E26B-4A92-9FDF-B661DBB3F3F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CAD3EA9-8517-4A8D-95FB-637021EA560D}" type="slidenum">
              <a:rPr lang="cs-CZ" altLang="cs-CZ"/>
              <a:pPr eaLnBrk="1" hangingPunct="1">
                <a:spcBef>
                  <a:spcPct val="0"/>
                </a:spcBef>
              </a:pPr>
              <a:t>18</a:t>
            </a:fld>
            <a:endParaRPr lang="cs-CZ" altLang="cs-CZ"/>
          </a:p>
        </p:txBody>
      </p:sp>
      <p:sp>
        <p:nvSpPr>
          <p:cNvPr id="35843" name="Rectangle 2">
            <a:extLst>
              <a:ext uri="{FF2B5EF4-FFF2-40B4-BE49-F238E27FC236}">
                <a16:creationId xmlns:a16="http://schemas.microsoft.com/office/drawing/2014/main" id="{AB345C6F-D4C4-40D7-B0BE-34BD4AF6CFCA}"/>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4DBD070F-D661-4525-99E1-A473E960AD1F}"/>
              </a:ext>
            </a:extLst>
          </p:cNvPr>
          <p:cNvSpPr>
            <a:spLocks noGrp="1" noChangeArrowheads="1"/>
          </p:cNvSpPr>
          <p:nvPr>
            <p:ph type="body" idx="1"/>
          </p:nvPr>
        </p:nvSpPr>
        <p:spPr>
          <a:noFill/>
        </p:spPr>
        <p:txBody>
          <a:bodyPr/>
          <a:lstStyle/>
          <a:p>
            <a:pPr eaLnBrk="1" hangingPunct="1"/>
            <a:r>
              <a:rPr lang="cs-CZ" altLang="cs-CZ" b="1" u="sng">
                <a:latin typeface="Arial" panose="020B0604020202020204" pitchFamily="34" charset="0"/>
              </a:rPr>
              <a:t>Formy přípravy</a:t>
            </a:r>
            <a:r>
              <a:rPr lang="cs-CZ" altLang="cs-CZ">
                <a:latin typeface="Arial" panose="020B0604020202020204" pitchFamily="34" charset="0"/>
              </a:rPr>
              <a:t> svým způsobem dokreslují obraz přípravy příslušníků AČR daný cíli, obsahem, zásadami a metodami.</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Představují organizační uspořádání podmínek k realizaci obsahu přípravy při uplatňování jedné nebo více metod a vhodných prostředků a respektování didaktických zásad tak, aby příprava probíhala účelně, logicky a v souladu se stanovenými cíli a úkoly.</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V užším slova smyslu chápeme formy přípravy jako soubor různých podmínek, za nichž se příprava realizuje, a které se neustále vyvíjejí a zdokonalují, především se zaváděním moderních informačních a komunikačních technologií.</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1552B53C-CD97-4B1F-BB80-667F416D357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51DCC38-552B-4E58-A4ED-82A7EC1236FD}" type="slidenum">
              <a:rPr lang="cs-CZ" altLang="cs-CZ"/>
              <a:pPr eaLnBrk="1" hangingPunct="1">
                <a:spcBef>
                  <a:spcPct val="0"/>
                </a:spcBef>
              </a:pPr>
              <a:t>19</a:t>
            </a:fld>
            <a:endParaRPr lang="cs-CZ" altLang="cs-CZ"/>
          </a:p>
        </p:txBody>
      </p:sp>
      <p:sp>
        <p:nvSpPr>
          <p:cNvPr id="37891" name="Rectangle 2">
            <a:extLst>
              <a:ext uri="{FF2B5EF4-FFF2-40B4-BE49-F238E27FC236}">
                <a16:creationId xmlns:a16="http://schemas.microsoft.com/office/drawing/2014/main" id="{D2A904C4-756E-437B-B7AC-824D2C394A4F}"/>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748DC4A3-BC90-49B2-9F49-4250677E4550}"/>
              </a:ext>
            </a:extLst>
          </p:cNvPr>
          <p:cNvSpPr>
            <a:spLocks noGrp="1" noChangeArrowheads="1"/>
          </p:cNvSpPr>
          <p:nvPr>
            <p:ph type="body" idx="1"/>
          </p:nvPr>
        </p:nvSpPr>
        <p:spPr>
          <a:noFill/>
        </p:spPr>
        <p:txBody>
          <a:bodyPr/>
          <a:lstStyle/>
          <a:p>
            <a:pPr eaLnBrk="1" hangingPunct="1"/>
            <a:r>
              <a:rPr lang="cs-CZ" altLang="cs-CZ" sz="1000">
                <a:latin typeface="Arial" panose="020B0604020202020204" pitchFamily="34" charset="0"/>
              </a:rPr>
              <a:t>Vytváření dovedností v tématu základy přežití je proces náročný nejen na tělesnou zdatnost, ale i na psychiku cvičenců. Jejich připravenost zvládnout výcvikové úkoly je závislá na mnoha okolnostech: na stupni zvládnutí dovedností v ostatních tématech STP, na jejich předchozích zkušenostech s pobytem v přírodě, na přiměřenosti požadovaného úkolu, jejich individuálních schopnostech, vůli překonávat překážky a mnoha jiných faktorech. Většiny úkolů při výcviku základů přežití musí vycházet z takové úrovně dovedností a znalostí cvičenců, která zajistí jeho bezproblémové zvládnutí. Bez tohoto základu je další výcvik nejen riskantní, ale také neefektivní. </a:t>
            </a:r>
          </a:p>
          <a:p>
            <a:pPr eaLnBrk="1" hangingPunct="1"/>
            <a:r>
              <a:rPr lang="cs-CZ" altLang="cs-CZ" sz="1000">
                <a:latin typeface="Arial" panose="020B0604020202020204" pitchFamily="34" charset="0"/>
              </a:rPr>
              <a:t>Základním předpokladem pro splnění úkolů výcviku je velmi dobrá tělesná kondice a odolnost cvičících. Proto se výcvik v této problematice zahajuje až po dosažení odpovídající úrovně základních pohybových schopností. Dosažení této úrovně je nutné pro bezproblémový výcvik odolnosti vůči hraničním zátěžím a snížení rizika vzniku krizových situací při samostatném řešení úkolů cvičícími v terénu.</a:t>
            </a:r>
          </a:p>
          <a:p>
            <a:pPr eaLnBrk="1" hangingPunct="1"/>
            <a:endParaRPr lang="cs-CZ" altLang="cs-CZ" sz="1000">
              <a:latin typeface="Arial" panose="020B0604020202020204" pitchFamily="34" charset="0"/>
            </a:endParaRPr>
          </a:p>
          <a:p>
            <a:pPr eaLnBrk="1" hangingPunct="1"/>
            <a:r>
              <a:rPr lang="cs-CZ" altLang="cs-CZ" sz="1000" b="1">
                <a:latin typeface="Arial" panose="020B0604020202020204" pitchFamily="34" charset="0"/>
              </a:rPr>
              <a:t>Výcvik se uskutečňuje formou zejména praktických, ale i teoretických zaměstnání zpravidla v trvání 4 a více výcvikových hodin, v rámci komplexního výcviku nebo formou výcvikového kurzu (příprava instruktorů).</a:t>
            </a:r>
          </a:p>
          <a:p>
            <a:pPr eaLnBrk="1" hangingPunct="1"/>
            <a:endParaRPr lang="cs-CZ" altLang="cs-CZ" sz="1000" b="1">
              <a:latin typeface="Arial" panose="020B0604020202020204" pitchFamily="34" charset="0"/>
            </a:endParaRPr>
          </a:p>
          <a:p>
            <a:pPr eaLnBrk="1" hangingPunct="1"/>
            <a:r>
              <a:rPr lang="cs-CZ" altLang="cs-CZ" sz="1000" b="1">
                <a:latin typeface="Arial" panose="020B0604020202020204" pitchFamily="34" charset="0"/>
              </a:rPr>
              <a:t>Praktickému výcviku zpravidla předchází seznámení se s teoretickými poznatky o procvičované problematice s doplněním o filmy, fotografie, nákresy nebo jiné názorné prostředky</a:t>
            </a:r>
            <a:r>
              <a:rPr lang="cs-CZ" altLang="cs-CZ" sz="1000">
                <a:latin typeface="Arial" panose="020B0604020202020204" pitchFamily="34" charset="0"/>
              </a:rPr>
              <a:t>.</a:t>
            </a:r>
          </a:p>
          <a:p>
            <a:pPr eaLnBrk="1" hangingPunct="1"/>
            <a:endParaRPr lang="cs-CZ" altLang="cs-CZ" sz="100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8909B517-21CB-4389-B3C6-D9CADDCA4ED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47F87FF-F641-4965-98D1-6A0527999CDF}" type="slidenum">
              <a:rPr lang="cs-CZ" altLang="cs-CZ"/>
              <a:pPr eaLnBrk="1" hangingPunct="1">
                <a:spcBef>
                  <a:spcPct val="0"/>
                </a:spcBef>
              </a:pPr>
              <a:t>20</a:t>
            </a:fld>
            <a:endParaRPr lang="cs-CZ" altLang="cs-CZ"/>
          </a:p>
        </p:txBody>
      </p:sp>
      <p:sp>
        <p:nvSpPr>
          <p:cNvPr id="39939" name="Rectangle 2">
            <a:extLst>
              <a:ext uri="{FF2B5EF4-FFF2-40B4-BE49-F238E27FC236}">
                <a16:creationId xmlns:a16="http://schemas.microsoft.com/office/drawing/2014/main" id="{44EA1247-C8D4-4CCB-9E51-380A695D8DE8}"/>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BA86E8EF-F014-45F2-AA60-2D1E70740A9E}"/>
              </a:ext>
            </a:extLst>
          </p:cNvPr>
          <p:cNvSpPr>
            <a:spLocks noGrp="1" noChangeArrowheads="1"/>
          </p:cNvSpPr>
          <p:nvPr>
            <p:ph type="body" idx="1"/>
          </p:nvPr>
        </p:nvSpPr>
        <p:spPr>
          <a:noFill/>
        </p:spPr>
        <p:txBody>
          <a:bodyPr/>
          <a:lstStyle/>
          <a:p>
            <a:pPr eaLnBrk="1" hangingPunct="1"/>
            <a:r>
              <a:rPr lang="cs-CZ" altLang="cs-CZ">
                <a:latin typeface="Arial" panose="020B0604020202020204" pitchFamily="34" charset="0"/>
              </a:rPr>
              <a:t>Z </a:t>
            </a:r>
            <a:r>
              <a:rPr lang="cs-CZ" altLang="cs-CZ" b="1">
                <a:solidFill>
                  <a:schemeClr val="tx2"/>
                </a:solidFill>
                <a:latin typeface="Arial" panose="020B0604020202020204" pitchFamily="34" charset="0"/>
              </a:rPr>
              <a:t>metodicko-organizačních forem</a:t>
            </a:r>
            <a:r>
              <a:rPr lang="cs-CZ" altLang="cs-CZ">
                <a:latin typeface="Arial" panose="020B0604020202020204" pitchFamily="34" charset="0"/>
              </a:rPr>
              <a:t> se při praktických zaměstnáních, v závislosti na složitosti úkolu a s přihlédnutím na bezpečnost výcviku, využívá zejména </a:t>
            </a:r>
            <a:r>
              <a:rPr lang="cs-CZ" altLang="cs-CZ" b="1">
                <a:solidFill>
                  <a:schemeClr val="tx2"/>
                </a:solidFill>
                <a:latin typeface="Arial" panose="020B0604020202020204" pitchFamily="34" charset="0"/>
              </a:rPr>
              <a:t>forma hromadná</a:t>
            </a:r>
            <a:r>
              <a:rPr lang="cs-CZ" altLang="cs-CZ">
                <a:latin typeface="Arial" panose="020B0604020202020204" pitchFamily="34" charset="0"/>
              </a:rPr>
              <a:t>, kdy všichni cvičící plní stejný úkol a </a:t>
            </a:r>
            <a:r>
              <a:rPr lang="cs-CZ" altLang="cs-CZ" b="1">
                <a:solidFill>
                  <a:schemeClr val="tx2"/>
                </a:solidFill>
                <a:latin typeface="Arial" panose="020B0604020202020204" pitchFamily="34" charset="0"/>
              </a:rPr>
              <a:t>forma skupinová</a:t>
            </a:r>
            <a:r>
              <a:rPr lang="cs-CZ" altLang="cs-CZ">
                <a:latin typeface="Arial" panose="020B0604020202020204" pitchFamily="34" charset="0"/>
              </a:rPr>
              <a:t>. Při ní se skupiny cvičenců střídají v činnostech v terénu nebo plní stejný úkol, ale ve skupině. V odůvodněných případech lze při výcviku uplatnit i </a:t>
            </a:r>
            <a:r>
              <a:rPr lang="cs-CZ" altLang="cs-CZ" b="1">
                <a:solidFill>
                  <a:schemeClr val="tx2"/>
                </a:solidFill>
                <a:latin typeface="Arial" panose="020B0604020202020204" pitchFamily="34" charset="0"/>
              </a:rPr>
              <a:t>individuální formy</a:t>
            </a:r>
            <a:r>
              <a:rPr lang="cs-CZ" altLang="cs-CZ">
                <a:latin typeface="Arial" panose="020B0604020202020204" pitchFamily="34" charset="0"/>
              </a:rPr>
              <a:t> výcviku.</a:t>
            </a:r>
          </a:p>
          <a:p>
            <a:pPr eaLnBrk="1" hangingPunct="1"/>
            <a:endParaRPr lang="cs-CZ"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C3FF26C8-1207-4679-A7F0-D1130EAF6B23}"/>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F36DFCC-DEC5-4BFE-825E-899A4EECA4FA}" type="slidenum">
              <a:rPr lang="cs-CZ" altLang="cs-CZ"/>
              <a:pPr eaLnBrk="1" hangingPunct="1">
                <a:spcBef>
                  <a:spcPct val="0"/>
                </a:spcBef>
              </a:pPr>
              <a:t>21</a:t>
            </a:fld>
            <a:endParaRPr lang="cs-CZ" altLang="cs-CZ"/>
          </a:p>
        </p:txBody>
      </p:sp>
      <p:sp>
        <p:nvSpPr>
          <p:cNvPr id="41987" name="Rectangle 2">
            <a:extLst>
              <a:ext uri="{FF2B5EF4-FFF2-40B4-BE49-F238E27FC236}">
                <a16:creationId xmlns:a16="http://schemas.microsoft.com/office/drawing/2014/main" id="{C5CCB644-F546-467C-A0DA-D12F920B699A}"/>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7FA680BB-D6B1-46F0-ADE6-1DFA02E6D937}"/>
              </a:ext>
            </a:extLst>
          </p:cNvPr>
          <p:cNvSpPr>
            <a:spLocks noGrp="1" noChangeArrowheads="1"/>
          </p:cNvSpPr>
          <p:nvPr>
            <p:ph type="body" idx="1"/>
          </p:nvPr>
        </p:nvSpPr>
        <p:spPr>
          <a:noFill/>
        </p:spPr>
        <p:txBody>
          <a:bodyPr/>
          <a:lstStyle/>
          <a:p>
            <a:pPr eaLnBrk="1" hangingPunct="1">
              <a:lnSpc>
                <a:spcPct val="80000"/>
              </a:lnSpc>
            </a:pPr>
            <a:r>
              <a:rPr lang="cs-CZ" altLang="cs-CZ" sz="1000" b="1">
                <a:latin typeface="Arial" panose="020B0604020202020204" pitchFamily="34" charset="0"/>
              </a:rPr>
              <a:t>Metoda </a:t>
            </a:r>
            <a:r>
              <a:rPr lang="cs-CZ" altLang="cs-CZ" sz="1000">
                <a:latin typeface="Arial" panose="020B0604020202020204" pitchFamily="34" charset="0"/>
              </a:rPr>
              <a:t>(z řeckého methodos) </a:t>
            </a:r>
            <a:r>
              <a:rPr lang="cs-CZ" altLang="cs-CZ" sz="1000" b="1">
                <a:latin typeface="Arial" panose="020B0604020202020204" pitchFamily="34" charset="0"/>
              </a:rPr>
              <a:t>znamená cestu, způsob či prostředek k dosažení konkrétního cíle</a:t>
            </a:r>
            <a:r>
              <a:rPr lang="cs-CZ" altLang="cs-CZ" sz="1000">
                <a:latin typeface="Arial" panose="020B0604020202020204" pitchFamily="34" charset="0"/>
              </a:rPr>
              <a:t>. V širším slova smyslu se metoda dotýká struktury vyučování a výcviku. V užším slova smyslu plní metoda dílčí úkoly ve vyučovacím a výcvikovém procesu.</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a:latin typeface="Arial" panose="020B0604020202020204" pitchFamily="34" charset="0"/>
              </a:rPr>
              <a:t>Metoda, z pohledu použití v procesu přípravy velitelů, příslušníků štábů a jednotek, postihuje dějovou stránku vyučovacího a výcvikového procesu, řeší otázku, jak se realizují cíle, obsah a zásady vojenského vyučování a výcviku.</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b="1">
                <a:latin typeface="Arial" panose="020B0604020202020204" pitchFamily="34" charset="0"/>
              </a:rPr>
              <a:t>Metodika přípravy </a:t>
            </a:r>
            <a:r>
              <a:rPr lang="cs-CZ" altLang="cs-CZ" sz="1000">
                <a:latin typeface="Arial" panose="020B0604020202020204" pitchFamily="34" charset="0"/>
              </a:rPr>
              <a:t>v obecném slova smyslu znamená </a:t>
            </a:r>
            <a:r>
              <a:rPr lang="cs-CZ" altLang="cs-CZ" sz="1000" b="1">
                <a:latin typeface="Arial" panose="020B0604020202020204" pitchFamily="34" charset="0"/>
              </a:rPr>
              <a:t>nauku o metodách přípravy v určitém oboru, pracovní postup nebo postupnost poznávací činnosti</a:t>
            </a:r>
            <a:r>
              <a:rPr lang="cs-CZ" altLang="cs-CZ" sz="1000">
                <a:latin typeface="Arial" panose="020B0604020202020204" pitchFamily="34" charset="0"/>
              </a:rPr>
              <a:t>.</a:t>
            </a:r>
          </a:p>
          <a:p>
            <a:pPr eaLnBrk="1" hangingPunct="1">
              <a:lnSpc>
                <a:spcPct val="80000"/>
              </a:lnSpc>
            </a:pPr>
            <a:endParaRPr lang="cs-CZ" altLang="cs-CZ" sz="1000">
              <a:latin typeface="Arial" panose="020B0604020202020204" pitchFamily="34" charset="0"/>
            </a:endParaRPr>
          </a:p>
          <a:p>
            <a:pPr lvl="1" eaLnBrk="1" hangingPunct="1">
              <a:lnSpc>
                <a:spcPct val="80000"/>
              </a:lnSpc>
            </a:pPr>
            <a:r>
              <a:rPr lang="cs-CZ" altLang="cs-CZ" sz="1000">
                <a:latin typeface="Arial" panose="020B0604020202020204" pitchFamily="34" charset="0"/>
              </a:rPr>
              <a:t>Je tedy zaměřena na rozšiřování a prohlubování vědomostí, dovedností a návyků nezbytných pro přípravu, řízení a zabezpečení výcviku a výchovy podřízených. Organizuje a provádí ji nadřízený velitel k nejdůležitějším tématům výcviku.</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a:latin typeface="Arial" panose="020B0604020202020204" pitchFamily="34" charset="0"/>
              </a:rPr>
              <a:t>Metody přípravy, které slouží především k předávání a osvojování nejnovějších vědomostí v oblasti </a:t>
            </a:r>
            <a:r>
              <a:rPr lang="cs-CZ" altLang="cs-CZ" sz="1000" b="1">
                <a:latin typeface="Arial" panose="020B0604020202020204" pitchFamily="34" charset="0"/>
              </a:rPr>
              <a:t>praktické přípravy jednotek</a:t>
            </a:r>
            <a:r>
              <a:rPr lang="cs-CZ" altLang="cs-CZ" sz="1000">
                <a:latin typeface="Arial" panose="020B0604020202020204" pitchFamily="34" charset="0"/>
              </a:rPr>
              <a:t>, umožňují formování kolektivních a prohlubování individuálních dovedností a návyků, jsou založené na vzdělanostní a znalostní základně a sledují rozvoj nových individuálních hodnot, dovedností a návyků. Jsou výrazně individuální, využívají vědomosti i dosažené zkušenosti každého účastníka. Odehrávají se přímo v praxi.</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a:latin typeface="Arial" panose="020B0604020202020204" pitchFamily="34" charset="0"/>
              </a:rPr>
              <a:t>Za zvláštní skupinu je možné považovat </a:t>
            </a:r>
            <a:r>
              <a:rPr lang="cs-CZ" altLang="cs-CZ" sz="1000" b="1">
                <a:latin typeface="Arial" panose="020B0604020202020204" pitchFamily="34" charset="0"/>
              </a:rPr>
              <a:t>teoreticko-praktické metody</a:t>
            </a:r>
            <a:r>
              <a:rPr lang="cs-CZ" altLang="cs-CZ" sz="1000">
                <a:latin typeface="Arial" panose="020B0604020202020204" pitchFamily="34" charset="0"/>
              </a:rPr>
              <a:t>, které sledují za cíl nejen o problémech hovořit, diskutovat, nýbrž vést účastníka k přímému jednání, řešení a k rozhodování. Tomuto účelu se blíží zejména diskusní a problémové metody a ty, které svojí povahou splňují požadavky zpětné vazby, vedoucí k větší efektivnosti a objektivnějšímu hodnocení výsledků výuky (metoda programování, diagnostické a klasifikační metody). Tuto skupinu metod velitel zařazuje podle svého uvážení do teoretických nebo praktických metod a vhodně využívá ve vyučování a výcviku. Aby mohly být jednotlivé metody přípravy charakterizovány a ukázány možnosti jejich využití, je nezbytné je uspořádat.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3CCD7CED-85FF-4E81-A8FE-86EB10D328B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2528DB5-EF8A-48CE-AB5B-7CB6BA309BA7}" type="slidenum">
              <a:rPr lang="cs-CZ" altLang="cs-CZ"/>
              <a:pPr eaLnBrk="1" hangingPunct="1">
                <a:spcBef>
                  <a:spcPct val="0"/>
                </a:spcBef>
              </a:pPr>
              <a:t>22</a:t>
            </a:fld>
            <a:endParaRPr lang="cs-CZ" altLang="cs-CZ"/>
          </a:p>
        </p:txBody>
      </p:sp>
      <p:sp>
        <p:nvSpPr>
          <p:cNvPr id="44035" name="Rectangle 2">
            <a:extLst>
              <a:ext uri="{FF2B5EF4-FFF2-40B4-BE49-F238E27FC236}">
                <a16:creationId xmlns:a16="http://schemas.microsoft.com/office/drawing/2014/main" id="{5906067F-1AC1-4DFE-8872-493B2E89462E}"/>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AEE83127-DFA5-452E-AD5A-A5289BDDD1A2}"/>
              </a:ext>
            </a:extLst>
          </p:cNvPr>
          <p:cNvSpPr>
            <a:spLocks noGrp="1" noChangeArrowheads="1"/>
          </p:cNvSpPr>
          <p:nvPr>
            <p:ph type="body" idx="1"/>
          </p:nvPr>
        </p:nvSpPr>
        <p:spPr>
          <a:noFill/>
        </p:spPr>
        <p:txBody>
          <a:bodyPr/>
          <a:lstStyle/>
          <a:p>
            <a:pPr eaLnBrk="1" hangingPunct="1">
              <a:lnSpc>
                <a:spcPct val="90000"/>
              </a:lnSpc>
            </a:pPr>
            <a:r>
              <a:rPr lang="cs-CZ" altLang="cs-CZ" b="1">
                <a:latin typeface="Arial" panose="020B0604020202020204" pitchFamily="34" charset="0"/>
              </a:rPr>
              <a:t>Třídění metod</a:t>
            </a:r>
          </a:p>
          <a:p>
            <a:pPr eaLnBrk="1" hangingPunct="1">
              <a:lnSpc>
                <a:spcPct val="90000"/>
              </a:lnSpc>
            </a:pPr>
            <a:r>
              <a:rPr lang="cs-CZ" altLang="cs-CZ">
                <a:latin typeface="Arial" panose="020B0604020202020204" pitchFamily="34" charset="0"/>
              </a:rPr>
              <a:t>Ke třídění metod přípravy se používá různých kritérií.</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b="1">
                <a:latin typeface="Arial" panose="020B0604020202020204" pitchFamily="34" charset="0"/>
              </a:rPr>
              <a:t>Metody sdělovací: </a:t>
            </a:r>
            <a:r>
              <a:rPr lang="cs-CZ" altLang="cs-CZ">
                <a:latin typeface="Arial" panose="020B0604020202020204" pitchFamily="34" charset="0"/>
              </a:rPr>
              <a:t>• přednáška • výklad • ukázka • instruktáž • instrukčně-metodické cvičení • briefink</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b="1">
                <a:latin typeface="Arial" panose="020B0604020202020204" pitchFamily="34" charset="0"/>
              </a:rPr>
              <a:t>Metody opakovací: </a:t>
            </a:r>
            <a:r>
              <a:rPr lang="cs-CZ" altLang="cs-CZ">
                <a:latin typeface="Arial" panose="020B0604020202020204" pitchFamily="34" charset="0"/>
              </a:rPr>
              <a:t>• samostatné studium • seminář • rozhovor, diskuse • cvičení, nácvik</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b="1">
                <a:latin typeface="Arial" panose="020B0604020202020204" pitchFamily="34" charset="0"/>
              </a:rPr>
              <a:t>Manažerské metody: </a:t>
            </a:r>
            <a:r>
              <a:rPr lang="cs-CZ" altLang="cs-CZ">
                <a:latin typeface="Arial" panose="020B0604020202020204" pitchFamily="34" charset="0"/>
              </a:rPr>
              <a:t>• panelová diskuse • speciální didaktické postupy - burza nápadů (brainstorming) - bezprostřední zapisování (brainwriting)- společný zápisník (Collective Notebook)</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b="1">
                <a:latin typeface="Arial" panose="020B0604020202020204" pitchFamily="34" charset="0"/>
              </a:rPr>
              <a:t>Metody proprověřovací a hodnotící: </a:t>
            </a:r>
            <a:r>
              <a:rPr lang="cs-CZ" altLang="cs-CZ">
                <a:latin typeface="Arial" panose="020B0604020202020204" pitchFamily="34" charset="0"/>
              </a:rPr>
              <a:t>• kontrolní práce • kontrola sladěnosti • kontrolní cvičení</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b="1">
                <a:latin typeface="Arial" panose="020B0604020202020204" pitchFamily="34" charset="0"/>
              </a:rPr>
              <a:t>Metody zdokonalovací a stmelovací: </a:t>
            </a:r>
            <a:r>
              <a:rPr lang="cs-CZ" altLang="cs-CZ">
                <a:latin typeface="Arial" panose="020B0604020202020204" pitchFamily="34" charset="0"/>
              </a:rPr>
              <a:t>• skupinové cvičení • velitelské cvičení • metodické cvičení • štábní nácvik • velitelsko-štábní cvičení • taktické cvičení • průpravné cvičení • bojová hra • válečná hra • ukázkové cvičení</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6C95B512-64D1-4668-8E28-29D00E64B032}"/>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1C135C9-0506-40B2-9063-66DEF9F39018}" type="slidenum">
              <a:rPr lang="cs-CZ" altLang="cs-CZ"/>
              <a:pPr eaLnBrk="1" hangingPunct="1">
                <a:spcBef>
                  <a:spcPct val="0"/>
                </a:spcBef>
              </a:pPr>
              <a:t>4</a:t>
            </a:fld>
            <a:endParaRPr lang="cs-CZ" altLang="cs-CZ"/>
          </a:p>
        </p:txBody>
      </p:sp>
      <p:sp>
        <p:nvSpPr>
          <p:cNvPr id="8195" name="Rectangle 2">
            <a:extLst>
              <a:ext uri="{FF2B5EF4-FFF2-40B4-BE49-F238E27FC236}">
                <a16:creationId xmlns:a16="http://schemas.microsoft.com/office/drawing/2014/main" id="{ED1BD693-5FF8-4AC5-9844-C131A74C6050}"/>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D4427CD0-FFBA-4B87-B9DE-CF800786C61C}"/>
              </a:ext>
            </a:extLst>
          </p:cNvPr>
          <p:cNvSpPr>
            <a:spLocks noGrp="1" noChangeArrowheads="1"/>
          </p:cNvSpPr>
          <p:nvPr>
            <p:ph type="body" idx="1"/>
          </p:nvPr>
        </p:nvSpPr>
        <p:spPr>
          <a:noFill/>
        </p:spPr>
        <p:txBody>
          <a:bodyPr/>
          <a:lstStyle/>
          <a:p>
            <a:pPr eaLnBrk="1" hangingPunct="1"/>
            <a:r>
              <a:rPr lang="cs-CZ" altLang="cs-CZ" u="sng">
                <a:latin typeface="Arial" panose="020B0604020202020204" pitchFamily="34" charset="0"/>
              </a:rPr>
              <a:t>Zásady organizace výcviku v přežití</a:t>
            </a:r>
            <a:endParaRPr lang="cs-CZ" altLang="cs-CZ" b="1" u="sng">
              <a:latin typeface="Arial" panose="020B0604020202020204" pitchFamily="34" charset="0"/>
            </a:endParaRPr>
          </a:p>
          <a:p>
            <a:pPr eaLnBrk="1" hangingPunct="1"/>
            <a:r>
              <a:rPr lang="cs-CZ" altLang="cs-CZ">
                <a:latin typeface="Arial" panose="020B0604020202020204" pitchFamily="34" charset="0"/>
              </a:rPr>
              <a:t>Organizace výcviku v přežití zahrnuje plánování, přípravu, realizaci a vyhodnocení zaměstnání, kontrolu výsledků a jejich evidenci. Ve fázi plánování jde o výběr vhodných prostorů pro výcvik, zejména s ohledem na obsah plánovaného zaměstnání (při výcviku spojeném s přesuny na větší vzdálenosti a orientací v neznámém terénu je nutné počítat s možnou ztrátou orientace cvičícími, v této souvislosti je důležité, aby v přilehlých prostorech neprobíhala činnost jiných jednotek znamenající případné nebezpečí pro cvičící jako střelby, trhání, těžba dřeva, apod.), včasné uplatnění požadavků na jejich rezervaci a koordinaci činností s ostatními uživateli plánovaných prostorů.</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Na přípravě a průběhu výcviku se podílí odpovídající počet kvalifikovaných instruktorů v závislosti na složitosti a obtížnosti výcviku, počtu cvičících, používané technice, zbraních a imitačních prostředcích, členitosti a rozlehlosti terénu, atd. Instruktoři musí disponovat adekvátní technikou, výstrojí a vybavením. Důležité je zabezpečení systému včasného předávání informací a úkolů (spojení). Doporučuje se mít předem připraven postup pro různé varianty krizových situací, které by mohly při náročném výcviku vzniknout.</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Při výcviku základů přežití je třeba brát zřetel na rizika vyplývající ze zvláštností tohoto tématu a jeho náročnosti. Nejvážnějšími riziky jsou: úpal, úžeh, podchlazení, omrzliny, popáleniny, poranění pohybového aparátu a otevřená poranění v důsledku nezvládnutí pohybu v terénu a neopatrného zacházení s nářadím. Vyčerpání způsobené náročností výcviku vede postupně k otupění pozornosti a snížení aktivity. Výcvik se tím stává rizikovější. Tomu musí odpovídat způsob organizace zaměstnání a přijatá opatření, včetně důkladného a podrobného poučení cvičících.</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D4CAAB24-CA34-4C79-9296-E4CE83474B3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B9A8945-2C2A-4377-9963-C1E81CE89586}" type="slidenum">
              <a:rPr lang="cs-CZ" altLang="cs-CZ"/>
              <a:pPr eaLnBrk="1" hangingPunct="1">
                <a:spcBef>
                  <a:spcPct val="0"/>
                </a:spcBef>
              </a:pPr>
              <a:t>23</a:t>
            </a:fld>
            <a:endParaRPr lang="cs-CZ" altLang="cs-CZ"/>
          </a:p>
        </p:txBody>
      </p:sp>
      <p:sp>
        <p:nvSpPr>
          <p:cNvPr id="46083" name="Rectangle 2">
            <a:extLst>
              <a:ext uri="{FF2B5EF4-FFF2-40B4-BE49-F238E27FC236}">
                <a16:creationId xmlns:a16="http://schemas.microsoft.com/office/drawing/2014/main" id="{78D1C902-3DDE-450D-8F13-EFC467DB5255}"/>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A824095D-8509-4B08-8E05-93ABEC2B1188}"/>
              </a:ext>
            </a:extLst>
          </p:cNvPr>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B88E90DC-BD5C-42B4-AC5C-28727803D7B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520B550-9E1B-4ADA-8B88-8A4412A8AC95}" type="slidenum">
              <a:rPr lang="cs-CZ" altLang="cs-CZ"/>
              <a:pPr eaLnBrk="1" hangingPunct="1">
                <a:spcBef>
                  <a:spcPct val="0"/>
                </a:spcBef>
              </a:pPr>
              <a:t>24</a:t>
            </a:fld>
            <a:endParaRPr lang="cs-CZ" altLang="cs-CZ"/>
          </a:p>
        </p:txBody>
      </p:sp>
      <p:sp>
        <p:nvSpPr>
          <p:cNvPr id="48131" name="Rectangle 2">
            <a:extLst>
              <a:ext uri="{FF2B5EF4-FFF2-40B4-BE49-F238E27FC236}">
                <a16:creationId xmlns:a16="http://schemas.microsoft.com/office/drawing/2014/main" id="{50580F20-EBB4-4BC0-964D-1B61C9407151}"/>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EC16C36C-1E4F-4722-9756-B431E1504088}"/>
              </a:ext>
            </a:extLst>
          </p:cNvPr>
          <p:cNvSpPr>
            <a:spLocks noGrp="1" noChangeArrowheads="1"/>
          </p:cNvSpPr>
          <p:nvPr>
            <p:ph type="body" idx="1"/>
          </p:nvPr>
        </p:nvSpPr>
        <p:spPr>
          <a:noFill/>
        </p:spPr>
        <p:txBody>
          <a:bodyPr/>
          <a:lstStyle/>
          <a:p>
            <a:pPr eaLnBrk="1" hangingPunct="1"/>
            <a:r>
              <a:rPr lang="cs-CZ" altLang="cs-CZ" sz="1000" b="1" u="sng">
                <a:latin typeface="Arial" panose="020B0604020202020204" pitchFamily="34" charset="0"/>
              </a:rPr>
              <a:t>Výklad (V)</a:t>
            </a:r>
            <a:r>
              <a:rPr lang="cs-CZ" altLang="cs-CZ" sz="1000" b="1">
                <a:latin typeface="Arial" panose="020B0604020202020204" pitchFamily="34" charset="0"/>
              </a:rPr>
              <a:t> </a:t>
            </a:r>
            <a:r>
              <a:rPr lang="cs-CZ" altLang="cs-CZ" sz="1000">
                <a:latin typeface="Arial" panose="020B0604020202020204" pitchFamily="34" charset="0"/>
              </a:rPr>
              <a:t>je sdělovací </a:t>
            </a:r>
            <a:r>
              <a:rPr lang="cs-CZ" altLang="cs-CZ" sz="1000" b="1">
                <a:latin typeface="Arial" panose="020B0604020202020204" pitchFamily="34" charset="0"/>
              </a:rPr>
              <a:t>metodou ústního podání nového učiva</a:t>
            </a:r>
            <a:r>
              <a:rPr lang="cs-CZ" altLang="cs-CZ" sz="1000">
                <a:latin typeface="Arial" panose="020B0604020202020204" pitchFamily="34" charset="0"/>
              </a:rPr>
              <a:t> jednoduchými a přístupnými slovy v logické postupnosti </a:t>
            </a:r>
            <a:r>
              <a:rPr lang="cs-CZ" altLang="cs-CZ" sz="1000" b="1">
                <a:latin typeface="Arial" panose="020B0604020202020204" pitchFamily="34" charset="0"/>
              </a:rPr>
              <a:t>za současného objasňování</a:t>
            </a:r>
            <a:r>
              <a:rPr lang="cs-CZ" altLang="cs-CZ" sz="1000">
                <a:latin typeface="Arial" panose="020B0604020202020204" pitchFamily="34" charset="0"/>
              </a:rPr>
              <a:t>.</a:t>
            </a:r>
          </a:p>
          <a:p>
            <a:pPr eaLnBrk="1" hangingPunct="1"/>
            <a:endParaRPr lang="cs-CZ" altLang="cs-CZ" sz="1000">
              <a:latin typeface="Arial" panose="020B0604020202020204" pitchFamily="34" charset="0"/>
            </a:endParaRPr>
          </a:p>
          <a:p>
            <a:pPr eaLnBrk="1" hangingPunct="1"/>
            <a:r>
              <a:rPr lang="cs-CZ" altLang="cs-CZ" sz="1000">
                <a:latin typeface="Arial" panose="020B0604020202020204" pitchFamily="34" charset="0"/>
              </a:rPr>
              <a:t>Výklad je charakteristický pestrostí metodických obratů, umožňuje veliteli (učiteli) obracet se otázkami přímo na vojáky a </a:t>
            </a:r>
            <a:r>
              <a:rPr lang="cs-CZ" altLang="cs-CZ" sz="1000" b="1">
                <a:latin typeface="Arial" panose="020B0604020202020204" pitchFamily="34" charset="0"/>
              </a:rPr>
              <a:t>zjišťovat, zda rozumějí tomu, co je jim objasňováno</a:t>
            </a:r>
            <a:r>
              <a:rPr lang="cs-CZ" altLang="cs-CZ" sz="1000">
                <a:latin typeface="Arial" panose="020B0604020202020204" pitchFamily="34" charset="0"/>
              </a:rPr>
              <a:t> a současně řešit i otázku počátečního </a:t>
            </a:r>
            <a:r>
              <a:rPr lang="cs-CZ" altLang="cs-CZ" sz="1000" b="1">
                <a:latin typeface="Arial" panose="020B0604020202020204" pitchFamily="34" charset="0"/>
              </a:rPr>
              <a:t>upevňování získaných vědomostí</a:t>
            </a:r>
            <a:r>
              <a:rPr lang="cs-CZ" altLang="cs-CZ" sz="1000">
                <a:latin typeface="Arial" panose="020B0604020202020204" pitchFamily="34" charset="0"/>
              </a:rPr>
              <a:t>.</a:t>
            </a:r>
          </a:p>
          <a:p>
            <a:pPr eaLnBrk="1" hangingPunct="1"/>
            <a:endParaRPr lang="cs-CZ" altLang="cs-CZ" sz="1000">
              <a:latin typeface="Arial" panose="020B0604020202020204" pitchFamily="34" charset="0"/>
            </a:endParaRPr>
          </a:p>
          <a:p>
            <a:pPr eaLnBrk="1" hangingPunct="1"/>
            <a:r>
              <a:rPr lang="cs-CZ" altLang="cs-CZ" sz="1000">
                <a:latin typeface="Arial" panose="020B0604020202020204" pitchFamily="34" charset="0"/>
              </a:rPr>
              <a:t>Metodu výkladu </a:t>
            </a:r>
            <a:r>
              <a:rPr lang="cs-CZ" altLang="cs-CZ" sz="1000" b="1">
                <a:latin typeface="Arial" panose="020B0604020202020204" pitchFamily="34" charset="0"/>
              </a:rPr>
              <a:t>používáme především při objasňování učiva převážně</a:t>
            </a:r>
            <a:r>
              <a:rPr lang="cs-CZ" altLang="cs-CZ" sz="1000">
                <a:latin typeface="Arial" panose="020B0604020202020204" pitchFamily="34" charset="0"/>
              </a:rPr>
              <a:t> </a:t>
            </a:r>
            <a:r>
              <a:rPr lang="cs-CZ" altLang="cs-CZ" sz="1000" b="1">
                <a:latin typeface="Arial" panose="020B0604020202020204" pitchFamily="34" charset="0"/>
              </a:rPr>
              <a:t>teoretického charakteru</a:t>
            </a:r>
            <a:r>
              <a:rPr lang="cs-CZ" altLang="cs-CZ" sz="1000">
                <a:latin typeface="Arial" panose="020B0604020202020204" pitchFamily="34" charset="0"/>
              </a:rPr>
              <a:t>.</a:t>
            </a:r>
          </a:p>
          <a:p>
            <a:pPr eaLnBrk="1" hangingPunct="1"/>
            <a:endParaRPr lang="cs-CZ" altLang="cs-CZ" sz="1000">
              <a:latin typeface="Arial" panose="020B0604020202020204" pitchFamily="34" charset="0"/>
            </a:endParaRPr>
          </a:p>
          <a:p>
            <a:pPr eaLnBrk="1" hangingPunct="1"/>
            <a:r>
              <a:rPr lang="cs-CZ" altLang="cs-CZ" sz="1000" b="1">
                <a:latin typeface="Arial" panose="020B0604020202020204" pitchFamily="34" charset="0"/>
              </a:rPr>
              <a:t>Význam</a:t>
            </a:r>
            <a:r>
              <a:rPr lang="cs-CZ" altLang="cs-CZ" sz="1000">
                <a:latin typeface="Arial" panose="020B0604020202020204" pitchFamily="34" charset="0"/>
              </a:rPr>
              <a:t> této metody však nespočívá pouze v možnosti poměrně rychle předávat vojákům potřebné vědomosti, ale i v jejích </a:t>
            </a:r>
            <a:r>
              <a:rPr lang="cs-CZ" altLang="cs-CZ" sz="1000" b="1">
                <a:latin typeface="Arial" panose="020B0604020202020204" pitchFamily="34" charset="0"/>
              </a:rPr>
              <a:t>výchovných možnostech</a:t>
            </a:r>
            <a:r>
              <a:rPr lang="cs-CZ" altLang="cs-CZ" sz="1000">
                <a:latin typeface="Arial" panose="020B0604020202020204" pitchFamily="34" charset="0"/>
              </a:rPr>
              <a:t>. Umožňuje veliteli působit na rozum, city a vůli vojáků, udržovat jejich pozornost a učit je logickému myšlení.</a:t>
            </a:r>
          </a:p>
          <a:p>
            <a:pPr eaLnBrk="1" hangingPunct="1"/>
            <a:endParaRPr lang="cs-CZ" altLang="cs-CZ" sz="1000">
              <a:latin typeface="Arial" panose="020B0604020202020204" pitchFamily="34" charset="0"/>
            </a:endParaRPr>
          </a:p>
          <a:p>
            <a:pPr eaLnBrk="1" hangingPunct="1"/>
            <a:r>
              <a:rPr lang="cs-CZ" altLang="cs-CZ" sz="1000" u="sng">
                <a:latin typeface="Arial" panose="020B0604020202020204" pitchFamily="34" charset="0"/>
              </a:rPr>
              <a:t>Požadavky na výklad:</a:t>
            </a:r>
          </a:p>
          <a:p>
            <a:pPr eaLnBrk="1" hangingPunct="1"/>
            <a:r>
              <a:rPr lang="cs-CZ" altLang="cs-CZ" sz="1000">
                <a:latin typeface="Arial" panose="020B0604020202020204" pitchFamily="34" charset="0"/>
              </a:rPr>
              <a:t>• je popisný a obsahuje dějové prvky; </a:t>
            </a:r>
          </a:p>
          <a:p>
            <a:pPr eaLnBrk="1" hangingPunct="1"/>
            <a:r>
              <a:rPr lang="cs-CZ" altLang="cs-CZ" sz="1000">
                <a:latin typeface="Arial" panose="020B0604020202020204" pitchFamily="34" charset="0"/>
              </a:rPr>
              <a:t>• </a:t>
            </a:r>
            <a:r>
              <a:rPr lang="cs-CZ" altLang="cs-CZ" sz="1000" b="1">
                <a:latin typeface="Arial" panose="020B0604020202020204" pitchFamily="34" charset="0"/>
              </a:rPr>
              <a:t>podněcování aktivity</a:t>
            </a:r>
            <a:r>
              <a:rPr lang="cs-CZ" altLang="cs-CZ" sz="1000">
                <a:latin typeface="Arial" panose="020B0604020202020204" pitchFamily="34" charset="0"/>
              </a:rPr>
              <a:t> vojáků, uplatňování prvků problémového vyučování a </a:t>
            </a:r>
            <a:r>
              <a:rPr lang="cs-CZ" altLang="cs-CZ" sz="1000" b="1">
                <a:latin typeface="Arial" panose="020B0604020202020204" pitchFamily="34" charset="0"/>
              </a:rPr>
              <a:t>prosazování principů </a:t>
            </a:r>
            <a:r>
              <a:rPr lang="cs-CZ" altLang="cs-CZ" sz="1000">
                <a:latin typeface="Arial" panose="020B0604020202020204" pitchFamily="34" charset="0"/>
              </a:rPr>
              <a:t>soustavnosti, posloupnosti a přiměřenosti;</a:t>
            </a:r>
          </a:p>
          <a:p>
            <a:pPr eaLnBrk="1" hangingPunct="1"/>
            <a:r>
              <a:rPr lang="cs-CZ" altLang="cs-CZ" sz="1000">
                <a:latin typeface="Arial" panose="020B0604020202020204" pitchFamily="34" charset="0"/>
              </a:rPr>
              <a:t>• dbát, aby si vojáci uvědomovali </a:t>
            </a:r>
            <a:r>
              <a:rPr lang="cs-CZ" altLang="cs-CZ" sz="1000" b="1">
                <a:latin typeface="Arial" panose="020B0604020202020204" pitchFamily="34" charset="0"/>
              </a:rPr>
              <a:t>praktický význam příslušných vědomostí</a:t>
            </a:r>
            <a:endParaRPr lang="cs-CZ" altLang="cs-CZ" sz="1000">
              <a:latin typeface="Arial" panose="020B0604020202020204" pitchFamily="34" charset="0"/>
            </a:endParaRPr>
          </a:p>
          <a:p>
            <a:pPr eaLnBrk="1" hangingPunct="1"/>
            <a:r>
              <a:rPr lang="cs-CZ" altLang="cs-CZ" sz="1000">
                <a:latin typeface="Arial" panose="020B0604020202020204" pitchFamily="34" charset="0"/>
              </a:rPr>
              <a:t>• ověřovat, jak učivu porozuměli, vést je ke správným závěrům a k </a:t>
            </a:r>
            <a:r>
              <a:rPr lang="cs-CZ" altLang="cs-CZ" sz="1000" b="1">
                <a:latin typeface="Arial" panose="020B0604020202020204" pitchFamily="34" charset="0"/>
              </a:rPr>
              <a:t>pochopení souvislosti jevů a faktů</a:t>
            </a:r>
            <a:r>
              <a:rPr lang="cs-CZ" altLang="cs-CZ" sz="1000">
                <a:latin typeface="Arial" panose="020B0604020202020204" pitchFamily="34" charset="0"/>
              </a:rPr>
              <a:t>; </a:t>
            </a:r>
          </a:p>
          <a:p>
            <a:pPr eaLnBrk="1" hangingPunct="1"/>
            <a:r>
              <a:rPr lang="cs-CZ" altLang="cs-CZ" sz="1000">
                <a:latin typeface="Arial" panose="020B0604020202020204" pitchFamily="34" charset="0"/>
              </a:rPr>
              <a:t>• základní </a:t>
            </a:r>
            <a:r>
              <a:rPr lang="cs-CZ" altLang="cs-CZ" sz="1000" b="1">
                <a:latin typeface="Arial" panose="020B0604020202020204" pitchFamily="34" charset="0"/>
              </a:rPr>
              <a:t>vědomosti </a:t>
            </a:r>
            <a:r>
              <a:rPr lang="cs-CZ" altLang="cs-CZ" sz="1000">
                <a:latin typeface="Arial" panose="020B0604020202020204" pitchFamily="34" charset="0"/>
              </a:rPr>
              <a:t>dané tematiky je nutno </a:t>
            </a:r>
            <a:r>
              <a:rPr lang="cs-CZ" altLang="cs-CZ" sz="1000" b="1">
                <a:latin typeface="Arial" panose="020B0604020202020204" pitchFamily="34" charset="0"/>
              </a:rPr>
              <a:t>upevňovat </a:t>
            </a:r>
            <a:r>
              <a:rPr lang="cs-CZ" altLang="cs-CZ" sz="1000">
                <a:latin typeface="Arial" panose="020B0604020202020204" pitchFamily="34" charset="0"/>
              </a:rPr>
              <a:t>přímo </a:t>
            </a:r>
            <a:r>
              <a:rPr lang="cs-CZ" altLang="cs-CZ" sz="1000" b="1">
                <a:latin typeface="Arial" panose="020B0604020202020204" pitchFamily="34" charset="0"/>
              </a:rPr>
              <a:t>v průběhu</a:t>
            </a:r>
            <a:r>
              <a:rPr lang="cs-CZ" altLang="cs-CZ" sz="1000">
                <a:latin typeface="Arial" panose="020B0604020202020204" pitchFamily="34" charset="0"/>
              </a:rPr>
              <a:t> </a:t>
            </a:r>
            <a:r>
              <a:rPr lang="cs-CZ" altLang="cs-CZ" sz="1000" b="1">
                <a:latin typeface="Arial" panose="020B0604020202020204" pitchFamily="34" charset="0"/>
              </a:rPr>
              <a:t>výkladu</a:t>
            </a:r>
          </a:p>
          <a:p>
            <a:pPr eaLnBrk="1" hangingPunct="1"/>
            <a:endParaRPr lang="cs-CZ" altLang="cs-CZ" sz="1000" b="1">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25E7CCCB-0AB2-4824-BC76-3A16EEA9EFB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62A7AD0-93B9-4C04-89AB-ED7C4C33374F}" type="slidenum">
              <a:rPr lang="cs-CZ" altLang="cs-CZ"/>
              <a:pPr eaLnBrk="1" hangingPunct="1">
                <a:spcBef>
                  <a:spcPct val="0"/>
                </a:spcBef>
              </a:pPr>
              <a:t>25</a:t>
            </a:fld>
            <a:endParaRPr lang="cs-CZ" altLang="cs-CZ"/>
          </a:p>
        </p:txBody>
      </p:sp>
      <p:sp>
        <p:nvSpPr>
          <p:cNvPr id="50179" name="Rectangle 2">
            <a:extLst>
              <a:ext uri="{FF2B5EF4-FFF2-40B4-BE49-F238E27FC236}">
                <a16:creationId xmlns:a16="http://schemas.microsoft.com/office/drawing/2014/main" id="{95A6B292-1ADB-4DEA-B4BD-9E01C56EF1BF}"/>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817FF9BC-D3F8-4F56-891C-9655A2D3012A}"/>
              </a:ext>
            </a:extLst>
          </p:cNvPr>
          <p:cNvSpPr>
            <a:spLocks noGrp="1" noChangeArrowheads="1"/>
          </p:cNvSpPr>
          <p:nvPr>
            <p:ph type="body" idx="1"/>
          </p:nvPr>
        </p:nvSpPr>
        <p:spPr>
          <a:noFill/>
        </p:spPr>
        <p:txBody>
          <a:bodyPr/>
          <a:lstStyle/>
          <a:p>
            <a:pPr eaLnBrk="1" hangingPunct="1"/>
            <a:r>
              <a:rPr lang="cs-CZ" altLang="cs-CZ" sz="1000" u="sng">
                <a:latin typeface="Arial" panose="020B0604020202020204" pitchFamily="34" charset="0"/>
              </a:rPr>
              <a:t>Činnost velitele (učitele) při výkladu:</a:t>
            </a:r>
          </a:p>
          <a:p>
            <a:pPr eaLnBrk="1" hangingPunct="1"/>
            <a:r>
              <a:rPr lang="cs-CZ" altLang="cs-CZ" sz="1000">
                <a:latin typeface="Arial" panose="020B0604020202020204" pitchFamily="34" charset="0"/>
              </a:rPr>
              <a:t>• oznámit téma výkladu a učební úkoly;</a:t>
            </a:r>
          </a:p>
          <a:p>
            <a:pPr eaLnBrk="1" hangingPunct="1"/>
            <a:r>
              <a:rPr lang="cs-CZ" altLang="cs-CZ" sz="1000">
                <a:latin typeface="Arial" panose="020B0604020202020204" pitchFamily="34" charset="0"/>
              </a:rPr>
              <a:t>• navázat na minulý výklad, stručně shrnout jeho závěry, ověřit znalosti;</a:t>
            </a:r>
          </a:p>
          <a:p>
            <a:pPr eaLnBrk="1" hangingPunct="1"/>
            <a:r>
              <a:rPr lang="cs-CZ" altLang="cs-CZ" sz="1000">
                <a:latin typeface="Arial" panose="020B0604020202020204" pitchFamily="34" charset="0"/>
              </a:rPr>
              <a:t>• přizpůsobit výklad odborně mentální úrovni vojáků;</a:t>
            </a:r>
          </a:p>
          <a:p>
            <a:pPr eaLnBrk="1" hangingPunct="1"/>
            <a:r>
              <a:rPr lang="cs-CZ" altLang="cs-CZ" sz="1000">
                <a:latin typeface="Arial" panose="020B0604020202020204" pitchFamily="34" charset="0"/>
              </a:rPr>
              <a:t>• podněcovat aktivitu vojáků (pozorné sledování výkladu, odpovědi na otázky, pořizování poznámek)</a:t>
            </a:r>
          </a:p>
          <a:p>
            <a:pPr eaLnBrk="1" hangingPunct="1"/>
            <a:r>
              <a:rPr lang="cs-CZ" altLang="cs-CZ" sz="1000">
                <a:latin typeface="Arial" panose="020B0604020202020204" pitchFamily="34" charset="0"/>
              </a:rPr>
              <a:t>• </a:t>
            </a:r>
            <a:r>
              <a:rPr lang="cs-CZ" altLang="cs-CZ" sz="1000" b="1">
                <a:latin typeface="Arial" panose="020B0604020202020204" pitchFamily="34" charset="0"/>
              </a:rPr>
              <a:t>zdůraznit</a:t>
            </a:r>
            <a:r>
              <a:rPr lang="cs-CZ" altLang="cs-CZ" sz="1000">
                <a:latin typeface="Arial" panose="020B0604020202020204" pitchFamily="34" charset="0"/>
              </a:rPr>
              <a:t> hlavní </a:t>
            </a:r>
            <a:r>
              <a:rPr lang="cs-CZ" altLang="cs-CZ" sz="1000" b="1">
                <a:latin typeface="Arial" panose="020B0604020202020204" pitchFamily="34" charset="0"/>
              </a:rPr>
              <a:t>myšlenky</a:t>
            </a:r>
            <a:r>
              <a:rPr lang="cs-CZ" altLang="cs-CZ" sz="1000">
                <a:latin typeface="Arial" panose="020B0604020202020204" pitchFamily="34" charset="0"/>
              </a:rPr>
              <a:t> </a:t>
            </a:r>
            <a:r>
              <a:rPr lang="cs-CZ" altLang="cs-CZ" sz="1000" b="1">
                <a:latin typeface="Arial" panose="020B0604020202020204" pitchFamily="34" charset="0"/>
              </a:rPr>
              <a:t>intonací hlasu, zpomalováním řeči nebo přímou výzvou</a:t>
            </a:r>
            <a:r>
              <a:rPr lang="cs-CZ" altLang="cs-CZ" sz="1000">
                <a:latin typeface="Arial" panose="020B0604020202020204" pitchFamily="34" charset="0"/>
              </a:rPr>
              <a:t>, popřípadě </a:t>
            </a:r>
            <a:r>
              <a:rPr lang="cs-CZ" altLang="cs-CZ" sz="1000" b="1">
                <a:latin typeface="Arial" panose="020B0604020202020204" pitchFamily="34" charset="0"/>
              </a:rPr>
              <a:t>důležité údaje přímo nadiktovat</a:t>
            </a:r>
            <a:endParaRPr lang="cs-CZ" altLang="cs-CZ" sz="1000">
              <a:latin typeface="Arial" panose="020B0604020202020204" pitchFamily="34" charset="0"/>
            </a:endParaRPr>
          </a:p>
          <a:p>
            <a:pPr eaLnBrk="1" hangingPunct="1"/>
            <a:r>
              <a:rPr lang="cs-CZ" altLang="cs-CZ" sz="1000">
                <a:latin typeface="Arial" panose="020B0604020202020204" pitchFamily="34" charset="0"/>
              </a:rPr>
              <a:t>• </a:t>
            </a:r>
            <a:r>
              <a:rPr lang="cs-CZ" altLang="cs-CZ" sz="1000" b="1">
                <a:latin typeface="Arial" panose="020B0604020202020204" pitchFamily="34" charset="0"/>
              </a:rPr>
              <a:t>kontrolovat vedení poznámek</a:t>
            </a:r>
            <a:r>
              <a:rPr lang="cs-CZ" altLang="cs-CZ" sz="1000">
                <a:latin typeface="Arial" panose="020B0604020202020204" pitchFamily="34" charset="0"/>
              </a:rPr>
              <a:t> (mají to být nejdůležitější fakta, zaznamenaná stručnou a výstižnou formou);</a:t>
            </a:r>
          </a:p>
          <a:p>
            <a:pPr eaLnBrk="1" hangingPunct="1"/>
            <a:r>
              <a:rPr lang="cs-CZ" altLang="cs-CZ" sz="1000">
                <a:latin typeface="Arial" panose="020B0604020202020204" pitchFamily="34" charset="0"/>
              </a:rPr>
              <a:t>• zabezpečit přiměřenou </a:t>
            </a:r>
            <a:r>
              <a:rPr lang="cs-CZ" altLang="cs-CZ" sz="1000" b="1">
                <a:latin typeface="Arial" panose="020B0604020202020204" pitchFamily="34" charset="0"/>
              </a:rPr>
              <a:t>názornost výkladu</a:t>
            </a:r>
            <a:r>
              <a:rPr lang="cs-CZ" altLang="cs-CZ" sz="1000">
                <a:latin typeface="Arial" panose="020B0604020202020204" pitchFamily="34" charset="0"/>
              </a:rPr>
              <a:t> (</a:t>
            </a:r>
            <a:r>
              <a:rPr lang="cs-CZ" altLang="cs-CZ" sz="1000" b="1">
                <a:latin typeface="Arial" panose="020B0604020202020204" pitchFamily="34" charset="0"/>
              </a:rPr>
              <a:t>obrazy</a:t>
            </a:r>
            <a:r>
              <a:rPr lang="cs-CZ" altLang="cs-CZ" sz="1000">
                <a:latin typeface="Arial" panose="020B0604020202020204" pitchFamily="34" charset="0"/>
              </a:rPr>
              <a:t>, </a:t>
            </a:r>
            <a:r>
              <a:rPr lang="cs-CZ" altLang="cs-CZ" sz="1000" b="1">
                <a:latin typeface="Arial" panose="020B0604020202020204" pitchFamily="34" charset="0"/>
              </a:rPr>
              <a:t>schémata</a:t>
            </a:r>
            <a:r>
              <a:rPr lang="cs-CZ" altLang="cs-CZ" sz="1000">
                <a:latin typeface="Arial" panose="020B0604020202020204" pitchFamily="34" charset="0"/>
              </a:rPr>
              <a:t>, </a:t>
            </a:r>
            <a:r>
              <a:rPr lang="cs-CZ" altLang="cs-CZ" sz="1000" b="1">
                <a:latin typeface="Arial" panose="020B0604020202020204" pitchFamily="34" charset="0"/>
              </a:rPr>
              <a:t>filmy</a:t>
            </a:r>
            <a:r>
              <a:rPr lang="cs-CZ" altLang="cs-CZ" sz="1000">
                <a:latin typeface="Arial" panose="020B0604020202020204" pitchFamily="34" charset="0"/>
              </a:rPr>
              <a:t> a </a:t>
            </a:r>
            <a:r>
              <a:rPr lang="cs-CZ" altLang="cs-CZ" sz="1000" b="1">
                <a:latin typeface="Arial" panose="020B0604020202020204" pitchFamily="34" charset="0"/>
              </a:rPr>
              <a:t>audiovizuální techniku</a:t>
            </a:r>
            <a:r>
              <a:rPr lang="cs-CZ" altLang="cs-CZ" sz="1000">
                <a:latin typeface="Arial" panose="020B0604020202020204" pitchFamily="34" charset="0"/>
              </a:rPr>
              <a:t>);</a:t>
            </a:r>
          </a:p>
          <a:p>
            <a:pPr eaLnBrk="1" hangingPunct="1"/>
            <a:r>
              <a:rPr lang="cs-CZ" altLang="cs-CZ" sz="1000">
                <a:latin typeface="Arial" panose="020B0604020202020204" pitchFamily="34" charset="0"/>
              </a:rPr>
              <a:t>• poslouchat sám sebe, vnímat a korigovat svůj výklad;</a:t>
            </a:r>
          </a:p>
          <a:p>
            <a:pPr eaLnBrk="1" hangingPunct="1"/>
            <a:r>
              <a:rPr lang="cs-CZ" altLang="cs-CZ" sz="1000">
                <a:latin typeface="Arial" panose="020B0604020202020204" pitchFamily="34" charset="0"/>
              </a:rPr>
              <a:t>• hovořit nahlas, dodržovat pravidla rétoriky;</a:t>
            </a:r>
          </a:p>
          <a:p>
            <a:pPr eaLnBrk="1" hangingPunct="1"/>
            <a:r>
              <a:rPr lang="cs-CZ" altLang="cs-CZ" sz="1000">
                <a:latin typeface="Arial" panose="020B0604020202020204" pitchFamily="34" charset="0"/>
              </a:rPr>
              <a:t>• důležité definice a odkazy na literaturu reprodukovat přesně;</a:t>
            </a:r>
          </a:p>
          <a:p>
            <a:pPr eaLnBrk="1" hangingPunct="1"/>
            <a:r>
              <a:rPr lang="cs-CZ" altLang="cs-CZ" sz="1000">
                <a:latin typeface="Arial" panose="020B0604020202020204" pitchFamily="34" charset="0"/>
              </a:rPr>
              <a:t>• </a:t>
            </a:r>
            <a:r>
              <a:rPr lang="cs-CZ" altLang="cs-CZ" sz="1000" b="1">
                <a:latin typeface="Arial" panose="020B0604020202020204" pitchFamily="34" charset="0"/>
              </a:rPr>
              <a:t>sledovat reakci a chování vojáků</a:t>
            </a:r>
            <a:r>
              <a:rPr lang="cs-CZ" altLang="cs-CZ" sz="1000">
                <a:latin typeface="Arial" panose="020B0604020202020204" pitchFamily="34" charset="0"/>
              </a:rPr>
              <a:t> </a:t>
            </a:r>
          </a:p>
          <a:p>
            <a:pPr eaLnBrk="1" hangingPunct="1"/>
            <a:r>
              <a:rPr lang="cs-CZ" altLang="cs-CZ" sz="1000">
                <a:latin typeface="Arial" panose="020B0604020202020204" pitchFamily="34" charset="0"/>
              </a:rPr>
              <a:t>• v závěru provést shrnutí, sumarizovat výsledky, doporučit literaturu, odpovědět na otázky a zadat úkoly do samostudia.</a:t>
            </a:r>
          </a:p>
          <a:p>
            <a:pPr eaLnBrk="1" hangingPunct="1"/>
            <a:endParaRPr lang="cs-CZ" altLang="cs-CZ" sz="1000">
              <a:latin typeface="Arial" panose="020B0604020202020204" pitchFamily="34" charset="0"/>
            </a:endParaRPr>
          </a:p>
          <a:p>
            <a:pPr eaLnBrk="1" hangingPunct="1"/>
            <a:r>
              <a:rPr lang="cs-CZ" altLang="cs-CZ" sz="1000" b="1">
                <a:latin typeface="Arial" panose="020B0604020202020204" pitchFamily="34" charset="0"/>
              </a:rPr>
              <a:t>Je velmi výhodné spojovat výklad s ukázkou.</a:t>
            </a:r>
          </a:p>
          <a:p>
            <a:pPr eaLnBrk="1" hangingPunct="1"/>
            <a:endParaRPr lang="cs-CZ" altLang="cs-CZ" sz="1000">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B724CC76-BE83-4274-8F7F-3BBF3A186EE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E0F73ED-7DED-4577-AD14-1E82AF17C032}" type="slidenum">
              <a:rPr lang="cs-CZ" altLang="cs-CZ"/>
              <a:pPr eaLnBrk="1" hangingPunct="1">
                <a:spcBef>
                  <a:spcPct val="0"/>
                </a:spcBef>
              </a:pPr>
              <a:t>26</a:t>
            </a:fld>
            <a:endParaRPr lang="cs-CZ" altLang="cs-CZ"/>
          </a:p>
        </p:txBody>
      </p:sp>
      <p:sp>
        <p:nvSpPr>
          <p:cNvPr id="52227" name="Rectangle 2">
            <a:extLst>
              <a:ext uri="{FF2B5EF4-FFF2-40B4-BE49-F238E27FC236}">
                <a16:creationId xmlns:a16="http://schemas.microsoft.com/office/drawing/2014/main" id="{7DC89440-7B9D-4A9F-907F-DFB21E19DA3B}"/>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D3BAF4C2-753F-4CE0-A925-B83455D26129}"/>
              </a:ext>
            </a:extLst>
          </p:cNvPr>
          <p:cNvSpPr>
            <a:spLocks noGrp="1" noChangeArrowheads="1"/>
          </p:cNvSpPr>
          <p:nvPr>
            <p:ph type="body" idx="1"/>
          </p:nvPr>
        </p:nvSpPr>
        <p:spPr>
          <a:noFill/>
        </p:spPr>
        <p:txBody>
          <a:bodyPr/>
          <a:lstStyle/>
          <a:p>
            <a:pPr eaLnBrk="1" hangingPunct="1"/>
            <a:r>
              <a:rPr lang="cs-CZ" altLang="cs-CZ" sz="1000" u="sng">
                <a:latin typeface="Arial" panose="020B0604020202020204" pitchFamily="34" charset="0"/>
              </a:rPr>
              <a:t>Činnost velitele (učitele) při výkladu:</a:t>
            </a:r>
          </a:p>
          <a:p>
            <a:pPr eaLnBrk="1" hangingPunct="1"/>
            <a:r>
              <a:rPr lang="cs-CZ" altLang="cs-CZ" sz="1000">
                <a:latin typeface="Arial" panose="020B0604020202020204" pitchFamily="34" charset="0"/>
              </a:rPr>
              <a:t>• oznámit téma výkladu a učební úkoly;</a:t>
            </a:r>
          </a:p>
          <a:p>
            <a:pPr eaLnBrk="1" hangingPunct="1"/>
            <a:r>
              <a:rPr lang="cs-CZ" altLang="cs-CZ" sz="1000">
                <a:latin typeface="Arial" panose="020B0604020202020204" pitchFamily="34" charset="0"/>
              </a:rPr>
              <a:t>• navázat na minulý výklad, stručně shrnout jeho závěry, ověřit znalosti;</a:t>
            </a:r>
          </a:p>
          <a:p>
            <a:pPr eaLnBrk="1" hangingPunct="1"/>
            <a:r>
              <a:rPr lang="cs-CZ" altLang="cs-CZ" sz="1000">
                <a:latin typeface="Arial" panose="020B0604020202020204" pitchFamily="34" charset="0"/>
              </a:rPr>
              <a:t>• přizpůsobit výklad odborně mentální úrovni vojáků;</a:t>
            </a:r>
          </a:p>
          <a:p>
            <a:pPr eaLnBrk="1" hangingPunct="1"/>
            <a:r>
              <a:rPr lang="cs-CZ" altLang="cs-CZ" sz="1000">
                <a:latin typeface="Arial" panose="020B0604020202020204" pitchFamily="34" charset="0"/>
              </a:rPr>
              <a:t>• podněcovat aktivitu vojáků (pozorné sledování výkladu, odpovědi na otázky, pořizování poznámek)</a:t>
            </a:r>
          </a:p>
          <a:p>
            <a:pPr eaLnBrk="1" hangingPunct="1"/>
            <a:r>
              <a:rPr lang="cs-CZ" altLang="cs-CZ" sz="1000">
                <a:latin typeface="Arial" panose="020B0604020202020204" pitchFamily="34" charset="0"/>
              </a:rPr>
              <a:t>• </a:t>
            </a:r>
            <a:r>
              <a:rPr lang="cs-CZ" altLang="cs-CZ" sz="1000" b="1">
                <a:latin typeface="Arial" panose="020B0604020202020204" pitchFamily="34" charset="0"/>
              </a:rPr>
              <a:t>zdůraznit</a:t>
            </a:r>
            <a:r>
              <a:rPr lang="cs-CZ" altLang="cs-CZ" sz="1000">
                <a:latin typeface="Arial" panose="020B0604020202020204" pitchFamily="34" charset="0"/>
              </a:rPr>
              <a:t> hlavní </a:t>
            </a:r>
            <a:r>
              <a:rPr lang="cs-CZ" altLang="cs-CZ" sz="1000" b="1">
                <a:latin typeface="Arial" panose="020B0604020202020204" pitchFamily="34" charset="0"/>
              </a:rPr>
              <a:t>myšlenky</a:t>
            </a:r>
            <a:r>
              <a:rPr lang="cs-CZ" altLang="cs-CZ" sz="1000">
                <a:latin typeface="Arial" panose="020B0604020202020204" pitchFamily="34" charset="0"/>
              </a:rPr>
              <a:t> </a:t>
            </a:r>
            <a:r>
              <a:rPr lang="cs-CZ" altLang="cs-CZ" sz="1000" b="1">
                <a:latin typeface="Arial" panose="020B0604020202020204" pitchFamily="34" charset="0"/>
              </a:rPr>
              <a:t>intonací hlasu, zpomalováním řeči nebo přímou výzvou</a:t>
            </a:r>
            <a:r>
              <a:rPr lang="cs-CZ" altLang="cs-CZ" sz="1000">
                <a:latin typeface="Arial" panose="020B0604020202020204" pitchFamily="34" charset="0"/>
              </a:rPr>
              <a:t>, popřípadě </a:t>
            </a:r>
            <a:r>
              <a:rPr lang="cs-CZ" altLang="cs-CZ" sz="1000" b="1">
                <a:latin typeface="Arial" panose="020B0604020202020204" pitchFamily="34" charset="0"/>
              </a:rPr>
              <a:t>důležité údaje přímo nadiktovat</a:t>
            </a:r>
            <a:endParaRPr lang="cs-CZ" altLang="cs-CZ" sz="1000">
              <a:latin typeface="Arial" panose="020B0604020202020204" pitchFamily="34" charset="0"/>
            </a:endParaRPr>
          </a:p>
          <a:p>
            <a:pPr eaLnBrk="1" hangingPunct="1"/>
            <a:r>
              <a:rPr lang="cs-CZ" altLang="cs-CZ" sz="1000">
                <a:latin typeface="Arial" panose="020B0604020202020204" pitchFamily="34" charset="0"/>
              </a:rPr>
              <a:t>• </a:t>
            </a:r>
            <a:r>
              <a:rPr lang="cs-CZ" altLang="cs-CZ" sz="1000" b="1">
                <a:latin typeface="Arial" panose="020B0604020202020204" pitchFamily="34" charset="0"/>
              </a:rPr>
              <a:t>kontrolovat vedení poznámek</a:t>
            </a:r>
            <a:r>
              <a:rPr lang="cs-CZ" altLang="cs-CZ" sz="1000">
                <a:latin typeface="Arial" panose="020B0604020202020204" pitchFamily="34" charset="0"/>
              </a:rPr>
              <a:t> (mají to být nejdůležitější fakta, zaznamenaná stručnou a výstižnou formou);</a:t>
            </a:r>
          </a:p>
          <a:p>
            <a:pPr eaLnBrk="1" hangingPunct="1"/>
            <a:r>
              <a:rPr lang="cs-CZ" altLang="cs-CZ" sz="1000">
                <a:latin typeface="Arial" panose="020B0604020202020204" pitchFamily="34" charset="0"/>
              </a:rPr>
              <a:t>• zabezpečit přiměřenou </a:t>
            </a:r>
            <a:r>
              <a:rPr lang="cs-CZ" altLang="cs-CZ" sz="1000" b="1">
                <a:latin typeface="Arial" panose="020B0604020202020204" pitchFamily="34" charset="0"/>
              </a:rPr>
              <a:t>názornost výkladu</a:t>
            </a:r>
            <a:r>
              <a:rPr lang="cs-CZ" altLang="cs-CZ" sz="1000">
                <a:latin typeface="Arial" panose="020B0604020202020204" pitchFamily="34" charset="0"/>
              </a:rPr>
              <a:t> (</a:t>
            </a:r>
            <a:r>
              <a:rPr lang="cs-CZ" altLang="cs-CZ" sz="1000" b="1">
                <a:latin typeface="Arial" panose="020B0604020202020204" pitchFamily="34" charset="0"/>
              </a:rPr>
              <a:t>obrazy</a:t>
            </a:r>
            <a:r>
              <a:rPr lang="cs-CZ" altLang="cs-CZ" sz="1000">
                <a:latin typeface="Arial" panose="020B0604020202020204" pitchFamily="34" charset="0"/>
              </a:rPr>
              <a:t>, </a:t>
            </a:r>
            <a:r>
              <a:rPr lang="cs-CZ" altLang="cs-CZ" sz="1000" b="1">
                <a:latin typeface="Arial" panose="020B0604020202020204" pitchFamily="34" charset="0"/>
              </a:rPr>
              <a:t>schémata</a:t>
            </a:r>
            <a:r>
              <a:rPr lang="cs-CZ" altLang="cs-CZ" sz="1000">
                <a:latin typeface="Arial" panose="020B0604020202020204" pitchFamily="34" charset="0"/>
              </a:rPr>
              <a:t>, </a:t>
            </a:r>
            <a:r>
              <a:rPr lang="cs-CZ" altLang="cs-CZ" sz="1000" b="1">
                <a:latin typeface="Arial" panose="020B0604020202020204" pitchFamily="34" charset="0"/>
              </a:rPr>
              <a:t>filmy</a:t>
            </a:r>
            <a:r>
              <a:rPr lang="cs-CZ" altLang="cs-CZ" sz="1000">
                <a:latin typeface="Arial" panose="020B0604020202020204" pitchFamily="34" charset="0"/>
              </a:rPr>
              <a:t> a </a:t>
            </a:r>
            <a:r>
              <a:rPr lang="cs-CZ" altLang="cs-CZ" sz="1000" b="1">
                <a:latin typeface="Arial" panose="020B0604020202020204" pitchFamily="34" charset="0"/>
              </a:rPr>
              <a:t>audiovizuální techniku</a:t>
            </a:r>
            <a:r>
              <a:rPr lang="cs-CZ" altLang="cs-CZ" sz="1000">
                <a:latin typeface="Arial" panose="020B0604020202020204" pitchFamily="34" charset="0"/>
              </a:rPr>
              <a:t>);</a:t>
            </a:r>
          </a:p>
          <a:p>
            <a:pPr eaLnBrk="1" hangingPunct="1"/>
            <a:r>
              <a:rPr lang="cs-CZ" altLang="cs-CZ" sz="1000">
                <a:latin typeface="Arial" panose="020B0604020202020204" pitchFamily="34" charset="0"/>
              </a:rPr>
              <a:t>• poslouchat sám sebe, vnímat a korigovat svůj výklad;</a:t>
            </a:r>
          </a:p>
          <a:p>
            <a:pPr eaLnBrk="1" hangingPunct="1"/>
            <a:r>
              <a:rPr lang="cs-CZ" altLang="cs-CZ" sz="1000">
                <a:latin typeface="Arial" panose="020B0604020202020204" pitchFamily="34" charset="0"/>
              </a:rPr>
              <a:t>• hovořit nahlas, dodržovat pravidla rétoriky;</a:t>
            </a:r>
          </a:p>
          <a:p>
            <a:pPr eaLnBrk="1" hangingPunct="1"/>
            <a:r>
              <a:rPr lang="cs-CZ" altLang="cs-CZ" sz="1000">
                <a:latin typeface="Arial" panose="020B0604020202020204" pitchFamily="34" charset="0"/>
              </a:rPr>
              <a:t>• důležité definice a odkazy na literaturu reprodukovat přesně;</a:t>
            </a:r>
          </a:p>
          <a:p>
            <a:pPr eaLnBrk="1" hangingPunct="1"/>
            <a:r>
              <a:rPr lang="cs-CZ" altLang="cs-CZ" sz="1000">
                <a:latin typeface="Arial" panose="020B0604020202020204" pitchFamily="34" charset="0"/>
              </a:rPr>
              <a:t>• </a:t>
            </a:r>
            <a:r>
              <a:rPr lang="cs-CZ" altLang="cs-CZ" sz="1000" b="1">
                <a:latin typeface="Arial" panose="020B0604020202020204" pitchFamily="34" charset="0"/>
              </a:rPr>
              <a:t>sledovat reakci a chování vojáků</a:t>
            </a:r>
            <a:r>
              <a:rPr lang="cs-CZ" altLang="cs-CZ" sz="1000">
                <a:latin typeface="Arial" panose="020B0604020202020204" pitchFamily="34" charset="0"/>
              </a:rPr>
              <a:t> </a:t>
            </a:r>
          </a:p>
          <a:p>
            <a:pPr eaLnBrk="1" hangingPunct="1"/>
            <a:r>
              <a:rPr lang="cs-CZ" altLang="cs-CZ" sz="1000">
                <a:latin typeface="Arial" panose="020B0604020202020204" pitchFamily="34" charset="0"/>
              </a:rPr>
              <a:t>• v závěru provést shrnutí, sumarizovat výsledky, doporučit literaturu, odpovědět na otázky a zadat úkoly do samostudia.</a:t>
            </a:r>
          </a:p>
          <a:p>
            <a:pPr eaLnBrk="1" hangingPunct="1"/>
            <a:endParaRPr lang="cs-CZ" altLang="cs-CZ" sz="1000">
              <a:latin typeface="Arial" panose="020B0604020202020204" pitchFamily="34" charset="0"/>
            </a:endParaRPr>
          </a:p>
          <a:p>
            <a:pPr eaLnBrk="1" hangingPunct="1"/>
            <a:r>
              <a:rPr lang="cs-CZ" altLang="cs-CZ" sz="1000" b="1">
                <a:latin typeface="Arial" panose="020B0604020202020204" pitchFamily="34" charset="0"/>
              </a:rPr>
              <a:t>Je velmi výhodné spojovat výklad s ukázkou.</a:t>
            </a:r>
          </a:p>
          <a:p>
            <a:pPr eaLnBrk="1" hangingPunct="1"/>
            <a:endParaRPr lang="cs-CZ" altLang="cs-CZ" sz="1000">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98F9108C-2B92-459B-AEF9-41589ECBD2C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FBCA394-8B15-4C80-8569-94E26744FCB6}" type="slidenum">
              <a:rPr lang="cs-CZ" altLang="cs-CZ"/>
              <a:pPr eaLnBrk="1" hangingPunct="1">
                <a:spcBef>
                  <a:spcPct val="0"/>
                </a:spcBef>
              </a:pPr>
              <a:t>27</a:t>
            </a:fld>
            <a:endParaRPr lang="cs-CZ" altLang="cs-CZ"/>
          </a:p>
        </p:txBody>
      </p:sp>
      <p:sp>
        <p:nvSpPr>
          <p:cNvPr id="54275" name="Rectangle 2">
            <a:extLst>
              <a:ext uri="{FF2B5EF4-FFF2-40B4-BE49-F238E27FC236}">
                <a16:creationId xmlns:a16="http://schemas.microsoft.com/office/drawing/2014/main" id="{456D5515-1989-4E02-A403-0D672C095D57}"/>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4950EFBF-BF28-43CA-8D8D-73D7535A339D}"/>
              </a:ext>
            </a:extLst>
          </p:cNvPr>
          <p:cNvSpPr>
            <a:spLocks noGrp="1" noChangeArrowheads="1"/>
          </p:cNvSpPr>
          <p:nvPr>
            <p:ph type="body" idx="1"/>
          </p:nvPr>
        </p:nvSpPr>
        <p:spPr>
          <a:noFill/>
        </p:spPr>
        <p:txBody>
          <a:bodyPr/>
          <a:lstStyle/>
          <a:p>
            <a:pPr eaLnBrk="1" hangingPunct="1">
              <a:lnSpc>
                <a:spcPct val="80000"/>
              </a:lnSpc>
            </a:pPr>
            <a:r>
              <a:rPr lang="cs-CZ" altLang="cs-CZ" sz="1000" b="1" u="sng">
                <a:latin typeface="Arial" panose="020B0604020202020204" pitchFamily="34" charset="0"/>
              </a:rPr>
              <a:t>Ukázka (U)</a:t>
            </a:r>
            <a:r>
              <a:rPr lang="cs-CZ" altLang="cs-CZ" sz="1000" b="1">
                <a:latin typeface="Arial" panose="020B0604020202020204" pitchFamily="34" charset="0"/>
              </a:rPr>
              <a:t> </a:t>
            </a:r>
            <a:r>
              <a:rPr lang="cs-CZ" altLang="cs-CZ" sz="1000">
                <a:latin typeface="Arial" panose="020B0604020202020204" pitchFamily="34" charset="0"/>
              </a:rPr>
              <a:t>je významnou sdělovací metodou, která patří mezi základní metody výcviku jednotlivce, ale i jednotky. </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a:latin typeface="Arial" panose="020B0604020202020204" pitchFamily="34" charset="0"/>
              </a:rPr>
              <a:t>Její předností je </a:t>
            </a:r>
            <a:r>
              <a:rPr lang="cs-CZ" altLang="cs-CZ" sz="1000" b="1">
                <a:latin typeface="Arial" panose="020B0604020202020204" pitchFamily="34" charset="0"/>
              </a:rPr>
              <a:t>vysoká názornost a sepětí s praxí</a:t>
            </a:r>
            <a:r>
              <a:rPr lang="cs-CZ" altLang="cs-CZ" sz="1000">
                <a:latin typeface="Arial" panose="020B0604020202020204" pitchFamily="34" charset="0"/>
              </a:rPr>
              <a:t>. Její podstata spočívá v tom, že </a:t>
            </a:r>
            <a:r>
              <a:rPr lang="cs-CZ" altLang="cs-CZ" sz="1000" b="1">
                <a:latin typeface="Arial" panose="020B0604020202020204" pitchFamily="34" charset="0"/>
              </a:rPr>
              <a:t>velitel ukazuje vojákům určitý předmět nebo jev (skutečný nebo zobrazený), předvádí jim určitou činnost se současným popisováním, objasňováním, vysvětlením</a:t>
            </a:r>
            <a:r>
              <a:rPr lang="cs-CZ" altLang="cs-CZ" sz="1000">
                <a:latin typeface="Arial" panose="020B0604020202020204" pitchFamily="34" charset="0"/>
              </a:rPr>
              <a:t>. </a:t>
            </a:r>
          </a:p>
          <a:p>
            <a:pPr eaLnBrk="1" hangingPunct="1">
              <a:lnSpc>
                <a:spcPct val="80000"/>
              </a:lnSpc>
            </a:pPr>
            <a:endParaRPr lang="cs-CZ" altLang="cs-CZ" sz="1000" b="1">
              <a:latin typeface="Arial" panose="020B0604020202020204" pitchFamily="34" charset="0"/>
            </a:endParaRPr>
          </a:p>
          <a:p>
            <a:pPr eaLnBrk="1" hangingPunct="1">
              <a:lnSpc>
                <a:spcPct val="80000"/>
              </a:lnSpc>
            </a:pPr>
            <a:r>
              <a:rPr lang="cs-CZ" altLang="cs-CZ" sz="1000" u="sng">
                <a:latin typeface="Arial" panose="020B0604020202020204" pitchFamily="34" charset="0"/>
              </a:rPr>
              <a:t>Charakteristika ukázky:</a:t>
            </a:r>
          </a:p>
          <a:p>
            <a:pPr eaLnBrk="1" hangingPunct="1">
              <a:lnSpc>
                <a:spcPct val="80000"/>
              </a:lnSpc>
            </a:pPr>
            <a:r>
              <a:rPr lang="cs-CZ" altLang="cs-CZ" sz="1000">
                <a:latin typeface="Arial" panose="020B0604020202020204" pitchFamily="34" charset="0"/>
              </a:rPr>
              <a:t>• používá se v různých obměnách ve všech druzích přípravy;</a:t>
            </a:r>
          </a:p>
          <a:p>
            <a:pPr eaLnBrk="1" hangingPunct="1">
              <a:lnSpc>
                <a:spcPct val="80000"/>
              </a:lnSpc>
            </a:pPr>
            <a:r>
              <a:rPr lang="cs-CZ" altLang="cs-CZ" sz="1000">
                <a:latin typeface="Arial" panose="020B0604020202020204" pitchFamily="34" charset="0"/>
              </a:rPr>
              <a:t>• je často spojována s praktickým procvičováním ukázané a objasněné činnosti;</a:t>
            </a:r>
          </a:p>
          <a:p>
            <a:pPr eaLnBrk="1" hangingPunct="1">
              <a:lnSpc>
                <a:spcPct val="80000"/>
              </a:lnSpc>
            </a:pPr>
            <a:r>
              <a:rPr lang="cs-CZ" altLang="cs-CZ" sz="1000">
                <a:latin typeface="Arial" panose="020B0604020202020204" pitchFamily="34" charset="0"/>
              </a:rPr>
              <a:t>• ve spojení s nácvikem zabezpečuje získání trvalých návyků a dovedností.</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a:latin typeface="Arial" panose="020B0604020202020204" pitchFamily="34" charset="0"/>
              </a:rPr>
              <a:t>Při výcviku jednotlivce se rovněž používá </a:t>
            </a:r>
            <a:r>
              <a:rPr lang="cs-CZ" altLang="cs-CZ" sz="1000" b="1">
                <a:latin typeface="Arial" panose="020B0604020202020204" pitchFamily="34" charset="0"/>
              </a:rPr>
              <a:t>ukázka s vysvětlením</a:t>
            </a:r>
            <a:r>
              <a:rPr lang="cs-CZ" altLang="cs-CZ" sz="1000">
                <a:latin typeface="Arial" panose="020B0604020202020204" pitchFamily="34" charset="0"/>
              </a:rPr>
              <a:t>, která se svojí podstatou značně přibližuje metodě ukázkových cvičení. Tímto způsobem je možné ukázat i bojovou techniku v činnosti za podmínek, které se v maximální míře přibližují skutečným podmínkám, ukázat možnosti použití a účinnost zbraní a bojové techniky, jejich technické vlastnosti apod.</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b="1">
                <a:latin typeface="Arial" panose="020B0604020202020204" pitchFamily="34" charset="0"/>
              </a:rPr>
              <a:t>Ukázku s vysvětlením </a:t>
            </a:r>
            <a:r>
              <a:rPr lang="cs-CZ" altLang="cs-CZ" sz="1000">
                <a:latin typeface="Arial" panose="020B0604020202020204" pitchFamily="34" charset="0"/>
              </a:rPr>
              <a:t>je možné uskutečnit i prostřednictvím výcvikového filmu, jehož předností je skutečnost, že může ukázat a přiblížit i takové jevy, které lze jiným způsobem pouze těžko pozorovat (let střely a její účinek v cíli, bojovou činnost celé jednotky apod.). Výhodou je také to, že lze činnost nebo jev ukazovat nepřetržitě nebo po částech, popřípadě ukázku několikrát opakovat.</a:t>
            </a:r>
          </a:p>
          <a:p>
            <a:pPr eaLnBrk="1" hangingPunct="1">
              <a:lnSpc>
                <a:spcPct val="80000"/>
              </a:lnSpc>
            </a:pPr>
            <a:r>
              <a:rPr lang="cs-CZ" altLang="cs-CZ" sz="1000">
                <a:latin typeface="Arial" panose="020B0604020202020204" pitchFamily="34" charset="0"/>
              </a:rPr>
              <a:t>Promítání filmu vyžaduje od velitele stejně dobrou přípravu jako každé jiné zaměstnání. Před projekcí je vhodné slovně zdůraznit cíl a obsah ukázky. V průběhu projekce, je-li to vhodné, lze ukázku doplnit vlastními slovy a po ukončení projekce stručně shrnout nejdůležitější poznatky a závěry.</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a:latin typeface="Arial" panose="020B0604020202020204" pitchFamily="34" charset="0"/>
              </a:rPr>
              <a:t>Ukázka s vysvětlením plní i důležitou </a:t>
            </a:r>
            <a:r>
              <a:rPr lang="cs-CZ" altLang="cs-CZ" sz="1000" b="1">
                <a:latin typeface="Arial" panose="020B0604020202020204" pitchFamily="34" charset="0"/>
              </a:rPr>
              <a:t>výchovnou funkci</a:t>
            </a:r>
            <a:r>
              <a:rPr lang="cs-CZ" altLang="cs-CZ" sz="1000">
                <a:latin typeface="Arial" panose="020B0604020202020204" pitchFamily="34" charset="0"/>
              </a:rPr>
              <a:t> a to tím, že její bezvadné provedení </a:t>
            </a:r>
            <a:r>
              <a:rPr lang="cs-CZ" altLang="cs-CZ" sz="1000" b="1">
                <a:latin typeface="Arial" panose="020B0604020202020204" pitchFamily="34" charset="0"/>
              </a:rPr>
              <a:t>posiluje autoritu</a:t>
            </a:r>
            <a:r>
              <a:rPr lang="cs-CZ" altLang="cs-CZ" sz="1000">
                <a:latin typeface="Arial" panose="020B0604020202020204" pitchFamily="34" charset="0"/>
              </a:rPr>
              <a:t> velitele, vytváří předpoklady pro výchovu ke kázni, houževnatosti a vytrvalosti.</a:t>
            </a:r>
          </a:p>
          <a:p>
            <a:pPr eaLnBrk="1" hangingPunct="1">
              <a:lnSpc>
                <a:spcPct val="80000"/>
              </a:lnSpc>
            </a:pPr>
            <a:endParaRPr lang="cs-CZ" altLang="cs-CZ" sz="1000" b="1">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D6DF081C-AB62-48E8-A3B1-047D4B3430A3}"/>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4D683685-3496-48FA-8165-373F7E5E642D}" type="slidenum">
              <a:rPr lang="cs-CZ" altLang="cs-CZ"/>
              <a:pPr eaLnBrk="1" hangingPunct="1">
                <a:spcBef>
                  <a:spcPct val="0"/>
                </a:spcBef>
              </a:pPr>
              <a:t>28</a:t>
            </a:fld>
            <a:endParaRPr lang="cs-CZ" altLang="cs-CZ"/>
          </a:p>
        </p:txBody>
      </p:sp>
      <p:sp>
        <p:nvSpPr>
          <p:cNvPr id="56323" name="Rectangle 2">
            <a:extLst>
              <a:ext uri="{FF2B5EF4-FFF2-40B4-BE49-F238E27FC236}">
                <a16:creationId xmlns:a16="http://schemas.microsoft.com/office/drawing/2014/main" id="{2336A987-A8FB-4DE1-8445-A6CFEBBE59C8}"/>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DE87E58E-88CE-42F5-916F-2DBD7A3D94A0}"/>
              </a:ext>
            </a:extLst>
          </p:cNvPr>
          <p:cNvSpPr>
            <a:spLocks noGrp="1" noChangeArrowheads="1"/>
          </p:cNvSpPr>
          <p:nvPr>
            <p:ph type="body" idx="1"/>
          </p:nvPr>
        </p:nvSpPr>
        <p:spPr>
          <a:noFill/>
        </p:spPr>
        <p:txBody>
          <a:bodyPr/>
          <a:lstStyle/>
          <a:p>
            <a:pPr eaLnBrk="1" hangingPunct="1"/>
            <a:r>
              <a:rPr lang="cs-CZ" altLang="cs-CZ" sz="1000" b="1">
                <a:latin typeface="Arial" panose="020B0604020202020204" pitchFamily="34" charset="0"/>
              </a:rPr>
              <a:t>Ukázka s vysvětlením</a:t>
            </a:r>
            <a:r>
              <a:rPr lang="cs-CZ" altLang="cs-CZ" sz="1000">
                <a:latin typeface="Arial" panose="020B0604020202020204" pitchFamily="34" charset="0"/>
              </a:rPr>
              <a:t> určitého úkonu, určité činnosti </a:t>
            </a:r>
            <a:r>
              <a:rPr lang="cs-CZ" altLang="cs-CZ" sz="1000" b="1">
                <a:latin typeface="Arial" panose="020B0604020202020204" pitchFamily="34" charset="0"/>
              </a:rPr>
              <a:t>vyžaduje dokonalou přípravu</a:t>
            </a:r>
            <a:r>
              <a:rPr lang="cs-CZ" altLang="cs-CZ" sz="1000">
                <a:latin typeface="Arial" panose="020B0604020202020204" pitchFamily="34" charset="0"/>
              </a:rPr>
              <a:t> na výcvik a vzorné provedení úkonu nebo činnosti. Mimořádnou důležitost ve výuce a výcviku mají ukázky s vysvětlením za </a:t>
            </a:r>
            <a:r>
              <a:rPr lang="cs-CZ" altLang="cs-CZ" sz="1000" b="1">
                <a:latin typeface="Arial" panose="020B0604020202020204" pitchFamily="34" charset="0"/>
              </a:rPr>
              <a:t>použití skutečných předmětů, skutečné bojové techniky nebo maket, obrazů, tabulek apod.</a:t>
            </a:r>
          </a:p>
          <a:p>
            <a:pPr eaLnBrk="1" hangingPunct="1"/>
            <a:endParaRPr lang="cs-CZ" altLang="cs-CZ" sz="1000">
              <a:latin typeface="Arial" panose="020B0604020202020204" pitchFamily="34" charset="0"/>
            </a:endParaRPr>
          </a:p>
          <a:p>
            <a:pPr eaLnBrk="1" hangingPunct="1"/>
            <a:r>
              <a:rPr lang="cs-CZ" altLang="cs-CZ" sz="1000" u="sng">
                <a:latin typeface="Arial" panose="020B0604020202020204" pitchFamily="34" charset="0"/>
              </a:rPr>
              <a:t>Příprava velitele (učitele) na provedení ukázky:</a:t>
            </a:r>
          </a:p>
          <a:p>
            <a:pPr eaLnBrk="1" hangingPunct="1"/>
            <a:r>
              <a:rPr lang="cs-CZ" altLang="cs-CZ" sz="1000">
                <a:latin typeface="Arial" panose="020B0604020202020204" pitchFamily="34" charset="0"/>
              </a:rPr>
              <a:t>• důkladná a </a:t>
            </a:r>
            <a:r>
              <a:rPr lang="cs-CZ" altLang="cs-CZ" sz="1000" b="1">
                <a:latin typeface="Arial" panose="020B0604020202020204" pitchFamily="34" charset="0"/>
              </a:rPr>
              <a:t>všestranná příprava řídícího</a:t>
            </a:r>
            <a:r>
              <a:rPr lang="cs-CZ" altLang="cs-CZ" sz="1000">
                <a:latin typeface="Arial" panose="020B0604020202020204" pitchFamily="34" charset="0"/>
              </a:rPr>
              <a:t>, která spočívá mimo jiné v </a:t>
            </a:r>
            <a:r>
              <a:rPr lang="cs-CZ" altLang="cs-CZ" sz="1000" b="1">
                <a:latin typeface="Arial" panose="020B0604020202020204" pitchFamily="34" charset="0"/>
              </a:rPr>
              <a:t>organizačním a materiálním zabezpečení</a:t>
            </a:r>
            <a:r>
              <a:rPr lang="cs-CZ" altLang="cs-CZ" sz="1000">
                <a:latin typeface="Arial" panose="020B0604020202020204" pitchFamily="34" charset="0"/>
              </a:rPr>
              <a:t> ukázky, v dokonalé </a:t>
            </a:r>
            <a:r>
              <a:rPr lang="cs-CZ" altLang="cs-CZ" sz="1000" b="1">
                <a:latin typeface="Arial" panose="020B0604020202020204" pitchFamily="34" charset="0"/>
              </a:rPr>
              <a:t>osobní přípravě</a:t>
            </a:r>
            <a:r>
              <a:rPr lang="cs-CZ" altLang="cs-CZ" sz="1000">
                <a:latin typeface="Arial" panose="020B0604020202020204" pitchFamily="34" charset="0"/>
              </a:rPr>
              <a:t> a dokonalém zvládnutí daných úkonů nebo činností velitelem (učitelem), popřípadě jednotkou (družstvem, obsluhou), která ukázku předvádí;</a:t>
            </a:r>
          </a:p>
          <a:p>
            <a:pPr eaLnBrk="1" hangingPunct="1"/>
            <a:r>
              <a:rPr lang="cs-CZ" altLang="cs-CZ" sz="1000">
                <a:latin typeface="Arial" panose="020B0604020202020204" pitchFamily="34" charset="0"/>
              </a:rPr>
              <a:t>• před vlastní ukázkou se znovu přesvědčit o </a:t>
            </a:r>
            <a:r>
              <a:rPr lang="cs-CZ" altLang="cs-CZ" sz="1000" b="1">
                <a:latin typeface="Arial" panose="020B0604020202020204" pitchFamily="34" charset="0"/>
              </a:rPr>
              <a:t>nezávadnosti bojové techniky (pomůcek),</a:t>
            </a:r>
            <a:r>
              <a:rPr lang="cs-CZ" altLang="cs-CZ" sz="1000">
                <a:latin typeface="Arial" panose="020B0604020202020204" pitchFamily="34" charset="0"/>
              </a:rPr>
              <a:t> je-li v průběhu ukázky používána;</a:t>
            </a:r>
          </a:p>
          <a:p>
            <a:pPr eaLnBrk="1" hangingPunct="1"/>
            <a:r>
              <a:rPr lang="cs-CZ" altLang="cs-CZ" sz="1000">
                <a:latin typeface="Arial" panose="020B0604020202020204" pitchFamily="34" charset="0"/>
              </a:rPr>
              <a:t>• ukázku připravit tak, aby vojáci vnímali daný předmět, bojovou techniku, jev nebo činnost co největším počtem smyslových orgánů (sluch, zrak, hmat, čich);</a:t>
            </a:r>
          </a:p>
          <a:p>
            <a:pPr eaLnBrk="1" hangingPunct="1"/>
            <a:r>
              <a:rPr lang="cs-CZ" altLang="cs-CZ" sz="1000">
                <a:latin typeface="Arial" panose="020B0604020202020204" pitchFamily="34" charset="0"/>
              </a:rPr>
              <a:t>• zabezpečit přiměřenou </a:t>
            </a:r>
            <a:r>
              <a:rPr lang="cs-CZ" altLang="cs-CZ" sz="1000" b="1">
                <a:latin typeface="Arial" panose="020B0604020202020204" pitchFamily="34" charset="0"/>
              </a:rPr>
              <a:t>názornost ukázky</a:t>
            </a:r>
            <a:r>
              <a:rPr lang="cs-CZ" altLang="cs-CZ" sz="1000">
                <a:latin typeface="Arial" panose="020B0604020202020204" pitchFamily="34" charset="0"/>
              </a:rPr>
              <a:t> (je účelné používat ke zvýšení přesvědčivosti i názorné pomůcky, např. </a:t>
            </a:r>
            <a:r>
              <a:rPr lang="cs-CZ" altLang="cs-CZ" sz="1000" b="1">
                <a:latin typeface="Arial" panose="020B0604020202020204" pitchFamily="34" charset="0"/>
              </a:rPr>
              <a:t>obrazy, různá schémata sestav jednotek, bojových úkolů, organizace, popřípadě filmy a videokazety</a:t>
            </a:r>
            <a:r>
              <a:rPr lang="cs-CZ" altLang="cs-CZ" sz="1000">
                <a:latin typeface="Arial" panose="020B0604020202020204" pitchFamily="34" charset="0"/>
              </a:rPr>
              <a:t>. Přitom je třeba využívat veškerou dostupnou </a:t>
            </a:r>
            <a:r>
              <a:rPr lang="cs-CZ" altLang="cs-CZ" sz="1000" b="1">
                <a:latin typeface="Arial" panose="020B0604020202020204" pitchFamily="34" charset="0"/>
              </a:rPr>
              <a:t>audiovizuální techniku</a:t>
            </a:r>
            <a:r>
              <a:rPr lang="cs-CZ" altLang="cs-CZ" sz="1000">
                <a:latin typeface="Arial" panose="020B0604020202020204" pitchFamily="34" charset="0"/>
              </a:rPr>
              <a:t>).</a:t>
            </a:r>
          </a:p>
          <a:p>
            <a:pPr eaLnBrk="1" hangingPunct="1"/>
            <a:endParaRPr lang="cs-CZ" altLang="cs-CZ" sz="1000">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FE24E8D6-F64A-447B-9C67-FAD3BB7D61C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AF3640A-620F-45D2-A36B-46C68C11E6B3}" type="slidenum">
              <a:rPr lang="cs-CZ" altLang="cs-CZ"/>
              <a:pPr eaLnBrk="1" hangingPunct="1">
                <a:spcBef>
                  <a:spcPct val="0"/>
                </a:spcBef>
              </a:pPr>
              <a:t>29</a:t>
            </a:fld>
            <a:endParaRPr lang="cs-CZ" altLang="cs-CZ"/>
          </a:p>
        </p:txBody>
      </p:sp>
      <p:sp>
        <p:nvSpPr>
          <p:cNvPr id="58371" name="Rectangle 2">
            <a:extLst>
              <a:ext uri="{FF2B5EF4-FFF2-40B4-BE49-F238E27FC236}">
                <a16:creationId xmlns:a16="http://schemas.microsoft.com/office/drawing/2014/main" id="{BCC68319-C349-49A7-9CCB-81B58590C563}"/>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43A9196B-0E98-4C50-9692-2BF04BDAA3D0}"/>
              </a:ext>
            </a:extLst>
          </p:cNvPr>
          <p:cNvSpPr>
            <a:spLocks noGrp="1" noChangeArrowheads="1"/>
          </p:cNvSpPr>
          <p:nvPr>
            <p:ph type="body" idx="1"/>
          </p:nvPr>
        </p:nvSpPr>
        <p:spPr>
          <a:noFill/>
        </p:spPr>
        <p:txBody>
          <a:bodyPr/>
          <a:lstStyle/>
          <a:p>
            <a:pPr eaLnBrk="1" hangingPunct="1"/>
            <a:r>
              <a:rPr lang="cs-CZ" altLang="cs-CZ">
                <a:latin typeface="Arial" panose="020B0604020202020204" pitchFamily="34" charset="0"/>
              </a:rPr>
              <a:t>Nácvik je zaměřen na osvojení si dovedností v nejnutnější míře.</a:t>
            </a:r>
          </a:p>
          <a:p>
            <a:pPr eaLnBrk="1" hangingPunct="1"/>
            <a:r>
              <a:rPr lang="cs-CZ" altLang="cs-CZ">
                <a:latin typeface="Arial" panose="020B0604020202020204" pitchFamily="34" charset="0"/>
              </a:rPr>
              <a:t>Obsahem je seznámení se s činností, první pokusy o provedení, odstranění chyb a mnohonásobné opakování.</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579047D9-7AFF-4989-B1CA-AEBAEACB8EA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71AE46F-579B-492A-BC3D-BE090DA74175}" type="slidenum">
              <a:rPr lang="cs-CZ" altLang="cs-CZ"/>
              <a:pPr eaLnBrk="1" hangingPunct="1">
                <a:spcBef>
                  <a:spcPct val="0"/>
                </a:spcBef>
              </a:pPr>
              <a:t>30</a:t>
            </a:fld>
            <a:endParaRPr lang="cs-CZ" altLang="cs-CZ"/>
          </a:p>
        </p:txBody>
      </p:sp>
      <p:sp>
        <p:nvSpPr>
          <p:cNvPr id="60419" name="Rectangle 2">
            <a:extLst>
              <a:ext uri="{FF2B5EF4-FFF2-40B4-BE49-F238E27FC236}">
                <a16:creationId xmlns:a16="http://schemas.microsoft.com/office/drawing/2014/main" id="{576C3325-AF4E-4B6F-B67E-66281217A9E8}"/>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31A3B00B-B352-4813-AC22-BA0DE81B8CC6}"/>
              </a:ext>
            </a:extLst>
          </p:cNvPr>
          <p:cNvSpPr>
            <a:spLocks noGrp="1" noChangeArrowheads="1"/>
          </p:cNvSpPr>
          <p:nvPr>
            <p:ph type="body" idx="1"/>
          </p:nvPr>
        </p:nvSpPr>
        <p:spPr>
          <a:noFill/>
        </p:spPr>
        <p:txBody>
          <a:bodyPr/>
          <a:lstStyle/>
          <a:p>
            <a:pPr eaLnBrk="1" hangingPunct="1"/>
            <a:r>
              <a:rPr lang="cs-CZ" altLang="cs-CZ" b="1" u="sng">
                <a:latin typeface="Arial" panose="020B0604020202020204" pitchFamily="34" charset="0"/>
              </a:rPr>
              <a:t>Cvičení (C)</a:t>
            </a:r>
            <a:r>
              <a:rPr lang="cs-CZ" altLang="cs-CZ" b="1">
                <a:latin typeface="Arial" panose="020B0604020202020204" pitchFamily="34" charset="0"/>
              </a:rPr>
              <a:t> </a:t>
            </a:r>
            <a:r>
              <a:rPr lang="cs-CZ" altLang="cs-CZ">
                <a:latin typeface="Arial" panose="020B0604020202020204" pitchFamily="34" charset="0"/>
              </a:rPr>
              <a:t>je metodou cílevědomého, uvědomělého opakování dříve probraného učiva. </a:t>
            </a:r>
            <a:r>
              <a:rPr lang="cs-CZ" altLang="cs-CZ" b="1">
                <a:latin typeface="Arial" panose="020B0604020202020204" pitchFamily="34" charset="0"/>
              </a:rPr>
              <a:t>Cílem je upevňovat vědomosti a dovednosti, zautomatizovat návyky. </a:t>
            </a:r>
            <a:r>
              <a:rPr lang="cs-CZ" altLang="cs-CZ">
                <a:latin typeface="Arial" panose="020B0604020202020204" pitchFamily="34" charset="0"/>
              </a:rPr>
              <a:t>Je metodou převážně aktivní činnosti vojáků vycházející z instrukcí velitele (učitele), které objasňují způsob provedení cvičení.</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Nejširší uplatnění má praktické cvičení v terénu, při obsluze bojové techniky, při osvojování způsobů vedení bojové činnosti, při pořadové a tělesné přípravě a v řadě dalších.</a:t>
            </a:r>
          </a:p>
          <a:p>
            <a:pPr eaLnBrk="1" hangingPunct="1"/>
            <a:endParaRPr lang="cs-CZ" altLang="cs-CZ">
              <a:latin typeface="Arial" panose="020B0604020202020204" pitchFamily="34" charset="0"/>
            </a:endParaRPr>
          </a:p>
          <a:p>
            <a:pPr eaLnBrk="1" hangingPunct="1"/>
            <a:r>
              <a:rPr lang="cs-CZ" altLang="cs-CZ" b="1" u="sng">
                <a:latin typeface="Arial" panose="020B0604020202020204" pitchFamily="34" charset="0"/>
              </a:rPr>
              <a:t>Nácvik (N)</a:t>
            </a:r>
            <a:r>
              <a:rPr lang="cs-CZ" altLang="cs-CZ" b="1">
                <a:latin typeface="Arial" panose="020B0604020202020204" pitchFamily="34" charset="0"/>
              </a:rPr>
              <a:t> </a:t>
            </a:r>
            <a:r>
              <a:rPr lang="cs-CZ" altLang="cs-CZ">
                <a:latin typeface="Arial" panose="020B0604020202020204" pitchFamily="34" charset="0"/>
              </a:rPr>
              <a:t>je specifickým druhem cvičení, založený na </a:t>
            </a:r>
            <a:r>
              <a:rPr lang="cs-CZ" altLang="cs-CZ" b="1">
                <a:latin typeface="Arial" panose="020B0604020202020204" pitchFamily="34" charset="0"/>
              </a:rPr>
              <a:t>opakovaném provádění činností</a:t>
            </a:r>
            <a:r>
              <a:rPr lang="cs-CZ" altLang="cs-CZ">
                <a:latin typeface="Arial" panose="020B0604020202020204" pitchFamily="34" charset="0"/>
              </a:rPr>
              <a:t>. Úspěšnost nácviku lze zjišťovat podle různých znaků, jako např. přesnost a úspornost provedení cviku, standardizace postupu, spojení dílčích operací v plynulý celek apod.</a:t>
            </a:r>
          </a:p>
          <a:p>
            <a:pPr eaLnBrk="1" hangingPunct="1"/>
            <a:endParaRPr lang="cs-CZ" altLang="cs-CZ" b="1">
              <a:latin typeface="Arial" panose="020B0604020202020204" pitchFamily="34" charset="0"/>
            </a:endParaRPr>
          </a:p>
          <a:p>
            <a:pPr eaLnBrk="1" hangingPunct="1"/>
            <a:r>
              <a:rPr lang="cs-CZ" altLang="cs-CZ" b="1">
                <a:latin typeface="Arial" panose="020B0604020202020204" pitchFamily="34" charset="0"/>
              </a:rPr>
              <a:t>Individuální nácviky </a:t>
            </a:r>
            <a:r>
              <a:rPr lang="cs-CZ" altLang="cs-CZ">
                <a:latin typeface="Arial" panose="020B0604020202020204" pitchFamily="34" charset="0"/>
              </a:rPr>
              <a:t>se používají ke zdokonalení a prohloubení získaných dovedností a návyků u jednotlivců.</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Skupinový nácvik </a:t>
            </a:r>
            <a:r>
              <a:rPr lang="cs-CZ" altLang="cs-CZ">
                <a:latin typeface="Arial" panose="020B0604020202020204" pitchFamily="34" charset="0"/>
              </a:rPr>
              <a:t>je každý </a:t>
            </a:r>
            <a:r>
              <a:rPr lang="cs-CZ" altLang="cs-CZ" b="1">
                <a:latin typeface="Arial" panose="020B0604020202020204" pitchFamily="34" charset="0"/>
              </a:rPr>
              <a:t>nácvik prováděný v jednotce</a:t>
            </a:r>
            <a:r>
              <a:rPr lang="cs-CZ" altLang="cs-CZ">
                <a:latin typeface="Arial" panose="020B0604020202020204" pitchFamily="34" charset="0"/>
              </a:rPr>
              <a:t>. Procvičuje se při něm s příslušníky jednotky buď </a:t>
            </a:r>
            <a:r>
              <a:rPr lang="cs-CZ" altLang="cs-CZ" b="1">
                <a:latin typeface="Arial" panose="020B0604020202020204" pitchFamily="34" charset="0"/>
              </a:rPr>
              <a:t>jedna činnost </a:t>
            </a:r>
            <a:r>
              <a:rPr lang="cs-CZ" altLang="cs-CZ">
                <a:latin typeface="Arial" panose="020B0604020202020204" pitchFamily="34" charset="0"/>
              </a:rPr>
              <a:t>(např. obraty na místě),</a:t>
            </a:r>
            <a:r>
              <a:rPr lang="cs-CZ" altLang="cs-CZ" b="1">
                <a:latin typeface="Arial" panose="020B0604020202020204" pitchFamily="34" charset="0"/>
              </a:rPr>
              <a:t> nebo</a:t>
            </a:r>
            <a:r>
              <a:rPr lang="cs-CZ" altLang="cs-CZ">
                <a:latin typeface="Arial" panose="020B0604020202020204" pitchFamily="34" charset="0"/>
              </a:rPr>
              <a:t> se sleduje </a:t>
            </a:r>
            <a:r>
              <a:rPr lang="cs-CZ" altLang="cs-CZ" b="1">
                <a:latin typeface="Arial" panose="020B0604020202020204" pitchFamily="34" charset="0"/>
              </a:rPr>
              <a:t>různá činnost jednotlivých příslušníků v rámci společné činnosti jednotky</a:t>
            </a:r>
            <a:r>
              <a:rPr lang="cs-CZ" altLang="cs-CZ">
                <a:latin typeface="Arial" panose="020B0604020202020204" pitchFamily="34" charset="0"/>
              </a:rPr>
              <a:t> (např. činnost palebného družstva při nabíjení odpalovacího zařízení). Právě zde dochází k prolínání metody výcviku jednotlivce s metodami výcviku jednotek.</a:t>
            </a:r>
          </a:p>
          <a:p>
            <a:pPr eaLnBrk="1" hangingPunct="1"/>
            <a:r>
              <a:rPr lang="cs-CZ" altLang="cs-CZ">
                <a:latin typeface="Arial" panose="020B0604020202020204" pitchFamily="34" charset="0"/>
              </a:rPr>
              <a:t> </a:t>
            </a:r>
          </a:p>
          <a:p>
            <a:pPr eaLnBrk="1" hangingPunct="1"/>
            <a:r>
              <a:rPr lang="cs-CZ" altLang="cs-CZ">
                <a:latin typeface="Arial" panose="020B0604020202020204" pitchFamily="34" charset="0"/>
              </a:rPr>
              <a:t>Osobitým nácvikem u jednotky může být </a:t>
            </a:r>
            <a:r>
              <a:rPr lang="cs-CZ" altLang="cs-CZ" b="1">
                <a:latin typeface="Arial" panose="020B0604020202020204" pitchFamily="34" charset="0"/>
              </a:rPr>
              <a:t>např. „střelecký nácvik“</a:t>
            </a:r>
            <a:r>
              <a:rPr lang="cs-CZ" altLang="cs-CZ">
                <a:latin typeface="Arial" panose="020B0604020202020204" pitchFamily="34" charset="0"/>
              </a:rPr>
              <a:t> (SN). Cílem tohoto nácviku je na jednotlivých pracovištích v terénu (na střelnici) při nácviku se zbraní, nácviku ve střelbě nebo při cvičení střeleb prakticky prohloubit vědomosti a dovednosti z nauky o materiálu (ruční zbraně a zbraně bojových vozidel), základů a pravidel střelby a soustavným opakováním cviků zautomatizovat návyky v činnosti u zbraní. Obdobně je možné chápat např. </a:t>
            </a:r>
            <a:r>
              <a:rPr lang="cs-CZ" altLang="cs-CZ" b="1">
                <a:latin typeface="Arial" panose="020B0604020202020204" pitchFamily="34" charset="0"/>
              </a:rPr>
              <a:t>nácviky chemické, spojovací</a:t>
            </a:r>
            <a:r>
              <a:rPr lang="cs-CZ" altLang="cs-CZ">
                <a:latin typeface="Arial" panose="020B0604020202020204" pitchFamily="34" charset="0"/>
              </a:rPr>
              <a:t> a další.</a:t>
            </a:r>
          </a:p>
          <a:p>
            <a:pPr eaLnBrk="1" hangingPunct="1"/>
            <a:r>
              <a:rPr lang="cs-CZ" altLang="cs-CZ">
                <a:latin typeface="Arial" panose="020B0604020202020204" pitchFamily="34" charset="0"/>
              </a:rPr>
              <a:t> </a:t>
            </a:r>
          </a:p>
          <a:p>
            <a:pPr eaLnBrk="1" hangingPunct="1"/>
            <a:r>
              <a:rPr lang="cs-CZ" altLang="cs-CZ">
                <a:latin typeface="Arial" panose="020B0604020202020204" pitchFamily="34" charset="0"/>
              </a:rPr>
              <a:t>Cvičení a nácviky v procesu přípravy mají mimo jiné i značný výchovný význam. Pomáhají u vojáků vypěstovat řadu nezbytných vlastností pro úspěšné vedení bojové činnosti, jako např. houževnatost, vytrvalost, sebekázeň, obratnost, zručnost, pohotovost, rychlost, sílu, postřeh a další.</a:t>
            </a:r>
          </a:p>
          <a:p>
            <a:pPr eaLnBrk="1" hangingPunct="1"/>
            <a:endParaRPr lang="cs-CZ" altLang="cs-CZ">
              <a:latin typeface="Arial" panose="020B0604020202020204" pitchFamily="34" charset="0"/>
            </a:endParaRPr>
          </a:p>
          <a:p>
            <a:pPr eaLnBrk="1" hangingPunct="1"/>
            <a:endParaRPr lang="cs-CZ"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10D06DBE-4739-4F43-8E1B-BD53B60A6CD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AB8DF70-FCD4-4AE4-92F7-D8F1DE6F1B17}" type="slidenum">
              <a:rPr lang="cs-CZ" altLang="cs-CZ"/>
              <a:pPr eaLnBrk="1" hangingPunct="1">
                <a:spcBef>
                  <a:spcPct val="0"/>
                </a:spcBef>
              </a:pPr>
              <a:t>31</a:t>
            </a:fld>
            <a:endParaRPr lang="cs-CZ" altLang="cs-CZ"/>
          </a:p>
        </p:txBody>
      </p:sp>
      <p:sp>
        <p:nvSpPr>
          <p:cNvPr id="62467" name="Rectangle 2">
            <a:extLst>
              <a:ext uri="{FF2B5EF4-FFF2-40B4-BE49-F238E27FC236}">
                <a16:creationId xmlns:a16="http://schemas.microsoft.com/office/drawing/2014/main" id="{C61A7117-8944-45C8-8FE1-34A7D67A8627}"/>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AF90D4BB-9F72-4F23-A015-CCE8EBECE2C2}"/>
              </a:ext>
            </a:extLst>
          </p:cNvPr>
          <p:cNvSpPr>
            <a:spLocks noGrp="1" noChangeArrowheads="1"/>
          </p:cNvSpPr>
          <p:nvPr>
            <p:ph type="body" idx="1"/>
          </p:nvPr>
        </p:nvSpPr>
        <p:spPr>
          <a:noFill/>
        </p:spPr>
        <p:txBody>
          <a:bodyPr/>
          <a:lstStyle/>
          <a:p>
            <a:pPr eaLnBrk="1" hangingPunct="1"/>
            <a:r>
              <a:rPr lang="cs-CZ" altLang="cs-CZ" u="sng">
                <a:latin typeface="Arial" panose="020B0604020202020204" pitchFamily="34" charset="0"/>
              </a:rPr>
              <a:t>Požadavky na přípravu, organizaci a provádění:</a:t>
            </a:r>
          </a:p>
          <a:p>
            <a:pPr eaLnBrk="1" hangingPunct="1"/>
            <a:endParaRPr lang="cs-CZ" altLang="cs-CZ" u="sng">
              <a:latin typeface="Arial" panose="020B0604020202020204" pitchFamily="34" charset="0"/>
            </a:endParaRPr>
          </a:p>
          <a:p>
            <a:pPr eaLnBrk="1" hangingPunct="1"/>
            <a:r>
              <a:rPr lang="cs-CZ" altLang="cs-CZ">
                <a:latin typeface="Arial" panose="020B0604020202020204" pitchFamily="34" charset="0"/>
              </a:rPr>
              <a:t>• </a:t>
            </a:r>
            <a:r>
              <a:rPr lang="cs-CZ" altLang="cs-CZ" b="1">
                <a:latin typeface="Arial" panose="020B0604020202020204" pitchFamily="34" charset="0"/>
              </a:rPr>
              <a:t>pochopení </a:t>
            </a:r>
            <a:r>
              <a:rPr lang="cs-CZ" altLang="cs-CZ">
                <a:latin typeface="Arial" panose="020B0604020202020204" pitchFamily="34" charset="0"/>
              </a:rPr>
              <a:t>procvičovaného úkonu (činnosti) vojáky;</a:t>
            </a:r>
          </a:p>
          <a:p>
            <a:pPr eaLnBrk="1" hangingPunct="1"/>
            <a:r>
              <a:rPr lang="cs-CZ" altLang="cs-CZ">
                <a:latin typeface="Arial" panose="020B0604020202020204" pitchFamily="34" charset="0"/>
              </a:rPr>
              <a:t>• cílevědomá </a:t>
            </a:r>
            <a:r>
              <a:rPr lang="cs-CZ" altLang="cs-CZ" b="1">
                <a:latin typeface="Arial" panose="020B0604020202020204" pitchFamily="34" charset="0"/>
              </a:rPr>
              <a:t>snaha vojáků o co nejkvalitnější zvládnutí</a:t>
            </a:r>
            <a:r>
              <a:rPr lang="cs-CZ" altLang="cs-CZ">
                <a:latin typeface="Arial" panose="020B0604020202020204" pitchFamily="34" charset="0"/>
              </a:rPr>
              <a:t> dané činnosti;</a:t>
            </a:r>
          </a:p>
          <a:p>
            <a:pPr eaLnBrk="1" hangingPunct="1"/>
            <a:r>
              <a:rPr lang="cs-CZ" altLang="cs-CZ">
                <a:latin typeface="Arial" panose="020B0604020202020204" pitchFamily="34" charset="0"/>
              </a:rPr>
              <a:t>• neustálé </a:t>
            </a:r>
            <a:r>
              <a:rPr lang="cs-CZ" altLang="cs-CZ" b="1">
                <a:latin typeface="Arial" panose="020B0604020202020204" pitchFamily="34" charset="0"/>
              </a:rPr>
              <a:t>udržování pozornosti</a:t>
            </a:r>
            <a:r>
              <a:rPr lang="cs-CZ" altLang="cs-CZ">
                <a:latin typeface="Arial" panose="020B0604020202020204" pitchFamily="34" charset="0"/>
              </a:rPr>
              <a:t> vojáků prostřednictvím různorodosti a pestrosti procvičovaného učiva a úkonů (zařazování aktivizujících technik, jako jsou hry, soutěže apod.);</a:t>
            </a:r>
          </a:p>
          <a:p>
            <a:pPr eaLnBrk="1" hangingPunct="1"/>
            <a:r>
              <a:rPr lang="cs-CZ" altLang="cs-CZ">
                <a:latin typeface="Arial" panose="020B0604020202020204" pitchFamily="34" charset="0"/>
              </a:rPr>
              <a:t>• </a:t>
            </a:r>
            <a:r>
              <a:rPr lang="cs-CZ" altLang="cs-CZ" b="1">
                <a:latin typeface="Arial" panose="020B0604020202020204" pitchFamily="34" charset="0"/>
              </a:rPr>
              <a:t>časté opakování</a:t>
            </a:r>
            <a:r>
              <a:rPr lang="cs-CZ" altLang="cs-CZ">
                <a:latin typeface="Arial" panose="020B0604020202020204" pitchFamily="34" charset="0"/>
              </a:rPr>
              <a:t> probíraného učiva a pravidelnost při provádění cvičení (nácviků);</a:t>
            </a:r>
          </a:p>
          <a:p>
            <a:pPr eaLnBrk="1" hangingPunct="1"/>
            <a:r>
              <a:rPr lang="cs-CZ" altLang="cs-CZ">
                <a:latin typeface="Arial" panose="020B0604020202020204" pitchFamily="34" charset="0"/>
              </a:rPr>
              <a:t>• vhodné časové rozdělení jednotlivých cvičení a </a:t>
            </a:r>
            <a:r>
              <a:rPr lang="cs-CZ" altLang="cs-CZ" b="1">
                <a:latin typeface="Arial" panose="020B0604020202020204" pitchFamily="34" charset="0"/>
              </a:rPr>
              <a:t>maximální využití doby</a:t>
            </a:r>
            <a:r>
              <a:rPr lang="cs-CZ" altLang="cs-CZ">
                <a:latin typeface="Arial" panose="020B0604020202020204" pitchFamily="34" charset="0"/>
              </a:rPr>
              <a:t> stanovené na výcvik;</a:t>
            </a:r>
          </a:p>
          <a:p>
            <a:pPr eaLnBrk="1" hangingPunct="1"/>
            <a:r>
              <a:rPr lang="cs-CZ" altLang="cs-CZ">
                <a:latin typeface="Arial" panose="020B0604020202020204" pitchFamily="34" charset="0"/>
              </a:rPr>
              <a:t>• včasnost, správnost a pravidelnost při </a:t>
            </a:r>
            <a:r>
              <a:rPr lang="cs-CZ" altLang="cs-CZ" b="1">
                <a:latin typeface="Arial" panose="020B0604020202020204" pitchFamily="34" charset="0"/>
              </a:rPr>
              <a:t>hodnocení </a:t>
            </a:r>
            <a:r>
              <a:rPr lang="cs-CZ" altLang="cs-CZ">
                <a:latin typeface="Arial" panose="020B0604020202020204" pitchFamily="34" charset="0"/>
              </a:rPr>
              <a:t>dosažených výsledků.</a:t>
            </a:r>
          </a:p>
          <a:p>
            <a:pPr eaLnBrk="1" hangingPunct="1"/>
            <a:endParaRPr lang="cs-CZ" altLang="cs-CZ" b="1">
              <a:latin typeface="Arial" panose="020B0604020202020204" pitchFamily="34" charset="0"/>
            </a:endParaRPr>
          </a:p>
          <a:p>
            <a:pPr eaLnBrk="1" hangingPunct="1"/>
            <a:r>
              <a:rPr lang="cs-CZ" altLang="cs-CZ">
                <a:latin typeface="Arial" panose="020B0604020202020204" pitchFamily="34" charset="0"/>
              </a:rPr>
              <a:t>Cvičení a nácviky v procesu přípravy mají mimo jiné i značný </a:t>
            </a:r>
            <a:r>
              <a:rPr lang="cs-CZ" altLang="cs-CZ" b="1">
                <a:latin typeface="Arial" panose="020B0604020202020204" pitchFamily="34" charset="0"/>
              </a:rPr>
              <a:t>výchovný význam</a:t>
            </a:r>
            <a:r>
              <a:rPr lang="cs-CZ" altLang="cs-CZ">
                <a:latin typeface="Arial" panose="020B0604020202020204" pitchFamily="34" charset="0"/>
              </a:rPr>
              <a:t>. Pomáhají u vojáků vypěstovat řadu nezbytných vlastností pro úspěšné vedení bojové činnosti, jako např. </a:t>
            </a:r>
            <a:r>
              <a:rPr lang="cs-CZ" altLang="cs-CZ" b="1">
                <a:latin typeface="Arial" panose="020B0604020202020204" pitchFamily="34" charset="0"/>
              </a:rPr>
              <a:t>houževnatost, vytrvalost, sebekázeň, obratnost, zručnost, pohotovost, rychlost, sílu, postřeh a další</a:t>
            </a:r>
            <a:r>
              <a:rPr lang="cs-CZ" altLang="cs-CZ">
                <a:latin typeface="Arial" panose="020B0604020202020204" pitchFamily="34" charset="0"/>
              </a:rPr>
              <a:t>.</a:t>
            </a:r>
          </a:p>
          <a:p>
            <a:pPr eaLnBrk="1" hangingPunct="1"/>
            <a:endParaRPr lang="cs-CZ" altLang="cs-CZ">
              <a:latin typeface="Arial" panose="020B0604020202020204" pitchFamily="34" charset="0"/>
            </a:endParaRPr>
          </a:p>
          <a:p>
            <a:pPr eaLnBrk="1" hangingPunct="1"/>
            <a:endParaRPr lang="cs-CZ" altLang="cs-CZ" b="1">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AFE5EDA1-65E0-4AFE-86BA-DEF9E069A58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FE01E55-D25E-4DE1-9901-C8304EAD74F9}" type="slidenum">
              <a:rPr lang="cs-CZ" altLang="cs-CZ"/>
              <a:pPr eaLnBrk="1" hangingPunct="1">
                <a:spcBef>
                  <a:spcPct val="0"/>
                </a:spcBef>
              </a:pPr>
              <a:t>32</a:t>
            </a:fld>
            <a:endParaRPr lang="cs-CZ" altLang="cs-CZ"/>
          </a:p>
        </p:txBody>
      </p:sp>
      <p:sp>
        <p:nvSpPr>
          <p:cNvPr id="64515" name="Rectangle 2">
            <a:extLst>
              <a:ext uri="{FF2B5EF4-FFF2-40B4-BE49-F238E27FC236}">
                <a16:creationId xmlns:a16="http://schemas.microsoft.com/office/drawing/2014/main" id="{D7621BC6-8FF9-4D14-A422-9F4BA98FF9B6}"/>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E96BD83-28F3-4B46-982A-B34D8BF0DEB1}"/>
              </a:ext>
            </a:extLst>
          </p:cNvPr>
          <p:cNvSpPr>
            <a:spLocks noGrp="1" noChangeArrowheads="1"/>
          </p:cNvSpPr>
          <p:nvPr>
            <p:ph type="body" idx="1"/>
          </p:nvPr>
        </p:nvSpPr>
        <p:spPr>
          <a:noFill/>
        </p:spPr>
        <p:txBody>
          <a:bodyPr/>
          <a:lstStyle/>
          <a:p>
            <a:pPr eaLnBrk="1" hangingPunct="1"/>
            <a:r>
              <a:rPr lang="cs-CZ" altLang="cs-CZ" b="1" u="sng">
                <a:latin typeface="Arial" panose="020B0604020202020204" pitchFamily="34" charset="0"/>
              </a:rPr>
              <a:t>Instruktáž (I)</a:t>
            </a:r>
            <a:r>
              <a:rPr lang="cs-CZ" altLang="cs-CZ" b="1">
                <a:latin typeface="Arial" panose="020B0604020202020204" pitchFamily="34" charset="0"/>
              </a:rPr>
              <a:t> </a:t>
            </a:r>
            <a:r>
              <a:rPr lang="cs-CZ" altLang="cs-CZ">
                <a:latin typeface="Arial" panose="020B0604020202020204" pitchFamily="34" charset="0"/>
              </a:rPr>
              <a:t>je sdělovací metodou bezprostřední přípravy podřízených velitelů na plánovaný výcvik. Je jednou ze </a:t>
            </a:r>
            <a:r>
              <a:rPr lang="cs-CZ" altLang="cs-CZ" b="1">
                <a:latin typeface="Arial" panose="020B0604020202020204" pitchFamily="34" charset="0"/>
              </a:rPr>
              <a:t>základních a v praxi dobře osvědčených metod přípravy velitelů</a:t>
            </a:r>
            <a:r>
              <a:rPr lang="cs-CZ" altLang="cs-CZ">
                <a:latin typeface="Arial" panose="020B0604020202020204" pitchFamily="34" charset="0"/>
              </a:rPr>
              <a:t> všech stupňů na výcvik.</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Instruktáž </a:t>
            </a:r>
            <a:r>
              <a:rPr lang="cs-CZ" altLang="cs-CZ" b="1">
                <a:latin typeface="Arial" panose="020B0604020202020204" pitchFamily="34" charset="0"/>
              </a:rPr>
              <a:t>organizují velitelé, kteří budou výcvik řídit s těmi veliteli, kteří se budou na daném výcviku podílet</a:t>
            </a:r>
            <a:r>
              <a:rPr lang="cs-CZ" altLang="cs-CZ">
                <a:latin typeface="Arial" panose="020B0604020202020204" pitchFamily="34" charset="0"/>
              </a:rPr>
              <a:t> zpravidla ve funkcích řídících pracovišť či přímo jako velitelé určených skupin a jednotek.</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Cílem</a:t>
            </a:r>
            <a:r>
              <a:rPr lang="cs-CZ" altLang="cs-CZ">
                <a:latin typeface="Arial" panose="020B0604020202020204" pitchFamily="34" charset="0"/>
              </a:rPr>
              <a:t> instruktáže je ujasnit organizační, metodické a materiální otázky před zahájením cvičení nebo nácviku. </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Instruktáž </a:t>
            </a:r>
            <a:r>
              <a:rPr lang="cs-CZ" altLang="cs-CZ" b="1">
                <a:latin typeface="Arial" panose="020B0604020202020204" pitchFamily="34" charset="0"/>
              </a:rPr>
              <a:t>může probíhat v prostoru, kde bude výcvik prováděn, nebo na učebně s využitím názorných pomůcek</a:t>
            </a:r>
            <a:r>
              <a:rPr lang="cs-CZ" altLang="cs-CZ">
                <a:latin typeface="Arial" panose="020B0604020202020204" pitchFamily="34" charset="0"/>
              </a:rPr>
              <a:t>, náčrtků, plastických stolů apod.</a:t>
            </a:r>
          </a:p>
          <a:p>
            <a:pPr eaLnBrk="1" hangingPunct="1"/>
            <a:endParaRPr lang="cs-CZ"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48759149-F18B-4776-9FBA-E0DF39A97A1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356B230-B9A5-40D4-A961-82ABF09BDBFC}" type="slidenum">
              <a:rPr lang="cs-CZ" altLang="cs-CZ"/>
              <a:pPr eaLnBrk="1" hangingPunct="1">
                <a:spcBef>
                  <a:spcPct val="0"/>
                </a:spcBef>
              </a:pPr>
              <a:t>6</a:t>
            </a:fld>
            <a:endParaRPr lang="cs-CZ" altLang="cs-CZ"/>
          </a:p>
        </p:txBody>
      </p:sp>
      <p:sp>
        <p:nvSpPr>
          <p:cNvPr id="11267" name="Rectangle 2">
            <a:extLst>
              <a:ext uri="{FF2B5EF4-FFF2-40B4-BE49-F238E27FC236}">
                <a16:creationId xmlns:a16="http://schemas.microsoft.com/office/drawing/2014/main" id="{9FCBB324-5B13-43A6-ACF9-0E69BA940271}"/>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114579C2-B837-411F-9277-85CC5AA93D90}"/>
              </a:ext>
            </a:extLst>
          </p:cNvPr>
          <p:cNvSpPr>
            <a:spLocks noGrp="1" noChangeArrowheads="1"/>
          </p:cNvSpPr>
          <p:nvPr>
            <p:ph type="body" idx="1"/>
          </p:nvPr>
        </p:nvSpPr>
        <p:spPr>
          <a:noFill/>
        </p:spPr>
        <p:txBody>
          <a:bodyPr/>
          <a:lstStyle/>
          <a:p>
            <a:pPr eaLnBrk="1" hangingPunct="1">
              <a:lnSpc>
                <a:spcPct val="90000"/>
              </a:lnSpc>
            </a:pPr>
            <a:r>
              <a:rPr lang="cs-CZ" altLang="cs-CZ" sz="1000" b="1">
                <a:latin typeface="Arial" panose="020B0604020202020204" pitchFamily="34" charset="0"/>
              </a:rPr>
              <a:t>Principy přípravy příslušníků AČR – také: Výcvikové zásady</a:t>
            </a:r>
          </a:p>
          <a:p>
            <a:pPr eaLnBrk="1" hangingPunct="1">
              <a:lnSpc>
                <a:spcPct val="90000"/>
              </a:lnSpc>
            </a:pPr>
            <a:endParaRPr lang="cs-CZ" altLang="cs-CZ" sz="1000">
              <a:latin typeface="Arial" panose="020B0604020202020204" pitchFamily="34" charset="0"/>
            </a:endParaRPr>
          </a:p>
          <a:p>
            <a:pPr eaLnBrk="1" hangingPunct="1">
              <a:lnSpc>
                <a:spcPct val="90000"/>
              </a:lnSpc>
            </a:pPr>
            <a:r>
              <a:rPr lang="cs-CZ" altLang="cs-CZ" sz="1000">
                <a:latin typeface="Arial" panose="020B0604020202020204" pitchFamily="34" charset="0"/>
              </a:rPr>
              <a:t>Jednou z nejdůležitějších podmínek účinnosti a efektivnosti výchovného procesu v AČR je znalost a tvořivé a dovedné uplatňování principů přípravy příslušníků AČR (dále jen principy přípravy). </a:t>
            </a:r>
          </a:p>
          <a:p>
            <a:pPr eaLnBrk="1" hangingPunct="1">
              <a:lnSpc>
                <a:spcPct val="90000"/>
              </a:lnSpc>
            </a:pPr>
            <a:endParaRPr lang="cs-CZ" altLang="cs-CZ" sz="1000">
              <a:latin typeface="Arial" panose="020B0604020202020204" pitchFamily="34" charset="0"/>
            </a:endParaRPr>
          </a:p>
          <a:p>
            <a:pPr eaLnBrk="1" hangingPunct="1">
              <a:lnSpc>
                <a:spcPct val="90000"/>
              </a:lnSpc>
            </a:pPr>
            <a:r>
              <a:rPr lang="cs-CZ" altLang="cs-CZ" sz="1000">
                <a:latin typeface="Arial" panose="020B0604020202020204" pitchFamily="34" charset="0"/>
              </a:rPr>
              <a:t>Principy přípravy jsou všeobecné ideje a pravidla, které vyjadřují nejdůležitější požadavky na zaměření, obsah, organizaci a metodiku výchovného působení.</a:t>
            </a:r>
          </a:p>
          <a:p>
            <a:pPr eaLnBrk="1" hangingPunct="1">
              <a:lnSpc>
                <a:spcPct val="90000"/>
              </a:lnSpc>
            </a:pPr>
            <a:endParaRPr lang="cs-CZ" altLang="cs-CZ" sz="1000">
              <a:latin typeface="Arial" panose="020B0604020202020204" pitchFamily="34" charset="0"/>
            </a:endParaRPr>
          </a:p>
          <a:p>
            <a:pPr eaLnBrk="1" hangingPunct="1">
              <a:lnSpc>
                <a:spcPct val="90000"/>
              </a:lnSpc>
            </a:pPr>
            <a:r>
              <a:rPr lang="cs-CZ" altLang="cs-CZ" sz="1000">
                <a:latin typeface="Arial" panose="020B0604020202020204" pitchFamily="34" charset="0"/>
              </a:rPr>
              <a:t>Aby principy přípravy správně a všestranně odrážely zákonitosti a zásady (pravidla) výchovného procesu v armádě, je třeba nejen konkrétně vyjádřit jejich požadavky na výchovný proces, ale zformulovat je tak, aby tvořily ucelenou soustavu. </a:t>
            </a:r>
          </a:p>
          <a:p>
            <a:pPr lvl="2" eaLnBrk="1" hangingPunct="1">
              <a:lnSpc>
                <a:spcPct val="90000"/>
              </a:lnSpc>
            </a:pPr>
            <a:r>
              <a:rPr lang="cs-CZ" altLang="cs-CZ" sz="1000">
                <a:latin typeface="Arial" panose="020B0604020202020204" pitchFamily="34" charset="0"/>
              </a:rPr>
              <a:t>V současné době lze vymezit tuto soustavu principů přípravy příslušníků AČR:</a:t>
            </a:r>
          </a:p>
          <a:p>
            <a:pPr lvl="4" eaLnBrk="1" hangingPunct="1">
              <a:lnSpc>
                <a:spcPct val="90000"/>
              </a:lnSpc>
            </a:pPr>
            <a:r>
              <a:rPr lang="cs-CZ" altLang="cs-CZ" sz="1000">
                <a:latin typeface="Arial" panose="020B0604020202020204" pitchFamily="34" charset="0"/>
              </a:rPr>
              <a:t>• vědeckost;</a:t>
            </a:r>
          </a:p>
          <a:p>
            <a:pPr lvl="4" eaLnBrk="1" hangingPunct="1">
              <a:lnSpc>
                <a:spcPct val="90000"/>
              </a:lnSpc>
            </a:pPr>
            <a:r>
              <a:rPr lang="cs-CZ" altLang="cs-CZ" sz="1000">
                <a:latin typeface="Arial" panose="020B0604020202020204" pitchFamily="34" charset="0"/>
              </a:rPr>
              <a:t>• učit vojska tomu, čeho je potřeba v boji;</a:t>
            </a:r>
          </a:p>
          <a:p>
            <a:pPr lvl="4" eaLnBrk="1" hangingPunct="1">
              <a:lnSpc>
                <a:spcPct val="90000"/>
              </a:lnSpc>
            </a:pPr>
            <a:r>
              <a:rPr lang="cs-CZ" altLang="cs-CZ" sz="1000">
                <a:latin typeface="Arial" panose="020B0604020202020204" pitchFamily="34" charset="0"/>
              </a:rPr>
              <a:t>• uvědomělost a aktivita;</a:t>
            </a:r>
          </a:p>
          <a:p>
            <a:pPr lvl="4" eaLnBrk="1" hangingPunct="1">
              <a:lnSpc>
                <a:spcPct val="90000"/>
              </a:lnSpc>
            </a:pPr>
            <a:r>
              <a:rPr lang="cs-CZ" altLang="cs-CZ" sz="1000">
                <a:latin typeface="Arial" panose="020B0604020202020204" pitchFamily="34" charset="0"/>
              </a:rPr>
              <a:t>• názornost;</a:t>
            </a:r>
          </a:p>
          <a:p>
            <a:pPr lvl="4" eaLnBrk="1" hangingPunct="1">
              <a:lnSpc>
                <a:spcPct val="90000"/>
              </a:lnSpc>
            </a:pPr>
            <a:r>
              <a:rPr lang="cs-CZ" altLang="cs-CZ" sz="1000">
                <a:latin typeface="Arial" panose="020B0604020202020204" pitchFamily="34" charset="0"/>
              </a:rPr>
              <a:t>• soustavnost a posloupnost;</a:t>
            </a:r>
          </a:p>
          <a:p>
            <a:pPr lvl="4" eaLnBrk="1" hangingPunct="1">
              <a:lnSpc>
                <a:spcPct val="90000"/>
              </a:lnSpc>
            </a:pPr>
            <a:r>
              <a:rPr lang="cs-CZ" altLang="cs-CZ" sz="1000">
                <a:latin typeface="Arial" panose="020B0604020202020204" pitchFamily="34" charset="0"/>
              </a:rPr>
              <a:t>• přiměřenost;</a:t>
            </a:r>
          </a:p>
          <a:p>
            <a:pPr lvl="4" eaLnBrk="1" hangingPunct="1">
              <a:lnSpc>
                <a:spcPct val="90000"/>
              </a:lnSpc>
            </a:pPr>
            <a:r>
              <a:rPr lang="cs-CZ" altLang="cs-CZ" sz="1000">
                <a:latin typeface="Arial" panose="020B0604020202020204" pitchFamily="34" charset="0"/>
              </a:rPr>
              <a:t>• trvalost (udržování) vědomostí, dovedností a návyků;</a:t>
            </a:r>
          </a:p>
          <a:p>
            <a:pPr lvl="4" eaLnBrk="1" hangingPunct="1">
              <a:lnSpc>
                <a:spcPct val="90000"/>
              </a:lnSpc>
            </a:pPr>
            <a:r>
              <a:rPr lang="cs-CZ" altLang="cs-CZ" sz="1000">
                <a:latin typeface="Arial" panose="020B0604020202020204" pitchFamily="34" charset="0"/>
              </a:rPr>
              <a:t>• kolektivnost a individuální přístup;</a:t>
            </a:r>
          </a:p>
          <a:p>
            <a:pPr lvl="4" eaLnBrk="1" hangingPunct="1">
              <a:lnSpc>
                <a:spcPct val="90000"/>
              </a:lnSpc>
            </a:pPr>
            <a:r>
              <a:rPr lang="cs-CZ" altLang="cs-CZ" sz="1000">
                <a:latin typeface="Arial" panose="020B0604020202020204" pitchFamily="34" charset="0"/>
              </a:rPr>
              <a:t>• ekonomičnost.</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6F10C15C-05A8-4763-AC43-FFFB9494405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59DB2D3-D084-4902-A66C-934EB161C0A3}" type="slidenum">
              <a:rPr lang="cs-CZ" altLang="cs-CZ"/>
              <a:pPr eaLnBrk="1" hangingPunct="1">
                <a:spcBef>
                  <a:spcPct val="0"/>
                </a:spcBef>
              </a:pPr>
              <a:t>33</a:t>
            </a:fld>
            <a:endParaRPr lang="cs-CZ" altLang="cs-CZ"/>
          </a:p>
        </p:txBody>
      </p:sp>
      <p:sp>
        <p:nvSpPr>
          <p:cNvPr id="66563" name="Rectangle 2">
            <a:extLst>
              <a:ext uri="{FF2B5EF4-FFF2-40B4-BE49-F238E27FC236}">
                <a16:creationId xmlns:a16="http://schemas.microsoft.com/office/drawing/2014/main" id="{FAC19F19-0D10-4FD0-8558-E278A002E024}"/>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id="{9BD6EA1E-01E6-4483-832A-917786C78F48}"/>
              </a:ext>
            </a:extLst>
          </p:cNvPr>
          <p:cNvSpPr>
            <a:spLocks noGrp="1" noChangeArrowheads="1"/>
          </p:cNvSpPr>
          <p:nvPr>
            <p:ph type="body" idx="1"/>
          </p:nvPr>
        </p:nvSpPr>
        <p:spPr>
          <a:noFill/>
        </p:spPr>
        <p:txBody>
          <a:bodyPr/>
          <a:lstStyle/>
          <a:p>
            <a:pPr eaLnBrk="1" hangingPunct="1"/>
            <a:r>
              <a:rPr lang="cs-CZ" altLang="cs-CZ" u="sng">
                <a:latin typeface="Arial" panose="020B0604020202020204" pitchFamily="34" charset="0"/>
              </a:rPr>
              <a:t>Činnost řídícího zaměstnání při provedení instruktáže:</a:t>
            </a:r>
          </a:p>
          <a:p>
            <a:pPr eaLnBrk="1" hangingPunct="1"/>
            <a:r>
              <a:rPr lang="cs-CZ" altLang="cs-CZ">
                <a:latin typeface="Arial" panose="020B0604020202020204" pitchFamily="34" charset="0"/>
              </a:rPr>
              <a:t>• oznámí </a:t>
            </a:r>
            <a:r>
              <a:rPr lang="cs-CZ" altLang="cs-CZ" b="1">
                <a:latin typeface="Arial" panose="020B0604020202020204" pitchFamily="34" charset="0"/>
              </a:rPr>
              <a:t>téma a cíle</a:t>
            </a:r>
            <a:r>
              <a:rPr lang="cs-CZ" altLang="cs-CZ">
                <a:latin typeface="Arial" panose="020B0604020202020204" pitchFamily="34" charset="0"/>
              </a:rPr>
              <a:t> instruktáže;</a:t>
            </a:r>
          </a:p>
          <a:p>
            <a:pPr eaLnBrk="1" hangingPunct="1"/>
            <a:r>
              <a:rPr lang="cs-CZ" altLang="cs-CZ">
                <a:latin typeface="Arial" panose="020B0604020202020204" pitchFamily="34" charset="0"/>
              </a:rPr>
              <a:t>• přezkouší </a:t>
            </a:r>
            <a:r>
              <a:rPr lang="cs-CZ" altLang="cs-CZ" b="1">
                <a:latin typeface="Arial" panose="020B0604020202020204" pitchFamily="34" charset="0"/>
              </a:rPr>
              <a:t>připravenost podřízených</a:t>
            </a:r>
            <a:r>
              <a:rPr lang="cs-CZ" altLang="cs-CZ">
                <a:latin typeface="Arial" panose="020B0604020202020204" pitchFamily="34" charset="0"/>
              </a:rPr>
              <a:t> velitelů k vedení výcviku podle stanoveného obsahu cvičení;</a:t>
            </a:r>
          </a:p>
          <a:p>
            <a:pPr eaLnBrk="1" hangingPunct="1"/>
            <a:r>
              <a:rPr lang="cs-CZ" altLang="cs-CZ">
                <a:latin typeface="Arial" panose="020B0604020202020204" pitchFamily="34" charset="0"/>
              </a:rPr>
              <a:t>• seznámí s cílem, organizací, obsahovým a časovým rozdělením </a:t>
            </a:r>
            <a:r>
              <a:rPr lang="cs-CZ" altLang="cs-CZ" b="1">
                <a:latin typeface="Arial" panose="020B0604020202020204" pitchFamily="34" charset="0"/>
              </a:rPr>
              <a:t>výcviku s jednotkami</a:t>
            </a:r>
            <a:r>
              <a:rPr lang="cs-CZ" altLang="cs-CZ">
                <a:latin typeface="Arial" panose="020B0604020202020204" pitchFamily="34" charset="0"/>
              </a:rPr>
              <a:t> a jeho materiálním a technickém zabezpečením;</a:t>
            </a:r>
          </a:p>
          <a:p>
            <a:pPr eaLnBrk="1" hangingPunct="1"/>
            <a:r>
              <a:rPr lang="cs-CZ" altLang="cs-CZ">
                <a:latin typeface="Arial" panose="020B0604020202020204" pitchFamily="34" charset="0"/>
              </a:rPr>
              <a:t>• upřesní (zopakuje) </a:t>
            </a:r>
            <a:r>
              <a:rPr lang="cs-CZ" altLang="cs-CZ" b="1">
                <a:latin typeface="Arial" panose="020B0604020202020204" pitchFamily="34" charset="0"/>
              </a:rPr>
              <a:t>metodické zásady</a:t>
            </a:r>
            <a:r>
              <a:rPr lang="cs-CZ" altLang="cs-CZ">
                <a:latin typeface="Arial" panose="020B0604020202020204" pitchFamily="34" charset="0"/>
              </a:rPr>
              <a:t> při řízení cvičení (nácviku), popřípadě procvičí </a:t>
            </a:r>
            <a:r>
              <a:rPr lang="cs-CZ" altLang="cs-CZ" b="1">
                <a:latin typeface="Arial" panose="020B0604020202020204" pitchFamily="34" charset="0"/>
              </a:rPr>
              <a:t>nejdůležitější fáze cvičení</a:t>
            </a:r>
            <a:r>
              <a:rPr lang="cs-CZ" altLang="cs-CZ">
                <a:latin typeface="Arial" panose="020B0604020202020204" pitchFamily="34" charset="0"/>
              </a:rPr>
              <a:t>;</a:t>
            </a:r>
          </a:p>
          <a:p>
            <a:pPr eaLnBrk="1" hangingPunct="1"/>
            <a:r>
              <a:rPr lang="cs-CZ" altLang="cs-CZ">
                <a:latin typeface="Arial" panose="020B0604020202020204" pitchFamily="34" charset="0"/>
              </a:rPr>
              <a:t>• </a:t>
            </a:r>
            <a:r>
              <a:rPr lang="cs-CZ" altLang="cs-CZ" b="1">
                <a:latin typeface="Arial" panose="020B0604020202020204" pitchFamily="34" charset="0"/>
              </a:rPr>
              <a:t>přezkouší</a:t>
            </a:r>
            <a:r>
              <a:rPr lang="cs-CZ" altLang="cs-CZ">
                <a:latin typeface="Arial" panose="020B0604020202020204" pitchFamily="34" charset="0"/>
              </a:rPr>
              <a:t> velitele ze znalostí použití výcvikových pomůcek, ze znalostí výcvikových norem a bezpečnostních opatření;</a:t>
            </a:r>
          </a:p>
          <a:p>
            <a:pPr eaLnBrk="1" hangingPunct="1"/>
            <a:r>
              <a:rPr lang="cs-CZ" altLang="cs-CZ">
                <a:latin typeface="Arial" panose="020B0604020202020204" pitchFamily="34" charset="0"/>
              </a:rPr>
              <a:t>• vydá </a:t>
            </a:r>
            <a:r>
              <a:rPr lang="cs-CZ" altLang="cs-CZ" b="1">
                <a:latin typeface="Arial" panose="020B0604020202020204" pitchFamily="34" charset="0"/>
              </a:rPr>
              <a:t>pokyny pro osobní přípravu</a:t>
            </a:r>
            <a:r>
              <a:rPr lang="cs-CZ" altLang="cs-CZ">
                <a:latin typeface="Arial" panose="020B0604020202020204" pitchFamily="34" charset="0"/>
              </a:rPr>
              <a:t> řídících výcviku, pro přípravu cvičiště, materiálu apod.</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Po ukončení instruktáže a splnění s tím souvisejících úkolů ohlásí ten, kdo instruktáž prováděl, nadřízenému veliteli připravenost podřízených na výcvik.</a:t>
            </a:r>
          </a:p>
          <a:p>
            <a:pPr eaLnBrk="1" hangingPunct="1"/>
            <a:endParaRPr lang="cs-CZ"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84A8E021-C04E-435A-BD19-CEBD3D7F01B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5B981B0-CC6E-4D81-9F9D-26A1F0C7E4A8}" type="slidenum">
              <a:rPr lang="cs-CZ" altLang="cs-CZ"/>
              <a:pPr eaLnBrk="1" hangingPunct="1">
                <a:spcBef>
                  <a:spcPct val="0"/>
                </a:spcBef>
              </a:pPr>
              <a:t>34</a:t>
            </a:fld>
            <a:endParaRPr lang="cs-CZ" altLang="cs-CZ"/>
          </a:p>
        </p:txBody>
      </p:sp>
      <p:sp>
        <p:nvSpPr>
          <p:cNvPr id="68611" name="Rectangle 2">
            <a:extLst>
              <a:ext uri="{FF2B5EF4-FFF2-40B4-BE49-F238E27FC236}">
                <a16:creationId xmlns:a16="http://schemas.microsoft.com/office/drawing/2014/main" id="{CD374BF5-BA27-48C0-B270-6DFFC5582D9F}"/>
              </a:ext>
            </a:extLst>
          </p:cNvPr>
          <p:cNvSpPr>
            <a:spLocks noGrp="1" noRot="1" noChangeAspect="1" noChangeArrowheads="1" noTextEdit="1"/>
          </p:cNvSpPr>
          <p:nvPr>
            <p:ph type="sldImg"/>
          </p:nvPr>
        </p:nvSpPr>
        <p:spPr>
          <a:ln/>
        </p:spPr>
      </p:sp>
      <p:sp>
        <p:nvSpPr>
          <p:cNvPr id="68612" name="Rectangle 3">
            <a:extLst>
              <a:ext uri="{FF2B5EF4-FFF2-40B4-BE49-F238E27FC236}">
                <a16:creationId xmlns:a16="http://schemas.microsoft.com/office/drawing/2014/main" id="{457E0A95-6207-4ABE-8057-14A2C7652941}"/>
              </a:ext>
            </a:extLst>
          </p:cNvPr>
          <p:cNvSpPr>
            <a:spLocks noGrp="1" noChangeArrowheads="1"/>
          </p:cNvSpPr>
          <p:nvPr>
            <p:ph type="body" idx="1"/>
          </p:nvPr>
        </p:nvSpPr>
        <p:spPr>
          <a:noFill/>
        </p:spPr>
        <p:txBody>
          <a:bodyPr/>
          <a:lstStyle/>
          <a:p>
            <a:pPr eaLnBrk="1" hangingPunct="1"/>
            <a:r>
              <a:rPr lang="cs-CZ" altLang="cs-CZ">
                <a:latin typeface="Arial" panose="020B0604020202020204" pitchFamily="34" charset="0"/>
              </a:rPr>
              <a:t>Tak, jak byly postupně do procesu výuky a výcviku </a:t>
            </a:r>
            <a:r>
              <a:rPr lang="cs-CZ" altLang="cs-CZ" b="1">
                <a:latin typeface="Arial" panose="020B0604020202020204" pitchFamily="34" charset="0"/>
              </a:rPr>
              <a:t>v historickém vývoji přípravy</a:t>
            </a:r>
            <a:r>
              <a:rPr lang="cs-CZ" altLang="cs-CZ">
                <a:latin typeface="Arial" panose="020B0604020202020204" pitchFamily="34" charset="0"/>
              </a:rPr>
              <a:t> příslušníků AČR zařazovány různé prostředky, od nejjednodušších pomůcek, až po složité vyučovací stroje, </a:t>
            </a:r>
            <a:r>
              <a:rPr lang="cs-CZ" altLang="cs-CZ" b="1">
                <a:latin typeface="Arial" panose="020B0604020202020204" pitchFamily="34" charset="0"/>
              </a:rPr>
              <a:t>měnilo se i chápáni a třídění těchto prostředků.</a:t>
            </a:r>
          </a:p>
          <a:p>
            <a:pPr eaLnBrk="1" hangingPunct="1"/>
            <a:endParaRPr lang="cs-CZ" altLang="cs-CZ" b="1">
              <a:latin typeface="Arial" panose="020B0604020202020204" pitchFamily="34" charset="0"/>
            </a:endParaRPr>
          </a:p>
          <a:p>
            <a:pPr eaLnBrk="1" hangingPunct="1"/>
            <a:r>
              <a:rPr lang="cs-CZ" altLang="cs-CZ">
                <a:latin typeface="Arial" panose="020B0604020202020204" pitchFamily="34" charset="0"/>
              </a:rPr>
              <a:t>Obecně se však vyzdvihoval </a:t>
            </a:r>
            <a:r>
              <a:rPr lang="cs-CZ" altLang="cs-CZ" b="1">
                <a:latin typeface="Arial" panose="020B0604020202020204" pitchFamily="34" charset="0"/>
              </a:rPr>
              <a:t>hmotný základ pomůcek, pomůcka jako nositel informace,</a:t>
            </a:r>
            <a:r>
              <a:rPr lang="cs-CZ" altLang="cs-CZ">
                <a:latin typeface="Arial" panose="020B0604020202020204" pitchFamily="34" charset="0"/>
              </a:rPr>
              <a:t> jako prostředek její materializace; </a:t>
            </a:r>
            <a:r>
              <a:rPr lang="cs-CZ" altLang="cs-CZ" b="1">
                <a:latin typeface="Arial" panose="020B0604020202020204" pitchFamily="34" charset="0"/>
              </a:rPr>
              <a:t>technický prostředek</a:t>
            </a:r>
            <a:r>
              <a:rPr lang="cs-CZ" altLang="cs-CZ">
                <a:latin typeface="Arial" panose="020B0604020202020204" pitchFamily="34" charset="0"/>
              </a:rPr>
              <a:t> jako prostředek regulace vyučování, učení a výcviku.</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Ve svém komplexu tvoří hmotné prostředky výuky a výcviku </a:t>
            </a:r>
            <a:r>
              <a:rPr lang="cs-CZ" altLang="cs-CZ" b="1">
                <a:latin typeface="Arial" panose="020B0604020202020204" pitchFamily="34" charset="0"/>
              </a:rPr>
              <a:t>učební a výcvikovou základnu (UVZ).</a:t>
            </a:r>
          </a:p>
          <a:p>
            <a:pPr eaLnBrk="1" hangingPunct="1"/>
            <a:endParaRPr lang="cs-CZ" altLang="cs-CZ" b="1">
              <a:latin typeface="Arial" panose="020B0604020202020204" pitchFamily="34" charset="0"/>
            </a:endParaRPr>
          </a:p>
          <a:p>
            <a:pPr eaLnBrk="1" hangingPunct="1"/>
            <a:r>
              <a:rPr lang="cs-CZ" altLang="cs-CZ" u="sng">
                <a:latin typeface="Arial" panose="020B0604020202020204" pitchFamily="34" charset="0"/>
              </a:rPr>
              <a:t>Vycházeje ze současných názorů, lze prostředky vyučování definovat:</a:t>
            </a:r>
          </a:p>
          <a:p>
            <a:pPr eaLnBrk="1" hangingPunct="1"/>
            <a:r>
              <a:rPr lang="cs-CZ" altLang="cs-CZ" i="1">
                <a:latin typeface="Arial" panose="020B0604020202020204" pitchFamily="34" charset="0"/>
              </a:rPr>
              <a:t>„Prostředky vyučování a učení jsou specifické předměty a zařízení, které se používají k materiálnímu zabezpečeni organizace a řízení výuky a výcviku, sdělování informací a osvojování vědomostí, dovedností a návyků.“</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0EAD8400-E279-4125-863D-84F50735B0F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32A8828-6457-4BFB-B9E4-E8C466D1D495}" type="slidenum">
              <a:rPr lang="cs-CZ" altLang="cs-CZ"/>
              <a:pPr eaLnBrk="1" hangingPunct="1">
                <a:spcBef>
                  <a:spcPct val="0"/>
                </a:spcBef>
              </a:pPr>
              <a:t>35</a:t>
            </a:fld>
            <a:endParaRPr lang="cs-CZ" altLang="cs-CZ"/>
          </a:p>
        </p:txBody>
      </p:sp>
      <p:sp>
        <p:nvSpPr>
          <p:cNvPr id="70659" name="Rectangle 2">
            <a:extLst>
              <a:ext uri="{FF2B5EF4-FFF2-40B4-BE49-F238E27FC236}">
                <a16:creationId xmlns:a16="http://schemas.microsoft.com/office/drawing/2014/main" id="{0235C811-E5F7-4255-A433-6D1C605AFDAE}"/>
              </a:ext>
            </a:extLst>
          </p:cNvPr>
          <p:cNvSpPr>
            <a:spLocks noGrp="1" noRot="1" noChangeAspect="1" noChangeArrowheads="1" noTextEdit="1"/>
          </p:cNvSpPr>
          <p:nvPr>
            <p:ph type="sldImg"/>
          </p:nvPr>
        </p:nvSpPr>
        <p:spPr>
          <a:ln/>
        </p:spPr>
      </p:sp>
      <p:sp>
        <p:nvSpPr>
          <p:cNvPr id="70660" name="Rectangle 3">
            <a:extLst>
              <a:ext uri="{FF2B5EF4-FFF2-40B4-BE49-F238E27FC236}">
                <a16:creationId xmlns:a16="http://schemas.microsoft.com/office/drawing/2014/main" id="{6DD9BBC0-6FD7-4C59-8572-3C046EF647A2}"/>
              </a:ext>
            </a:extLst>
          </p:cNvPr>
          <p:cNvSpPr>
            <a:spLocks noGrp="1" noChangeArrowheads="1"/>
          </p:cNvSpPr>
          <p:nvPr>
            <p:ph type="body" idx="1"/>
          </p:nvPr>
        </p:nvSpPr>
        <p:spPr>
          <a:noFill/>
        </p:spPr>
        <p:txBody>
          <a:bodyPr/>
          <a:lstStyle/>
          <a:p>
            <a:pPr eaLnBrk="1" hangingPunct="1"/>
            <a:r>
              <a:rPr lang="cs-CZ" altLang="cs-CZ">
                <a:latin typeface="Arial" panose="020B0604020202020204" pitchFamily="34" charset="0"/>
              </a:rPr>
              <a:t>Třídění prostředků vyučování je zatím velmi nesourodé. Vedle třídění </a:t>
            </a:r>
            <a:r>
              <a:rPr lang="cs-CZ" altLang="cs-CZ" b="1">
                <a:latin typeface="Arial" panose="020B0604020202020204" pitchFamily="34" charset="0"/>
              </a:rPr>
              <a:t>podle způsobu sdělování</a:t>
            </a:r>
            <a:r>
              <a:rPr lang="cs-CZ" altLang="cs-CZ">
                <a:latin typeface="Arial" panose="020B0604020202020204" pitchFamily="34" charset="0"/>
              </a:rPr>
              <a:t> a </a:t>
            </a:r>
            <a:r>
              <a:rPr lang="cs-CZ" altLang="cs-CZ" b="1">
                <a:latin typeface="Arial" panose="020B0604020202020204" pitchFamily="34" charset="0"/>
              </a:rPr>
              <a:t>přenosu informací</a:t>
            </a:r>
            <a:r>
              <a:rPr lang="cs-CZ" altLang="cs-CZ">
                <a:latin typeface="Arial" panose="020B0604020202020204" pitchFamily="34" charset="0"/>
              </a:rPr>
              <a:t> lze nalézt třídění na prostředky vyvinuté technickým pokrokem a prostředky určené speciálně pro vzdělávání, nebo třídění </a:t>
            </a:r>
            <a:r>
              <a:rPr lang="cs-CZ" altLang="cs-CZ" b="1">
                <a:latin typeface="Arial" panose="020B0604020202020204" pitchFamily="34" charset="0"/>
              </a:rPr>
              <a:t>podle převládající funkce média apod.</a:t>
            </a:r>
          </a:p>
          <a:p>
            <a:pPr eaLnBrk="1" hangingPunct="1"/>
            <a:endParaRPr lang="cs-CZ" altLang="cs-CZ" b="1">
              <a:latin typeface="Arial" panose="020B0604020202020204" pitchFamily="34" charset="0"/>
            </a:endParaRPr>
          </a:p>
          <a:p>
            <a:pPr eaLnBrk="1" hangingPunct="1"/>
            <a:r>
              <a:rPr lang="cs-CZ" altLang="cs-CZ">
                <a:latin typeface="Arial" panose="020B0604020202020204" pitchFamily="34" charset="0"/>
              </a:rPr>
              <a:t>Vycházeje z uvedené definice prostředků vyučování a učení budeme používat následující třídění prostředků vyučování, učení a výcviku:</a:t>
            </a:r>
          </a:p>
          <a:p>
            <a:pPr eaLnBrk="1" hangingPunct="1"/>
            <a:r>
              <a:rPr lang="cs-CZ" altLang="cs-CZ">
                <a:latin typeface="Arial" panose="020B0604020202020204" pitchFamily="34" charset="0"/>
              </a:rPr>
              <a:t>• </a:t>
            </a:r>
            <a:r>
              <a:rPr lang="cs-CZ" altLang="cs-CZ" b="1">
                <a:latin typeface="Arial" panose="020B0604020202020204" pitchFamily="34" charset="0"/>
              </a:rPr>
              <a:t>učební pomůcky </a:t>
            </a:r>
            <a:r>
              <a:rPr lang="cs-CZ" altLang="cs-CZ">
                <a:latin typeface="Arial" panose="020B0604020202020204" pitchFamily="34" charset="0"/>
              </a:rPr>
              <a:t>(předměty a záznamy prezentující určitým způsobem vyučovací jev, vztah nebo činnost);</a:t>
            </a:r>
          </a:p>
          <a:p>
            <a:pPr eaLnBrk="1" hangingPunct="1"/>
            <a:r>
              <a:rPr lang="cs-CZ" altLang="cs-CZ">
                <a:latin typeface="Arial" panose="020B0604020202020204" pitchFamily="34" charset="0"/>
              </a:rPr>
              <a:t>• </a:t>
            </a:r>
            <a:r>
              <a:rPr lang="cs-CZ" altLang="cs-CZ" b="1">
                <a:latin typeface="Arial" panose="020B0604020202020204" pitchFamily="34" charset="0"/>
              </a:rPr>
              <a:t>didaktická technika </a:t>
            </a:r>
            <a:r>
              <a:rPr lang="cs-CZ" altLang="cs-CZ">
                <a:latin typeface="Arial" panose="020B0604020202020204" pitchFamily="34" charset="0"/>
              </a:rPr>
              <a:t>(technické prostředky a zařízení, umožňující použití učebních pomůcek);</a:t>
            </a:r>
          </a:p>
          <a:p>
            <a:pPr eaLnBrk="1" hangingPunct="1"/>
            <a:r>
              <a:rPr lang="cs-CZ" altLang="cs-CZ">
                <a:latin typeface="Arial" panose="020B0604020202020204" pitchFamily="34" charset="0"/>
              </a:rPr>
              <a:t>• </a:t>
            </a:r>
            <a:r>
              <a:rPr lang="cs-CZ" altLang="cs-CZ" b="1">
                <a:latin typeface="Arial" panose="020B0604020202020204" pitchFamily="34" charset="0"/>
              </a:rPr>
              <a:t>vyučovací, výchovná a výcviková místa a prostory</a:t>
            </a:r>
            <a:r>
              <a:rPr lang="cs-CZ" altLang="cs-CZ">
                <a:latin typeface="Arial" panose="020B0604020202020204" pitchFamily="34" charset="0"/>
              </a:rPr>
              <a:t>.</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50691203-06A6-419D-89A8-17859FB465D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E87B75E-ABA6-4EC2-98A7-5CFC29492FC2}" type="slidenum">
              <a:rPr lang="cs-CZ" altLang="cs-CZ"/>
              <a:pPr eaLnBrk="1" hangingPunct="1">
                <a:spcBef>
                  <a:spcPct val="0"/>
                </a:spcBef>
              </a:pPr>
              <a:t>36</a:t>
            </a:fld>
            <a:endParaRPr lang="cs-CZ" altLang="cs-CZ"/>
          </a:p>
        </p:txBody>
      </p:sp>
      <p:sp>
        <p:nvSpPr>
          <p:cNvPr id="72707" name="Rectangle 2">
            <a:extLst>
              <a:ext uri="{FF2B5EF4-FFF2-40B4-BE49-F238E27FC236}">
                <a16:creationId xmlns:a16="http://schemas.microsoft.com/office/drawing/2014/main" id="{95BE11C4-8FA2-463A-ABB2-CAD014446D8B}"/>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1755775A-344E-4F66-BC39-34071B2E51F9}"/>
              </a:ext>
            </a:extLst>
          </p:cNvPr>
          <p:cNvSpPr>
            <a:spLocks noGrp="1" noChangeArrowheads="1"/>
          </p:cNvSpPr>
          <p:nvPr>
            <p:ph type="body" idx="1"/>
          </p:nvPr>
        </p:nvSpPr>
        <p:spPr>
          <a:noFill/>
        </p:spPr>
        <p:txBody>
          <a:bodyPr/>
          <a:lstStyle/>
          <a:p>
            <a:pPr eaLnBrk="1" hangingPunct="1">
              <a:lnSpc>
                <a:spcPct val="80000"/>
              </a:lnSpc>
            </a:pPr>
            <a:r>
              <a:rPr lang="cs-CZ" altLang="cs-CZ" sz="800" u="sng">
                <a:latin typeface="Arial" panose="020B0604020202020204" pitchFamily="34" charset="0"/>
              </a:rPr>
              <a:t>Učební pomůcky</a:t>
            </a:r>
          </a:p>
          <a:p>
            <a:pPr eaLnBrk="1" hangingPunct="1">
              <a:lnSpc>
                <a:spcPct val="80000"/>
              </a:lnSpc>
            </a:pPr>
            <a:r>
              <a:rPr lang="cs-CZ" altLang="cs-CZ" sz="800" b="1" u="sng">
                <a:latin typeface="Arial" panose="020B0604020202020204" pitchFamily="34" charset="0"/>
              </a:rPr>
              <a:t>Skutečné předměty</a:t>
            </a:r>
            <a:r>
              <a:rPr lang="cs-CZ" altLang="cs-CZ" sz="800" b="1">
                <a:latin typeface="Arial" panose="020B0604020202020204" pitchFamily="34" charset="0"/>
              </a:rPr>
              <a:t> </a:t>
            </a:r>
            <a:r>
              <a:rPr lang="cs-CZ" altLang="cs-CZ" sz="800">
                <a:latin typeface="Arial" panose="020B0604020202020204" pitchFamily="34" charset="0"/>
              </a:rPr>
              <a:t>jsou nejnázornějšími učebními pomůckami. Umožňují </a:t>
            </a:r>
            <a:r>
              <a:rPr lang="cs-CZ" altLang="cs-CZ" sz="800" b="1">
                <a:latin typeface="Arial" panose="020B0604020202020204" pitchFamily="34" charset="0"/>
              </a:rPr>
              <a:t>smyslově konkrétní poznání</a:t>
            </a:r>
            <a:r>
              <a:rPr lang="cs-CZ" altLang="cs-CZ" sz="800">
                <a:latin typeface="Arial" panose="020B0604020202020204" pitchFamily="34" charset="0"/>
              </a:rPr>
              <a:t> </a:t>
            </a:r>
            <a:r>
              <a:rPr lang="cs-CZ" altLang="cs-CZ" sz="800" b="1">
                <a:latin typeface="Arial" panose="020B0604020202020204" pitchFamily="34" charset="0"/>
              </a:rPr>
              <a:t>vlastností předmětů a jevů</a:t>
            </a:r>
            <a:r>
              <a:rPr lang="cs-CZ" altLang="cs-CZ" sz="800">
                <a:latin typeface="Arial" panose="020B0604020202020204" pitchFamily="34" charset="0"/>
              </a:rPr>
              <a:t>, osvojování pohybových zručností a návyků v ovládání (využívání) předmětů (techniky, zbraně apod.) a spojování struktury vědomostí s praktickou činností.</a:t>
            </a:r>
          </a:p>
          <a:p>
            <a:pPr lvl="1" eaLnBrk="1" hangingPunct="1">
              <a:lnSpc>
                <a:spcPct val="80000"/>
              </a:lnSpc>
            </a:pPr>
            <a:r>
              <a:rPr lang="cs-CZ" altLang="cs-CZ" sz="800">
                <a:latin typeface="Arial" panose="020B0604020202020204" pitchFamily="34" charset="0"/>
              </a:rPr>
              <a:t>Zvláštní význam v učebních pomůckách má ta </a:t>
            </a:r>
            <a:r>
              <a:rPr lang="cs-CZ" altLang="cs-CZ" sz="800" b="1">
                <a:latin typeface="Arial" panose="020B0604020202020204" pitchFamily="34" charset="0"/>
              </a:rPr>
              <a:t>bojová technika a výzbroj</a:t>
            </a:r>
            <a:r>
              <a:rPr lang="cs-CZ" altLang="cs-CZ" sz="800">
                <a:latin typeface="Arial" panose="020B0604020202020204" pitchFamily="34" charset="0"/>
              </a:rPr>
              <a:t>, jejíž konstrukci a použiti musí absolvent znát a dovedně ji ovládat a sám používat vzhledem k výkonu své funkce u vojsk.</a:t>
            </a:r>
          </a:p>
          <a:p>
            <a:pPr lvl="2" eaLnBrk="1" hangingPunct="1">
              <a:lnSpc>
                <a:spcPct val="80000"/>
              </a:lnSpc>
            </a:pPr>
            <a:r>
              <a:rPr lang="cs-CZ" altLang="cs-CZ" sz="800">
                <a:latin typeface="Arial" panose="020B0604020202020204" pitchFamily="34" charset="0"/>
              </a:rPr>
              <a:t>Pokud se nenaruší komplexnost a funkce skutečného předmětu, lze výhodně zvýraznit jeho názornost, zejména názornost funkcí vnitřních prvků, provedením </a:t>
            </a:r>
            <a:r>
              <a:rPr lang="cs-CZ" altLang="cs-CZ" sz="800" b="1">
                <a:latin typeface="Arial" panose="020B0604020202020204" pitchFamily="34" charset="0"/>
              </a:rPr>
              <a:t>řezu</a:t>
            </a:r>
            <a:r>
              <a:rPr lang="cs-CZ" altLang="cs-CZ" sz="800">
                <a:latin typeface="Arial" panose="020B0604020202020204" pitchFamily="34" charset="0"/>
              </a:rPr>
              <a:t>.</a:t>
            </a:r>
          </a:p>
          <a:p>
            <a:pPr eaLnBrk="1" hangingPunct="1">
              <a:lnSpc>
                <a:spcPct val="80000"/>
              </a:lnSpc>
            </a:pPr>
            <a:endParaRPr lang="cs-CZ" altLang="cs-CZ" sz="800" b="1">
              <a:latin typeface="Arial" panose="020B0604020202020204" pitchFamily="34" charset="0"/>
            </a:endParaRPr>
          </a:p>
          <a:p>
            <a:pPr eaLnBrk="1" hangingPunct="1">
              <a:lnSpc>
                <a:spcPct val="80000"/>
              </a:lnSpc>
            </a:pPr>
            <a:r>
              <a:rPr lang="cs-CZ" altLang="cs-CZ" sz="800" b="1" u="sng">
                <a:latin typeface="Arial" panose="020B0604020202020204" pitchFamily="34" charset="0"/>
              </a:rPr>
              <a:t>Modelem</a:t>
            </a:r>
            <a:r>
              <a:rPr lang="cs-CZ" altLang="cs-CZ" sz="800" b="1">
                <a:latin typeface="Arial" panose="020B0604020202020204" pitchFamily="34" charset="0"/>
              </a:rPr>
              <a:t> </a:t>
            </a:r>
            <a:r>
              <a:rPr lang="cs-CZ" altLang="cs-CZ" sz="800">
                <a:latin typeface="Arial" panose="020B0604020202020204" pitchFamily="34" charset="0"/>
              </a:rPr>
              <a:t>rozumíme trojrozměrné zobrazení reálného předmětu (zařízení, techniky apod.), zpravidla ve zjednodušené formě, umožňující studium a poznávání prvků a funkcí dané reality. Modely se využívají především pro poznávání objektů a funkcí těžko dostupných a k zvýraznění podstatného a důležitého.</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b="1" u="sng">
                <a:latin typeface="Arial" panose="020B0604020202020204" pitchFamily="34" charset="0"/>
              </a:rPr>
              <a:t>Přístroje</a:t>
            </a:r>
            <a:r>
              <a:rPr lang="cs-CZ" altLang="cs-CZ" sz="800" b="1">
                <a:latin typeface="Arial" panose="020B0604020202020204" pitchFamily="34" charset="0"/>
              </a:rPr>
              <a:t> </a:t>
            </a:r>
            <a:r>
              <a:rPr lang="cs-CZ" altLang="cs-CZ" sz="800">
                <a:latin typeface="Arial" panose="020B0604020202020204" pitchFamily="34" charset="0"/>
              </a:rPr>
              <a:t>slouží jako specifické pomůcky k pozorování, měření, diagnostice a demonstraci jevů a procesů, které mají být vojáky poznány. Používají se jak při frontální výuce, tak zejména při individuální nebo skupinové výuce v laboratořích, dílnách a kabinetech.</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Za </a:t>
            </a:r>
            <a:r>
              <a:rPr lang="cs-CZ" altLang="cs-CZ" sz="800" b="1">
                <a:latin typeface="Arial" panose="020B0604020202020204" pitchFamily="34" charset="0"/>
              </a:rPr>
              <a:t>zobrazení </a:t>
            </a:r>
            <a:r>
              <a:rPr lang="cs-CZ" altLang="cs-CZ" sz="800">
                <a:latin typeface="Arial" panose="020B0604020202020204" pitchFamily="34" charset="0"/>
              </a:rPr>
              <a:t>považujeme dvojrozměrnou formu modelu objektivní reality od schematického značně zjednodušeného nákresu až po přesnou (zmenšenou, zvětšenou) kopii.</a:t>
            </a:r>
          </a:p>
          <a:p>
            <a:pPr eaLnBrk="1" hangingPunct="1">
              <a:lnSpc>
                <a:spcPct val="80000"/>
              </a:lnSpc>
            </a:pPr>
            <a:endParaRPr lang="cs-CZ" altLang="cs-CZ" sz="800" b="1">
              <a:latin typeface="Arial" panose="020B0604020202020204" pitchFamily="34" charset="0"/>
            </a:endParaRPr>
          </a:p>
          <a:p>
            <a:pPr eaLnBrk="1" hangingPunct="1">
              <a:lnSpc>
                <a:spcPct val="80000"/>
              </a:lnSpc>
            </a:pPr>
            <a:r>
              <a:rPr lang="cs-CZ" altLang="cs-CZ" sz="800" b="1">
                <a:latin typeface="Arial" panose="020B0604020202020204" pitchFamily="34" charset="0"/>
              </a:rPr>
              <a:t>Nákresy (obrazy) </a:t>
            </a:r>
            <a:r>
              <a:rPr lang="cs-CZ" altLang="cs-CZ" sz="800">
                <a:latin typeface="Arial" panose="020B0604020202020204" pitchFamily="34" charset="0"/>
              </a:rPr>
              <a:t>Vedle obrazů je možno používat i klasické metody kreslení jednoduchých schémat na tabuli nebo postupné vytváření obrazu z připravených prvků (na flanelové, magnetické, dírkové či opaxitové tabuli).</a:t>
            </a:r>
          </a:p>
          <a:p>
            <a:pPr lvl="1" eaLnBrk="1" hangingPunct="1">
              <a:lnSpc>
                <a:spcPct val="80000"/>
              </a:lnSpc>
            </a:pPr>
            <a:r>
              <a:rPr lang="cs-CZ" altLang="cs-CZ" sz="800">
                <a:latin typeface="Arial" panose="020B0604020202020204" pitchFamily="34" charset="0"/>
              </a:rPr>
              <a:t>Zvlášť výhodné se jeví zobrazování </a:t>
            </a:r>
            <a:r>
              <a:rPr lang="cs-CZ" altLang="cs-CZ" sz="800" b="1">
                <a:latin typeface="Arial" panose="020B0604020202020204" pitchFamily="34" charset="0"/>
              </a:rPr>
              <a:t>transparentů </a:t>
            </a:r>
            <a:r>
              <a:rPr lang="cs-CZ" altLang="cs-CZ" sz="800">
                <a:latin typeface="Arial" panose="020B0604020202020204" pitchFamily="34" charset="0"/>
              </a:rPr>
              <a:t>(průsvitného obrazu) prostřednictvím zpětného projektoru. </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b="1">
                <a:latin typeface="Arial" panose="020B0604020202020204" pitchFamily="34" charset="0"/>
              </a:rPr>
              <a:t>Schéma (nárys) </a:t>
            </a:r>
            <a:r>
              <a:rPr lang="cs-CZ" altLang="cs-CZ" sz="800">
                <a:latin typeface="Arial" panose="020B0604020202020204" pitchFamily="34" charset="0"/>
              </a:rPr>
              <a:t>může být předem připraveno (nakresleno, ofotografováno) na transparentu, nebo ho postupně učitel při projekci kreslí (konstruuje).</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Pod pojmem </a:t>
            </a:r>
            <a:r>
              <a:rPr lang="cs-CZ" altLang="cs-CZ" sz="800" b="1">
                <a:latin typeface="Arial" panose="020B0604020202020204" pitchFamily="34" charset="0"/>
              </a:rPr>
              <a:t>programy </a:t>
            </a:r>
            <a:r>
              <a:rPr lang="cs-CZ" altLang="cs-CZ" sz="800">
                <a:latin typeface="Arial" panose="020B0604020202020204" pitchFamily="34" charset="0"/>
              </a:rPr>
              <a:t>rozumíme systém operačního nebo pracovního návodu pro vyučovací stroj, trenažér, simulátor nebo počítač. Programem je stroj řízen k vykonání určité předem stanovené posloupnosti úkonů a operací při výuce (výcviku), nebo řízení učení vojáka v samostatném studiu.</a:t>
            </a:r>
          </a:p>
          <a:p>
            <a:pPr eaLnBrk="1" hangingPunct="1">
              <a:lnSpc>
                <a:spcPct val="80000"/>
              </a:lnSpc>
            </a:pPr>
            <a:endParaRPr lang="cs-CZ" altLang="cs-CZ" sz="800" b="1">
              <a:latin typeface="Arial" panose="020B0604020202020204" pitchFamily="34" charset="0"/>
            </a:endParaRPr>
          </a:p>
          <a:p>
            <a:pPr eaLnBrk="1" hangingPunct="1">
              <a:lnSpc>
                <a:spcPct val="80000"/>
              </a:lnSpc>
            </a:pPr>
            <a:r>
              <a:rPr lang="cs-CZ" altLang="cs-CZ" sz="800" b="1">
                <a:latin typeface="Arial" panose="020B0604020202020204" pitchFamily="34" charset="0"/>
              </a:rPr>
              <a:t>Literární pomůck</a:t>
            </a:r>
            <a:r>
              <a:rPr lang="cs-CZ" altLang="cs-CZ" sz="800">
                <a:latin typeface="Arial" panose="020B0604020202020204" pitchFamily="34" charset="0"/>
              </a:rPr>
              <a:t>y tvoří v podmínkách vzdělávacího zařízení jednak didakticky uspořádané učivo pro daný předmět nebo téma (učebnice, skripta, učební pomůcky), závazně stanovené normy (služební předpisy) či písemné návody a doporučení (služební pomůcky) a další písemné informace (odborná literatura).</a:t>
            </a:r>
          </a:p>
          <a:p>
            <a:pPr eaLnBrk="1" hangingPunct="1">
              <a:lnSpc>
                <a:spcPct val="80000"/>
              </a:lnSpc>
            </a:pPr>
            <a:r>
              <a:rPr lang="cs-CZ" altLang="cs-CZ" sz="800">
                <a:latin typeface="Arial" panose="020B0604020202020204" pitchFamily="34" charset="0"/>
              </a:rPr>
              <a:t>Významné místo patří především učebnici, která určuje obsah a kvalitu učební látky, poskytuje obecné formulace pojmů a zákonitostí, příklady aplikací, umocňuje procvičení a kontrolu a má značný vliv motivační.</a:t>
            </a:r>
          </a:p>
          <a:p>
            <a:pPr eaLnBrk="1" hangingPunct="1">
              <a:lnSpc>
                <a:spcPct val="80000"/>
              </a:lnSpc>
            </a:pPr>
            <a:endParaRPr lang="cs-CZ" altLang="cs-CZ" sz="800">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E2DD0114-CE7D-48B9-914C-1EB599260D3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63D5927-C251-4B0F-977F-8BC73FC9D1AC}" type="slidenum">
              <a:rPr lang="cs-CZ" altLang="cs-CZ"/>
              <a:pPr eaLnBrk="1" hangingPunct="1">
                <a:spcBef>
                  <a:spcPct val="0"/>
                </a:spcBef>
              </a:pPr>
              <a:t>37</a:t>
            </a:fld>
            <a:endParaRPr lang="cs-CZ" altLang="cs-CZ"/>
          </a:p>
        </p:txBody>
      </p:sp>
      <p:sp>
        <p:nvSpPr>
          <p:cNvPr id="74755" name="Rectangle 2">
            <a:extLst>
              <a:ext uri="{FF2B5EF4-FFF2-40B4-BE49-F238E27FC236}">
                <a16:creationId xmlns:a16="http://schemas.microsoft.com/office/drawing/2014/main" id="{F2D94428-E47A-422A-B66B-C4719A2E9BB6}"/>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id="{E8C2B421-0E2E-4110-A235-275DD87809E6}"/>
              </a:ext>
            </a:extLst>
          </p:cNvPr>
          <p:cNvSpPr>
            <a:spLocks noGrp="1" noChangeArrowheads="1"/>
          </p:cNvSpPr>
          <p:nvPr>
            <p:ph type="body" idx="1"/>
          </p:nvPr>
        </p:nvSpPr>
        <p:spPr>
          <a:noFill/>
        </p:spPr>
        <p:txBody>
          <a:bodyPr/>
          <a:lstStyle/>
          <a:p>
            <a:pPr eaLnBrk="1" hangingPunct="1"/>
            <a:r>
              <a:rPr lang="cs-CZ" altLang="cs-CZ" u="sng">
                <a:latin typeface="Arial" panose="020B0604020202020204" pitchFamily="34" charset="0"/>
              </a:rPr>
              <a:t>Didaktická technika</a:t>
            </a:r>
          </a:p>
          <a:p>
            <a:pPr eaLnBrk="1" hangingPunct="1"/>
            <a:endParaRPr lang="cs-CZ" altLang="cs-CZ" u="sng">
              <a:latin typeface="Arial" panose="020B0604020202020204" pitchFamily="34" charset="0"/>
            </a:endParaRPr>
          </a:p>
          <a:p>
            <a:pPr eaLnBrk="1" hangingPunct="1"/>
            <a:r>
              <a:rPr lang="cs-CZ" altLang="cs-CZ" b="1">
                <a:latin typeface="Arial" panose="020B0604020202020204" pitchFamily="34" charset="0"/>
              </a:rPr>
              <a:t>Technické prostředky</a:t>
            </a:r>
            <a:r>
              <a:rPr lang="cs-CZ" altLang="cs-CZ">
                <a:latin typeface="Arial" panose="020B0604020202020204" pitchFamily="34" charset="0"/>
              </a:rPr>
              <a:t> pro sdělování informací umožňují proces poznávání tím, že do vnímání zapojují víc smyslů. Zároveň ovlivňují soustředění vojáků na požadovaný objekt (jev) a vytvářejí příznivé podmínky pro zkrácení času na trvalé zapamatování. Přispívají také k řízenému spojování teorie s praxí a k rozvoji abstraktního myšlení (klasifikace a zevšeobecňování).</a:t>
            </a:r>
          </a:p>
          <a:p>
            <a:pPr eaLnBrk="1" hangingPunct="1"/>
            <a:endParaRPr lang="cs-CZ"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1D26FF4E-D4E8-4105-A2B8-C1A6BA41967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A19E51B-C11D-439B-A90A-A3B631E0EA5E}" type="slidenum">
              <a:rPr lang="cs-CZ" altLang="cs-CZ"/>
              <a:pPr eaLnBrk="1" hangingPunct="1">
                <a:spcBef>
                  <a:spcPct val="0"/>
                </a:spcBef>
              </a:pPr>
              <a:t>38</a:t>
            </a:fld>
            <a:endParaRPr lang="cs-CZ" altLang="cs-CZ"/>
          </a:p>
        </p:txBody>
      </p:sp>
      <p:sp>
        <p:nvSpPr>
          <p:cNvPr id="76803" name="Rectangle 2">
            <a:extLst>
              <a:ext uri="{FF2B5EF4-FFF2-40B4-BE49-F238E27FC236}">
                <a16:creationId xmlns:a16="http://schemas.microsoft.com/office/drawing/2014/main" id="{FB1CC3E7-97D5-4F99-B857-50FA9F909205}"/>
              </a:ext>
            </a:extLst>
          </p:cNvPr>
          <p:cNvSpPr>
            <a:spLocks noGrp="1" noRot="1" noChangeAspect="1" noChangeArrowheads="1" noTextEdit="1"/>
          </p:cNvSpPr>
          <p:nvPr>
            <p:ph type="sldImg"/>
          </p:nvPr>
        </p:nvSpPr>
        <p:spPr>
          <a:ln/>
        </p:spPr>
      </p:sp>
      <p:sp>
        <p:nvSpPr>
          <p:cNvPr id="76804" name="Rectangle 3">
            <a:extLst>
              <a:ext uri="{FF2B5EF4-FFF2-40B4-BE49-F238E27FC236}">
                <a16:creationId xmlns:a16="http://schemas.microsoft.com/office/drawing/2014/main" id="{CC7B536C-369D-43EA-A093-F5EE095A9C5D}"/>
              </a:ext>
            </a:extLst>
          </p:cNvPr>
          <p:cNvSpPr>
            <a:spLocks noGrp="1" noChangeArrowheads="1"/>
          </p:cNvSpPr>
          <p:nvPr>
            <p:ph type="body" idx="1"/>
          </p:nvPr>
        </p:nvSpPr>
        <p:spPr>
          <a:noFill/>
        </p:spPr>
        <p:txBody>
          <a:bodyPr/>
          <a:lstStyle/>
          <a:p>
            <a:pPr eaLnBrk="1" hangingPunct="1">
              <a:lnSpc>
                <a:spcPct val="80000"/>
              </a:lnSpc>
            </a:pPr>
            <a:r>
              <a:rPr lang="cs-CZ" altLang="cs-CZ" sz="800" u="sng">
                <a:latin typeface="Arial" panose="020B0604020202020204" pitchFamily="34" charset="0"/>
              </a:rPr>
              <a:t>Didaktická technika</a:t>
            </a:r>
          </a:p>
          <a:p>
            <a:pPr eaLnBrk="1" hangingPunct="1">
              <a:lnSpc>
                <a:spcPct val="80000"/>
              </a:lnSpc>
            </a:pPr>
            <a:r>
              <a:rPr lang="cs-CZ" altLang="cs-CZ" sz="800">
                <a:latin typeface="Arial" panose="020B0604020202020204" pitchFamily="34" charset="0"/>
              </a:rPr>
              <a:t>Z </a:t>
            </a:r>
            <a:r>
              <a:rPr lang="cs-CZ" altLang="cs-CZ" sz="800" b="1" u="sng">
                <a:latin typeface="Arial" panose="020B0604020202020204" pitchFamily="34" charset="0"/>
              </a:rPr>
              <a:t>auditivní didaktické techniky</a:t>
            </a:r>
            <a:r>
              <a:rPr lang="cs-CZ" altLang="cs-CZ" sz="800" b="1">
                <a:latin typeface="Arial" panose="020B0604020202020204" pitchFamily="34" charset="0"/>
              </a:rPr>
              <a:t> </a:t>
            </a:r>
            <a:r>
              <a:rPr lang="cs-CZ" altLang="cs-CZ" sz="800">
                <a:latin typeface="Arial" panose="020B0604020202020204" pitchFamily="34" charset="0"/>
              </a:rPr>
              <a:t>se nejvíce používají </a:t>
            </a:r>
            <a:r>
              <a:rPr lang="cs-CZ" altLang="cs-CZ" sz="800" b="1">
                <a:latin typeface="Arial" panose="020B0604020202020204" pitchFamily="34" charset="0"/>
              </a:rPr>
              <a:t>magnetofony</a:t>
            </a:r>
            <a:r>
              <a:rPr lang="cs-CZ" altLang="cs-CZ" sz="800">
                <a:latin typeface="Arial" panose="020B0604020202020204" pitchFamily="34" charset="0"/>
              </a:rPr>
              <a:t>. Současné bohaté příslušenství a doplňky, jako reproduktorové soustavy, citlivé mikrofony, směšovací zařízení, dálkové ovládání, sluchátka a přídavné zesilovače pro trikové záznamy umožňují širší využití této techniky ve výuce i při samostatném studiu vojáků.</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Klasickou </a:t>
            </a:r>
            <a:r>
              <a:rPr lang="cs-CZ" altLang="cs-CZ" sz="800" b="1" u="sng">
                <a:latin typeface="Arial" panose="020B0604020202020204" pitchFamily="34" charset="0"/>
              </a:rPr>
              <a:t>vizuální technikou</a:t>
            </a:r>
            <a:r>
              <a:rPr lang="cs-CZ" altLang="cs-CZ" sz="800" b="1">
                <a:latin typeface="Arial" panose="020B0604020202020204" pitchFamily="34" charset="0"/>
              </a:rPr>
              <a:t> je školní tabule</a:t>
            </a:r>
            <a:r>
              <a:rPr lang="cs-CZ" altLang="cs-CZ" sz="800">
                <a:latin typeface="Arial" panose="020B0604020202020204" pitchFamily="34" charset="0"/>
              </a:rPr>
              <a:t>. Při výuce se používají převážně pevné tabule panoramatické a posuvné tabule listové, dále tabule magnetické. Mnohostranné využití umožňují tabule flanelové, fóliové, hobrové, dírkové, blokové, opaxitové, světelné a keramické.</a:t>
            </a:r>
          </a:p>
          <a:p>
            <a:pPr lvl="1" eaLnBrk="1" hangingPunct="1">
              <a:lnSpc>
                <a:spcPct val="80000"/>
              </a:lnSpc>
            </a:pPr>
            <a:r>
              <a:rPr lang="cs-CZ" altLang="cs-CZ" sz="800" b="1">
                <a:latin typeface="Arial" panose="020B0604020202020204" pitchFamily="34" charset="0"/>
              </a:rPr>
              <a:t>Zpětný projektor </a:t>
            </a:r>
            <a:r>
              <a:rPr lang="cs-CZ" altLang="cs-CZ" sz="800">
                <a:latin typeface="Arial" panose="020B0604020202020204" pitchFamily="34" charset="0"/>
              </a:rPr>
              <a:t>je významným a jednoduchým didaktickým prostředkem, který nevyžaduje zatemnění místnosti. Jako nosiče informací (obrazu) lze použít průsvitnou fólii, plochý film nebo sklo.</a:t>
            </a:r>
          </a:p>
          <a:p>
            <a:pPr lvl="1" eaLnBrk="1" hangingPunct="1">
              <a:lnSpc>
                <a:spcPct val="80000"/>
              </a:lnSpc>
            </a:pPr>
            <a:r>
              <a:rPr lang="cs-CZ" altLang="cs-CZ" sz="800" b="1">
                <a:latin typeface="Arial" panose="020B0604020202020204" pitchFamily="34" charset="0"/>
              </a:rPr>
              <a:t>Diaprojektor </a:t>
            </a:r>
            <a:r>
              <a:rPr lang="cs-CZ" altLang="cs-CZ" sz="800">
                <a:latin typeface="Arial" panose="020B0604020202020204" pitchFamily="34" charset="0"/>
              </a:rPr>
              <a:t>vyžaduje alespoň částečné zatemnění. Nosičem obrazu je zde diafilm nebo diapozitivy. Výhodné jsou diapozitivy s dálkovým posuvem obrázků (z pásu nebo ze zásobníku) a dálkově ovládaným zaostřením.</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K </a:t>
            </a:r>
            <a:r>
              <a:rPr lang="cs-CZ" altLang="cs-CZ" sz="800" b="1" u="sng">
                <a:latin typeface="Arial" panose="020B0604020202020204" pitchFamily="34" charset="0"/>
              </a:rPr>
              <a:t>audiovizuální technice</a:t>
            </a:r>
            <a:r>
              <a:rPr lang="cs-CZ" altLang="cs-CZ" sz="800" b="1">
                <a:latin typeface="Arial" panose="020B0604020202020204" pitchFamily="34" charset="0"/>
              </a:rPr>
              <a:t> </a:t>
            </a:r>
            <a:r>
              <a:rPr lang="cs-CZ" altLang="cs-CZ" sz="800">
                <a:latin typeface="Arial" panose="020B0604020202020204" pitchFamily="34" charset="0"/>
              </a:rPr>
              <a:t>patří především </a:t>
            </a:r>
            <a:r>
              <a:rPr lang="cs-CZ" altLang="cs-CZ" sz="800" b="1">
                <a:latin typeface="Arial" panose="020B0604020202020204" pitchFamily="34" charset="0"/>
              </a:rPr>
              <a:t>videomagnetofon, televizní přijímač a displej počítačového systému. Videomagnetofon </a:t>
            </a:r>
            <a:r>
              <a:rPr lang="cs-CZ" altLang="cs-CZ" sz="800">
                <a:latin typeface="Arial" panose="020B0604020202020204" pitchFamily="34" charset="0"/>
              </a:rPr>
              <a:t>umožňuje začleňovat nahrávky do výuky (výcviku) dle potřeby učitele a má široké možnosti využiti v samostatném studiu vojáků. </a:t>
            </a:r>
            <a:r>
              <a:rPr lang="cs-CZ" altLang="cs-CZ" sz="800" b="1">
                <a:latin typeface="Arial" panose="020B0604020202020204" pitchFamily="34" charset="0"/>
              </a:rPr>
              <a:t>Televizní přijímače </a:t>
            </a:r>
            <a:r>
              <a:rPr lang="cs-CZ" altLang="cs-CZ" sz="800">
                <a:latin typeface="Arial" panose="020B0604020202020204" pitchFamily="34" charset="0"/>
              </a:rPr>
              <a:t>na učebnách, kabinetech a jiných specializovaných výukových místech umožňují příjem obrazu z videozáznamu nebo příjem pořadů komerční televize. </a:t>
            </a:r>
            <a:r>
              <a:rPr lang="cs-CZ" altLang="cs-CZ" sz="800" b="1">
                <a:latin typeface="Arial" panose="020B0604020202020204" pitchFamily="34" charset="0"/>
              </a:rPr>
              <a:t>Displeje počítačového systému </a:t>
            </a:r>
            <a:r>
              <a:rPr lang="cs-CZ" altLang="cs-CZ" sz="800">
                <a:latin typeface="Arial" panose="020B0604020202020204" pitchFamily="34" charset="0"/>
              </a:rPr>
              <a:t>(pokud je budeme zde chápat ve smyslu prostředku pro sdělování informací) umožňují rychle prezentovat potřebné informace (pro skupinovou nebo individuální výuku, učení).</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Významné místo k plnění některých funkcí řízení osvojování vědomostí, dovedností a návyků mají </a:t>
            </a:r>
            <a:r>
              <a:rPr lang="cs-CZ" altLang="cs-CZ" sz="800" b="1" u="sng">
                <a:latin typeface="Arial" panose="020B0604020202020204" pitchFamily="34" charset="0"/>
              </a:rPr>
              <a:t>moderní technické prostředky programovaného vyučování a učení</a:t>
            </a:r>
            <a:r>
              <a:rPr lang="cs-CZ" altLang="cs-CZ" sz="800">
                <a:latin typeface="Arial" panose="020B0604020202020204" pitchFamily="34" charset="0"/>
              </a:rPr>
              <a:t>. V širším slova smyslu se o nich hovoří jako o </a:t>
            </a:r>
            <a:r>
              <a:rPr lang="cs-CZ" altLang="cs-CZ" sz="800" b="1">
                <a:latin typeface="Arial" panose="020B0604020202020204" pitchFamily="34" charset="0"/>
              </a:rPr>
              <a:t>vyučovacích strojích</a:t>
            </a:r>
            <a:r>
              <a:rPr lang="cs-CZ" altLang="cs-CZ" sz="800">
                <a:latin typeface="Arial" panose="020B0604020202020204" pitchFamily="34" charset="0"/>
              </a:rPr>
              <a:t>. Tyto moderní prostředky didaktické techniky nemohou sice zastoupit učitele ve všech fázích vyučování, mohou však relativně samostatně realizovat určité učební operace.</a:t>
            </a:r>
          </a:p>
          <a:p>
            <a:pPr eaLnBrk="1" hangingPunct="1">
              <a:lnSpc>
                <a:spcPct val="80000"/>
              </a:lnSpc>
            </a:pPr>
            <a:r>
              <a:rPr lang="cs-CZ" altLang="cs-CZ" sz="800">
                <a:latin typeface="Arial" panose="020B0604020202020204" pitchFamily="34" charset="0"/>
              </a:rPr>
              <a:t>Lektor</a:t>
            </a:r>
            <a:r>
              <a:rPr lang="cs-CZ" altLang="cs-CZ" sz="800" b="1">
                <a:latin typeface="Arial" panose="020B0604020202020204" pitchFamily="34" charset="0"/>
              </a:rPr>
              <a:t> </a:t>
            </a:r>
            <a:r>
              <a:rPr lang="cs-CZ" altLang="cs-CZ" sz="800">
                <a:latin typeface="Arial" panose="020B0604020202020204" pitchFamily="34" charset="0"/>
              </a:rPr>
              <a:t>prezentuje zpravidla audiovizuálně učivo podle větveného programu, je částečně adaptivní.</a:t>
            </a:r>
          </a:p>
          <a:p>
            <a:pPr lvl="1" eaLnBrk="1" hangingPunct="1">
              <a:lnSpc>
                <a:spcPct val="80000"/>
              </a:lnSpc>
            </a:pPr>
            <a:r>
              <a:rPr lang="cs-CZ" altLang="cs-CZ" sz="800" b="1">
                <a:latin typeface="Arial" panose="020B0604020202020204" pitchFamily="34" charset="0"/>
              </a:rPr>
              <a:t>Simulátory a trenažéry </a:t>
            </a:r>
            <a:r>
              <a:rPr lang="cs-CZ" altLang="cs-CZ" sz="800">
                <a:latin typeface="Arial" panose="020B0604020202020204" pitchFamily="34" charset="0"/>
              </a:rPr>
              <a:t>jsou zvlášť využitelné při vyučováni a výcviku ve vojensko-odborných předmětech.</a:t>
            </a:r>
          </a:p>
          <a:p>
            <a:pPr lvl="1" eaLnBrk="1" hangingPunct="1">
              <a:lnSpc>
                <a:spcPct val="80000"/>
              </a:lnSpc>
            </a:pPr>
            <a:r>
              <a:rPr lang="cs-CZ" altLang="cs-CZ" sz="800" b="1">
                <a:latin typeface="Arial" panose="020B0604020202020204" pitchFamily="34" charset="0"/>
              </a:rPr>
              <a:t>Simulátor </a:t>
            </a:r>
            <a:r>
              <a:rPr lang="cs-CZ" altLang="cs-CZ" sz="800">
                <a:latin typeface="Arial" panose="020B0604020202020204" pitchFamily="34" charset="0"/>
              </a:rPr>
              <a:t>realizuje dynamický model určitého děje, vybrané vlastnosti nebo funkční části studovaného objektu a je určen k utváření a zdokonalování návyků, nutných k analýze okamžité situace a přijímání nutných rozhodnutí. Využívá se zejména simulátorů vnější taktické situace, simulátorů palby apod. Simulátor může být částí trenažéru.</a:t>
            </a:r>
          </a:p>
          <a:p>
            <a:pPr lvl="1" eaLnBrk="1" hangingPunct="1">
              <a:lnSpc>
                <a:spcPct val="80000"/>
              </a:lnSpc>
            </a:pPr>
            <a:r>
              <a:rPr lang="cs-CZ" altLang="cs-CZ" sz="800" b="1">
                <a:latin typeface="Arial" panose="020B0604020202020204" pitchFamily="34" charset="0"/>
              </a:rPr>
              <a:t>Trenažér </a:t>
            </a:r>
            <a:r>
              <a:rPr lang="cs-CZ" altLang="cs-CZ" sz="800">
                <a:latin typeface="Arial" panose="020B0604020202020204" pitchFamily="34" charset="0"/>
              </a:rPr>
              <a:t>realizuje fyzický nebo funkční model systému „člověk – stroj“ a jeho součinnost s objektem řízení nebo vnějším prostředím. Je určen k utváření nebo zdokonalování profesionálních návyků a dovedností, potřebných k řízení různých prostředků (auta, bojového vozidla, zbraně nebo zbraňového systému) buď bezprostředně, nebo pomocí příslušných řídících prostředků. Skládá se ze simulačního zařízení, pracoviště instruktora a cvičeného a zařízení pro kontrolu průběhu výcviku. Z pedagogického hlediska je významné, že trenažéry umožňují vedle názornosti a přehlednosti o jednotlivých úkonech při obsluze techniky postupovat systematicky, opakovaně podle individuální potřeby a při zcela objektivním hodnocení výkonu cvičících. Z psychologického hlediska pomáhají trenažéry snížit počáteční napětí u cvičícího, posilují naopak jeho jistotu a sebedůvěru. Z ekonomického hlediska se při intenzivním využívání trenažérů šetří složitá, bojová technika, snižují se provozní náklady na výcvik a dosahuje se značných časových úspor.</a:t>
            </a:r>
          </a:p>
          <a:p>
            <a:pPr lvl="1" eaLnBrk="1" hangingPunct="1">
              <a:lnSpc>
                <a:spcPct val="80000"/>
              </a:lnSpc>
            </a:pPr>
            <a:r>
              <a:rPr lang="cs-CZ" altLang="cs-CZ" sz="800" b="1">
                <a:latin typeface="Arial" panose="020B0604020202020204" pitchFamily="34" charset="0"/>
              </a:rPr>
              <a:t>Počítače </a:t>
            </a:r>
            <a:r>
              <a:rPr lang="cs-CZ" altLang="cs-CZ" sz="800">
                <a:latin typeface="Arial" panose="020B0604020202020204" pitchFamily="34" charset="0"/>
              </a:rPr>
              <a:t>jsou využívány jako nejprogresivnější technické prostředky řízení výuky. Počítač s terminálovou sítí umožňuje vyučovat novou látku, procvičovat ji a přezkušovat. Na počítači lze simulovat nebezpečné nebo jinak těžko dostupné procesy (boj, jaderná reakce apod.) buď jeho demonstrací, nebo simulováním podmínek pro rozhodnutí. Počítač může vystupovat v rolí trenažéru pro řízení jednotlivých úloh nebo i komplexní velitelské činnosti.</a:t>
            </a:r>
          </a:p>
          <a:p>
            <a:pPr lvl="1" eaLnBrk="1" hangingPunct="1">
              <a:lnSpc>
                <a:spcPct val="80000"/>
              </a:lnSpc>
            </a:pPr>
            <a:r>
              <a:rPr lang="cs-CZ" altLang="cs-CZ" sz="800">
                <a:latin typeface="Arial" panose="020B0604020202020204" pitchFamily="34" charset="0"/>
              </a:rPr>
              <a:t>Počítače může být vhodně využito k vytvoření velkého počtu numericky různých příkladů pro řešení. Zvyšuje se tak tím kvalita výuky a umožňujte se racionálnější využití času velitele (učitele).</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B818F2BC-DA88-4C00-9E06-B3E0F125DE7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9A9BF33-E0CD-4717-A7E6-9A63923D2015}" type="slidenum">
              <a:rPr lang="cs-CZ" altLang="cs-CZ"/>
              <a:pPr eaLnBrk="1" hangingPunct="1">
                <a:spcBef>
                  <a:spcPct val="0"/>
                </a:spcBef>
              </a:pPr>
              <a:t>39</a:t>
            </a:fld>
            <a:endParaRPr lang="cs-CZ" altLang="cs-CZ"/>
          </a:p>
        </p:txBody>
      </p:sp>
      <p:sp>
        <p:nvSpPr>
          <p:cNvPr id="78851" name="Rectangle 2">
            <a:extLst>
              <a:ext uri="{FF2B5EF4-FFF2-40B4-BE49-F238E27FC236}">
                <a16:creationId xmlns:a16="http://schemas.microsoft.com/office/drawing/2014/main" id="{15D5B32B-B3EB-419D-A1F0-2EA40D3591F1}"/>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7A689455-C188-42EA-AE87-8277667ABE05}"/>
              </a:ext>
            </a:extLst>
          </p:cNvPr>
          <p:cNvSpPr>
            <a:spLocks noGrp="1" noChangeArrowheads="1"/>
          </p:cNvSpPr>
          <p:nvPr>
            <p:ph type="body" idx="1"/>
          </p:nvPr>
        </p:nvSpPr>
        <p:spPr>
          <a:noFill/>
        </p:spPr>
        <p:txBody>
          <a:bodyPr/>
          <a:lstStyle/>
          <a:p>
            <a:pPr eaLnBrk="1" hangingPunct="1">
              <a:lnSpc>
                <a:spcPct val="90000"/>
              </a:lnSpc>
            </a:pPr>
            <a:r>
              <a:rPr lang="cs-CZ" altLang="cs-CZ" sz="900" b="1" u="sng">
                <a:latin typeface="Arial" panose="020B0604020202020204" pitchFamily="34" charset="0"/>
              </a:rPr>
              <a:t>Výuková a výcviková místa a prostory</a:t>
            </a:r>
            <a:r>
              <a:rPr lang="cs-CZ" altLang="cs-CZ" sz="900" u="sng">
                <a:latin typeface="Arial" panose="020B0604020202020204" pitchFamily="34" charset="0"/>
              </a:rPr>
              <a:t>:</a:t>
            </a:r>
          </a:p>
          <a:p>
            <a:pPr eaLnBrk="1" hangingPunct="1">
              <a:lnSpc>
                <a:spcPct val="90000"/>
              </a:lnSpc>
            </a:pPr>
            <a:r>
              <a:rPr lang="cs-CZ" altLang="cs-CZ" sz="900">
                <a:latin typeface="Arial" panose="020B0604020202020204" pitchFamily="34" charset="0"/>
              </a:rPr>
              <a:t>Organizační formy výchovně-vzdělávacího procesu se realizují ve výukových a výcvikových místech a prostorech. Koncepce těchto míst a prostorů, jejich materiální vybavení a dislokace umožňuje racionálně využívat daného času a materiální báze k plnění výukových a vzdělávacích cílů přípravy vojáků.</a:t>
            </a:r>
          </a:p>
          <a:p>
            <a:pPr eaLnBrk="1" hangingPunct="1">
              <a:lnSpc>
                <a:spcPct val="90000"/>
              </a:lnSpc>
            </a:pPr>
            <a:r>
              <a:rPr lang="cs-CZ" altLang="cs-CZ" sz="900" b="1">
                <a:latin typeface="Arial" panose="020B0604020202020204" pitchFamily="34" charset="0"/>
              </a:rPr>
              <a:t>Učebny </a:t>
            </a:r>
            <a:r>
              <a:rPr lang="cs-CZ" altLang="cs-CZ" sz="900">
                <a:latin typeface="Arial" panose="020B0604020202020204" pitchFamily="34" charset="0"/>
              </a:rPr>
              <a:t>jsou uspořádány tak, aby umožňovaly optimální soustředění určitého počtu vojáků k vedení hromadné nebo skupinové výuky, aby každý voják mohl nerušeně sledovat výuku a učitel, aby měl k dispozici potřebné technické prostředky výuky.</a:t>
            </a:r>
          </a:p>
          <a:p>
            <a:pPr eaLnBrk="1" hangingPunct="1">
              <a:lnSpc>
                <a:spcPct val="90000"/>
              </a:lnSpc>
            </a:pPr>
            <a:r>
              <a:rPr lang="cs-CZ" altLang="cs-CZ" sz="900" b="1">
                <a:latin typeface="Arial" panose="020B0604020202020204" pitchFamily="34" charset="0"/>
              </a:rPr>
              <a:t>Základní učebny </a:t>
            </a:r>
            <a:r>
              <a:rPr lang="cs-CZ" altLang="cs-CZ" sz="900">
                <a:latin typeface="Arial" panose="020B0604020202020204" pitchFamily="34" charset="0"/>
              </a:rPr>
              <a:t>určené zpravidla pro jednu četu vojáků jsou při svém vybavení vhodné pro intelektuální činnosti učitele a vojáků tam, kde převažuje slovní názornost a kde prostředí má umožnit soustředěnou společnou práci menšího počtu vojáků. Využívají se také jako místo pro samostatné studium vojáků.</a:t>
            </a:r>
          </a:p>
          <a:p>
            <a:pPr eaLnBrk="1" hangingPunct="1">
              <a:lnSpc>
                <a:spcPct val="90000"/>
              </a:lnSpc>
            </a:pPr>
            <a:r>
              <a:rPr lang="cs-CZ" altLang="cs-CZ" sz="900" b="1">
                <a:latin typeface="Arial" panose="020B0604020202020204" pitchFamily="34" charset="0"/>
              </a:rPr>
              <a:t>Speciální učebny </a:t>
            </a:r>
            <a:r>
              <a:rPr lang="cs-CZ" altLang="cs-CZ" sz="900">
                <a:latin typeface="Arial" panose="020B0604020202020204" pitchFamily="34" charset="0"/>
              </a:rPr>
              <a:t>jsou odrazem různorodých potřeb vysokoškolského vyučování a jsou zpravidla jednoúčelové. Patří sem posluchárny, které umožňují intelektuální činnosti velkého počtu vojáků najednou pod řízením jednoho učitele, dále učebny velení, učebny technické apod., které při činnosti vojáků pod řízením jednoho učitele umožňují právě svým speciálním zařízením věcně názorné vyučování a učení včetně praktických činností vojáků.</a:t>
            </a:r>
          </a:p>
          <a:p>
            <a:pPr eaLnBrk="1" hangingPunct="1">
              <a:lnSpc>
                <a:spcPct val="90000"/>
              </a:lnSpc>
            </a:pPr>
            <a:r>
              <a:rPr lang="cs-CZ" altLang="cs-CZ" sz="900" b="1">
                <a:latin typeface="Arial" panose="020B0604020202020204" pitchFamily="34" charset="0"/>
              </a:rPr>
              <a:t>Laboratoře </a:t>
            </a:r>
            <a:r>
              <a:rPr lang="cs-CZ" altLang="cs-CZ" sz="900">
                <a:latin typeface="Arial" panose="020B0604020202020204" pitchFamily="34" charset="0"/>
              </a:rPr>
              <a:t>jsou specializovaná učební místa, vybavená příslušnými objekty studia, soustavami přístrojů speciálního určení, zařízeními pro příslušný typ modelování, experimentování a další odborné činnosti. Pracoviště pro vojáky mají na laboratoři umožňovat individuální práci nebo práci vojáků v malých skupinách.</a:t>
            </a:r>
          </a:p>
          <a:p>
            <a:pPr eaLnBrk="1" hangingPunct="1">
              <a:lnSpc>
                <a:spcPct val="90000"/>
              </a:lnSpc>
            </a:pPr>
            <a:r>
              <a:rPr lang="cs-CZ" altLang="cs-CZ" sz="900" b="1">
                <a:latin typeface="Arial" panose="020B0604020202020204" pitchFamily="34" charset="0"/>
              </a:rPr>
              <a:t>Kabinety </a:t>
            </a:r>
            <a:r>
              <a:rPr lang="cs-CZ" altLang="cs-CZ" sz="900">
                <a:latin typeface="Arial" panose="020B0604020202020204" pitchFamily="34" charset="0"/>
              </a:rPr>
              <a:t>svým vybavením v oblasti věcné názornosti jsou určeny především pro individuální nebo skupinové samostatné studium vojáků; metodické kabinety slouží pak k přípravě učitelů. Měly by výrazně zachycovat zejména vývoj dané vědní, obecně technické i vojensko-technické oblasti, umožňovat vojákům přístup k informacím z učiva daného předmětu, možnost opakování učiva a prověřování znalostí a dávat jim i metodické návody pro studium. K tomu jsou vybavovány učebními pomůckami a příslušnou didaktickou technikou.</a:t>
            </a:r>
          </a:p>
          <a:p>
            <a:pPr eaLnBrk="1" hangingPunct="1">
              <a:lnSpc>
                <a:spcPct val="90000"/>
              </a:lnSpc>
            </a:pPr>
            <a:r>
              <a:rPr lang="cs-CZ" altLang="cs-CZ" sz="900" b="1">
                <a:latin typeface="Arial" panose="020B0604020202020204" pitchFamily="34" charset="0"/>
              </a:rPr>
              <a:t>Cvičiště </a:t>
            </a:r>
            <a:r>
              <a:rPr lang="cs-CZ" altLang="cs-CZ" sz="900">
                <a:latin typeface="Arial" panose="020B0604020202020204" pitchFamily="34" charset="0"/>
              </a:rPr>
              <a:t>(taktická cvičiště, řidičská cvičiště, střelnice apod.) umožňují realizovat úkoly polní přípravy vojáků. Jsou vybavena zpravidla příslušnou simulační, kontrolní a jinou technikou, která umožňuje co nejvíce přiblížit polní výcvik vojáků skutečným bojovým podmínkám.</a:t>
            </a:r>
          </a:p>
          <a:p>
            <a:pPr eaLnBrk="1" hangingPunct="1">
              <a:lnSpc>
                <a:spcPct val="90000"/>
              </a:lnSpc>
            </a:pPr>
            <a:r>
              <a:rPr lang="cs-CZ" altLang="cs-CZ" sz="900" b="1">
                <a:latin typeface="Arial" panose="020B0604020202020204" pitchFamily="34" charset="0"/>
              </a:rPr>
              <a:t>Dílny </a:t>
            </a:r>
            <a:r>
              <a:rPr lang="cs-CZ" altLang="cs-CZ" sz="900">
                <a:latin typeface="Arial" panose="020B0604020202020204" pitchFamily="34" charset="0"/>
              </a:rPr>
              <a:t>jsou speciálními vyučovacími a výcvikovými místy, určenými zejména k praktické technické přípravě vojáků, k osvojování dovedností v ošetřování a opravách vojenské techniky.</a:t>
            </a:r>
          </a:p>
          <a:p>
            <a:pPr eaLnBrk="1" hangingPunct="1">
              <a:lnSpc>
                <a:spcPct val="90000"/>
              </a:lnSpc>
            </a:pPr>
            <a:r>
              <a:rPr lang="cs-CZ" altLang="cs-CZ" sz="900" b="1">
                <a:latin typeface="Arial" panose="020B0604020202020204" pitchFamily="34" charset="0"/>
              </a:rPr>
              <a:t>Knihovny a studovny </a:t>
            </a:r>
            <a:r>
              <a:rPr lang="cs-CZ" altLang="cs-CZ" sz="900">
                <a:latin typeface="Arial" panose="020B0604020202020204" pitchFamily="34" charset="0"/>
              </a:rPr>
              <a:t>poskytují vojákům informační podklady pro studium a umožňují jim studium některých materiálů ve svých studovnách.</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68C10D64-5B6D-4EA8-BA07-B1512D26E36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D0DF6B9-3B6D-4C12-A76B-6A5A48D75DE4}" type="slidenum">
              <a:rPr lang="cs-CZ" altLang="cs-CZ"/>
              <a:pPr eaLnBrk="1" hangingPunct="1">
                <a:spcBef>
                  <a:spcPct val="0"/>
                </a:spcBef>
              </a:pPr>
              <a:t>40</a:t>
            </a:fld>
            <a:endParaRPr lang="cs-CZ" altLang="cs-CZ"/>
          </a:p>
        </p:txBody>
      </p:sp>
      <p:sp>
        <p:nvSpPr>
          <p:cNvPr id="80899" name="Rectangle 2">
            <a:extLst>
              <a:ext uri="{FF2B5EF4-FFF2-40B4-BE49-F238E27FC236}">
                <a16:creationId xmlns:a16="http://schemas.microsoft.com/office/drawing/2014/main" id="{FDA5C371-D211-44E9-AB08-986D3EB6F6A0}"/>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930BDB61-5FF8-4594-849F-1A117FB435A6}"/>
              </a:ext>
            </a:extLst>
          </p:cNvPr>
          <p:cNvSpPr>
            <a:spLocks noGrp="1" noChangeArrowheads="1"/>
          </p:cNvSpPr>
          <p:nvPr>
            <p:ph type="body" idx="1"/>
          </p:nvPr>
        </p:nvSpPr>
        <p:spPr>
          <a:noFill/>
        </p:spPr>
        <p:txBody>
          <a:bodyPr/>
          <a:lstStyle/>
          <a:p>
            <a:pPr eaLnBrk="1" hangingPunct="1">
              <a:lnSpc>
                <a:spcPct val="90000"/>
              </a:lnSpc>
            </a:pPr>
            <a:r>
              <a:rPr lang="cs-CZ" altLang="cs-CZ" sz="900" b="1">
                <a:latin typeface="Arial" panose="020B0604020202020204" pitchFamily="34" charset="0"/>
              </a:rPr>
              <a:t>Učební a výcviková základna</a:t>
            </a:r>
          </a:p>
          <a:p>
            <a:pPr eaLnBrk="1" hangingPunct="1">
              <a:lnSpc>
                <a:spcPct val="90000"/>
              </a:lnSpc>
            </a:pPr>
            <a:r>
              <a:rPr lang="cs-CZ" altLang="cs-CZ" sz="900">
                <a:latin typeface="Arial" panose="020B0604020202020204" pitchFamily="34" charset="0"/>
              </a:rPr>
              <a:t>K výcviku základů přežití se využívají cvičné prostory ve volné přírodě, především vojenské výcvikové prostory.</a:t>
            </a:r>
          </a:p>
          <a:p>
            <a:pPr eaLnBrk="1" hangingPunct="1">
              <a:lnSpc>
                <a:spcPct val="90000"/>
              </a:lnSpc>
            </a:pPr>
            <a:r>
              <a:rPr lang="cs-CZ" altLang="cs-CZ" sz="900">
                <a:latin typeface="Arial" panose="020B0604020202020204" pitchFamily="34" charset="0"/>
              </a:rPr>
              <a:t>Výběr prostoru závisí na cíli a obsahu konkrétního výcviku a úrovni dovedností cvičenců. Rozhodující je hledisko bezpečnosti a ochrany zdraví cvičících. Není-li k dispozici optimální prostor pro cvičení, je v počátečních fázích výcviku přijatelnější ustoupit od náročnosti a výcvik upravit tak, aby neohrožoval zdraví a bezpečnost cvičenců.</a:t>
            </a:r>
          </a:p>
          <a:p>
            <a:pPr eaLnBrk="1" hangingPunct="1">
              <a:lnSpc>
                <a:spcPct val="90000"/>
              </a:lnSpc>
            </a:pPr>
            <a:r>
              <a:rPr lang="cs-CZ" altLang="cs-CZ" sz="900">
                <a:latin typeface="Arial" panose="020B0604020202020204" pitchFamily="34" charset="0"/>
              </a:rPr>
              <a:t>Vedoucí výcviku je povinen provádět výcvik v prostorech, které zná nebo se s nimi dobře seznámil. K tomu slouží podrobný průzkum plánovaných míst vedení výcviku. Řídící se tohoto průzkumu osobně zúčastňuje.</a:t>
            </a:r>
          </a:p>
          <a:p>
            <a:pPr eaLnBrk="1" hangingPunct="1">
              <a:lnSpc>
                <a:spcPct val="90000"/>
              </a:lnSpc>
            </a:pPr>
            <a:r>
              <a:rPr lang="cs-CZ" altLang="cs-CZ" sz="900">
                <a:latin typeface="Arial" panose="020B0604020202020204" pitchFamily="34" charset="0"/>
              </a:rPr>
              <a:t>Při používání lokalit mimo VVP je vedoucí výcviku povinen podle konkrétních podmínek provést dohovor s příslušnými správními orgány, popřípadě vyžádat patřičná povolení a dbát na dodržování platných předpisů a nařízení.</a:t>
            </a:r>
          </a:p>
          <a:p>
            <a:pPr eaLnBrk="1" hangingPunct="1">
              <a:lnSpc>
                <a:spcPct val="90000"/>
              </a:lnSpc>
            </a:pPr>
            <a:r>
              <a:rPr lang="cs-CZ" altLang="cs-CZ" sz="900" b="1">
                <a:latin typeface="Arial" panose="020B0604020202020204" pitchFamily="34" charset="0"/>
              </a:rPr>
              <a:t>Materiální zabezpečení</a:t>
            </a:r>
          </a:p>
          <a:p>
            <a:pPr eaLnBrk="1" hangingPunct="1">
              <a:lnSpc>
                <a:spcPct val="90000"/>
              </a:lnSpc>
            </a:pPr>
            <a:r>
              <a:rPr lang="cs-CZ" altLang="cs-CZ" sz="900">
                <a:latin typeface="Arial" panose="020B0604020202020204" pitchFamily="34" charset="0"/>
              </a:rPr>
              <a:t>jako materiál pro výcvik v přežití slouží výstroj a výzbroj jednotlivce, popř. další výbava, která není standartně součástí náležitosti jednotlivce (např. GPS,  vysílačka, signalizační prostředky apod.) </a:t>
            </a:r>
            <a:endParaRPr lang="cs-CZ" altLang="cs-CZ" sz="900" b="1">
              <a:latin typeface="Arial" panose="020B0604020202020204" pitchFamily="34" charset="0"/>
            </a:endParaRPr>
          </a:p>
          <a:p>
            <a:pPr eaLnBrk="1" hangingPunct="1">
              <a:lnSpc>
                <a:spcPct val="90000"/>
              </a:lnSpc>
            </a:pPr>
            <a:r>
              <a:rPr lang="cs-CZ" altLang="cs-CZ" sz="900" b="1">
                <a:latin typeface="Arial" panose="020B0604020202020204" pitchFamily="34" charset="0"/>
              </a:rPr>
              <a:t>Zdravotnické zabezpečení</a:t>
            </a:r>
          </a:p>
          <a:p>
            <a:pPr eaLnBrk="1" hangingPunct="1">
              <a:lnSpc>
                <a:spcPct val="90000"/>
              </a:lnSpc>
            </a:pPr>
            <a:r>
              <a:rPr lang="cs-CZ" altLang="cs-CZ" sz="900">
                <a:latin typeface="Arial" panose="020B0604020202020204" pitchFamily="34" charset="0"/>
              </a:rPr>
              <a:t>Nepominutelnou součástí výcviku je zdravotnické zabezpečení přiměřené charakteru místa a obsahu výcviku, a které musí být vždy dostupné v odpovídajícím čase a rozsahu. Zdravotnické zabezpečení zahrnuje: zabezpečení spojení s příslušným orgánem zdravotnické služby AČR nebo záchranné služby, vybavení cvičících individuálními balíčky 1. pomoci, vybavení vedoucího zaměstnání lékárničkou s odpovídajícím obsahem včetně fixačními pomůckami, vybavení cvičících prostředky pro transport raněných v terénu, přítomností vozidla pro transport do zdravotnického zařízení, přítomností prvků zdravotnické služby AČR, pokud to obsah a charakter výcviku vyžaduje.</a:t>
            </a:r>
            <a:endParaRPr lang="cs-CZ" altLang="cs-CZ" sz="900" b="1">
              <a:latin typeface="Arial" panose="020B0604020202020204" pitchFamily="34" charset="0"/>
            </a:endParaRPr>
          </a:p>
          <a:p>
            <a:pPr eaLnBrk="1" hangingPunct="1">
              <a:lnSpc>
                <a:spcPct val="90000"/>
              </a:lnSpc>
            </a:pPr>
            <a:r>
              <a:rPr lang="cs-CZ" altLang="cs-CZ" sz="900" b="1">
                <a:latin typeface="Arial" panose="020B0604020202020204" pitchFamily="34" charset="0"/>
              </a:rPr>
              <a:t>Bezpečnost a ochrana před poškozením zdraví při výcviku v přežití</a:t>
            </a:r>
          </a:p>
          <a:p>
            <a:pPr eaLnBrk="1" hangingPunct="1">
              <a:lnSpc>
                <a:spcPct val="90000"/>
              </a:lnSpc>
            </a:pPr>
            <a:r>
              <a:rPr lang="cs-CZ" altLang="cs-CZ" sz="900">
                <a:latin typeface="Arial" panose="020B0604020202020204" pitchFamily="34" charset="0"/>
              </a:rPr>
              <a:t>Vedoucí výcviku rozhoduje o rozsahu bezpečnostních opatření, které prostředky a v jakém množství budou adekvátní pro daný výcvik a o způsobu jejich využití. Přitom může využít možností povinného vybavení cvičících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D01D3EA5-7FF5-487B-A962-371D7B21848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D742F2F-67AC-4E52-B70E-C7834EE5C67C}" type="slidenum">
              <a:rPr lang="cs-CZ" altLang="cs-CZ"/>
              <a:pPr eaLnBrk="1" hangingPunct="1">
                <a:spcBef>
                  <a:spcPct val="0"/>
                </a:spcBef>
              </a:pPr>
              <a:t>43</a:t>
            </a:fld>
            <a:endParaRPr lang="cs-CZ" altLang="cs-CZ"/>
          </a:p>
        </p:txBody>
      </p:sp>
      <p:sp>
        <p:nvSpPr>
          <p:cNvPr id="84995" name="Rectangle 2">
            <a:extLst>
              <a:ext uri="{FF2B5EF4-FFF2-40B4-BE49-F238E27FC236}">
                <a16:creationId xmlns:a16="http://schemas.microsoft.com/office/drawing/2014/main" id="{EF0DA0F8-DD98-4071-9F6F-8DAEA0052BA1}"/>
              </a:ext>
            </a:extLst>
          </p:cNvPr>
          <p:cNvSpPr>
            <a:spLocks noGrp="1" noRot="1" noChangeAspect="1" noChangeArrowheads="1" noTextEdit="1"/>
          </p:cNvSpPr>
          <p:nvPr>
            <p:ph type="sldImg"/>
          </p:nvPr>
        </p:nvSpPr>
        <p:spPr>
          <a:ln/>
        </p:spPr>
      </p:sp>
      <p:sp>
        <p:nvSpPr>
          <p:cNvPr id="84996" name="Rectangle 3">
            <a:extLst>
              <a:ext uri="{FF2B5EF4-FFF2-40B4-BE49-F238E27FC236}">
                <a16:creationId xmlns:a16="http://schemas.microsoft.com/office/drawing/2014/main" id="{7E6A82A0-D891-4902-A178-1263B22CE3EA}"/>
              </a:ext>
            </a:extLst>
          </p:cNvPr>
          <p:cNvSpPr>
            <a:spLocks noGrp="1" noChangeArrowheads="1"/>
          </p:cNvSpPr>
          <p:nvPr>
            <p:ph type="body" idx="1"/>
          </p:nvPr>
        </p:nvSpPr>
        <p:spPr>
          <a:noFill/>
        </p:spPr>
        <p:txBody>
          <a:bodyPr/>
          <a:lstStyle/>
          <a:p>
            <a:pPr eaLnBrk="1" hangingPunct="1"/>
            <a:r>
              <a:rPr lang="cs-CZ" altLang="cs-CZ" b="1">
                <a:latin typeface="Arial" panose="020B0604020202020204" pitchFamily="34" charset="0"/>
              </a:rPr>
              <a:t>Předpokladem</a:t>
            </a:r>
            <a:r>
              <a:rPr lang="cs-CZ" altLang="cs-CZ">
                <a:latin typeface="Arial" panose="020B0604020202020204" pitchFamily="34" charset="0"/>
              </a:rPr>
              <a:t> úspěšného průběhu, dosažení cílů kteréhokoli zaměstnání je jeho </a:t>
            </a:r>
            <a:r>
              <a:rPr lang="cs-CZ" altLang="cs-CZ" b="1">
                <a:latin typeface="Arial" panose="020B0604020202020204" pitchFamily="34" charset="0"/>
              </a:rPr>
              <a:t>všestranná příprava řídícím</a:t>
            </a:r>
            <a:r>
              <a:rPr lang="cs-CZ" altLang="cs-CZ">
                <a:latin typeface="Arial" panose="020B0604020202020204" pitchFamily="34" charset="0"/>
              </a:rPr>
              <a:t>.</a:t>
            </a:r>
          </a:p>
          <a:p>
            <a:pPr eaLnBrk="1" hangingPunct="1"/>
            <a:endParaRPr lang="cs-CZ" altLang="cs-CZ" b="1">
              <a:latin typeface="Arial" panose="020B0604020202020204" pitchFamily="34" charset="0"/>
            </a:endParaRPr>
          </a:p>
          <a:p>
            <a:pPr eaLnBrk="1" hangingPunct="1"/>
            <a:r>
              <a:rPr lang="cs-CZ" altLang="cs-CZ" b="1">
                <a:latin typeface="Arial" panose="020B0604020202020204" pitchFamily="34" charset="0"/>
              </a:rPr>
              <a:t>Připravenost </a:t>
            </a:r>
            <a:r>
              <a:rPr lang="cs-CZ" altLang="cs-CZ">
                <a:latin typeface="Arial" panose="020B0604020202020204" pitchFamily="34" charset="0"/>
              </a:rPr>
              <a:t>řídícího na zaměstnání je výsledkem </a:t>
            </a:r>
            <a:r>
              <a:rPr lang="cs-CZ" altLang="cs-CZ" b="1">
                <a:latin typeface="Arial" panose="020B0604020202020204" pitchFamily="34" charset="0"/>
              </a:rPr>
              <a:t>dlouhodobé práce</a:t>
            </a:r>
            <a:r>
              <a:rPr lang="cs-CZ" altLang="cs-CZ">
                <a:latin typeface="Arial" panose="020B0604020202020204" pitchFamily="34" charset="0"/>
              </a:rPr>
              <a:t>.</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Základem </a:t>
            </a:r>
            <a:r>
              <a:rPr lang="cs-CZ" altLang="cs-CZ">
                <a:latin typeface="Arial" panose="020B0604020202020204" pitchFamily="34" charset="0"/>
              </a:rPr>
              <a:t>této připravenosti je cílevědomá a soustavná péče řídícího zaměstnání o osobní </a:t>
            </a:r>
            <a:r>
              <a:rPr lang="cs-CZ" altLang="cs-CZ" b="1">
                <a:latin typeface="Arial" panose="020B0604020202020204" pitchFamily="34" charset="0"/>
              </a:rPr>
              <a:t>vojensko-odborný a vojensko-pedagogický růst</a:t>
            </a:r>
            <a:r>
              <a:rPr lang="cs-CZ" altLang="cs-CZ">
                <a:latin typeface="Arial" panose="020B0604020202020204" pitchFamily="34" charset="0"/>
              </a:rPr>
              <a:t>.</a:t>
            </a:r>
          </a:p>
          <a:p>
            <a:pPr eaLnBrk="1" hangingPunct="1"/>
            <a:endParaRPr lang="cs-CZ" altLang="cs-CZ">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E62D5ACA-FC73-44A8-BE54-6E4B10D4165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5CFFEBE-9120-4D5F-9734-B87693EB7A8F}" type="slidenum">
              <a:rPr lang="cs-CZ" altLang="cs-CZ"/>
              <a:pPr eaLnBrk="1" hangingPunct="1">
                <a:spcBef>
                  <a:spcPct val="0"/>
                </a:spcBef>
              </a:pPr>
              <a:t>44</a:t>
            </a:fld>
            <a:endParaRPr lang="cs-CZ" altLang="cs-CZ"/>
          </a:p>
        </p:txBody>
      </p:sp>
      <p:sp>
        <p:nvSpPr>
          <p:cNvPr id="87043" name="Rectangle 2">
            <a:extLst>
              <a:ext uri="{FF2B5EF4-FFF2-40B4-BE49-F238E27FC236}">
                <a16:creationId xmlns:a16="http://schemas.microsoft.com/office/drawing/2014/main" id="{B2AE2A49-C47E-4AAB-BBE4-9C3735C82F1F}"/>
              </a:ext>
            </a:extLst>
          </p:cNvPr>
          <p:cNvSpPr>
            <a:spLocks noGrp="1" noRot="1" noChangeAspect="1" noChangeArrowheads="1" noTextEdit="1"/>
          </p:cNvSpPr>
          <p:nvPr>
            <p:ph type="sldImg"/>
          </p:nvPr>
        </p:nvSpPr>
        <p:spPr>
          <a:ln/>
        </p:spPr>
      </p:sp>
      <p:sp>
        <p:nvSpPr>
          <p:cNvPr id="87044" name="Rectangle 3">
            <a:extLst>
              <a:ext uri="{FF2B5EF4-FFF2-40B4-BE49-F238E27FC236}">
                <a16:creationId xmlns:a16="http://schemas.microsoft.com/office/drawing/2014/main" id="{7C4AD911-F0A3-4C00-BB01-D31C6226AFE8}"/>
              </a:ext>
            </a:extLst>
          </p:cNvPr>
          <p:cNvSpPr>
            <a:spLocks noGrp="1" noChangeArrowheads="1"/>
          </p:cNvSpPr>
          <p:nvPr>
            <p:ph type="body" idx="1"/>
          </p:nvPr>
        </p:nvSpPr>
        <p:spPr>
          <a:noFill/>
        </p:spPr>
        <p:txBody>
          <a:bodyPr/>
          <a:lstStyle/>
          <a:p>
            <a:pPr lvl="4" eaLnBrk="1" hangingPunct="1">
              <a:lnSpc>
                <a:spcPct val="80000"/>
              </a:lnSpc>
            </a:pPr>
            <a:r>
              <a:rPr lang="cs-CZ" altLang="cs-CZ" sz="800">
                <a:latin typeface="Arial" panose="020B0604020202020204" pitchFamily="34" charset="0"/>
              </a:rPr>
              <a:t>Pro přípravu a vedení zaměstnání platí tyto zásady:</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Ujasněnost cíle zaměstnání </a:t>
            </a:r>
            <a:r>
              <a:rPr lang="cs-CZ" altLang="cs-CZ" sz="800">
                <a:latin typeface="Arial" panose="020B0604020202020204" pitchFamily="34" charset="0"/>
              </a:rPr>
              <a:t>je důležitým předpokladem toho, aby byl vytvářen soulad cíle zaměstnání s požadavkem dosažení vycvičenosti jednotky, odpovídajícím stupněm a odpovídající fází osvojování dané problematiky. Cílem zaměstnání může být předávání nových vědomostí, vytváření počátečních dovedností a návyků nebo jejich upevnění, prověrka vědomostí vojáků apod.</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Jednota učebních a výchovných cílů </a:t>
            </a:r>
            <a:r>
              <a:rPr lang="cs-CZ" altLang="cs-CZ" sz="800">
                <a:latin typeface="Arial" panose="020B0604020202020204" pitchFamily="34" charset="0"/>
              </a:rPr>
              <a:t>vede řídícího zaměstnání k tomu, aby využíval cílevědomě každého zaměstnání nejen k získání vědomostí, vytváření dovedností a návyků, ale aby ve všech zaměstnáních soustavně pečoval o vytváření a upevňování žádoucích rysů osobnosti každého vojáka.</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Logická uzavřenost </a:t>
            </a:r>
            <a:r>
              <a:rPr lang="cs-CZ" altLang="cs-CZ" sz="800">
                <a:latin typeface="Arial" panose="020B0604020202020204" pitchFamily="34" charset="0"/>
              </a:rPr>
              <a:t>ukazuje na skutečnost, že každé zaměstnání je určitý uzavřený celek, který v sobě zahrnuje logicky ucelenou část učiva rozsáhlejšího tématu daného předmětu. Současně je tedy zaměstnání pouze jedním z článků celkového řetězu soustavy zaměstnání, spojených vzájemně celkovým cílem a celkovým obsahem.</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Správný výběr obsahu zaměstnání </a:t>
            </a:r>
            <a:r>
              <a:rPr lang="cs-CZ" altLang="cs-CZ" sz="800">
                <a:latin typeface="Arial" panose="020B0604020202020204" pitchFamily="34" charset="0"/>
              </a:rPr>
              <a:t>je potřebný pro každé zaměstnání a pro každou jeho část. Musí být v souladu s požadavkem učit vojáka tomu, co bude potřebovat v boji. Při výběru učiva vychází řídící zaměstnání z požadavků programů přípravy daného druhu vojska a odbornosti, bere v úvahu stávající úroveň vycvičenosti podřízených a hlavně požadavky a potřeby výkonu funkce, na které jsou připravováni.</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Správná volba odpovídajících metod </a:t>
            </a:r>
            <a:r>
              <a:rPr lang="cs-CZ" altLang="cs-CZ" sz="800">
                <a:latin typeface="Arial" panose="020B0604020202020204" pitchFamily="34" charset="0"/>
              </a:rPr>
              <a:t>je jednou z nejdůležitějších zásad. Tato volba není náhodná, ale je závislá na cíli zaměstnání, jeho jím obsahu a na úrovni vycvičenosti a připravenosti podřízených. Řídící zaměstnání musí volit takové metody a metodické obraty, které maximálně přibližují výcvik skutečným bojovým podmínkám a optimálně využívají možnosti materiálně technické a výcvikové základny.</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Kolektivní charakter zaměstnání </a:t>
            </a:r>
            <a:r>
              <a:rPr lang="cs-CZ" altLang="cs-CZ" sz="800">
                <a:latin typeface="Arial" panose="020B0604020202020204" pitchFamily="34" charset="0"/>
              </a:rPr>
              <a:t>musí směřovat nejen k dokonalé přípravě jednotlivých vojáků, ale současně má v rámci svých možností cílevědomě napomáhat postupnému stmelování bojového kolektivu a jeho psychologické přípravě, učit podřízené vzájemné spolupráci, součinnosti, popřípadě zastupitelnosti v jednotlivých funkcích v jednotce.</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Organizovanost a plánovitost zaměstnání </a:t>
            </a:r>
            <a:r>
              <a:rPr lang="cs-CZ" altLang="cs-CZ" sz="800">
                <a:latin typeface="Arial" panose="020B0604020202020204" pitchFamily="34" charset="0"/>
              </a:rPr>
              <a:t>je vizitkou organizátorské práce řídícího zaměstnání, který musí mít každé zaměstnání předem dobře promyšlené a připravené, probíhající podle připraveného plánu (písemné přípravy velitele) a dokonale zabezpečeno materiálně. Řídící zaměstnání musí dbát na to, aby všichni příslušníci cvičící jednotky po celou dobu zaměstnání plnili stanovené úkoly. Doba zaměstnání musí být využita co nejefektivněji.</a:t>
            </a:r>
          </a:p>
          <a:p>
            <a:pPr lvl="4"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Kvalitní příprava každého zaměstnání je současně podmíněna i dokonalou znalostí cílů a hlavních úkolů přípravy podřízených a je možno ji členit do postupných částí, jako je </a:t>
            </a:r>
            <a:r>
              <a:rPr lang="cs-CZ" altLang="cs-CZ" sz="800" b="1">
                <a:latin typeface="Arial" panose="020B0604020202020204" pitchFamily="34" charset="0"/>
              </a:rPr>
              <a:t>příprava zaměstnání (plánování, organizování), provedení zaměstnání, rozbor (analýza) a hodnocení</a:t>
            </a:r>
            <a:r>
              <a:rPr lang="cs-CZ" altLang="cs-CZ" sz="800">
                <a:latin typeface="Arial" panose="020B0604020202020204" pitchFamily="34" charset="0"/>
              </a:rP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DCE2CA68-332F-430F-A48F-FAB4CF874843}"/>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587F452-C2B0-4963-8C24-AB1BB439E2F8}" type="slidenum">
              <a:rPr lang="cs-CZ" altLang="cs-CZ"/>
              <a:pPr eaLnBrk="1" hangingPunct="1">
                <a:spcBef>
                  <a:spcPct val="0"/>
                </a:spcBef>
              </a:pPr>
              <a:t>7</a:t>
            </a:fld>
            <a:endParaRPr lang="cs-CZ" altLang="cs-CZ"/>
          </a:p>
        </p:txBody>
      </p:sp>
      <p:sp>
        <p:nvSpPr>
          <p:cNvPr id="13315" name="Rectangle 2">
            <a:extLst>
              <a:ext uri="{FF2B5EF4-FFF2-40B4-BE49-F238E27FC236}">
                <a16:creationId xmlns:a16="http://schemas.microsoft.com/office/drawing/2014/main" id="{F2A415E8-7C10-49F6-8D18-27F8DF6E0D8D}"/>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060F0EC3-B275-43D6-B1A0-F36E6812A8F4}"/>
              </a:ext>
            </a:extLst>
          </p:cNvPr>
          <p:cNvSpPr>
            <a:spLocks noGrp="1" noChangeArrowheads="1"/>
          </p:cNvSpPr>
          <p:nvPr>
            <p:ph type="body" idx="1"/>
          </p:nvPr>
        </p:nvSpPr>
        <p:spPr>
          <a:noFill/>
        </p:spPr>
        <p:txBody>
          <a:bodyPr/>
          <a:lstStyle/>
          <a:p>
            <a:pPr eaLnBrk="1" hangingPunct="1"/>
            <a:r>
              <a:rPr lang="cs-CZ" altLang="cs-CZ" b="1">
                <a:latin typeface="Arial" panose="020B0604020202020204" pitchFamily="34" charset="0"/>
              </a:rPr>
              <a:t>Vědeckost </a:t>
            </a:r>
            <a:r>
              <a:rPr lang="cs-CZ" altLang="cs-CZ">
                <a:latin typeface="Arial" panose="020B0604020202020204" pitchFamily="34" charset="0"/>
              </a:rPr>
              <a:t>– zavazuje každého velitele vycházet při přípravě svých podřízených z hlubokých vojenských a vojensko-technických znalostí. Vědomosti musí být hodnověrné a musí vycházet z nejnovějších poznatků vojenské vědy.</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Musí usilovat o to, aby obsah přípravy byl plně v souladu s příslušnými normami a standardy činnosti a aby v něm byly současně uplatňovány i aktuální poznatky a zkušenosti z činnosti vojsk v reálně probíhajících operacích.</a:t>
            </a:r>
          </a:p>
          <a:p>
            <a:pPr eaLnBrk="1" hangingPunct="1"/>
            <a:r>
              <a:rPr lang="cs-CZ" altLang="cs-CZ">
                <a:latin typeface="Arial" panose="020B0604020202020204" pitchFamily="34" charset="0"/>
              </a:rPr>
              <a:t> </a:t>
            </a:r>
          </a:p>
          <a:p>
            <a:pPr eaLnBrk="1" hangingPunct="1"/>
            <a:r>
              <a:rPr lang="cs-CZ" altLang="cs-CZ">
                <a:latin typeface="Arial" panose="020B0604020202020204" pitchFamily="34" charset="0"/>
              </a:rPr>
              <a:t>Příprava příslušníků AČR musí odpovídat soudobým požadavkům a zásadám vojenské sociologie, psychologie a pedagogiky.</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C5F4E688-C03F-47AB-81D3-53CF1AE2395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4075D96-FF40-4CD5-8F20-FB744A7D20C4}" type="slidenum">
              <a:rPr lang="cs-CZ" altLang="cs-CZ"/>
              <a:pPr eaLnBrk="1" hangingPunct="1">
                <a:spcBef>
                  <a:spcPct val="0"/>
                </a:spcBef>
              </a:pPr>
              <a:t>45</a:t>
            </a:fld>
            <a:endParaRPr lang="cs-CZ" altLang="cs-CZ"/>
          </a:p>
        </p:txBody>
      </p:sp>
      <p:sp>
        <p:nvSpPr>
          <p:cNvPr id="89091" name="Rectangle 2">
            <a:extLst>
              <a:ext uri="{FF2B5EF4-FFF2-40B4-BE49-F238E27FC236}">
                <a16:creationId xmlns:a16="http://schemas.microsoft.com/office/drawing/2014/main" id="{B6BBABE4-5338-41C9-8EB1-EBAE4442394F}"/>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00761430-18FB-4C43-A56F-52314C7737E7}"/>
              </a:ext>
            </a:extLst>
          </p:cNvPr>
          <p:cNvSpPr>
            <a:spLocks noGrp="1" noChangeArrowheads="1"/>
          </p:cNvSpPr>
          <p:nvPr>
            <p:ph type="body" idx="1"/>
          </p:nvPr>
        </p:nvSpPr>
        <p:spPr>
          <a:noFill/>
        </p:spPr>
        <p:txBody>
          <a:bodyPr/>
          <a:lstStyle/>
          <a:p>
            <a:pPr eaLnBrk="1" hangingPunct="1">
              <a:lnSpc>
                <a:spcPct val="80000"/>
              </a:lnSpc>
            </a:pPr>
            <a:r>
              <a:rPr lang="cs-CZ" altLang="cs-CZ" sz="800" b="1">
                <a:latin typeface="Arial" panose="020B0604020202020204" pitchFamily="34" charset="0"/>
              </a:rPr>
              <a:t>Příprava zaměstnání</a:t>
            </a: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Příprava zaměstnání v sobě zahrnuje plánování a organizování zaměstnání s cílem jej promyslet, naplánovat a všestranně zabezpečit.</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b="1">
                <a:latin typeface="Arial" panose="020B0604020202020204" pitchFamily="34" charset="0"/>
              </a:rPr>
              <a:t>Plánování zaměstnání</a:t>
            </a: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Při plánování zaměstnání jeho řídící v souladu se stanovenými cíli rozhoduje o </a:t>
            </a:r>
            <a:r>
              <a:rPr lang="cs-CZ" altLang="cs-CZ" sz="800" b="1">
                <a:latin typeface="Arial" panose="020B0604020202020204" pitchFamily="34" charset="0"/>
              </a:rPr>
              <a:t>cílech, náplni, způsobech přípravy, provedení a hodnocení zaměstnání</a:t>
            </a:r>
            <a:r>
              <a:rPr lang="cs-CZ" altLang="cs-CZ" sz="800">
                <a:latin typeface="Arial" panose="020B0604020202020204" pitchFamily="34" charset="0"/>
              </a:rPr>
              <a:t>. Velitelé vyšších stupňů rozhodují pouze o rozsahu a náplni zaměstnání, která řídí sami nebo prostřednictvím svých štábů, a o opatřeních, která vyžadují koordinaci mezi podřízenými jednotkami.</a:t>
            </a:r>
          </a:p>
          <a:p>
            <a:pPr eaLnBrk="1" hangingPunct="1">
              <a:lnSpc>
                <a:spcPct val="80000"/>
              </a:lnSpc>
            </a:pPr>
            <a:r>
              <a:rPr lang="cs-CZ" altLang="cs-CZ" sz="800">
                <a:latin typeface="Arial" panose="020B0604020202020204" pitchFamily="34" charset="0"/>
              </a:rPr>
              <a:t>Kromě didaktických (vzdělávacích) cílů si současně ujasňuje cíle a možnosti těchto předmětů v rozvoji, výchově i psychologické přípravě vojáků a vojenského kolektivu. V souladu s tím přistupuje řídící zaměstnání k </a:t>
            </a:r>
            <a:r>
              <a:rPr lang="cs-CZ" altLang="cs-CZ" sz="800" b="1">
                <a:latin typeface="Arial" panose="020B0604020202020204" pitchFamily="34" charset="0"/>
              </a:rPr>
              <a:t>plánovitému studiu</a:t>
            </a:r>
            <a:r>
              <a:rPr lang="cs-CZ" altLang="cs-CZ" sz="800">
                <a:latin typeface="Arial" panose="020B0604020202020204" pitchFamily="34" charset="0"/>
              </a:rPr>
              <a:t> potřebné vojensko-odborné a vojensko-pedagogické literatury a dalších zdrojů i informací. Současně s tímto studiem se předběžně zamýšlí nad využitím metod a prostředků a upřesňuje úkoly pro samostatnou přípravu svých podřízených.</a:t>
            </a:r>
          </a:p>
          <a:p>
            <a:pPr eaLnBrk="1" hangingPunct="1">
              <a:lnSpc>
                <a:spcPct val="80000"/>
              </a:lnSpc>
            </a:pPr>
            <a:r>
              <a:rPr lang="cs-CZ" altLang="cs-CZ" sz="800" b="1">
                <a:latin typeface="Arial" panose="020B0604020202020204" pitchFamily="34" charset="0"/>
              </a:rPr>
              <a:t>Organizování zaměstnání</a:t>
            </a:r>
            <a:endParaRPr lang="cs-CZ" altLang="cs-CZ" sz="800">
              <a:latin typeface="Arial" panose="020B0604020202020204" pitchFamily="34" charset="0"/>
            </a:endParaRPr>
          </a:p>
          <a:p>
            <a:pPr eaLnBrk="1" hangingPunct="1">
              <a:lnSpc>
                <a:spcPct val="80000"/>
              </a:lnSpc>
            </a:pPr>
            <a:r>
              <a:rPr lang="cs-CZ" altLang="cs-CZ" sz="800" b="1">
                <a:latin typeface="Arial" panose="020B0604020202020204" pitchFamily="34" charset="0"/>
              </a:rPr>
              <a:t>Organizování zaměstnání </a:t>
            </a:r>
            <a:r>
              <a:rPr lang="cs-CZ" altLang="cs-CZ" sz="800">
                <a:latin typeface="Arial" panose="020B0604020202020204" pitchFamily="34" charset="0"/>
              </a:rPr>
              <a:t>zahrnuje bezprostřední přípravu osob, materiálu a prostoru k provedení zaměstnání. Vhodnou a dovednou organizací si řídící zaměstnání vytváří především </a:t>
            </a:r>
            <a:r>
              <a:rPr lang="cs-CZ" altLang="cs-CZ" sz="800" b="1">
                <a:latin typeface="Arial" panose="020B0604020202020204" pitchFamily="34" charset="0"/>
              </a:rPr>
              <a:t>časové podmínky </a:t>
            </a:r>
            <a:r>
              <a:rPr lang="cs-CZ" altLang="cs-CZ" sz="800">
                <a:latin typeface="Arial" panose="020B0604020202020204" pitchFamily="34" charset="0"/>
              </a:rPr>
              <a:t>(přesuny, čas na přípravu, kalkulační rozpočet vlastního zaměstnání apod.), </a:t>
            </a:r>
            <a:r>
              <a:rPr lang="cs-CZ" altLang="cs-CZ" sz="800" b="1">
                <a:latin typeface="Arial" panose="020B0604020202020204" pitchFamily="34" charset="0"/>
              </a:rPr>
              <a:t>prostorové podmínky </a:t>
            </a:r>
            <a:r>
              <a:rPr lang="cs-CZ" altLang="cs-CZ" sz="800">
                <a:latin typeface="Arial" panose="020B0604020202020204" pitchFamily="34" charset="0"/>
              </a:rPr>
              <a:t>(učebny, střelnice, trenažéry, ...) a zajišťuje si také </a:t>
            </a:r>
            <a:r>
              <a:rPr lang="cs-CZ" altLang="cs-CZ" sz="800" b="1">
                <a:latin typeface="Arial" panose="020B0604020202020204" pitchFamily="34" charset="0"/>
              </a:rPr>
              <a:t>maximální účast </a:t>
            </a:r>
            <a:r>
              <a:rPr lang="cs-CZ" altLang="cs-CZ" sz="800">
                <a:latin typeface="Arial" panose="020B0604020202020204" pitchFamily="34" charset="0"/>
              </a:rPr>
              <a:t>především těch, které potřebuje nejvíce a nutně (to znamená včas a uvážlivě připravit služby, stráže, směny; počítat s nemocnými, odvelenými, dovolenými; zajistit účast specialistů apod.).</a:t>
            </a:r>
          </a:p>
          <a:p>
            <a:pPr eaLnBrk="1" hangingPunct="1">
              <a:lnSpc>
                <a:spcPct val="80000"/>
              </a:lnSpc>
            </a:pPr>
            <a:r>
              <a:rPr lang="cs-CZ" altLang="cs-CZ" sz="800">
                <a:latin typeface="Arial" panose="020B0604020202020204" pitchFamily="34" charset="0"/>
              </a:rPr>
              <a:t>Součástí je i </a:t>
            </a:r>
            <a:r>
              <a:rPr lang="cs-CZ" altLang="cs-CZ" sz="800" b="1">
                <a:latin typeface="Arial" panose="020B0604020202020204" pitchFamily="34" charset="0"/>
              </a:rPr>
              <a:t>příprava podřízených</a:t>
            </a:r>
            <a:r>
              <a:rPr lang="cs-CZ" altLang="cs-CZ" sz="800">
                <a:latin typeface="Arial" panose="020B0604020202020204" pitchFamily="34" charset="0"/>
              </a:rPr>
              <a:t>, kteří se budou na organizaci daného zaměstnání bezprostředně podílet. Tato příprava má mít především metodickou povahu a její případné zlehčování, přehlížení nebo dokonce odmítání se vždy negativně projeví na kvalitě vlastního zaměstnání. </a:t>
            </a:r>
          </a:p>
          <a:p>
            <a:pPr eaLnBrk="1" hangingPunct="1">
              <a:lnSpc>
                <a:spcPct val="80000"/>
              </a:lnSpc>
            </a:pPr>
            <a:r>
              <a:rPr lang="cs-CZ" altLang="cs-CZ" sz="800">
                <a:latin typeface="Arial" panose="020B0604020202020204" pitchFamily="34" charset="0"/>
              </a:rPr>
              <a:t>Výchozím bodem této etapy je včasné seznámení s tématem nadcházejícího zaměstnání, ujasnění jeho významu v příslušném tematickém celku, jeho konkrétního obsahu a reálných možností pro rozvíjení, výchovu a psychologickou přípravu vojáků i pro stmelování daného vojenského kolektivu. V souladu s tím si řídící zaměstnání zpřesňuje cíle a učební úkoly připravovaného zaměstnání. Sám si zopakuje plánovanou tematiku pečlivým studiem příslušných řádů, předpisů a nařízení.</a:t>
            </a:r>
          </a:p>
          <a:p>
            <a:pPr eaLnBrk="1" hangingPunct="1">
              <a:lnSpc>
                <a:spcPct val="80000"/>
              </a:lnSpc>
            </a:pPr>
            <a:r>
              <a:rPr lang="cs-CZ" altLang="cs-CZ" sz="800">
                <a:latin typeface="Arial" panose="020B0604020202020204" pitchFamily="34" charset="0"/>
              </a:rPr>
              <a:t>Dále řídící zaměstnání provede volbu metody, metodického postupu a organizace zaměstnání na základě stanovených cílů, učebních úkolů a obsahu zaměstnání. Přitom respektuje zvláštnosti podřízených, konkrétní stav a možnosti prostoru zaměstnání. Významným momentem organizování zaměstnání je prohlídka prostoru, kde se bude zaměstnání realizovat. Je to důležité zejména v případě, kdy řídící zaměstnání daný prostor nezná nebo jej zná jen částečně, nebo v prostoru provedení zaměstnání delší dobu nebyl. Prohlídka mu umožňuje ověřit si možnosti provedení jednotlivých úkolů a učebních úkolů plánovaného zaměstnání. Z prohlídky prostoru vyplynou pro řídícího zaměstnání důležité požadavky na přípravu zaměstnání a na konkrétní materiální a technické zabezpečení. Na tomto základě si řídící zaměstnání stanoví konečný rozsah materiální a technické zabezpečení a charakter případných úprav prostoru zaměstnání. </a:t>
            </a:r>
          </a:p>
          <a:p>
            <a:pPr eaLnBrk="1" hangingPunct="1">
              <a:lnSpc>
                <a:spcPct val="80000"/>
              </a:lnSpc>
            </a:pPr>
            <a:r>
              <a:rPr lang="cs-CZ" altLang="cs-CZ" sz="800">
                <a:latin typeface="Arial" panose="020B0604020202020204" pitchFamily="34" charset="0"/>
              </a:rPr>
              <a:t>Závěrem řídící zaměstnání zpracuje </a:t>
            </a:r>
            <a:r>
              <a:rPr lang="cs-CZ" altLang="cs-CZ" sz="800" b="1">
                <a:latin typeface="Arial" panose="020B0604020202020204" pitchFamily="34" charset="0"/>
              </a:rPr>
              <a:t>písemnou přípravu</a:t>
            </a:r>
            <a:r>
              <a:rPr lang="cs-CZ" altLang="cs-CZ" sz="800">
                <a:latin typeface="Arial" panose="020B0604020202020204" pitchFamily="34" charset="0"/>
              </a:rPr>
              <a:t>, která je významnou pomůckou k úspěšnému průběhu.</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332B17C7-33D2-48AE-AA95-2A1D47C34CC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22A9D06-6B48-4710-9D38-DDD709D32C8C}" type="slidenum">
              <a:rPr lang="cs-CZ" altLang="cs-CZ"/>
              <a:pPr eaLnBrk="1" hangingPunct="1">
                <a:spcBef>
                  <a:spcPct val="0"/>
                </a:spcBef>
              </a:pPr>
              <a:t>46</a:t>
            </a:fld>
            <a:endParaRPr lang="cs-CZ" altLang="cs-CZ"/>
          </a:p>
        </p:txBody>
      </p:sp>
      <p:sp>
        <p:nvSpPr>
          <p:cNvPr id="91139" name="Rectangle 2">
            <a:extLst>
              <a:ext uri="{FF2B5EF4-FFF2-40B4-BE49-F238E27FC236}">
                <a16:creationId xmlns:a16="http://schemas.microsoft.com/office/drawing/2014/main" id="{5DCD21A4-AF27-495A-99EB-F8121ACAA918}"/>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A159E58E-32E1-4057-9DDA-08CA2EAEA9FC}"/>
              </a:ext>
            </a:extLst>
          </p:cNvPr>
          <p:cNvSpPr>
            <a:spLocks noGrp="1" noChangeArrowheads="1"/>
          </p:cNvSpPr>
          <p:nvPr>
            <p:ph type="body" idx="1"/>
          </p:nvPr>
        </p:nvSpPr>
        <p:spPr>
          <a:noFill/>
        </p:spPr>
        <p:txBody>
          <a:bodyPr/>
          <a:lstStyle/>
          <a:p>
            <a:pPr eaLnBrk="1" hangingPunct="1"/>
            <a:r>
              <a:rPr lang="cs-CZ" altLang="cs-CZ" b="1">
                <a:latin typeface="Arial" panose="020B0604020202020204" pitchFamily="34" charset="0"/>
              </a:rPr>
              <a:t>Plánování zaměstnání</a:t>
            </a:r>
            <a:endParaRPr lang="cs-CZ" altLang="cs-CZ">
              <a:latin typeface="Arial" panose="020B0604020202020204" pitchFamily="34" charset="0"/>
            </a:endParaRP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Při plánování zaměstnání jeho řídící v souladu se stanovenými cíli rozhoduje o </a:t>
            </a:r>
            <a:r>
              <a:rPr lang="cs-CZ" altLang="cs-CZ" b="1">
                <a:latin typeface="Arial" panose="020B0604020202020204" pitchFamily="34" charset="0"/>
              </a:rPr>
              <a:t>cílech, náplni, způsobech přípravy, provedení a hodnocení zaměstnání</a:t>
            </a:r>
            <a:r>
              <a:rPr lang="cs-CZ" altLang="cs-CZ">
                <a:latin typeface="Arial" panose="020B0604020202020204" pitchFamily="34" charset="0"/>
              </a:rPr>
              <a:t>.</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Velitelé vyšších stupňů rozhodují pouze o rozsahu a náplni zaměstnání, která řídí sami nebo prostřednictvím svých štábů, a o opatřeních, která vyžadují koordinaci mezi podřízenými jednotkami.</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Kromě didaktických (vzdělávacích) cílů si současně ujasňuje cíle a možnosti těchto předmětů v rozvoji, výchově i psychologické přípravě vojáků a vojenského kolektivu. V souladu s tím přistupuje řídící zaměstnání k </a:t>
            </a:r>
            <a:r>
              <a:rPr lang="cs-CZ" altLang="cs-CZ" b="1">
                <a:latin typeface="Arial" panose="020B0604020202020204" pitchFamily="34" charset="0"/>
              </a:rPr>
              <a:t>plánovitému studiu</a:t>
            </a:r>
            <a:r>
              <a:rPr lang="cs-CZ" altLang="cs-CZ">
                <a:latin typeface="Arial" panose="020B0604020202020204" pitchFamily="34" charset="0"/>
              </a:rPr>
              <a:t> potřebné vojensko-odborné a vojensko-pedagogické literatury a dalších zdrojů i informací. Současně s tímto studiem se předběžně zamýšlí nad využitím </a:t>
            </a:r>
            <a:r>
              <a:rPr lang="cs-CZ" altLang="cs-CZ" b="1">
                <a:latin typeface="Arial" panose="020B0604020202020204" pitchFamily="34" charset="0"/>
              </a:rPr>
              <a:t>metod a prostředků</a:t>
            </a:r>
            <a:r>
              <a:rPr lang="cs-CZ" altLang="cs-CZ">
                <a:latin typeface="Arial" panose="020B0604020202020204" pitchFamily="34" charset="0"/>
              </a:rPr>
              <a:t> a upřesňuje </a:t>
            </a:r>
            <a:r>
              <a:rPr lang="cs-CZ" altLang="cs-CZ" b="1">
                <a:latin typeface="Arial" panose="020B0604020202020204" pitchFamily="34" charset="0"/>
              </a:rPr>
              <a:t>úkoly pro samostatnou přípravu</a:t>
            </a:r>
            <a:r>
              <a:rPr lang="cs-CZ" altLang="cs-CZ">
                <a:latin typeface="Arial" panose="020B0604020202020204" pitchFamily="34" charset="0"/>
              </a:rPr>
              <a:t> svých podřízených.</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2F44B562-0522-494C-8A14-917FE8A9921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370E3605-0062-44F0-83C0-7D925F937F82}" type="slidenum">
              <a:rPr lang="cs-CZ" altLang="cs-CZ"/>
              <a:pPr eaLnBrk="1" hangingPunct="1">
                <a:spcBef>
                  <a:spcPct val="0"/>
                </a:spcBef>
              </a:pPr>
              <a:t>47</a:t>
            </a:fld>
            <a:endParaRPr lang="cs-CZ" altLang="cs-CZ"/>
          </a:p>
        </p:txBody>
      </p:sp>
      <p:sp>
        <p:nvSpPr>
          <p:cNvPr id="93187" name="Rectangle 2">
            <a:extLst>
              <a:ext uri="{FF2B5EF4-FFF2-40B4-BE49-F238E27FC236}">
                <a16:creationId xmlns:a16="http://schemas.microsoft.com/office/drawing/2014/main" id="{72E376FD-3F4C-434E-B6A6-9B8E2A051C51}"/>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64A74C34-A608-499E-B11C-FB81B15E72FC}"/>
              </a:ext>
            </a:extLst>
          </p:cNvPr>
          <p:cNvSpPr>
            <a:spLocks noGrp="1" noChangeArrowheads="1"/>
          </p:cNvSpPr>
          <p:nvPr>
            <p:ph type="body" idx="1"/>
          </p:nvPr>
        </p:nvSpPr>
        <p:spPr>
          <a:noFill/>
        </p:spPr>
        <p:txBody>
          <a:bodyPr/>
          <a:lstStyle/>
          <a:p>
            <a:pPr eaLnBrk="1" hangingPunct="1">
              <a:lnSpc>
                <a:spcPct val="90000"/>
              </a:lnSpc>
            </a:pPr>
            <a:r>
              <a:rPr lang="cs-CZ" altLang="cs-CZ" sz="900" b="1">
                <a:latin typeface="Arial" panose="020B0604020202020204" pitchFamily="34" charset="0"/>
              </a:rPr>
              <a:t>Organizování zaměstnání</a:t>
            </a:r>
          </a:p>
          <a:p>
            <a:pPr eaLnBrk="1" hangingPunct="1">
              <a:lnSpc>
                <a:spcPct val="90000"/>
              </a:lnSpc>
            </a:pPr>
            <a:endParaRPr lang="cs-CZ" altLang="cs-CZ" sz="900">
              <a:latin typeface="Arial" panose="020B0604020202020204" pitchFamily="34" charset="0"/>
            </a:endParaRPr>
          </a:p>
          <a:p>
            <a:pPr eaLnBrk="1" hangingPunct="1">
              <a:lnSpc>
                <a:spcPct val="90000"/>
              </a:lnSpc>
            </a:pPr>
            <a:r>
              <a:rPr lang="cs-CZ" altLang="cs-CZ" sz="900" b="1">
                <a:latin typeface="Arial" panose="020B0604020202020204" pitchFamily="34" charset="0"/>
              </a:rPr>
              <a:t>Organizování zaměstnání </a:t>
            </a:r>
            <a:r>
              <a:rPr lang="cs-CZ" altLang="cs-CZ" sz="900">
                <a:latin typeface="Arial" panose="020B0604020202020204" pitchFamily="34" charset="0"/>
              </a:rPr>
              <a:t>zahrnuje bezprostřední přípravu osob, materiálu a prostoru k provedení zaměstnání. Vhodnou a dovednou organizací si řídící zaměstnání vytváří především </a:t>
            </a:r>
            <a:r>
              <a:rPr lang="cs-CZ" altLang="cs-CZ" sz="900" b="1">
                <a:latin typeface="Arial" panose="020B0604020202020204" pitchFamily="34" charset="0"/>
              </a:rPr>
              <a:t>časové podmínky </a:t>
            </a:r>
            <a:r>
              <a:rPr lang="cs-CZ" altLang="cs-CZ" sz="900">
                <a:latin typeface="Arial" panose="020B0604020202020204" pitchFamily="34" charset="0"/>
              </a:rPr>
              <a:t>(přesuny, čas na přípravu, kalkulační rozpočet vlastního zaměstnání apod.), </a:t>
            </a:r>
            <a:r>
              <a:rPr lang="cs-CZ" altLang="cs-CZ" sz="900" b="1">
                <a:latin typeface="Arial" panose="020B0604020202020204" pitchFamily="34" charset="0"/>
              </a:rPr>
              <a:t>prostorové podmínky </a:t>
            </a:r>
            <a:r>
              <a:rPr lang="cs-CZ" altLang="cs-CZ" sz="900">
                <a:latin typeface="Arial" panose="020B0604020202020204" pitchFamily="34" charset="0"/>
              </a:rPr>
              <a:t>(učebny, střelnice, trenažéry, ...) a zajišťuje si také </a:t>
            </a:r>
            <a:r>
              <a:rPr lang="cs-CZ" altLang="cs-CZ" sz="900" b="1">
                <a:latin typeface="Arial" panose="020B0604020202020204" pitchFamily="34" charset="0"/>
              </a:rPr>
              <a:t>maximální účast </a:t>
            </a:r>
            <a:r>
              <a:rPr lang="cs-CZ" altLang="cs-CZ" sz="900">
                <a:latin typeface="Arial" panose="020B0604020202020204" pitchFamily="34" charset="0"/>
              </a:rPr>
              <a:t>především těch, které potřebuje nejvíce a nutně (to znamená včas a uvážlivě připravit služby, stráže, směny; počítat s nemocnými, odvelenými, dovolenými; zajistit účast specialistů apod.).</a:t>
            </a:r>
          </a:p>
          <a:p>
            <a:pPr eaLnBrk="1" hangingPunct="1">
              <a:lnSpc>
                <a:spcPct val="90000"/>
              </a:lnSpc>
            </a:pPr>
            <a:endParaRPr lang="cs-CZ" altLang="cs-CZ" sz="900">
              <a:latin typeface="Arial" panose="020B0604020202020204" pitchFamily="34" charset="0"/>
            </a:endParaRPr>
          </a:p>
          <a:p>
            <a:pPr eaLnBrk="1" hangingPunct="1">
              <a:lnSpc>
                <a:spcPct val="90000"/>
              </a:lnSpc>
            </a:pPr>
            <a:r>
              <a:rPr lang="cs-CZ" altLang="cs-CZ" sz="900">
                <a:latin typeface="Arial" panose="020B0604020202020204" pitchFamily="34" charset="0"/>
              </a:rPr>
              <a:t>Součástí je i </a:t>
            </a:r>
            <a:r>
              <a:rPr lang="cs-CZ" altLang="cs-CZ" sz="900" b="1">
                <a:latin typeface="Arial" panose="020B0604020202020204" pitchFamily="34" charset="0"/>
              </a:rPr>
              <a:t>příprava podřízených</a:t>
            </a:r>
            <a:r>
              <a:rPr lang="cs-CZ" altLang="cs-CZ" sz="900">
                <a:latin typeface="Arial" panose="020B0604020202020204" pitchFamily="34" charset="0"/>
              </a:rPr>
              <a:t>, kteří se budou na organizaci daného zaměstnání bezprostředně podílet. Tato příprava má mít především metodickou povahu a její případné zlehčování, přehlížení nebo dokonce odmítání se vždy negativně projeví na kvalitě vlastního zaměstnání. </a:t>
            </a:r>
          </a:p>
          <a:p>
            <a:pPr eaLnBrk="1" hangingPunct="1">
              <a:lnSpc>
                <a:spcPct val="90000"/>
              </a:lnSpc>
            </a:pPr>
            <a:endParaRPr lang="cs-CZ" altLang="cs-CZ" sz="900">
              <a:latin typeface="Arial" panose="020B0604020202020204" pitchFamily="34" charset="0"/>
            </a:endParaRPr>
          </a:p>
          <a:p>
            <a:pPr eaLnBrk="1" hangingPunct="1">
              <a:lnSpc>
                <a:spcPct val="90000"/>
              </a:lnSpc>
            </a:pPr>
            <a:r>
              <a:rPr lang="cs-CZ" altLang="cs-CZ" sz="900">
                <a:latin typeface="Arial" panose="020B0604020202020204" pitchFamily="34" charset="0"/>
              </a:rPr>
              <a:t>Výchozím bodem této etapy je včasné seznámení s tématem nadcházejícího zaměstnání, ujasnění jeho významu v příslušném tematickém celku, jeho konkrétního obsahu a reálných možností pro rozvíjení, výchovu a psychologickou přípravu vojáků i pro stmelování daného vojenského kolektivu. V souladu s tím si řídící zaměstnání zpřesňuje cíle a učební úkoly připravovaného zaměstnání. Sám si zopakuje plánovanou tematiku pečlivým studiem příslušných řádů, předpisů a nařízení.</a:t>
            </a:r>
          </a:p>
          <a:p>
            <a:pPr eaLnBrk="1" hangingPunct="1">
              <a:lnSpc>
                <a:spcPct val="90000"/>
              </a:lnSpc>
            </a:pPr>
            <a:r>
              <a:rPr lang="cs-CZ" altLang="cs-CZ" sz="900">
                <a:latin typeface="Arial" panose="020B0604020202020204" pitchFamily="34" charset="0"/>
              </a:rPr>
              <a:t>Dále řídící zaměstnání provede volbu metody, metodického postupu a organizace zaměstnání na základě stanovených cílů, učebních úkolů a obsahu zaměstnání. Přitom respektuje zvláštnosti podřízených, konkrétní stav a možnosti prostoru zaměstnání. Významným momentem organizování zaměstnání je prohlídka prostoru, kde se bude zaměstnání realizovat. Je to důležité zejména v případě, kdy řídící zaměstnání daný prostor nezná nebo jej zná jen částečně, nebo v prostoru provedení zaměstnání delší dobu nebyl. Prohlídka mu umožňuje ověřit si možnosti provedení jednotlivých úkolů a učebních úkolů plánovaného zaměstnání. Z prohlídky prostoru vyplynou pro řídícího zaměstnání důležité požadavky na přípravu zaměstnání a na konkrétní materiální a technické zabezpečení. Na tomto základě si řídící zaměstnání stanoví konečný rozsah materiální a technické zabezpečení a charakter případných úprav prostoru zaměstnání. </a:t>
            </a:r>
          </a:p>
          <a:p>
            <a:pPr eaLnBrk="1" hangingPunct="1">
              <a:lnSpc>
                <a:spcPct val="90000"/>
              </a:lnSpc>
            </a:pPr>
            <a:r>
              <a:rPr lang="cs-CZ" altLang="cs-CZ" sz="900">
                <a:latin typeface="Arial" panose="020B0604020202020204" pitchFamily="34" charset="0"/>
              </a:rPr>
              <a:t>Závěrem řídící zaměstnání zpracuje </a:t>
            </a:r>
            <a:r>
              <a:rPr lang="cs-CZ" altLang="cs-CZ" sz="900" b="1">
                <a:latin typeface="Arial" panose="020B0604020202020204" pitchFamily="34" charset="0"/>
              </a:rPr>
              <a:t>písemnou přípravu</a:t>
            </a:r>
            <a:r>
              <a:rPr lang="cs-CZ" altLang="cs-CZ" sz="900">
                <a:latin typeface="Arial" panose="020B0604020202020204" pitchFamily="34" charset="0"/>
              </a:rPr>
              <a:t>, která je významnou pomůckou k úspěšnému průběhu.</a:t>
            </a:r>
          </a:p>
          <a:p>
            <a:pPr eaLnBrk="1" hangingPunct="1">
              <a:lnSpc>
                <a:spcPct val="90000"/>
              </a:lnSpc>
            </a:pPr>
            <a:endParaRPr lang="cs-CZ" altLang="cs-CZ" sz="900">
              <a:latin typeface="Arial" panose="020B060402020202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577F9CA5-CD3D-49DC-8B23-476DA2C2FB7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8ADE3A6-05D7-43A8-88FF-27D91D083AC2}" type="slidenum">
              <a:rPr lang="cs-CZ" altLang="cs-CZ"/>
              <a:pPr eaLnBrk="1" hangingPunct="1">
                <a:spcBef>
                  <a:spcPct val="0"/>
                </a:spcBef>
              </a:pPr>
              <a:t>48</a:t>
            </a:fld>
            <a:endParaRPr lang="cs-CZ" altLang="cs-CZ"/>
          </a:p>
        </p:txBody>
      </p:sp>
      <p:sp>
        <p:nvSpPr>
          <p:cNvPr id="95235" name="Rectangle 2">
            <a:extLst>
              <a:ext uri="{FF2B5EF4-FFF2-40B4-BE49-F238E27FC236}">
                <a16:creationId xmlns:a16="http://schemas.microsoft.com/office/drawing/2014/main" id="{2C684F86-987C-44B0-9C53-4D44E27C208C}"/>
              </a:ext>
            </a:extLst>
          </p:cNvPr>
          <p:cNvSpPr>
            <a:spLocks noGrp="1" noRot="1" noChangeAspect="1" noChangeArrowheads="1" noTextEdit="1"/>
          </p:cNvSpPr>
          <p:nvPr>
            <p:ph type="sldImg"/>
          </p:nvPr>
        </p:nvSpPr>
        <p:spPr>
          <a:ln/>
        </p:spPr>
      </p:sp>
      <p:sp>
        <p:nvSpPr>
          <p:cNvPr id="95236" name="Rectangle 3">
            <a:extLst>
              <a:ext uri="{FF2B5EF4-FFF2-40B4-BE49-F238E27FC236}">
                <a16:creationId xmlns:a16="http://schemas.microsoft.com/office/drawing/2014/main" id="{5DA79361-ACCA-4FB8-9340-9FD46D83AD6B}"/>
              </a:ext>
            </a:extLst>
          </p:cNvPr>
          <p:cNvSpPr>
            <a:spLocks noGrp="1" noChangeArrowheads="1"/>
          </p:cNvSpPr>
          <p:nvPr>
            <p:ph type="body" idx="1"/>
          </p:nvPr>
        </p:nvSpPr>
        <p:spPr>
          <a:noFill/>
        </p:spPr>
        <p:txBody>
          <a:bodyPr/>
          <a:lstStyle/>
          <a:p>
            <a:pPr eaLnBrk="1" hangingPunct="1"/>
            <a:r>
              <a:rPr lang="cs-CZ" altLang="cs-CZ" b="1">
                <a:latin typeface="Arial" panose="020B0604020202020204" pitchFamily="34" charset="0"/>
              </a:rPr>
              <a:t>Písemná příprava </a:t>
            </a:r>
            <a:r>
              <a:rPr lang="cs-CZ" altLang="cs-CZ">
                <a:latin typeface="Arial" panose="020B0604020202020204" pitchFamily="34" charset="0"/>
              </a:rPr>
              <a:t>může mít různou podobu. Někdy postačí výpisky z literatury nebo nákres, příp. postačí pár záchytných bodů, hlavních myšlenek či sled činností. Písemná příprava slouží k organizaci zaměstnání a měla by být zpracována s podrobností, která závisí na zkušenostech daného řídícího zaměstnání.</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Písemná příprava je významnou metodickou pomůckou řídícího zaměstnání v přípravě jednotky. Každý řídící zaměstnání ji zpracovává osobně v rozsahu potřebném pro kvalitní řízení zaměstnání a </a:t>
            </a:r>
            <a:r>
              <a:rPr lang="cs-CZ" altLang="cs-CZ" b="1">
                <a:latin typeface="Arial" panose="020B0604020202020204" pitchFamily="34" charset="0"/>
              </a:rPr>
              <a:t>předkládá ji nadřízenému ke schválení</a:t>
            </a:r>
            <a:r>
              <a:rPr lang="cs-CZ" altLang="cs-CZ">
                <a:latin typeface="Arial" panose="020B0604020202020204" pitchFamily="34" charset="0"/>
              </a:rPr>
              <a:t>.</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Aby písemná příprava byla skutečnou metodickou pomůckou a co nejúčinněji pomáhala řídícímu zaměstnání v jeho řízení, musí odpovídat některým obecně platným požadavkům, které se týkají především jejího obsahu. Písemné přípravy jsou evidovány pouze v odůvodněných případech na zaměstnání, kde to vyžaduje nadřízený velitel (praporu, oddílu), nebo kde to stanoví platné interní normativní akty.</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B8D5A7DE-0991-45E8-BB35-E0A2194BA8F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8EBE006-7A95-4253-AE02-400AEF968FC7}" type="slidenum">
              <a:rPr lang="cs-CZ" altLang="cs-CZ"/>
              <a:pPr eaLnBrk="1" hangingPunct="1">
                <a:spcBef>
                  <a:spcPct val="0"/>
                </a:spcBef>
              </a:pPr>
              <a:t>49</a:t>
            </a:fld>
            <a:endParaRPr lang="cs-CZ" altLang="cs-CZ"/>
          </a:p>
        </p:txBody>
      </p:sp>
      <p:sp>
        <p:nvSpPr>
          <p:cNvPr id="97283" name="Rectangle 2">
            <a:extLst>
              <a:ext uri="{FF2B5EF4-FFF2-40B4-BE49-F238E27FC236}">
                <a16:creationId xmlns:a16="http://schemas.microsoft.com/office/drawing/2014/main" id="{9362FD2D-9379-4549-9528-C5E0341D8FF5}"/>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ABE93D13-51A1-492C-82DA-6DDC0C70E7E2}"/>
              </a:ext>
            </a:extLst>
          </p:cNvPr>
          <p:cNvSpPr>
            <a:spLocks noGrp="1" noChangeArrowheads="1"/>
          </p:cNvSpPr>
          <p:nvPr>
            <p:ph type="body" idx="1"/>
          </p:nvPr>
        </p:nvSpPr>
        <p:spPr>
          <a:noFill/>
        </p:spPr>
        <p:txBody>
          <a:bodyPr/>
          <a:lstStyle/>
          <a:p>
            <a:pPr lvl="4" eaLnBrk="1" hangingPunct="1"/>
            <a:r>
              <a:rPr lang="cs-CZ" altLang="cs-CZ">
                <a:latin typeface="Arial" panose="020B0604020202020204" pitchFamily="34" charset="0"/>
              </a:rPr>
              <a:t>Písemná příprava má tedy obsahovat a jasně vyjadřovat:</a:t>
            </a:r>
          </a:p>
          <a:p>
            <a:pPr eaLnBrk="1" hangingPunct="1"/>
            <a:r>
              <a:rPr lang="cs-CZ" altLang="cs-CZ">
                <a:latin typeface="Arial" panose="020B0604020202020204" pitchFamily="34" charset="0"/>
              </a:rPr>
              <a:t>• téma a cíle zaměstnání;</a:t>
            </a:r>
          </a:p>
          <a:p>
            <a:pPr eaLnBrk="1" hangingPunct="1"/>
            <a:r>
              <a:rPr lang="cs-CZ" altLang="cs-CZ">
                <a:latin typeface="Arial" panose="020B0604020202020204" pitchFamily="34" charset="0"/>
              </a:rPr>
              <a:t>• časový rozsah zaměstnání, tzn. rozdělení času na jednotlivé učební úkoly apod.;</a:t>
            </a:r>
          </a:p>
          <a:p>
            <a:pPr eaLnBrk="1" hangingPunct="1"/>
            <a:r>
              <a:rPr lang="cs-CZ" altLang="cs-CZ">
                <a:latin typeface="Arial" panose="020B0604020202020204" pitchFamily="34" charset="0"/>
              </a:rPr>
              <a:t>• materiální a technické zabezpečení, organizační a metodické pokyny;</a:t>
            </a:r>
          </a:p>
          <a:p>
            <a:pPr eaLnBrk="1" hangingPunct="1"/>
            <a:r>
              <a:rPr lang="cs-CZ" altLang="cs-CZ">
                <a:latin typeface="Arial" panose="020B0604020202020204" pitchFamily="34" charset="0"/>
              </a:rPr>
              <a:t>• celkovou organizaci zaměstnání;</a:t>
            </a:r>
          </a:p>
          <a:p>
            <a:pPr eaLnBrk="1" hangingPunct="1"/>
            <a:r>
              <a:rPr lang="cs-CZ" altLang="cs-CZ">
                <a:latin typeface="Arial" panose="020B0604020202020204" pitchFamily="34" charset="0"/>
              </a:rPr>
              <a:t>• metodický postup velitele v průběhu celého zaměstnání, tj. nejdůležitější základní části obsahu učiva, jako jsou např. definice, citace, přesný sled povelů, znění bojových rozkazů, formulace bojových úkolů, metodické listy na řízení pracovišť apod.;</a:t>
            </a:r>
          </a:p>
          <a:p>
            <a:pPr eaLnBrk="1" hangingPunct="1"/>
            <a:r>
              <a:rPr lang="cs-CZ" altLang="cs-CZ">
                <a:latin typeface="Arial" panose="020B0604020202020204" pitchFamily="34" charset="0"/>
              </a:rPr>
              <a:t>• závěr (rozbor/analýza/zaměstnání, hodnocení jednotky, vydání úkolů pro další zaměstnání).</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75FE0330-B210-4CAC-B935-025D851C0FF3}"/>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EAE7ECD8-C105-4634-9443-2703A54063D4}" type="slidenum">
              <a:rPr lang="cs-CZ" altLang="cs-CZ"/>
              <a:pPr eaLnBrk="1" hangingPunct="1">
                <a:spcBef>
                  <a:spcPct val="0"/>
                </a:spcBef>
              </a:pPr>
              <a:t>50</a:t>
            </a:fld>
            <a:endParaRPr lang="cs-CZ" altLang="cs-CZ"/>
          </a:p>
        </p:txBody>
      </p:sp>
      <p:sp>
        <p:nvSpPr>
          <p:cNvPr id="99331" name="Rectangle 2">
            <a:extLst>
              <a:ext uri="{FF2B5EF4-FFF2-40B4-BE49-F238E27FC236}">
                <a16:creationId xmlns:a16="http://schemas.microsoft.com/office/drawing/2014/main" id="{65582FBF-8B6D-4AA1-A5CD-38BB3430C771}"/>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D358B490-72F4-4AFA-8F6E-DF33DAB69FC6}"/>
              </a:ext>
            </a:extLst>
          </p:cNvPr>
          <p:cNvSpPr>
            <a:spLocks noGrp="1" noChangeArrowheads="1"/>
          </p:cNvSpPr>
          <p:nvPr>
            <p:ph type="body" idx="1"/>
          </p:nvPr>
        </p:nvSpPr>
        <p:spPr>
          <a:noFill/>
        </p:spPr>
        <p:txBody>
          <a:bodyPr/>
          <a:lstStyle/>
          <a:p>
            <a:pPr eaLnBrk="1" hangingPunct="1">
              <a:lnSpc>
                <a:spcPct val="80000"/>
              </a:lnSpc>
            </a:pPr>
            <a:r>
              <a:rPr lang="cs-CZ" altLang="cs-CZ" sz="800" b="1">
                <a:latin typeface="Arial" panose="020B0604020202020204" pitchFamily="34" charset="0"/>
              </a:rPr>
              <a:t>Provedení zaměstnání</a:t>
            </a: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Provedení zaměstnání jednoznačně vychází </a:t>
            </a:r>
            <a:r>
              <a:rPr lang="cs-CZ" altLang="cs-CZ" sz="800" b="1">
                <a:latin typeface="Arial" panose="020B0604020202020204" pitchFamily="34" charset="0"/>
              </a:rPr>
              <a:t>z metodické přípravy </a:t>
            </a:r>
            <a:r>
              <a:rPr lang="cs-CZ" altLang="cs-CZ" sz="800">
                <a:latin typeface="Arial" panose="020B0604020202020204" pitchFamily="34" charset="0"/>
              </a:rPr>
              <a:t>řídících, která se zaměřuje na rozšiřování a prohlubování vědomostí, dovedností a návyků nezbytných pro přípravu, řízení a zabezpečení výcviku jednotek. Metodická příprava musí vycházet z tématu, cílů a způsobu provedení zaměstnání.</a:t>
            </a:r>
          </a:p>
          <a:p>
            <a:pPr eaLnBrk="1" hangingPunct="1">
              <a:lnSpc>
                <a:spcPct val="80000"/>
              </a:lnSpc>
            </a:pPr>
            <a:r>
              <a:rPr lang="cs-CZ" altLang="cs-CZ" sz="800">
                <a:latin typeface="Arial" panose="020B0604020202020204" pitchFamily="34" charset="0"/>
              </a:rPr>
              <a:t>Témata a jednotlivá cvičení (učební úkoly) plní řídící zaměstnání v metodické posloupnosti od jednoduchého ke složitému se zaměřením na pochopení a přesné a rychlé provedení činnosti.</a:t>
            </a:r>
          </a:p>
          <a:p>
            <a:pPr eaLnBrk="1" hangingPunct="1">
              <a:lnSpc>
                <a:spcPct val="80000"/>
              </a:lnSpc>
            </a:pPr>
            <a:r>
              <a:rPr lang="cs-CZ" altLang="cs-CZ" sz="800">
                <a:latin typeface="Arial" panose="020B0604020202020204" pitchFamily="34" charset="0"/>
              </a:rPr>
              <a:t>V každé etapě přípravy je důraz položen na sladění jednotek, které se provádí:</a:t>
            </a:r>
          </a:p>
          <a:p>
            <a:pPr eaLnBrk="1" hangingPunct="1">
              <a:lnSpc>
                <a:spcPct val="80000"/>
              </a:lnSpc>
            </a:pPr>
            <a:r>
              <a:rPr lang="cs-CZ" altLang="cs-CZ" sz="800">
                <a:latin typeface="Arial" panose="020B0604020202020204" pitchFamily="34" charset="0"/>
              </a:rPr>
              <a:t>• v družstvu, skupině, týmu a četě při průpravných cvičeních, bojové hře a taktických cvičeních s bojovou střelbou nebo bez ní;</a:t>
            </a:r>
          </a:p>
          <a:p>
            <a:pPr eaLnBrk="1" hangingPunct="1">
              <a:lnSpc>
                <a:spcPct val="80000"/>
              </a:lnSpc>
            </a:pPr>
            <a:r>
              <a:rPr lang="cs-CZ" altLang="cs-CZ" sz="800">
                <a:latin typeface="Arial" panose="020B0604020202020204" pitchFamily="34" charset="0"/>
              </a:rPr>
              <a:t>• v rotě při průpravných cvičeních, bojové hře, taktických cvičeních, taktických cvičeních s bojovou střelbou; • ve vyšších celcích při taktických cvičeních těchto celků.</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Jednotlivá zaměstnání je třeba provádět za podmínek, která se co nejvíce přibližují charakteru činnosti, pro kterou je jednotka připravována. Činnost protivníka se znázorňuje (značkuje, imituje) značkami, terči, maketami, imitačním materiálem, bojovou technikou nebo jednotkou. Při cvičeních s počítačovou podporou je činnost protivníka simulována v souladu se zpracovaným zámyslem cvičení.</a:t>
            </a:r>
          </a:p>
          <a:p>
            <a:pPr eaLnBrk="1" hangingPunct="1">
              <a:lnSpc>
                <a:spcPct val="80000"/>
              </a:lnSpc>
            </a:pPr>
            <a:r>
              <a:rPr lang="cs-CZ" altLang="cs-CZ" sz="800">
                <a:latin typeface="Arial" panose="020B0604020202020204" pitchFamily="34" charset="0"/>
              </a:rPr>
              <a:t>Na začátku řídící zaměstnání prověří účastníky zaměstnání ze znalosti bezpečnostních opatření a jejich zvládnutí a přezkouší je v souladu s platnými zákony, řády a předpisy.</a:t>
            </a:r>
          </a:p>
          <a:p>
            <a:pPr eaLnBrk="1" hangingPunct="1">
              <a:lnSpc>
                <a:spcPct val="80000"/>
              </a:lnSpc>
            </a:pPr>
            <a:r>
              <a:rPr lang="cs-CZ" altLang="cs-CZ" sz="800">
                <a:latin typeface="Arial" panose="020B0604020202020204" pitchFamily="34" charset="0"/>
              </a:rPr>
              <a:t>Úspory času nutného k přesunům na místo přípravy, organizaci, k efektivnímu využití techniky se dosahuje spojováním několika cvičení (témat i z různých předmětů) do delšího časového bloku (komplexního cvičení).</a:t>
            </a:r>
          </a:p>
          <a:p>
            <a:pPr eaLnBrk="1" hangingPunct="1">
              <a:lnSpc>
                <a:spcPct val="80000"/>
              </a:lnSpc>
            </a:pPr>
            <a:r>
              <a:rPr lang="cs-CZ" altLang="cs-CZ" sz="800">
                <a:latin typeface="Arial" panose="020B0604020202020204" pitchFamily="34" charset="0"/>
              </a:rPr>
              <a:t>Provedení je plně záležitostí řídícího zaměstnání a vychází:</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z cílů</a:t>
            </a:r>
            <a:r>
              <a:rPr lang="cs-CZ" altLang="cs-CZ" sz="800">
                <a:latin typeface="Arial" panose="020B0604020202020204" pitchFamily="34" charset="0"/>
              </a:rPr>
              <a:t>, kterých chce nebo zamýšlí dosáhnout;</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z prostředků</a:t>
            </a:r>
            <a:r>
              <a:rPr lang="cs-CZ" altLang="cs-CZ" sz="800">
                <a:latin typeface="Arial" panose="020B0604020202020204" pitchFamily="34" charset="0"/>
              </a:rPr>
              <a:t>, kterými chce cíle dosáhnout (obsah učiva, vyučovací metody, didaktické pomůcky a techniky, metodický postup);</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ze zvláštností didaktických hledisek </a:t>
            </a:r>
            <a:r>
              <a:rPr lang="cs-CZ" altLang="cs-CZ" sz="800">
                <a:latin typeface="Arial" panose="020B0604020202020204" pitchFamily="34" charset="0"/>
              </a:rPr>
              <a:t>(obtížnost vyučované problematiky, časová a obsahová kontinuita obsahu učiva, diferencovaný a individuální přístup k vojákům, vypracovaný systém úkolů k procvičování a upevňování učiva apod.);</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z výchovných možností </a:t>
            </a:r>
            <a:r>
              <a:rPr lang="cs-CZ" altLang="cs-CZ" sz="800">
                <a:latin typeface="Arial" panose="020B0604020202020204" pitchFamily="34" charset="0"/>
              </a:rPr>
              <a:t>(jak využít učiva i průběhu vyučování a výcviku po stránce výchovné);</a:t>
            </a:r>
          </a:p>
          <a:p>
            <a:pPr eaLnBrk="1" hangingPunct="1">
              <a:lnSpc>
                <a:spcPct val="80000"/>
              </a:lnSpc>
            </a:pPr>
            <a:r>
              <a:rPr lang="cs-CZ" altLang="cs-CZ" sz="800">
                <a:latin typeface="Arial" panose="020B0604020202020204" pitchFamily="34" charset="0"/>
              </a:rPr>
              <a:t>• </a:t>
            </a:r>
            <a:r>
              <a:rPr lang="cs-CZ" altLang="cs-CZ" sz="800" b="1">
                <a:latin typeface="Arial" panose="020B0604020202020204" pitchFamily="34" charset="0"/>
              </a:rPr>
              <a:t>z organizace, časového rozvržení </a:t>
            </a:r>
            <a:r>
              <a:rPr lang="cs-CZ" altLang="cs-CZ" sz="800">
                <a:latin typeface="Arial" panose="020B0604020202020204" pitchFamily="34" charset="0"/>
              </a:rPr>
              <a:t>(kolik času věnovat jednotlivým učebním úkolům) a realizace výuky a výcviku (metodická návaznost přípravné části, hlavní části a závěru zaměstnání).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a:extLst>
              <a:ext uri="{FF2B5EF4-FFF2-40B4-BE49-F238E27FC236}">
                <a16:creationId xmlns:a16="http://schemas.microsoft.com/office/drawing/2014/main" id="{5F1E0874-8B60-4085-84D0-0BBE6C7D7C6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9347AB2-2759-4834-9F91-AE13487D6BBE}" type="slidenum">
              <a:rPr lang="cs-CZ" altLang="cs-CZ"/>
              <a:pPr eaLnBrk="1" hangingPunct="1">
                <a:spcBef>
                  <a:spcPct val="0"/>
                </a:spcBef>
              </a:pPr>
              <a:t>51</a:t>
            </a:fld>
            <a:endParaRPr lang="cs-CZ" altLang="cs-CZ"/>
          </a:p>
        </p:txBody>
      </p:sp>
      <p:sp>
        <p:nvSpPr>
          <p:cNvPr id="101379" name="Rectangle 2">
            <a:extLst>
              <a:ext uri="{FF2B5EF4-FFF2-40B4-BE49-F238E27FC236}">
                <a16:creationId xmlns:a16="http://schemas.microsoft.com/office/drawing/2014/main" id="{DEEEF9CE-64A7-4BA0-A2EE-AE570FC93CB0}"/>
              </a:ext>
            </a:extLst>
          </p:cNvPr>
          <p:cNvSpPr>
            <a:spLocks noGrp="1" noRot="1" noChangeAspect="1" noChangeArrowheads="1" noTextEdit="1"/>
          </p:cNvSpPr>
          <p:nvPr>
            <p:ph type="sldImg"/>
          </p:nvPr>
        </p:nvSpPr>
        <p:spPr>
          <a:ln/>
        </p:spPr>
      </p:sp>
      <p:sp>
        <p:nvSpPr>
          <p:cNvPr id="101380" name="Rectangle 3">
            <a:extLst>
              <a:ext uri="{FF2B5EF4-FFF2-40B4-BE49-F238E27FC236}">
                <a16:creationId xmlns:a16="http://schemas.microsoft.com/office/drawing/2014/main" id="{9D134DAD-DAAA-410A-9428-85F6860C650C}"/>
              </a:ext>
            </a:extLst>
          </p:cNvPr>
          <p:cNvSpPr>
            <a:spLocks noGrp="1" noChangeArrowheads="1"/>
          </p:cNvSpPr>
          <p:nvPr>
            <p:ph type="body" idx="1"/>
          </p:nvPr>
        </p:nvSpPr>
        <p:spPr>
          <a:noFill/>
        </p:spPr>
        <p:txBody>
          <a:bodyPr/>
          <a:lstStyle/>
          <a:p>
            <a:pPr lvl="4" eaLnBrk="1" hangingPunct="1"/>
            <a:r>
              <a:rPr lang="cs-CZ" altLang="cs-CZ" sz="1000">
                <a:latin typeface="Arial" panose="020B0604020202020204" pitchFamily="34" charset="0"/>
              </a:rPr>
              <a:t>Průběh zaměstnání při </a:t>
            </a:r>
            <a:r>
              <a:rPr lang="cs-CZ" altLang="cs-CZ" sz="1000" b="1">
                <a:latin typeface="Arial" panose="020B0604020202020204" pitchFamily="34" charset="0"/>
              </a:rPr>
              <a:t>teoretické přípravě </a:t>
            </a:r>
            <a:r>
              <a:rPr lang="cs-CZ" altLang="cs-CZ" sz="1000">
                <a:latin typeface="Arial" panose="020B0604020202020204" pitchFamily="34" charset="0"/>
              </a:rPr>
              <a:t>je možné rozdělit na:</a:t>
            </a:r>
          </a:p>
          <a:p>
            <a:pPr lvl="4" eaLnBrk="1" hangingPunct="1"/>
            <a:r>
              <a:rPr lang="cs-CZ" altLang="cs-CZ" sz="1000">
                <a:latin typeface="Arial" panose="020B0604020202020204" pitchFamily="34" charset="0"/>
              </a:rPr>
              <a:t>• </a:t>
            </a:r>
            <a:r>
              <a:rPr lang="cs-CZ" altLang="cs-CZ" sz="1000" b="1">
                <a:latin typeface="Arial" panose="020B0604020202020204" pitchFamily="34" charset="0"/>
              </a:rPr>
              <a:t>Úvodní část:</a:t>
            </a:r>
            <a:endParaRPr lang="cs-CZ" altLang="cs-CZ" sz="1000">
              <a:latin typeface="Arial" panose="020B0604020202020204" pitchFamily="34" charset="0"/>
            </a:endParaRPr>
          </a:p>
          <a:p>
            <a:pPr lvl="4" eaLnBrk="1" hangingPunct="1"/>
            <a:r>
              <a:rPr lang="cs-CZ" altLang="cs-CZ" sz="1000">
                <a:latin typeface="Arial" panose="020B0604020202020204" pitchFamily="34" charset="0"/>
              </a:rPr>
              <a:t>§ hlášení, pozdrav;</a:t>
            </a:r>
          </a:p>
          <a:p>
            <a:pPr lvl="4" eaLnBrk="1" hangingPunct="1"/>
            <a:r>
              <a:rPr lang="cs-CZ" altLang="cs-CZ" sz="1000">
                <a:latin typeface="Arial" panose="020B0604020202020204" pitchFamily="34" charset="0"/>
              </a:rPr>
              <a:t>§ kontrola přítomnosti, vnějšího vzhledu, úplnosti a uložení pomůcek, splnění stanovených úkolů;</a:t>
            </a:r>
          </a:p>
          <a:p>
            <a:pPr lvl="4" eaLnBrk="1" hangingPunct="1"/>
            <a:r>
              <a:rPr lang="cs-CZ" altLang="cs-CZ" sz="1000">
                <a:latin typeface="Arial" panose="020B0604020202020204" pitchFamily="34" charset="0"/>
              </a:rPr>
              <a:t>§ oznámení tématu, cíle, učebního úkolu a literatury;</a:t>
            </a:r>
          </a:p>
          <a:p>
            <a:pPr lvl="4" eaLnBrk="1" hangingPunct="1"/>
            <a:r>
              <a:rPr lang="cs-CZ" altLang="cs-CZ" sz="1000">
                <a:latin typeface="Arial" panose="020B0604020202020204" pitchFamily="34" charset="0"/>
              </a:rPr>
              <a:t>§ zápis do třídní knihy;</a:t>
            </a:r>
          </a:p>
          <a:p>
            <a:pPr lvl="4" eaLnBrk="1" hangingPunct="1"/>
            <a:r>
              <a:rPr lang="cs-CZ" altLang="cs-CZ" sz="1000">
                <a:latin typeface="Arial" panose="020B0604020202020204" pitchFamily="34" charset="0"/>
              </a:rPr>
              <a:t>§ seznámení s obsahem a průběhem zaměstnání.</a:t>
            </a:r>
          </a:p>
          <a:p>
            <a:pPr lvl="4" eaLnBrk="1" hangingPunct="1"/>
            <a:r>
              <a:rPr lang="cs-CZ" altLang="cs-CZ" sz="1000">
                <a:latin typeface="Arial" panose="020B0604020202020204" pitchFamily="34" charset="0"/>
              </a:rPr>
              <a:t>• </a:t>
            </a:r>
            <a:r>
              <a:rPr lang="cs-CZ" altLang="cs-CZ" sz="1000" b="1">
                <a:latin typeface="Arial" panose="020B0604020202020204" pitchFamily="34" charset="0"/>
              </a:rPr>
              <a:t>Hlavní část:</a:t>
            </a:r>
            <a:endParaRPr lang="cs-CZ" altLang="cs-CZ" sz="1000">
              <a:latin typeface="Arial" panose="020B0604020202020204" pitchFamily="34" charset="0"/>
            </a:endParaRPr>
          </a:p>
          <a:p>
            <a:pPr lvl="4" eaLnBrk="1" hangingPunct="1"/>
            <a:r>
              <a:rPr lang="cs-CZ" altLang="cs-CZ" sz="1000">
                <a:latin typeface="Arial" panose="020B0604020202020204" pitchFamily="34" charset="0"/>
              </a:rPr>
              <a:t>§ řešení jednotlivých učebních úkolů (u praktického výcviku – metodické listy).</a:t>
            </a:r>
          </a:p>
          <a:p>
            <a:pPr lvl="4" eaLnBrk="1" hangingPunct="1"/>
            <a:r>
              <a:rPr lang="cs-CZ" altLang="cs-CZ" sz="1000">
                <a:latin typeface="Arial" panose="020B0604020202020204" pitchFamily="34" charset="0"/>
              </a:rPr>
              <a:t>• </a:t>
            </a:r>
            <a:r>
              <a:rPr lang="cs-CZ" altLang="cs-CZ" sz="1000" b="1">
                <a:latin typeface="Arial" panose="020B0604020202020204" pitchFamily="34" charset="0"/>
              </a:rPr>
              <a:t>Závěrečnou část:</a:t>
            </a:r>
            <a:endParaRPr lang="cs-CZ" altLang="cs-CZ" sz="1000">
              <a:latin typeface="Arial" panose="020B0604020202020204" pitchFamily="34" charset="0"/>
            </a:endParaRPr>
          </a:p>
          <a:p>
            <a:pPr lvl="4" eaLnBrk="1" hangingPunct="1"/>
            <a:r>
              <a:rPr lang="cs-CZ" altLang="cs-CZ" sz="1000">
                <a:latin typeface="Arial" panose="020B0604020202020204" pitchFamily="34" charset="0"/>
              </a:rPr>
              <a:t>§ zopakovat téma, cíle a učební úkoly, vyhodnotit jejich splnění;</a:t>
            </a:r>
          </a:p>
          <a:p>
            <a:pPr lvl="4" eaLnBrk="1" hangingPunct="1"/>
            <a:r>
              <a:rPr lang="cs-CZ" altLang="cs-CZ" sz="1000">
                <a:latin typeface="Arial" panose="020B0604020202020204" pitchFamily="34" charset="0"/>
              </a:rPr>
              <a:t>§ zdůraznit hlavní části obsahu výuky;</a:t>
            </a:r>
          </a:p>
          <a:p>
            <a:pPr lvl="4" eaLnBrk="1" hangingPunct="1"/>
            <a:r>
              <a:rPr lang="cs-CZ" altLang="cs-CZ" sz="1000">
                <a:latin typeface="Arial" panose="020B0604020202020204" pitchFamily="34" charset="0"/>
              </a:rPr>
              <a:t>§ vyhodnotit kázeň, pořadovost a připravenost na výuku;</a:t>
            </a:r>
          </a:p>
          <a:p>
            <a:pPr lvl="4" eaLnBrk="1" hangingPunct="1"/>
            <a:r>
              <a:rPr lang="cs-CZ" altLang="cs-CZ" sz="1000">
                <a:latin typeface="Arial" panose="020B0604020202020204" pitchFamily="34" charset="0"/>
              </a:rPr>
              <a:t>§ vydat úkoly k odstranění zjištěných nedostatků;</a:t>
            </a:r>
          </a:p>
          <a:p>
            <a:pPr lvl="4" eaLnBrk="1" hangingPunct="1"/>
            <a:r>
              <a:rPr lang="cs-CZ" altLang="cs-CZ" sz="1000">
                <a:latin typeface="Arial" panose="020B0604020202020204" pitchFamily="34" charset="0"/>
              </a:rPr>
              <a:t>§ oznámit příští téma;</a:t>
            </a:r>
          </a:p>
          <a:p>
            <a:pPr lvl="4" eaLnBrk="1" hangingPunct="1"/>
            <a:r>
              <a:rPr lang="cs-CZ" altLang="cs-CZ" sz="1000">
                <a:latin typeface="Arial" panose="020B0604020202020204" pitchFamily="34" charset="0"/>
              </a:rPr>
              <a:t>§ vydat úkoly do samostatného studia;</a:t>
            </a:r>
          </a:p>
          <a:p>
            <a:pPr eaLnBrk="1" hangingPunct="1"/>
            <a:r>
              <a:rPr lang="cs-CZ" altLang="cs-CZ" sz="1000">
                <a:latin typeface="Arial" panose="020B0604020202020204" pitchFamily="34" charset="0"/>
              </a:rPr>
              <a:t>§ ukončit výuku pozdravem, zkontrolovat učebnu a odchod cvičících.</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53ED736B-9802-475D-844A-4CE1F9E61F9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0B6D7F6-C884-4663-B009-82CFB285A82A}" type="slidenum">
              <a:rPr lang="cs-CZ" altLang="cs-CZ"/>
              <a:pPr eaLnBrk="1" hangingPunct="1">
                <a:spcBef>
                  <a:spcPct val="0"/>
                </a:spcBef>
              </a:pPr>
              <a:t>52</a:t>
            </a:fld>
            <a:endParaRPr lang="cs-CZ" altLang="cs-CZ"/>
          </a:p>
        </p:txBody>
      </p:sp>
      <p:sp>
        <p:nvSpPr>
          <p:cNvPr id="103427" name="Rectangle 2">
            <a:extLst>
              <a:ext uri="{FF2B5EF4-FFF2-40B4-BE49-F238E27FC236}">
                <a16:creationId xmlns:a16="http://schemas.microsoft.com/office/drawing/2014/main" id="{4A04F57C-C615-49D1-9519-5F177EB5DFD7}"/>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8CA9D809-706B-48EC-A111-F5533C4D0983}"/>
              </a:ext>
            </a:extLst>
          </p:cNvPr>
          <p:cNvSpPr>
            <a:spLocks noGrp="1" noChangeArrowheads="1"/>
          </p:cNvSpPr>
          <p:nvPr>
            <p:ph type="body" idx="1"/>
          </p:nvPr>
        </p:nvSpPr>
        <p:spPr>
          <a:noFill/>
        </p:spPr>
        <p:txBody>
          <a:bodyPr/>
          <a:lstStyle/>
          <a:p>
            <a:pPr lvl="4" eaLnBrk="1" hangingPunct="1"/>
            <a:r>
              <a:rPr lang="cs-CZ" altLang="cs-CZ">
                <a:latin typeface="Arial" panose="020B0604020202020204" pitchFamily="34" charset="0"/>
              </a:rPr>
              <a:t>• </a:t>
            </a:r>
            <a:r>
              <a:rPr lang="cs-CZ" altLang="cs-CZ" b="1">
                <a:latin typeface="Arial" panose="020B0604020202020204" pitchFamily="34" charset="0"/>
              </a:rPr>
              <a:t>Hlavní část:</a:t>
            </a:r>
            <a:endParaRPr lang="cs-CZ" altLang="cs-CZ">
              <a:latin typeface="Arial" panose="020B0604020202020204" pitchFamily="34" charset="0"/>
            </a:endParaRPr>
          </a:p>
          <a:p>
            <a:pPr lvl="4" eaLnBrk="1" hangingPunct="1"/>
            <a:r>
              <a:rPr lang="cs-CZ" altLang="cs-CZ">
                <a:latin typeface="Arial" panose="020B0604020202020204" pitchFamily="34" charset="0"/>
              </a:rPr>
              <a:t>§ řešení jednotlivých učebních úkolů (u praktického výcviku – metodické listy).</a:t>
            </a:r>
          </a:p>
          <a:p>
            <a:pPr eaLnBrk="1" hangingPunct="1"/>
            <a:endParaRPr lang="cs-CZ" altLang="cs-CZ">
              <a:latin typeface="Arial" panose="020B060402020202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id="{625E4D94-859D-461D-AB9B-5C06C54E2D5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757BDCB-8A32-41A8-BF7E-7F41B18610BA}" type="slidenum">
              <a:rPr lang="cs-CZ" altLang="cs-CZ"/>
              <a:pPr eaLnBrk="1" hangingPunct="1">
                <a:spcBef>
                  <a:spcPct val="0"/>
                </a:spcBef>
              </a:pPr>
              <a:t>53</a:t>
            </a:fld>
            <a:endParaRPr lang="cs-CZ" altLang="cs-CZ"/>
          </a:p>
        </p:txBody>
      </p:sp>
      <p:sp>
        <p:nvSpPr>
          <p:cNvPr id="105475" name="Rectangle 2">
            <a:extLst>
              <a:ext uri="{FF2B5EF4-FFF2-40B4-BE49-F238E27FC236}">
                <a16:creationId xmlns:a16="http://schemas.microsoft.com/office/drawing/2014/main" id="{A8EE8E46-C411-4392-8494-65C81278DA37}"/>
              </a:ext>
            </a:extLst>
          </p:cNvPr>
          <p:cNvSpPr>
            <a:spLocks noGrp="1" noRot="1" noChangeAspect="1" noChangeArrowheads="1" noTextEdit="1"/>
          </p:cNvSpPr>
          <p:nvPr>
            <p:ph type="sldImg"/>
          </p:nvPr>
        </p:nvSpPr>
        <p:spPr>
          <a:ln/>
        </p:spPr>
      </p:sp>
      <p:sp>
        <p:nvSpPr>
          <p:cNvPr id="105476" name="Rectangle 3">
            <a:extLst>
              <a:ext uri="{FF2B5EF4-FFF2-40B4-BE49-F238E27FC236}">
                <a16:creationId xmlns:a16="http://schemas.microsoft.com/office/drawing/2014/main" id="{55191F25-E1E4-4800-82E2-C9A916093CD6}"/>
              </a:ext>
            </a:extLst>
          </p:cNvPr>
          <p:cNvSpPr>
            <a:spLocks noGrp="1" noChangeArrowheads="1"/>
          </p:cNvSpPr>
          <p:nvPr>
            <p:ph type="body" idx="1"/>
          </p:nvPr>
        </p:nvSpPr>
        <p:spPr>
          <a:noFill/>
        </p:spPr>
        <p:txBody>
          <a:bodyPr/>
          <a:lstStyle/>
          <a:p>
            <a:pPr eaLnBrk="1" hangingPunct="1"/>
            <a:r>
              <a:rPr lang="cs-CZ" altLang="cs-CZ">
                <a:latin typeface="Arial" panose="020B0604020202020204" pitchFamily="34" charset="0"/>
              </a:rPr>
              <a:t>• </a:t>
            </a:r>
            <a:r>
              <a:rPr lang="cs-CZ" altLang="cs-CZ" b="1">
                <a:latin typeface="Arial" panose="020B0604020202020204" pitchFamily="34" charset="0"/>
              </a:rPr>
              <a:t>Závěrečnou část:</a:t>
            </a:r>
            <a:endParaRPr lang="cs-CZ" altLang="cs-CZ">
              <a:latin typeface="Arial" panose="020B0604020202020204" pitchFamily="34" charset="0"/>
            </a:endParaRPr>
          </a:p>
          <a:p>
            <a:pPr eaLnBrk="1" hangingPunct="1"/>
            <a:r>
              <a:rPr lang="cs-CZ" altLang="cs-CZ">
                <a:latin typeface="Arial" panose="020B0604020202020204" pitchFamily="34" charset="0"/>
              </a:rPr>
              <a:t>§ zopakovat téma, cíle a učební úkoly, vyhodnotit jejich splnění;</a:t>
            </a:r>
          </a:p>
          <a:p>
            <a:pPr eaLnBrk="1" hangingPunct="1"/>
            <a:r>
              <a:rPr lang="cs-CZ" altLang="cs-CZ">
                <a:latin typeface="Arial" panose="020B0604020202020204" pitchFamily="34" charset="0"/>
              </a:rPr>
              <a:t>§ zdůraznit hlavní části obsahu výuky;</a:t>
            </a:r>
          </a:p>
          <a:p>
            <a:pPr eaLnBrk="1" hangingPunct="1"/>
            <a:r>
              <a:rPr lang="cs-CZ" altLang="cs-CZ">
                <a:latin typeface="Arial" panose="020B0604020202020204" pitchFamily="34" charset="0"/>
              </a:rPr>
              <a:t>§ vyhodnotit kázeň, pořadovost a připravenost na výuku;</a:t>
            </a:r>
          </a:p>
          <a:p>
            <a:pPr eaLnBrk="1" hangingPunct="1"/>
            <a:r>
              <a:rPr lang="cs-CZ" altLang="cs-CZ">
                <a:latin typeface="Arial" panose="020B0604020202020204" pitchFamily="34" charset="0"/>
              </a:rPr>
              <a:t>§ vydat úkoly k odstranění zjištěných nedostatků;</a:t>
            </a:r>
          </a:p>
          <a:p>
            <a:pPr eaLnBrk="1" hangingPunct="1"/>
            <a:r>
              <a:rPr lang="cs-CZ" altLang="cs-CZ">
                <a:latin typeface="Arial" panose="020B0604020202020204" pitchFamily="34" charset="0"/>
              </a:rPr>
              <a:t>§ oznámit příští téma;</a:t>
            </a:r>
          </a:p>
          <a:p>
            <a:pPr eaLnBrk="1" hangingPunct="1"/>
            <a:r>
              <a:rPr lang="cs-CZ" altLang="cs-CZ">
                <a:latin typeface="Arial" panose="020B0604020202020204" pitchFamily="34" charset="0"/>
              </a:rPr>
              <a:t>§ vydat úkoly do samostatného studia;</a:t>
            </a:r>
          </a:p>
          <a:p>
            <a:pPr eaLnBrk="1" hangingPunct="1"/>
            <a:r>
              <a:rPr lang="cs-CZ" altLang="cs-CZ">
                <a:latin typeface="Arial" panose="020B0604020202020204" pitchFamily="34" charset="0"/>
              </a:rPr>
              <a:t>§ ukončit výuku pozdravem, zkontrolovat učebnu a odchod cvičících.</a:t>
            </a:r>
          </a:p>
          <a:p>
            <a:pPr eaLnBrk="1" hangingPunct="1"/>
            <a:endParaRPr lang="cs-CZ" altLang="cs-CZ">
              <a:latin typeface="Arial" panose="020B060402020202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D8616053-4EF9-4C74-B792-C37676605EC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9827CEB-C3CA-4CBD-B5F8-96B32F4BC572}" type="slidenum">
              <a:rPr lang="cs-CZ" altLang="cs-CZ"/>
              <a:pPr eaLnBrk="1" hangingPunct="1">
                <a:spcBef>
                  <a:spcPct val="0"/>
                </a:spcBef>
              </a:pPr>
              <a:t>54</a:t>
            </a:fld>
            <a:endParaRPr lang="cs-CZ" altLang="cs-CZ"/>
          </a:p>
        </p:txBody>
      </p:sp>
      <p:sp>
        <p:nvSpPr>
          <p:cNvPr id="107523" name="Rectangle 2">
            <a:extLst>
              <a:ext uri="{FF2B5EF4-FFF2-40B4-BE49-F238E27FC236}">
                <a16:creationId xmlns:a16="http://schemas.microsoft.com/office/drawing/2014/main" id="{0654748D-A2CC-413B-A457-BC59CBCE5BBF}"/>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id="{FEA5AF93-08F7-4844-8221-5E62A75013EA}"/>
              </a:ext>
            </a:extLst>
          </p:cNvPr>
          <p:cNvSpPr>
            <a:spLocks noGrp="1" noChangeArrowheads="1"/>
          </p:cNvSpPr>
          <p:nvPr>
            <p:ph type="body" idx="1"/>
          </p:nvPr>
        </p:nvSpPr>
        <p:spPr>
          <a:noFill/>
        </p:spPr>
        <p:txBody>
          <a:bodyPr/>
          <a:lstStyle/>
          <a:p>
            <a:pPr lvl="4" eaLnBrk="1" hangingPunct="1">
              <a:lnSpc>
                <a:spcPct val="80000"/>
              </a:lnSpc>
            </a:pPr>
            <a:r>
              <a:rPr lang="cs-CZ" altLang="cs-CZ" sz="900">
                <a:latin typeface="Arial" panose="020B0604020202020204" pitchFamily="34" charset="0"/>
              </a:rPr>
              <a:t>Průběh zaměstnání při </a:t>
            </a:r>
            <a:r>
              <a:rPr lang="cs-CZ" altLang="cs-CZ" sz="900" b="1">
                <a:latin typeface="Arial" panose="020B0604020202020204" pitchFamily="34" charset="0"/>
              </a:rPr>
              <a:t>praktické přípravě </a:t>
            </a:r>
            <a:r>
              <a:rPr lang="cs-CZ" altLang="cs-CZ" sz="900">
                <a:latin typeface="Arial" panose="020B0604020202020204" pitchFamily="34" charset="0"/>
              </a:rPr>
              <a:t>je možné rozdělit na:</a:t>
            </a:r>
          </a:p>
          <a:p>
            <a:pPr lvl="4" eaLnBrk="1" hangingPunct="1">
              <a:lnSpc>
                <a:spcPct val="80000"/>
              </a:lnSpc>
            </a:pPr>
            <a:r>
              <a:rPr lang="cs-CZ" altLang="cs-CZ" sz="900">
                <a:latin typeface="Arial" panose="020B0604020202020204" pitchFamily="34" charset="0"/>
              </a:rPr>
              <a:t>• </a:t>
            </a:r>
            <a:r>
              <a:rPr lang="cs-CZ" altLang="cs-CZ" sz="900" b="1">
                <a:latin typeface="Arial" panose="020B0604020202020204" pitchFamily="34" charset="0"/>
              </a:rPr>
              <a:t>Přípravnou část:</a:t>
            </a:r>
            <a:endParaRPr lang="cs-CZ" altLang="cs-CZ" sz="900">
              <a:latin typeface="Arial" panose="020B0604020202020204" pitchFamily="34" charset="0"/>
            </a:endParaRPr>
          </a:p>
          <a:p>
            <a:pPr lvl="4" eaLnBrk="1" hangingPunct="1">
              <a:lnSpc>
                <a:spcPct val="80000"/>
              </a:lnSpc>
            </a:pPr>
            <a:r>
              <a:rPr lang="cs-CZ" altLang="cs-CZ" sz="900">
                <a:latin typeface="Arial" panose="020B0604020202020204" pitchFamily="34" charset="0"/>
              </a:rPr>
              <a:t>§ nástup jednotky, hlášení a pozdrav;</a:t>
            </a:r>
          </a:p>
          <a:p>
            <a:pPr lvl="4" eaLnBrk="1" hangingPunct="1">
              <a:lnSpc>
                <a:spcPct val="80000"/>
              </a:lnSpc>
            </a:pPr>
            <a:r>
              <a:rPr lang="cs-CZ" altLang="cs-CZ" sz="900">
                <a:latin typeface="Arial" panose="020B0604020202020204" pitchFamily="34" charset="0"/>
              </a:rPr>
              <a:t>§ kontrola přítomnosti, vnějšího vzhledu, výstroje, výzbroje a dalšího materiálu;</a:t>
            </a:r>
          </a:p>
          <a:p>
            <a:pPr lvl="4" eaLnBrk="1" hangingPunct="1">
              <a:lnSpc>
                <a:spcPct val="80000"/>
              </a:lnSpc>
            </a:pPr>
            <a:r>
              <a:rPr lang="cs-CZ" altLang="cs-CZ" sz="900">
                <a:latin typeface="Arial" panose="020B0604020202020204" pitchFamily="34" charset="0"/>
              </a:rPr>
              <a:t>§ organizace přesunu do stanoveného prostoru výcviku a vydání úkolů k umístění vozidel a k činnosti řidičů.</a:t>
            </a:r>
          </a:p>
          <a:p>
            <a:pPr lvl="4" eaLnBrk="1" hangingPunct="1">
              <a:lnSpc>
                <a:spcPct val="80000"/>
              </a:lnSpc>
            </a:pPr>
            <a:r>
              <a:rPr lang="cs-CZ" altLang="cs-CZ" sz="900">
                <a:latin typeface="Arial" panose="020B0604020202020204" pitchFamily="34" charset="0"/>
              </a:rPr>
              <a:t>• </a:t>
            </a:r>
            <a:r>
              <a:rPr lang="cs-CZ" altLang="cs-CZ" sz="900" b="1">
                <a:latin typeface="Arial" panose="020B0604020202020204" pitchFamily="34" charset="0"/>
              </a:rPr>
              <a:t>Úvodní část:</a:t>
            </a:r>
            <a:endParaRPr lang="cs-CZ" altLang="cs-CZ" sz="900">
              <a:latin typeface="Arial" panose="020B0604020202020204" pitchFamily="34" charset="0"/>
            </a:endParaRPr>
          </a:p>
          <a:p>
            <a:pPr lvl="4" eaLnBrk="1" hangingPunct="1">
              <a:lnSpc>
                <a:spcPct val="80000"/>
              </a:lnSpc>
            </a:pPr>
            <a:r>
              <a:rPr lang="cs-CZ" altLang="cs-CZ" sz="900">
                <a:latin typeface="Arial" panose="020B0604020202020204" pitchFamily="34" charset="0"/>
              </a:rPr>
              <a:t>§ oznámit téma, cíle a učební úkoly;</a:t>
            </a:r>
          </a:p>
          <a:p>
            <a:pPr lvl="4" eaLnBrk="1" hangingPunct="1">
              <a:lnSpc>
                <a:spcPct val="80000"/>
              </a:lnSpc>
            </a:pPr>
            <a:r>
              <a:rPr lang="cs-CZ" altLang="cs-CZ" sz="900">
                <a:latin typeface="Arial" panose="020B0604020202020204" pitchFamily="34" charset="0"/>
              </a:rPr>
              <a:t>§ seznámit cvičící s organizací výcviku;</a:t>
            </a:r>
          </a:p>
          <a:p>
            <a:pPr lvl="4" eaLnBrk="1" hangingPunct="1">
              <a:lnSpc>
                <a:spcPct val="80000"/>
              </a:lnSpc>
            </a:pPr>
            <a:r>
              <a:rPr lang="cs-CZ" altLang="cs-CZ" sz="900">
                <a:latin typeface="Arial" panose="020B0604020202020204" pitchFamily="34" charset="0"/>
              </a:rPr>
              <a:t>§ prověřit znalosti a vyhodnotit odpovědi;</a:t>
            </a:r>
          </a:p>
          <a:p>
            <a:pPr lvl="4" eaLnBrk="1" hangingPunct="1">
              <a:lnSpc>
                <a:spcPct val="80000"/>
              </a:lnSpc>
            </a:pPr>
            <a:r>
              <a:rPr lang="cs-CZ" altLang="cs-CZ" sz="900">
                <a:latin typeface="Arial" panose="020B0604020202020204" pitchFamily="34" charset="0"/>
              </a:rPr>
              <a:t>§ vyhlásit kritéria krátkodobé soutěže;</a:t>
            </a:r>
          </a:p>
          <a:p>
            <a:pPr lvl="4" eaLnBrk="1" hangingPunct="1">
              <a:lnSpc>
                <a:spcPct val="80000"/>
              </a:lnSpc>
            </a:pPr>
            <a:r>
              <a:rPr lang="cs-CZ" altLang="cs-CZ" sz="900">
                <a:latin typeface="Arial" panose="020B0604020202020204" pitchFamily="34" charset="0"/>
              </a:rPr>
              <a:t>§ prověřit znalosti bezpečnostních opatření;</a:t>
            </a:r>
          </a:p>
          <a:p>
            <a:pPr lvl="4" eaLnBrk="1" hangingPunct="1">
              <a:lnSpc>
                <a:spcPct val="80000"/>
              </a:lnSpc>
            </a:pPr>
            <a:r>
              <a:rPr lang="cs-CZ" altLang="cs-CZ" sz="900">
                <a:latin typeface="Arial" panose="020B0604020202020204" pitchFamily="34" charset="0"/>
              </a:rPr>
              <a:t>§ vydat úkoly k organizaci výcviku;</a:t>
            </a:r>
          </a:p>
          <a:p>
            <a:pPr lvl="4" eaLnBrk="1" hangingPunct="1">
              <a:lnSpc>
                <a:spcPct val="80000"/>
              </a:lnSpc>
            </a:pPr>
            <a:r>
              <a:rPr lang="cs-CZ" altLang="cs-CZ" sz="900">
                <a:latin typeface="Arial" panose="020B0604020202020204" pitchFamily="34" charset="0"/>
              </a:rPr>
              <a:t>§ zápis do třídní knihy.</a:t>
            </a:r>
          </a:p>
          <a:p>
            <a:pPr lvl="4" eaLnBrk="1" hangingPunct="1">
              <a:lnSpc>
                <a:spcPct val="80000"/>
              </a:lnSpc>
            </a:pPr>
            <a:r>
              <a:rPr lang="cs-CZ" altLang="cs-CZ" sz="900">
                <a:latin typeface="Arial" panose="020B0604020202020204" pitchFamily="34" charset="0"/>
              </a:rPr>
              <a:t>• </a:t>
            </a:r>
            <a:r>
              <a:rPr lang="cs-CZ" altLang="cs-CZ" sz="900" b="1">
                <a:latin typeface="Arial" panose="020B0604020202020204" pitchFamily="34" charset="0"/>
              </a:rPr>
              <a:t>Hlavní část:</a:t>
            </a:r>
            <a:endParaRPr lang="cs-CZ" altLang="cs-CZ" sz="900">
              <a:latin typeface="Arial" panose="020B0604020202020204" pitchFamily="34" charset="0"/>
            </a:endParaRPr>
          </a:p>
          <a:p>
            <a:pPr lvl="4" eaLnBrk="1" hangingPunct="1">
              <a:lnSpc>
                <a:spcPct val="80000"/>
              </a:lnSpc>
            </a:pPr>
            <a:r>
              <a:rPr lang="cs-CZ" altLang="cs-CZ" sz="900">
                <a:latin typeface="Arial" panose="020B0604020202020204" pitchFamily="34" charset="0"/>
              </a:rPr>
              <a:t>§ řešení jednotlivých učebních úkolů (u praktického výcviku – metodické listy).</a:t>
            </a:r>
          </a:p>
          <a:p>
            <a:pPr lvl="4" eaLnBrk="1" hangingPunct="1">
              <a:lnSpc>
                <a:spcPct val="80000"/>
              </a:lnSpc>
            </a:pPr>
            <a:r>
              <a:rPr lang="cs-CZ" altLang="cs-CZ" sz="900">
                <a:latin typeface="Arial" panose="020B0604020202020204" pitchFamily="34" charset="0"/>
              </a:rPr>
              <a:t>• </a:t>
            </a:r>
            <a:r>
              <a:rPr lang="cs-CZ" altLang="cs-CZ" sz="900" b="1">
                <a:latin typeface="Arial" panose="020B0604020202020204" pitchFamily="34" charset="0"/>
              </a:rPr>
              <a:t>Závěrečnou část:</a:t>
            </a:r>
            <a:endParaRPr lang="cs-CZ" altLang="cs-CZ" sz="900">
              <a:latin typeface="Arial" panose="020B0604020202020204" pitchFamily="34" charset="0"/>
            </a:endParaRPr>
          </a:p>
          <a:p>
            <a:pPr lvl="4" eaLnBrk="1" hangingPunct="1">
              <a:lnSpc>
                <a:spcPct val="80000"/>
              </a:lnSpc>
            </a:pPr>
            <a:r>
              <a:rPr lang="cs-CZ" altLang="cs-CZ" sz="900">
                <a:latin typeface="Arial" panose="020B0604020202020204" pitchFamily="34" charset="0"/>
              </a:rPr>
              <a:t>§ nástup jednotky, kontrola počtů, výzbroje, výstroje a dalšího materiálu;</a:t>
            </a:r>
          </a:p>
          <a:p>
            <a:pPr lvl="4" eaLnBrk="1" hangingPunct="1">
              <a:lnSpc>
                <a:spcPct val="80000"/>
              </a:lnSpc>
            </a:pPr>
            <a:r>
              <a:rPr lang="cs-CZ" altLang="cs-CZ" sz="900">
                <a:latin typeface="Arial" panose="020B0604020202020204" pitchFamily="34" charset="0"/>
              </a:rPr>
              <a:t>§ zopakovat téma, cíle a učební úkoly, vyhlásit výsledky zaměstnání (cvičení);</a:t>
            </a:r>
          </a:p>
          <a:p>
            <a:pPr lvl="4" eaLnBrk="1" hangingPunct="1">
              <a:lnSpc>
                <a:spcPct val="80000"/>
              </a:lnSpc>
            </a:pPr>
            <a:r>
              <a:rPr lang="cs-CZ" altLang="cs-CZ" sz="900">
                <a:latin typeface="Arial" panose="020B0604020202020204" pitchFamily="34" charset="0"/>
              </a:rPr>
              <a:t>§ vyhodnotit splnění cílů výcviku, kázeň, pořadovost a připravenost vojáků, výsledky krátkodobé soutěže;</a:t>
            </a:r>
          </a:p>
          <a:p>
            <a:pPr lvl="4" eaLnBrk="1" hangingPunct="1">
              <a:lnSpc>
                <a:spcPct val="80000"/>
              </a:lnSpc>
            </a:pPr>
            <a:r>
              <a:rPr lang="cs-CZ" altLang="cs-CZ" sz="900">
                <a:latin typeface="Arial" panose="020B0604020202020204" pitchFamily="34" charset="0"/>
              </a:rPr>
              <a:t>§ vydat úkoly k odstranění zjištěných nedostatků;</a:t>
            </a:r>
          </a:p>
          <a:p>
            <a:pPr lvl="4" eaLnBrk="1" hangingPunct="1">
              <a:lnSpc>
                <a:spcPct val="80000"/>
              </a:lnSpc>
            </a:pPr>
            <a:r>
              <a:rPr lang="cs-CZ" altLang="cs-CZ" sz="900">
                <a:latin typeface="Arial" panose="020B0604020202020204" pitchFamily="34" charset="0"/>
              </a:rPr>
              <a:t>§ stanovit úkoly do samostatného studia;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BD4AD105-BDEE-4189-8664-CAF41FF900E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67649898-FEBB-47C6-9A90-2B12ADBF82AA}" type="slidenum">
              <a:rPr lang="cs-CZ" altLang="cs-CZ"/>
              <a:pPr eaLnBrk="1" hangingPunct="1">
                <a:spcBef>
                  <a:spcPct val="0"/>
                </a:spcBef>
              </a:pPr>
              <a:t>8</a:t>
            </a:fld>
            <a:endParaRPr lang="cs-CZ" altLang="cs-CZ"/>
          </a:p>
        </p:txBody>
      </p:sp>
      <p:sp>
        <p:nvSpPr>
          <p:cNvPr id="15363" name="Rectangle 2">
            <a:extLst>
              <a:ext uri="{FF2B5EF4-FFF2-40B4-BE49-F238E27FC236}">
                <a16:creationId xmlns:a16="http://schemas.microsoft.com/office/drawing/2014/main" id="{97258C3E-40AB-4329-9169-14D1BA692455}"/>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6B17BAAD-4636-463C-93CB-05253202C2BD}"/>
              </a:ext>
            </a:extLst>
          </p:cNvPr>
          <p:cNvSpPr>
            <a:spLocks noGrp="1" noChangeArrowheads="1"/>
          </p:cNvSpPr>
          <p:nvPr>
            <p:ph type="body" idx="1"/>
          </p:nvPr>
        </p:nvSpPr>
        <p:spPr>
          <a:noFill/>
        </p:spPr>
        <p:txBody>
          <a:bodyPr/>
          <a:lstStyle/>
          <a:p>
            <a:pPr eaLnBrk="1" hangingPunct="1">
              <a:lnSpc>
                <a:spcPct val="90000"/>
              </a:lnSpc>
            </a:pPr>
            <a:r>
              <a:rPr lang="cs-CZ" altLang="cs-CZ" b="1">
                <a:latin typeface="Arial" panose="020B0604020202020204" pitchFamily="34" charset="0"/>
              </a:rPr>
              <a:t>Učit vojska tomu, co potřebují v boji </a:t>
            </a:r>
            <a:r>
              <a:rPr lang="cs-CZ" altLang="cs-CZ">
                <a:latin typeface="Arial" panose="020B0604020202020204" pitchFamily="34" charset="0"/>
              </a:rPr>
              <a:t>– znamená požadavek v maximální míře přibližovat situace při výcviku skutečným bojovým podmínkám a nedovolit jejich zlehčování a zjednodušování.</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a:latin typeface="Arial" panose="020B0604020202020204" pitchFamily="34" charset="0"/>
              </a:rPr>
              <a:t>Velitelé musí brát v úvahu charakteristické rysy možného operačního prostředí. Proto musí přípravu provádět v takových podmínkách, které výrazně omezují činnost jednotky, jako např. nedostatek informací, ztížení komunikace, dým, hluk, narušení systému velení a řízení, omezení kvality a množství odpočinku a stravy, přítomnost civilních osob v prostoru operace, asymetrické formy působení protivníka, boj v hustě osídleném prostoru apod.</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a:latin typeface="Arial" panose="020B0604020202020204" pitchFamily="34" charset="0"/>
              </a:rPr>
              <a:t>Souběžně musí usilovat o využití každé příležitosti ke zdokonalení vojáků v používání bojové techniky a organických zbraní jednotky, v provádění manévru palbou i pohybem v prostoru operace (na bojišti), ve zdokonalování drilových technik i ve využívání všech dostupných forem ochrany proti možným účinkům působení protivníka i vlastních zbraní.</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i="1">
                <a:latin typeface="Arial" panose="020B0604020202020204" pitchFamily="34" charset="0"/>
              </a:rPr>
              <a:t>Jaké příklady „drilů“ můžete uvést z obsahu základního výcviku?</a:t>
            </a:r>
          </a:p>
          <a:p>
            <a:pPr eaLnBrk="1" hangingPunct="1">
              <a:lnSpc>
                <a:spcPct val="90000"/>
              </a:lnSpc>
            </a:pPr>
            <a:r>
              <a:rPr lang="cs-CZ" altLang="cs-CZ" i="1">
                <a:latin typeface="Arial" panose="020B0604020202020204" pitchFamily="34" charset="0"/>
              </a:rPr>
              <a:t>Jaké prostředky využíváte pro naplnění této zásady?</a:t>
            </a:r>
          </a:p>
          <a:p>
            <a:pPr eaLnBrk="1" hangingPunct="1">
              <a:lnSpc>
                <a:spcPct val="90000"/>
              </a:lnSpc>
            </a:pPr>
            <a:r>
              <a:rPr lang="cs-CZ" altLang="cs-CZ" i="1">
                <a:latin typeface="Arial" panose="020B0604020202020204" pitchFamily="34" charset="0"/>
              </a:rPr>
              <a:t>Jaká omezení při uplatňování tohoto principu je nutné brát v úvahu v souvislosti s ostatními principy?</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D2E152AF-C930-4793-9381-5F22D38C913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17178BF-95F8-4823-8360-796DAFD7A276}" type="slidenum">
              <a:rPr lang="cs-CZ" altLang="cs-CZ"/>
              <a:pPr eaLnBrk="1" hangingPunct="1">
                <a:spcBef>
                  <a:spcPct val="0"/>
                </a:spcBef>
              </a:pPr>
              <a:t>61</a:t>
            </a:fld>
            <a:endParaRPr lang="cs-CZ" altLang="cs-CZ"/>
          </a:p>
        </p:txBody>
      </p:sp>
      <p:sp>
        <p:nvSpPr>
          <p:cNvPr id="115715" name="Rectangle 2">
            <a:extLst>
              <a:ext uri="{FF2B5EF4-FFF2-40B4-BE49-F238E27FC236}">
                <a16:creationId xmlns:a16="http://schemas.microsoft.com/office/drawing/2014/main" id="{A68D3230-A511-4280-A4E9-A581250C3E36}"/>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738BAACA-7606-4B92-A790-0F85686176AE}"/>
              </a:ext>
            </a:extLst>
          </p:cNvPr>
          <p:cNvSpPr>
            <a:spLocks noGrp="1" noChangeArrowheads="1"/>
          </p:cNvSpPr>
          <p:nvPr>
            <p:ph type="body" idx="1"/>
          </p:nvPr>
        </p:nvSpPr>
        <p:spPr>
          <a:noFill/>
        </p:spPr>
        <p:txBody>
          <a:bodyPr/>
          <a:lstStyle/>
          <a:p>
            <a:pPr eaLnBrk="1" hangingPunct="1"/>
            <a:r>
              <a:rPr lang="cs-CZ" altLang="cs-CZ" u="sng">
                <a:latin typeface="Arial" panose="020B0604020202020204" pitchFamily="34" charset="0"/>
              </a:rPr>
              <a:t>Osvojování dovedností</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všichni intuitivně tušíme…</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každý si potřebuje novou dovednost vyzkoušet sám</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zpravidla </a:t>
            </a:r>
            <a:r>
              <a:rPr lang="cs-CZ" altLang="cs-CZ" b="1">
                <a:latin typeface="Arial" panose="020B0604020202020204" pitchFamily="34" charset="0"/>
              </a:rPr>
              <a:t>nestačí</a:t>
            </a:r>
            <a:r>
              <a:rPr lang="cs-CZ" altLang="cs-CZ">
                <a:latin typeface="Arial" panose="020B0604020202020204" pitchFamily="34" charset="0"/>
              </a:rPr>
              <a:t>, že žáci věci </a:t>
            </a:r>
            <a:r>
              <a:rPr lang="cs-CZ" altLang="cs-CZ" b="1">
                <a:latin typeface="Arial" panose="020B0604020202020204" pitchFamily="34" charset="0"/>
              </a:rPr>
              <a:t>porozumí</a:t>
            </a:r>
            <a:r>
              <a:rPr lang="cs-CZ" altLang="cs-CZ">
                <a:latin typeface="Arial" panose="020B0604020202020204" pitchFamily="34" charset="0"/>
              </a:rPr>
              <a:t>, ale chceme aby ji byli schopni </a:t>
            </a:r>
            <a:r>
              <a:rPr lang="cs-CZ" altLang="cs-CZ" b="1">
                <a:latin typeface="Arial" panose="020B0604020202020204" pitchFamily="34" charset="0"/>
              </a:rPr>
              <a:t>udělat</a:t>
            </a:r>
            <a:endParaRPr lang="cs-CZ" altLang="cs-CZ">
              <a:latin typeface="Arial" panose="020B0604020202020204" pitchFamily="34" charset="0"/>
            </a:endParaRPr>
          </a:p>
          <a:p>
            <a:pPr eaLnBrk="1" hangingPunct="1"/>
            <a:endParaRPr lang="cs-CZ" altLang="cs-CZ">
              <a:latin typeface="Arial" panose="020B0604020202020204" pitchFamily="34" charset="0"/>
            </a:endParaRPr>
          </a:p>
          <a:p>
            <a:pPr eaLnBrk="1" hangingPunct="1"/>
            <a:endParaRPr lang="cs-CZ" altLang="cs-CZ" b="1">
              <a:latin typeface="Arial" panose="020B060402020202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AF4677FA-1B37-4890-82A3-F3E4D201A5A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F781C089-C86E-43DE-BB0C-DC1957384882}" type="slidenum">
              <a:rPr lang="cs-CZ" altLang="cs-CZ"/>
              <a:pPr eaLnBrk="1" hangingPunct="1">
                <a:spcBef>
                  <a:spcPct val="0"/>
                </a:spcBef>
              </a:pPr>
              <a:t>62</a:t>
            </a:fld>
            <a:endParaRPr lang="cs-CZ" altLang="cs-CZ"/>
          </a:p>
        </p:txBody>
      </p:sp>
      <p:sp>
        <p:nvSpPr>
          <p:cNvPr id="117763" name="Rectangle 2">
            <a:extLst>
              <a:ext uri="{FF2B5EF4-FFF2-40B4-BE49-F238E27FC236}">
                <a16:creationId xmlns:a16="http://schemas.microsoft.com/office/drawing/2014/main" id="{190C0B70-9E35-4538-B7AB-28AADC34F7D8}"/>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1E5B7960-E8C2-4DD9-AA38-B533E87FE0F8}"/>
              </a:ext>
            </a:extLst>
          </p:cNvPr>
          <p:cNvSpPr>
            <a:spLocks noGrp="1" noChangeArrowheads="1"/>
          </p:cNvSpPr>
          <p:nvPr>
            <p:ph type="body" idx="1"/>
          </p:nvPr>
        </p:nvSpPr>
        <p:spPr>
          <a:noFill/>
        </p:spPr>
        <p:txBody>
          <a:bodyPr/>
          <a:lstStyle/>
          <a:p>
            <a:pPr eaLnBrk="1" hangingPunct="1"/>
            <a:r>
              <a:rPr lang="cs-CZ" altLang="cs-CZ">
                <a:latin typeface="Arial" panose="020B0604020202020204" pitchFamily="34" charset="0"/>
              </a:rPr>
              <a:t>Uvedené činnosti jsou pro žáka </a:t>
            </a:r>
            <a:r>
              <a:rPr lang="cs-CZ" altLang="cs-CZ" b="1">
                <a:latin typeface="Arial" panose="020B0604020202020204" pitchFamily="34" charset="0"/>
              </a:rPr>
              <a:t>potřebami, </a:t>
            </a:r>
            <a:r>
              <a:rPr lang="cs-CZ" altLang="cs-CZ">
                <a:latin typeface="Arial" panose="020B0604020202020204" pitchFamily="34" charset="0"/>
              </a:rPr>
              <a:t>pokud se chce něco naučit.</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a:extLst>
              <a:ext uri="{FF2B5EF4-FFF2-40B4-BE49-F238E27FC236}">
                <a16:creationId xmlns:a16="http://schemas.microsoft.com/office/drawing/2014/main" id="{D37753B7-6725-494B-B12C-6AD43594D0F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BA145B8-1AE2-4826-871B-5FE64AF7F3D2}" type="slidenum">
              <a:rPr lang="cs-CZ" altLang="cs-CZ"/>
              <a:pPr eaLnBrk="1" hangingPunct="1">
                <a:spcBef>
                  <a:spcPct val="0"/>
                </a:spcBef>
              </a:pPr>
              <a:t>63</a:t>
            </a:fld>
            <a:endParaRPr lang="cs-CZ" altLang="cs-CZ"/>
          </a:p>
        </p:txBody>
      </p:sp>
      <p:sp>
        <p:nvSpPr>
          <p:cNvPr id="119811" name="Rectangle 2">
            <a:extLst>
              <a:ext uri="{FF2B5EF4-FFF2-40B4-BE49-F238E27FC236}">
                <a16:creationId xmlns:a16="http://schemas.microsoft.com/office/drawing/2014/main" id="{10194393-D201-44EB-B687-FA39F12F8FD6}"/>
              </a:ext>
            </a:extLst>
          </p:cNvPr>
          <p:cNvSpPr>
            <a:spLocks noGrp="1" noRot="1" noChangeAspect="1" noChangeArrowheads="1" noTextEdit="1"/>
          </p:cNvSpPr>
          <p:nvPr>
            <p:ph type="sldImg"/>
          </p:nvPr>
        </p:nvSpPr>
        <p:spPr>
          <a:ln/>
        </p:spPr>
      </p:sp>
      <p:sp>
        <p:nvSpPr>
          <p:cNvPr id="119812" name="Rectangle 3">
            <a:extLst>
              <a:ext uri="{FF2B5EF4-FFF2-40B4-BE49-F238E27FC236}">
                <a16:creationId xmlns:a16="http://schemas.microsoft.com/office/drawing/2014/main" id="{DE485469-EE13-4564-97BF-AD0FD77926DA}"/>
              </a:ext>
            </a:extLst>
          </p:cNvPr>
          <p:cNvSpPr>
            <a:spLocks noGrp="1" noChangeArrowheads="1"/>
          </p:cNvSpPr>
          <p:nvPr>
            <p:ph type="body" idx="1"/>
          </p:nvPr>
        </p:nvSpPr>
        <p:spPr>
          <a:noFill/>
        </p:spPr>
        <p:txBody>
          <a:bodyPr/>
          <a:lstStyle/>
          <a:p>
            <a:pPr eaLnBrk="1" hangingPunct="1">
              <a:lnSpc>
                <a:spcPct val="80000"/>
              </a:lnSpc>
            </a:pPr>
            <a:r>
              <a:rPr lang="cs-CZ" altLang="cs-CZ" sz="800" b="1" u="sng">
                <a:latin typeface="Arial" panose="020B0604020202020204" pitchFamily="34" charset="0"/>
              </a:rPr>
              <a:t>Vysvětlení</a:t>
            </a:r>
          </a:p>
          <a:p>
            <a:pPr eaLnBrk="1" hangingPunct="1">
              <a:lnSpc>
                <a:spcPct val="80000"/>
              </a:lnSpc>
            </a:pPr>
            <a:r>
              <a:rPr lang="cs-CZ" altLang="cs-CZ" sz="800">
                <a:latin typeface="Arial" panose="020B0604020202020204" pitchFamily="34" charset="0"/>
              </a:rPr>
              <a:t>jen žáci, kteří rozumějí tomu, co dělají, budou schopni se dále učit a rozvíjet</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jen vysvětlení, bez praktického procvičování a dalších bodů „vyučovat?“, nestačí </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a:latin typeface="Arial" panose="020B0604020202020204" pitchFamily="34" charset="0"/>
              </a:rPr>
              <a:t>vysvětlení:  </a:t>
            </a:r>
            <a:r>
              <a:rPr lang="cs-CZ" altLang="cs-CZ" sz="800" b="1">
                <a:latin typeface="Arial" panose="020B0604020202020204" pitchFamily="34" charset="0"/>
              </a:rPr>
              <a:t>potřeba žáka</a:t>
            </a:r>
            <a:r>
              <a:rPr lang="cs-CZ" altLang="cs-CZ" sz="800">
                <a:latin typeface="Arial" panose="020B0604020202020204" pitchFamily="34" charset="0"/>
              </a:rPr>
              <a:t>  a  </a:t>
            </a:r>
            <a:r>
              <a:rPr lang="cs-CZ" altLang="cs-CZ" sz="800" b="1">
                <a:latin typeface="Arial" panose="020B0604020202020204" pitchFamily="34" charset="0"/>
              </a:rPr>
              <a:t>vyučovací metoda</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b="1" u="sng">
                <a:latin typeface="Arial" panose="020B0604020202020204" pitchFamily="34" charset="0"/>
              </a:rPr>
              <a:t>Ukázka</a:t>
            </a:r>
          </a:p>
          <a:p>
            <a:pPr eaLnBrk="1" hangingPunct="1">
              <a:lnSpc>
                <a:spcPct val="80000"/>
              </a:lnSpc>
            </a:pPr>
            <a:r>
              <a:rPr lang="cs-CZ" altLang="cs-CZ" sz="800">
                <a:latin typeface="Arial" panose="020B0604020202020204" pitchFamily="34" charset="0"/>
              </a:rPr>
              <a:t>učení se pomocí napodobování</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u="sng">
                <a:latin typeface="Arial" panose="020B0604020202020204" pitchFamily="34" charset="0"/>
              </a:rPr>
              <a:t>žáci chtějí vědět velmi konkrétně:</a:t>
            </a:r>
          </a:p>
          <a:p>
            <a:pPr eaLnBrk="1" hangingPunct="1">
              <a:lnSpc>
                <a:spcPct val="80000"/>
              </a:lnSpc>
            </a:pPr>
            <a:r>
              <a:rPr lang="cs-CZ" altLang="cs-CZ" sz="800">
                <a:latin typeface="Arial" panose="020B0604020202020204" pitchFamily="34" charset="0"/>
              </a:rPr>
              <a:t>co se očekává, aby dělali</a:t>
            </a:r>
          </a:p>
          <a:p>
            <a:pPr eaLnBrk="1" hangingPunct="1">
              <a:lnSpc>
                <a:spcPct val="80000"/>
              </a:lnSpc>
            </a:pPr>
            <a:r>
              <a:rPr lang="cs-CZ" altLang="cs-CZ" sz="800">
                <a:latin typeface="Arial" panose="020B0604020202020204" pitchFamily="34" charset="0"/>
              </a:rPr>
              <a:t>jak to mohou nejlépe provést</a:t>
            </a:r>
          </a:p>
          <a:p>
            <a:pPr eaLnBrk="1" hangingPunct="1">
              <a:lnSpc>
                <a:spcPct val="80000"/>
              </a:lnSpc>
            </a:pPr>
            <a:r>
              <a:rPr lang="cs-CZ" altLang="cs-CZ" sz="800">
                <a:latin typeface="Arial" panose="020B0604020202020204" pitchFamily="34" charset="0"/>
              </a:rPr>
              <a:t>jak poznají, že to udělali správně</a:t>
            </a:r>
          </a:p>
          <a:p>
            <a:pPr eaLnBrk="1" hangingPunct="1">
              <a:lnSpc>
                <a:spcPct val="80000"/>
              </a:lnSpc>
            </a:pPr>
            <a:r>
              <a:rPr lang="cs-CZ" altLang="cs-CZ" sz="800">
                <a:latin typeface="Arial" panose="020B0604020202020204" pitchFamily="34" charset="0"/>
              </a:rPr>
              <a:t>kdy a kde mohou získanou dovednost využít</a:t>
            </a:r>
          </a:p>
          <a:p>
            <a:pPr eaLnBrk="1" hangingPunct="1">
              <a:lnSpc>
                <a:spcPct val="80000"/>
              </a:lnSpc>
            </a:pPr>
            <a:endParaRPr lang="cs-CZ" altLang="cs-CZ" sz="800">
              <a:latin typeface="Arial" panose="020B0604020202020204" pitchFamily="34" charset="0"/>
            </a:endParaRPr>
          </a:p>
          <a:p>
            <a:pPr eaLnBrk="1" hangingPunct="1">
              <a:lnSpc>
                <a:spcPct val="80000"/>
              </a:lnSpc>
            </a:pPr>
            <a:r>
              <a:rPr lang="cs-CZ" altLang="cs-CZ" sz="800" u="sng">
                <a:latin typeface="Arial" panose="020B0604020202020204" pitchFamily="34" charset="0"/>
              </a:rPr>
              <a:t>typy ukázek</a:t>
            </a:r>
          </a:p>
          <a:p>
            <a:pPr eaLnBrk="1" hangingPunct="1">
              <a:lnSpc>
                <a:spcPct val="80000"/>
              </a:lnSpc>
            </a:pPr>
            <a:r>
              <a:rPr lang="cs-CZ" altLang="cs-CZ" sz="800">
                <a:latin typeface="Arial" panose="020B0604020202020204" pitchFamily="34" charset="0"/>
              </a:rPr>
              <a:t>demonstrace, příklad, popis postupu, případová studie, objevování (např. porovnáním různých způsobů, metod provedení činnosti)</a:t>
            </a:r>
          </a:p>
          <a:p>
            <a:pPr eaLnBrk="1" hangingPunct="1">
              <a:lnSpc>
                <a:spcPct val="80000"/>
              </a:lnSpc>
            </a:pPr>
            <a:endParaRPr lang="cs-CZ" altLang="cs-CZ" sz="800" b="1">
              <a:latin typeface="Arial" panose="020B0604020202020204" pitchFamily="34" charset="0"/>
            </a:endParaRPr>
          </a:p>
          <a:p>
            <a:pPr eaLnBrk="1" hangingPunct="1">
              <a:lnSpc>
                <a:spcPct val="80000"/>
              </a:lnSpc>
            </a:pPr>
            <a:r>
              <a:rPr lang="cs-CZ" altLang="cs-CZ" sz="800" b="1">
                <a:latin typeface="Arial" panose="020B0604020202020204" pitchFamily="34" charset="0"/>
              </a:rPr>
              <a:t>Ukázka s vysvětlením</a:t>
            </a:r>
          </a:p>
          <a:p>
            <a:pPr eaLnBrk="1" hangingPunct="1">
              <a:lnSpc>
                <a:spcPct val="80000"/>
              </a:lnSpc>
            </a:pPr>
            <a:endParaRPr lang="cs-CZ" altLang="cs-CZ" sz="800">
              <a:latin typeface="Arial" panose="020B060402020202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AEB7D35D-613B-426A-AC2F-8DB1F4E4444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520A5F35-2245-433C-AF47-C1F6447F5E31}" type="slidenum">
              <a:rPr lang="cs-CZ" altLang="cs-CZ"/>
              <a:pPr eaLnBrk="1" hangingPunct="1">
                <a:spcBef>
                  <a:spcPct val="0"/>
                </a:spcBef>
              </a:pPr>
              <a:t>64</a:t>
            </a:fld>
            <a:endParaRPr lang="cs-CZ" altLang="cs-CZ"/>
          </a:p>
        </p:txBody>
      </p:sp>
      <p:sp>
        <p:nvSpPr>
          <p:cNvPr id="121859" name="Rectangle 2">
            <a:extLst>
              <a:ext uri="{FF2B5EF4-FFF2-40B4-BE49-F238E27FC236}">
                <a16:creationId xmlns:a16="http://schemas.microsoft.com/office/drawing/2014/main" id="{F618CEBC-170D-481F-AD7D-81B53660127A}"/>
              </a:ext>
            </a:extLst>
          </p:cNvPr>
          <p:cNvSpPr>
            <a:spLocks noGrp="1" noRot="1" noChangeAspect="1" noChangeArrowheads="1" noTextEdit="1"/>
          </p:cNvSpPr>
          <p:nvPr>
            <p:ph type="sldImg"/>
          </p:nvPr>
        </p:nvSpPr>
        <p:spPr>
          <a:ln/>
        </p:spPr>
      </p:sp>
      <p:sp>
        <p:nvSpPr>
          <p:cNvPr id="121860" name="Rectangle 3">
            <a:extLst>
              <a:ext uri="{FF2B5EF4-FFF2-40B4-BE49-F238E27FC236}">
                <a16:creationId xmlns:a16="http://schemas.microsoft.com/office/drawing/2014/main" id="{8824005D-432E-4013-9988-93AD0E209178}"/>
              </a:ext>
            </a:extLst>
          </p:cNvPr>
          <p:cNvSpPr>
            <a:spLocks noGrp="1" noChangeArrowheads="1"/>
          </p:cNvSpPr>
          <p:nvPr>
            <p:ph type="body" idx="1"/>
          </p:nvPr>
        </p:nvSpPr>
        <p:spPr>
          <a:noFill/>
        </p:spPr>
        <p:txBody>
          <a:bodyPr/>
          <a:lstStyle/>
          <a:p>
            <a:pPr eaLnBrk="1" hangingPunct="1"/>
            <a:r>
              <a:rPr lang="cs-CZ" altLang="cs-CZ" sz="1000" b="1" u="sng">
                <a:latin typeface="Arial" panose="020B0604020202020204" pitchFamily="34" charset="0"/>
              </a:rPr>
              <a:t>Činnost</a:t>
            </a:r>
          </a:p>
          <a:p>
            <a:pPr eaLnBrk="1" hangingPunct="1"/>
            <a:r>
              <a:rPr lang="cs-CZ" altLang="cs-CZ" sz="1000">
                <a:latin typeface="Arial" panose="020B0604020202020204" pitchFamily="34" charset="0"/>
              </a:rPr>
              <a:t>domnívali jste se, že zvládnete perfektně nějakou činnost, aniž by jste ji někdy vyzkoušeli?</a:t>
            </a:r>
          </a:p>
          <a:p>
            <a:pPr eaLnBrk="1" hangingPunct="1"/>
            <a:r>
              <a:rPr lang="cs-CZ" altLang="cs-CZ" sz="1000">
                <a:latin typeface="Arial" panose="020B0604020202020204" pitchFamily="34" charset="0"/>
              </a:rPr>
              <a:t>	viz. karburátor, navigace podle hvězd</a:t>
            </a:r>
          </a:p>
          <a:p>
            <a:pPr eaLnBrk="1" hangingPunct="1"/>
            <a:endParaRPr lang="cs-CZ" altLang="cs-CZ" sz="1000">
              <a:latin typeface="Arial" panose="020B0604020202020204" pitchFamily="34" charset="0"/>
            </a:endParaRPr>
          </a:p>
          <a:p>
            <a:pPr eaLnBrk="1" hangingPunct="1"/>
            <a:r>
              <a:rPr lang="cs-CZ" altLang="cs-CZ" sz="1000">
                <a:latin typeface="Arial" panose="020B0604020202020204" pitchFamily="34" charset="0"/>
              </a:rPr>
              <a:t>procvičování by mělo zabrat nejvíce času než ostatní činnosti při vyučování</a:t>
            </a:r>
          </a:p>
          <a:p>
            <a:pPr eaLnBrk="1" hangingPunct="1"/>
            <a:endParaRPr lang="cs-CZ" altLang="cs-CZ" sz="1000">
              <a:latin typeface="Arial" panose="020B0604020202020204" pitchFamily="34" charset="0"/>
            </a:endParaRPr>
          </a:p>
          <a:p>
            <a:pPr eaLnBrk="1" hangingPunct="1"/>
            <a:r>
              <a:rPr lang="cs-CZ" altLang="cs-CZ" sz="1000" b="1" u="sng">
                <a:latin typeface="Arial" panose="020B0604020202020204" pitchFamily="34" charset="0"/>
              </a:rPr>
              <a:t>Kontrola a oprava</a:t>
            </a:r>
          </a:p>
          <a:p>
            <a:pPr eaLnBrk="1" hangingPunct="1"/>
            <a:r>
              <a:rPr lang="cs-CZ" altLang="cs-CZ" sz="1000">
                <a:latin typeface="Arial" panose="020B0604020202020204" pitchFamily="34" charset="0"/>
              </a:rPr>
              <a:t>oprava co nejdříve nebo ještě během doby provádění</a:t>
            </a:r>
          </a:p>
          <a:p>
            <a:pPr eaLnBrk="1" hangingPunct="1"/>
            <a:endParaRPr lang="cs-CZ" altLang="cs-CZ" sz="1000">
              <a:latin typeface="Arial" panose="020B0604020202020204" pitchFamily="34" charset="0"/>
            </a:endParaRPr>
          </a:p>
          <a:p>
            <a:pPr eaLnBrk="1" hangingPunct="1"/>
            <a:r>
              <a:rPr lang="cs-CZ" altLang="cs-CZ" sz="1000">
                <a:latin typeface="Arial" panose="020B0604020202020204" pitchFamily="34" charset="0"/>
              </a:rPr>
              <a:t>v ideálním případě by práce každého žáka měla být během výuky zkontrolována a případně opravena pokud možno s </a:t>
            </a:r>
            <a:r>
              <a:rPr lang="cs-CZ" altLang="cs-CZ" sz="1000" b="1">
                <a:latin typeface="Arial" panose="020B0604020202020204" pitchFamily="34" charset="0"/>
              </a:rPr>
              <a:t>vysvětlujícím komentářem</a:t>
            </a:r>
          </a:p>
          <a:p>
            <a:pPr eaLnBrk="1" hangingPunct="1"/>
            <a:endParaRPr lang="cs-CZ" altLang="cs-CZ" sz="1000">
              <a:latin typeface="Arial" panose="020B0604020202020204" pitchFamily="34" charset="0"/>
            </a:endParaRPr>
          </a:p>
          <a:p>
            <a:pPr eaLnBrk="1" hangingPunct="1"/>
            <a:r>
              <a:rPr lang="cs-CZ" altLang="cs-CZ" sz="1000">
                <a:latin typeface="Arial" panose="020B0604020202020204" pitchFamily="34" charset="0"/>
              </a:rPr>
              <a:t>podporovat sebekontrolu a vzájemnou kontrolu, ovšem za aktivní účasti učitele</a:t>
            </a:r>
          </a:p>
          <a:p>
            <a:pPr eaLnBrk="1" hangingPunct="1"/>
            <a:r>
              <a:rPr lang="cs-CZ" altLang="cs-CZ" sz="1000">
                <a:latin typeface="Arial" panose="020B0604020202020204" pitchFamily="34" charset="0"/>
              </a:rPr>
              <a:t>	nelze využít v počátečním stadiu zvládání nových činností</a:t>
            </a:r>
          </a:p>
          <a:p>
            <a:pPr eaLnBrk="1" hangingPunct="1"/>
            <a:endParaRPr lang="cs-CZ" altLang="cs-CZ" sz="1000">
              <a:latin typeface="Arial" panose="020B0604020202020204" pitchFamily="34" charset="0"/>
            </a:endParaRPr>
          </a:p>
          <a:p>
            <a:pPr eaLnBrk="1" hangingPunct="1"/>
            <a:r>
              <a:rPr lang="cs-CZ" altLang="cs-CZ" sz="1000">
                <a:latin typeface="Arial" panose="020B0604020202020204" pitchFamily="34" charset="0"/>
              </a:rPr>
              <a:t>cílem je zamezit zafixování chyb a </a:t>
            </a:r>
            <a:r>
              <a:rPr lang="cs-CZ" altLang="cs-CZ" sz="1000" b="1">
                <a:latin typeface="Arial" panose="020B0604020202020204" pitchFamily="34" charset="0"/>
              </a:rPr>
              <a:t>naučit žáky samostatně kontrolovat a opravovat svou práci</a:t>
            </a:r>
          </a:p>
          <a:p>
            <a:pPr eaLnBrk="1" hangingPunct="1"/>
            <a:endParaRPr lang="cs-CZ" altLang="cs-CZ" sz="1000">
              <a:latin typeface="Arial" panose="020B0604020202020204" pitchFamily="34" charset="0"/>
            </a:endParaRPr>
          </a:p>
          <a:p>
            <a:pPr eaLnBrk="1" hangingPunct="1"/>
            <a:r>
              <a:rPr lang="cs-CZ" altLang="cs-CZ" sz="1000" i="1">
                <a:latin typeface="Arial" panose="020B0604020202020204" pitchFamily="34" charset="0"/>
              </a:rPr>
              <a:t>– kontrolní otázka: co je zpětná vazba?</a:t>
            </a:r>
          </a:p>
          <a:p>
            <a:pPr eaLnBrk="1" hangingPunct="1"/>
            <a:r>
              <a:rPr lang="cs-CZ" altLang="cs-CZ" sz="1000">
                <a:latin typeface="Arial" panose="020B0604020202020204" pitchFamily="34" charset="0"/>
              </a:rPr>
              <a:t>zdroj zpětné vazby – pro učitele, zda žáci porozuměli látce</a:t>
            </a:r>
          </a:p>
          <a:p>
            <a:pPr eaLnBrk="1" hangingPunct="1"/>
            <a:endParaRPr lang="cs-CZ" altLang="cs-CZ" sz="1000">
              <a:latin typeface="Arial" panose="020B060402020202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92868498-A776-445F-B01B-1C21960513A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8D3C214-371E-4863-B73A-EC4F32A83F50}" type="slidenum">
              <a:rPr lang="cs-CZ" altLang="cs-CZ"/>
              <a:pPr eaLnBrk="1" hangingPunct="1">
                <a:spcBef>
                  <a:spcPct val="0"/>
                </a:spcBef>
              </a:pPr>
              <a:t>65</a:t>
            </a:fld>
            <a:endParaRPr lang="cs-CZ" altLang="cs-CZ"/>
          </a:p>
        </p:txBody>
      </p:sp>
      <p:sp>
        <p:nvSpPr>
          <p:cNvPr id="123907" name="Rectangle 2">
            <a:extLst>
              <a:ext uri="{FF2B5EF4-FFF2-40B4-BE49-F238E27FC236}">
                <a16:creationId xmlns:a16="http://schemas.microsoft.com/office/drawing/2014/main" id="{A03C9A55-F7A8-4888-9D05-F1027A89C782}"/>
              </a:ext>
            </a:extLst>
          </p:cNvPr>
          <p:cNvSpPr>
            <a:spLocks noGrp="1" noRot="1" noChangeAspect="1" noChangeArrowheads="1" noTextEdit="1"/>
          </p:cNvSpPr>
          <p:nvPr>
            <p:ph type="sldImg"/>
          </p:nvPr>
        </p:nvSpPr>
        <p:spPr>
          <a:ln/>
        </p:spPr>
      </p:sp>
      <p:sp>
        <p:nvSpPr>
          <p:cNvPr id="123908" name="Rectangle 3">
            <a:extLst>
              <a:ext uri="{FF2B5EF4-FFF2-40B4-BE49-F238E27FC236}">
                <a16:creationId xmlns:a16="http://schemas.microsoft.com/office/drawing/2014/main" id="{0BCDA19C-D60A-4508-8FA4-20CB2D0695FF}"/>
              </a:ext>
            </a:extLst>
          </p:cNvPr>
          <p:cNvSpPr>
            <a:spLocks noGrp="1" noChangeArrowheads="1"/>
          </p:cNvSpPr>
          <p:nvPr>
            <p:ph type="body" idx="1"/>
          </p:nvPr>
        </p:nvSpPr>
        <p:spPr>
          <a:noFill/>
        </p:spPr>
        <p:txBody>
          <a:bodyPr/>
          <a:lstStyle/>
          <a:p>
            <a:pPr eaLnBrk="1" hangingPunct="1"/>
            <a:r>
              <a:rPr lang="cs-CZ" altLang="cs-CZ">
                <a:latin typeface="Arial" panose="020B0604020202020204" pitchFamily="34" charset="0"/>
              </a:rPr>
              <a:t>potřeba připomínání a opakování – (viz. křivka zapomínání)</a:t>
            </a:r>
          </a:p>
          <a:p>
            <a:pPr eaLnBrk="1" hangingPunct="1"/>
            <a:endParaRPr lang="cs-CZ" altLang="cs-CZ" b="1" u="sng">
              <a:latin typeface="Arial" panose="020B0604020202020204" pitchFamily="34" charset="0"/>
            </a:endParaRPr>
          </a:p>
          <a:p>
            <a:pPr eaLnBrk="1" hangingPunct="1"/>
            <a:r>
              <a:rPr lang="cs-CZ" altLang="cs-CZ" b="1" u="sng">
                <a:latin typeface="Arial" panose="020B0604020202020204" pitchFamily="34" charset="0"/>
              </a:rPr>
              <a:t>Vybavovací pomůcky</a:t>
            </a:r>
          </a:p>
          <a:p>
            <a:pPr eaLnBrk="1" hangingPunct="1"/>
            <a:r>
              <a:rPr lang="cs-CZ" altLang="cs-CZ">
                <a:latin typeface="Arial" panose="020B0604020202020204" pitchFamily="34" charset="0"/>
              </a:rPr>
              <a:t>vyjasňují, co je třeba se naučit</a:t>
            </a:r>
          </a:p>
          <a:p>
            <a:pPr eaLnBrk="1" hangingPunct="1"/>
            <a:r>
              <a:rPr lang="cs-CZ" altLang="cs-CZ">
                <a:latin typeface="Arial" panose="020B0604020202020204" pitchFamily="34" charset="0"/>
              </a:rPr>
              <a:t>kompenzují nepřesnost paměti</a:t>
            </a:r>
          </a:p>
          <a:p>
            <a:pPr eaLnBrk="1" hangingPunct="1"/>
            <a:r>
              <a:rPr lang="cs-CZ" altLang="cs-CZ">
                <a:latin typeface="Arial" panose="020B0604020202020204" pitchFamily="34" charset="0"/>
              </a:rPr>
              <a:t>poskytují materiál k opakování</a:t>
            </a:r>
          </a:p>
          <a:p>
            <a:pPr eaLnBrk="1" hangingPunct="1"/>
            <a:r>
              <a:rPr lang="cs-CZ" altLang="cs-CZ">
                <a:latin typeface="Arial" panose="020B0604020202020204" pitchFamily="34" charset="0"/>
              </a:rPr>
              <a:t>	poznámky, shrnutí, přehled, vyjádření nejdůležitějších bodů</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učebnice </a:t>
            </a:r>
            <a:r>
              <a:rPr lang="cs-CZ" altLang="cs-CZ">
                <a:latin typeface="Arial" panose="020B0604020202020204" pitchFamily="34" charset="0"/>
              </a:rPr>
              <a:t>– označit podstatné části pro probíranou látku</a:t>
            </a:r>
          </a:p>
          <a:p>
            <a:pPr eaLnBrk="1" hangingPunct="1"/>
            <a:r>
              <a:rPr lang="cs-CZ" altLang="cs-CZ" b="1">
                <a:latin typeface="Arial" panose="020B0604020202020204" pitchFamily="34" charset="0"/>
              </a:rPr>
              <a:t>zápisy</a:t>
            </a:r>
            <a:r>
              <a:rPr lang="cs-CZ" altLang="cs-CZ">
                <a:latin typeface="Arial" panose="020B0604020202020204" pitchFamily="34" charset="0"/>
              </a:rPr>
              <a:t> – stručné, jednoduché, graficky přitažlivé</a:t>
            </a:r>
            <a:endParaRPr lang="cs-CZ" altLang="cs-CZ" b="1">
              <a:latin typeface="Arial" panose="020B0604020202020204" pitchFamily="34" charset="0"/>
            </a:endParaRPr>
          </a:p>
          <a:p>
            <a:pPr eaLnBrk="1" hangingPunct="1"/>
            <a:r>
              <a:rPr lang="cs-CZ" altLang="cs-CZ" b="1">
                <a:latin typeface="Arial" panose="020B0604020202020204" pitchFamily="34" charset="0"/>
              </a:rPr>
              <a:t>kopírované materiály</a:t>
            </a:r>
            <a:r>
              <a:rPr lang="cs-CZ" altLang="cs-CZ">
                <a:latin typeface="Arial" panose="020B0604020202020204" pitchFamily="34" charset="0"/>
              </a:rPr>
              <a:t> – použít při výuce, např. jako shrnutí látky</a:t>
            </a:r>
            <a:endParaRPr lang="cs-CZ" altLang="cs-CZ" b="1">
              <a:latin typeface="Arial" panose="020B0604020202020204" pitchFamily="34" charset="0"/>
            </a:endParaRPr>
          </a:p>
          <a:p>
            <a:pPr eaLnBrk="1" hangingPunct="1"/>
            <a:r>
              <a:rPr lang="cs-CZ" altLang="cs-CZ" b="1">
                <a:latin typeface="Arial" panose="020B0604020202020204" pitchFamily="34" charset="0"/>
              </a:rPr>
              <a:t>diktování </a:t>
            </a:r>
            <a:r>
              <a:rPr lang="cs-CZ" altLang="cs-CZ">
                <a:latin typeface="Arial" panose="020B0604020202020204" pitchFamily="34" charset="0"/>
              </a:rPr>
              <a:t>– pomalu, + psaní na tabuli</a:t>
            </a:r>
          </a:p>
          <a:p>
            <a:pPr eaLnBrk="1" hangingPunct="1"/>
            <a:endParaRPr lang="cs-CZ" altLang="cs-CZ" b="1">
              <a:latin typeface="Arial" panose="020B0604020202020204" pitchFamily="34" charset="0"/>
            </a:endParaRPr>
          </a:p>
          <a:p>
            <a:pPr eaLnBrk="1" hangingPunct="1"/>
            <a:r>
              <a:rPr lang="cs-CZ" altLang="cs-CZ" b="1" u="sng">
                <a:latin typeface="Arial" panose="020B0604020202020204" pitchFamily="34" charset="0"/>
              </a:rPr>
              <a:t>Opakování</a:t>
            </a:r>
          </a:p>
          <a:p>
            <a:pPr eaLnBrk="1" hangingPunct="1"/>
            <a:r>
              <a:rPr lang="cs-CZ" altLang="cs-CZ">
                <a:latin typeface="Arial" panose="020B0604020202020204" pitchFamily="34" charset="0"/>
              </a:rPr>
              <a:t>způsobilost vybavit si info se brzy ztrácí</a:t>
            </a:r>
          </a:p>
          <a:p>
            <a:pPr eaLnBrk="1" hangingPunct="1"/>
            <a:r>
              <a:rPr lang="cs-CZ" altLang="cs-CZ">
                <a:latin typeface="Arial" panose="020B0604020202020204" pitchFamily="34" charset="0"/>
              </a:rPr>
              <a:t>	průběžné opakování – nové znalosti za pomoci starších</a:t>
            </a:r>
          </a:p>
          <a:p>
            <a:pPr eaLnBrk="1" hangingPunct="1"/>
            <a:r>
              <a:rPr lang="cs-CZ" altLang="cs-CZ" i="1">
                <a:latin typeface="Arial" panose="020B0604020202020204" pitchFamily="34" charset="0"/>
              </a:rPr>
              <a:t>		výuka bez opakování – napouštění vany bez uzavření odtoku</a:t>
            </a:r>
          </a:p>
          <a:p>
            <a:pPr eaLnBrk="1" hangingPunct="1"/>
            <a:r>
              <a:rPr lang="cs-CZ" altLang="cs-CZ">
                <a:latin typeface="Arial" panose="020B0604020202020204" pitchFamily="34" charset="0"/>
              </a:rPr>
              <a:t>	shrnutí – pamatování hlavních bodů, slouží k vybavování podrobností</a:t>
            </a:r>
          </a:p>
          <a:p>
            <a:pPr eaLnBrk="1" hangingPunct="1"/>
            <a:r>
              <a:rPr lang="cs-CZ" altLang="cs-CZ">
                <a:latin typeface="Arial" panose="020B0604020202020204" pitchFamily="34" charset="0"/>
              </a:rPr>
              <a:t>			</a:t>
            </a:r>
          </a:p>
          <a:p>
            <a:pPr eaLnBrk="1" hangingPunct="1"/>
            <a:r>
              <a:rPr lang="cs-CZ" altLang="cs-CZ">
                <a:latin typeface="Arial" panose="020B0604020202020204" pitchFamily="34" charset="0"/>
              </a:rPr>
              <a:t>			na začátku nebo na konci hodiny</a:t>
            </a:r>
          </a:p>
          <a:p>
            <a:pPr eaLnBrk="1" hangingPunct="1"/>
            <a:r>
              <a:rPr lang="cs-CZ" altLang="cs-CZ">
                <a:latin typeface="Arial" panose="020B0604020202020204" pitchFamily="34" charset="0"/>
              </a:rPr>
              <a:t>	opakovací otázky a testy</a:t>
            </a:r>
          </a:p>
          <a:p>
            <a:pPr eaLnBrk="1" hangingPunct="1"/>
            <a:r>
              <a:rPr lang="cs-CZ" altLang="cs-CZ">
                <a:latin typeface="Arial" panose="020B0604020202020204" pitchFamily="34" charset="0"/>
              </a:rPr>
              <a:t>	mnemotechnické pomůcky</a:t>
            </a:r>
          </a:p>
          <a:p>
            <a:pPr eaLnBrk="1" hangingPunct="1"/>
            <a:r>
              <a:rPr lang="cs-CZ" altLang="cs-CZ">
                <a:latin typeface="Arial" panose="020B0604020202020204" pitchFamily="34" charset="0"/>
              </a:rPr>
              <a:t>pro zapamatování je nutné: pochopení látky, zainteresovanost</a:t>
            </a: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a:extLst>
              <a:ext uri="{FF2B5EF4-FFF2-40B4-BE49-F238E27FC236}">
                <a16:creationId xmlns:a16="http://schemas.microsoft.com/office/drawing/2014/main" id="{778A70FD-B705-4EB7-8EE8-DBD1AEE9482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09EF4C1-8416-48C4-B172-2D082E570110}" type="slidenum">
              <a:rPr lang="cs-CZ" altLang="cs-CZ"/>
              <a:pPr eaLnBrk="1" hangingPunct="1">
                <a:spcBef>
                  <a:spcPct val="0"/>
                </a:spcBef>
              </a:pPr>
              <a:t>66</a:t>
            </a:fld>
            <a:endParaRPr lang="cs-CZ" altLang="cs-CZ"/>
          </a:p>
        </p:txBody>
      </p:sp>
      <p:sp>
        <p:nvSpPr>
          <p:cNvPr id="125955" name="Rectangle 2">
            <a:extLst>
              <a:ext uri="{FF2B5EF4-FFF2-40B4-BE49-F238E27FC236}">
                <a16:creationId xmlns:a16="http://schemas.microsoft.com/office/drawing/2014/main" id="{CF5E5332-C0AB-48D0-998E-BF6611B48DAA}"/>
              </a:ext>
            </a:extLst>
          </p:cNvPr>
          <p:cNvSpPr>
            <a:spLocks noGrp="1" noRot="1" noChangeAspect="1" noChangeArrowheads="1" noTextEdit="1"/>
          </p:cNvSpPr>
          <p:nvPr>
            <p:ph type="sldImg"/>
          </p:nvPr>
        </p:nvSpPr>
        <p:spPr>
          <a:ln/>
        </p:spPr>
      </p:sp>
      <p:sp>
        <p:nvSpPr>
          <p:cNvPr id="125956" name="Rectangle 3">
            <a:extLst>
              <a:ext uri="{FF2B5EF4-FFF2-40B4-BE49-F238E27FC236}">
                <a16:creationId xmlns:a16="http://schemas.microsoft.com/office/drawing/2014/main" id="{8D593F0B-6785-4DF1-8977-2F482B25AF2A}"/>
              </a:ext>
            </a:extLst>
          </p:cNvPr>
          <p:cNvSpPr>
            <a:spLocks noGrp="1" noChangeArrowheads="1"/>
          </p:cNvSpPr>
          <p:nvPr>
            <p:ph type="body" idx="1"/>
          </p:nvPr>
        </p:nvSpPr>
        <p:spPr>
          <a:noFill/>
        </p:spPr>
        <p:txBody>
          <a:bodyPr/>
          <a:lstStyle/>
          <a:p>
            <a:pPr eaLnBrk="1" hangingPunct="1"/>
            <a:r>
              <a:rPr lang="cs-CZ" altLang="cs-CZ" b="1" u="sng">
                <a:latin typeface="Arial" panose="020B0604020202020204" pitchFamily="34" charset="0"/>
              </a:rPr>
              <a:t>Testování</a:t>
            </a:r>
          </a:p>
          <a:p>
            <a:pPr eaLnBrk="1" hangingPunct="1"/>
            <a:endParaRPr lang="cs-CZ" altLang="cs-CZ" u="sng">
              <a:latin typeface="Arial" panose="020B0604020202020204" pitchFamily="34" charset="0"/>
            </a:endParaRPr>
          </a:p>
          <a:p>
            <a:pPr eaLnBrk="1" hangingPunct="1"/>
            <a:r>
              <a:rPr lang="cs-CZ" altLang="cs-CZ">
                <a:latin typeface="Arial" panose="020B0604020202020204" pitchFamily="34" charset="0"/>
              </a:rPr>
              <a:t>jediný způsob, jak se přesvědčit o výsledcích učení a jak je ohodnotit</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samostatná práce, kladně ohodnocená přispívá k důvěře ve své schopnosti</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během výuky je náprava možná, později už těžko</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skryté nebo veřejné hodnocení</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překvapivost výsledků: není lehké dopředu uhodnout, kdo učivo pochopil a kdo ne</a:t>
            </a:r>
          </a:p>
          <a:p>
            <a:pPr eaLnBrk="1" hangingPunct="1"/>
            <a:endParaRPr lang="cs-CZ" altLang="cs-CZ">
              <a:latin typeface="Arial" panose="020B0604020202020204" pitchFamily="34" charset="0"/>
            </a:endParaRPr>
          </a:p>
          <a:p>
            <a:pPr eaLnBrk="1" hangingPunct="1"/>
            <a:r>
              <a:rPr lang="cs-CZ" altLang="cs-CZ" b="1" u="sng">
                <a:latin typeface="Arial" panose="020B0604020202020204" pitchFamily="34" charset="0"/>
              </a:rPr>
              <a:t>Nejasnosti</a:t>
            </a:r>
          </a:p>
          <a:p>
            <a:pPr eaLnBrk="1" hangingPunct="1"/>
            <a:endParaRPr lang="cs-CZ" altLang="cs-CZ" u="sng">
              <a:latin typeface="Arial" panose="020B0604020202020204" pitchFamily="34" charset="0"/>
            </a:endParaRPr>
          </a:p>
          <a:p>
            <a:pPr eaLnBrk="1" hangingPunct="1"/>
            <a:r>
              <a:rPr lang="cs-CZ" altLang="cs-CZ">
                <a:latin typeface="Arial" panose="020B0604020202020204" pitchFamily="34" charset="0"/>
              </a:rPr>
              <a:t>žák má potřebu se ptát, i když se nehlásí – nesmělost před ostatními</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dát možnost k individuálnímu kontaktu</a:t>
            </a:r>
          </a:p>
          <a:p>
            <a:pPr eaLnBrk="1" hangingPunct="1"/>
            <a:endParaRPr lang="cs-CZ" altLang="cs-CZ">
              <a:latin typeface="Arial" panose="020B0604020202020204"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a:extLst>
              <a:ext uri="{FF2B5EF4-FFF2-40B4-BE49-F238E27FC236}">
                <a16:creationId xmlns:a16="http://schemas.microsoft.com/office/drawing/2014/main" id="{21EB9F12-BA61-4A86-93AC-B62E9C1B62E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BC145D7-9BC7-4BAE-92EC-59DACCD047C6}" type="slidenum">
              <a:rPr lang="cs-CZ" altLang="cs-CZ"/>
              <a:pPr eaLnBrk="1" hangingPunct="1">
                <a:spcBef>
                  <a:spcPct val="0"/>
                </a:spcBef>
              </a:pPr>
              <a:t>67</a:t>
            </a:fld>
            <a:endParaRPr lang="cs-CZ" altLang="cs-CZ"/>
          </a:p>
        </p:txBody>
      </p:sp>
      <p:sp>
        <p:nvSpPr>
          <p:cNvPr id="128003" name="Rectangle 2">
            <a:extLst>
              <a:ext uri="{FF2B5EF4-FFF2-40B4-BE49-F238E27FC236}">
                <a16:creationId xmlns:a16="http://schemas.microsoft.com/office/drawing/2014/main" id="{B086BDD0-F0A5-44AB-8DD2-AE28F31C79C6}"/>
              </a:ext>
            </a:extLst>
          </p:cNvPr>
          <p:cNvSpPr>
            <a:spLocks noGrp="1" noRot="1" noChangeAspect="1" noChangeArrowheads="1" noTextEdit="1"/>
          </p:cNvSpPr>
          <p:nvPr>
            <p:ph type="sldImg"/>
          </p:nvPr>
        </p:nvSpPr>
        <p:spPr>
          <a:ln/>
        </p:spPr>
      </p:sp>
      <p:sp>
        <p:nvSpPr>
          <p:cNvPr id="128004" name="Rectangle 3">
            <a:extLst>
              <a:ext uri="{FF2B5EF4-FFF2-40B4-BE49-F238E27FC236}">
                <a16:creationId xmlns:a16="http://schemas.microsoft.com/office/drawing/2014/main" id="{0A63BD79-B585-424E-A5EF-7AB81FA2CEA5}"/>
              </a:ext>
            </a:extLst>
          </p:cNvPr>
          <p:cNvSpPr>
            <a:spLocks noGrp="1" noChangeArrowheads="1"/>
          </p:cNvSpPr>
          <p:nvPr>
            <p:ph type="body" idx="1"/>
          </p:nvPr>
        </p:nvSpPr>
        <p:spPr>
          <a:noFill/>
        </p:spPr>
        <p:txBody>
          <a:bodyPr/>
          <a:lstStyle/>
          <a:p>
            <a:pPr eaLnBrk="1" hangingPunct="1"/>
            <a:r>
              <a:rPr lang="cs-CZ" altLang="cs-CZ" b="1">
                <a:latin typeface="Arial" panose="020B0604020202020204" pitchFamily="34" charset="0"/>
              </a:rPr>
              <a:t>Spojení všech prvků v celek</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nemusí být v konkrétním pořadí</a:t>
            </a:r>
          </a:p>
          <a:p>
            <a:pPr eaLnBrk="1" hangingPunct="1"/>
            <a:r>
              <a:rPr lang="cs-CZ" altLang="cs-CZ">
                <a:latin typeface="Arial" panose="020B0604020202020204" pitchFamily="34" charset="0"/>
              </a:rPr>
              <a:t>některé prvky mohou být sloučeny v jedné činnosti</a:t>
            </a:r>
          </a:p>
          <a:p>
            <a:pPr eaLnBrk="1" hangingPunct="1"/>
            <a:r>
              <a:rPr lang="cs-CZ" altLang="cs-CZ">
                <a:latin typeface="Arial" panose="020B0604020202020204" pitchFamily="34" charset="0"/>
              </a:rPr>
              <a:t>zastoupeny musí být všechny</a:t>
            </a:r>
          </a:p>
          <a:p>
            <a:pPr eaLnBrk="1" hangingPunct="1"/>
            <a:endParaRPr lang="cs-CZ" altLang="cs-CZ">
              <a:latin typeface="Arial" panose="020B0604020202020204"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a:extLst>
              <a:ext uri="{FF2B5EF4-FFF2-40B4-BE49-F238E27FC236}">
                <a16:creationId xmlns:a16="http://schemas.microsoft.com/office/drawing/2014/main" id="{E09594FD-E086-459D-B24B-EAB98053295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967B16E-94D4-4396-A92F-AC3A2D39FFA3}" type="slidenum">
              <a:rPr lang="cs-CZ" altLang="cs-CZ"/>
              <a:pPr eaLnBrk="1" hangingPunct="1">
                <a:spcBef>
                  <a:spcPct val="0"/>
                </a:spcBef>
              </a:pPr>
              <a:t>68</a:t>
            </a:fld>
            <a:endParaRPr lang="cs-CZ" altLang="cs-CZ"/>
          </a:p>
        </p:txBody>
      </p:sp>
      <p:sp>
        <p:nvSpPr>
          <p:cNvPr id="130051" name="Rectangle 2">
            <a:extLst>
              <a:ext uri="{FF2B5EF4-FFF2-40B4-BE49-F238E27FC236}">
                <a16:creationId xmlns:a16="http://schemas.microsoft.com/office/drawing/2014/main" id="{CE5CE624-2D09-4925-8A98-AEF1527C3E78}"/>
              </a:ext>
            </a:extLst>
          </p:cNvPr>
          <p:cNvSpPr>
            <a:spLocks noGrp="1" noRot="1" noChangeAspect="1" noChangeArrowheads="1" noTextEdit="1"/>
          </p:cNvSpPr>
          <p:nvPr>
            <p:ph type="sldImg"/>
          </p:nvPr>
        </p:nvSpPr>
        <p:spPr>
          <a:ln/>
        </p:spPr>
      </p:sp>
      <p:sp>
        <p:nvSpPr>
          <p:cNvPr id="130052" name="Rectangle 3">
            <a:extLst>
              <a:ext uri="{FF2B5EF4-FFF2-40B4-BE49-F238E27FC236}">
                <a16:creationId xmlns:a16="http://schemas.microsoft.com/office/drawing/2014/main" id="{D30C226F-4AEF-45DB-B5CF-FF4D9C86E222}"/>
              </a:ext>
            </a:extLst>
          </p:cNvPr>
          <p:cNvSpPr>
            <a:spLocks noGrp="1" noChangeArrowheads="1"/>
          </p:cNvSpPr>
          <p:nvPr>
            <p:ph type="body" idx="1"/>
          </p:nvPr>
        </p:nvSpPr>
        <p:spPr>
          <a:noFill/>
        </p:spPr>
        <p:txBody>
          <a:bodyPr/>
          <a:lstStyle/>
          <a:p>
            <a:pPr eaLnBrk="1" hangingPunct="1"/>
            <a:r>
              <a:rPr lang="cs-CZ" altLang="cs-CZ">
                <a:latin typeface="Arial" panose="020B0604020202020204" pitchFamily="34" charset="0"/>
              </a:rPr>
              <a:t>Každou z těchto potřeb lze uspokojit prostřednictvím různých zkušeností žáka nebo vyučovacích metod</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	každou zvlášť</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	najednou</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	v nejrůznějším pořadí</a:t>
            </a:r>
          </a:p>
          <a:p>
            <a:pPr eaLnBrk="1" hangingPunct="1"/>
            <a:endParaRPr lang="cs-CZ" altLang="cs-CZ">
              <a:latin typeface="Arial" panose="020B0604020202020204" pitchFamily="34" charset="0"/>
            </a:endParaRPr>
          </a:p>
          <a:p>
            <a:pPr eaLnBrk="1" hangingPunct="1"/>
            <a:endParaRPr lang="cs-CZ" altLang="cs-CZ">
              <a:latin typeface="Arial" panose="020B0604020202020204" pitchFamily="34" charset="0"/>
            </a:endParaRPr>
          </a:p>
          <a:p>
            <a:pPr eaLnBrk="1" hangingPunct="1"/>
            <a:r>
              <a:rPr lang="cs-CZ" altLang="cs-CZ" i="1">
                <a:latin typeface="Arial" panose="020B0604020202020204" pitchFamily="34" charset="0"/>
              </a:rPr>
              <a:t>PRAKTICKÉ CVIČENÍ</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Úkol:</a:t>
            </a:r>
          </a:p>
          <a:p>
            <a:pPr eaLnBrk="1" hangingPunct="1"/>
            <a:r>
              <a:rPr lang="cs-CZ" altLang="cs-CZ">
                <a:latin typeface="Arial" panose="020B0604020202020204" pitchFamily="34" charset="0"/>
              </a:rPr>
              <a:t>navrhnout cíl a osnovu výuky na jednoduché téma ze své oblasti</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a:extLst>
              <a:ext uri="{FF2B5EF4-FFF2-40B4-BE49-F238E27FC236}">
                <a16:creationId xmlns:a16="http://schemas.microsoft.com/office/drawing/2014/main" id="{C4C35952-D19A-4D52-A969-20B810B5071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A6C4BBD-1ECB-4134-804E-5C14B589B36F}" type="slidenum">
              <a:rPr lang="cs-CZ" altLang="cs-CZ"/>
              <a:pPr eaLnBrk="1" hangingPunct="1">
                <a:spcBef>
                  <a:spcPct val="0"/>
                </a:spcBef>
              </a:pPr>
              <a:t>70</a:t>
            </a:fld>
            <a:endParaRPr lang="cs-CZ" altLang="cs-CZ"/>
          </a:p>
        </p:txBody>
      </p:sp>
      <p:sp>
        <p:nvSpPr>
          <p:cNvPr id="133123" name="Rectangle 2">
            <a:extLst>
              <a:ext uri="{FF2B5EF4-FFF2-40B4-BE49-F238E27FC236}">
                <a16:creationId xmlns:a16="http://schemas.microsoft.com/office/drawing/2014/main" id="{B9B166F3-6A50-4B9B-AE6E-0F8C004E70D0}"/>
              </a:ext>
            </a:extLst>
          </p:cNvPr>
          <p:cNvSpPr>
            <a:spLocks noGrp="1" noRot="1" noChangeAspect="1" noChangeArrowheads="1" noTextEdit="1"/>
          </p:cNvSpPr>
          <p:nvPr>
            <p:ph type="sldImg"/>
          </p:nvPr>
        </p:nvSpPr>
        <p:spPr>
          <a:ln/>
        </p:spPr>
      </p:sp>
      <p:sp>
        <p:nvSpPr>
          <p:cNvPr id="133124" name="Rectangle 3">
            <a:extLst>
              <a:ext uri="{FF2B5EF4-FFF2-40B4-BE49-F238E27FC236}">
                <a16:creationId xmlns:a16="http://schemas.microsoft.com/office/drawing/2014/main" id="{897FE4A5-98F8-42F0-987C-D4859940CEA7}"/>
              </a:ext>
            </a:extLst>
          </p:cNvPr>
          <p:cNvSpPr>
            <a:spLocks noGrp="1" noChangeArrowheads="1"/>
          </p:cNvSpPr>
          <p:nvPr>
            <p:ph type="body" idx="1"/>
          </p:nvPr>
        </p:nvSpPr>
        <p:spPr>
          <a:noFill/>
        </p:spPr>
        <p:txBody>
          <a:bodyPr/>
          <a:lstStyle/>
          <a:p>
            <a:pPr eaLnBrk="1" hangingPunct="1"/>
            <a:r>
              <a:rPr lang="cs-CZ" altLang="cs-CZ" b="1" i="1" u="sng">
                <a:latin typeface="Arial" panose="020B0604020202020204" pitchFamily="34" charset="0"/>
              </a:rPr>
              <a:t>Realizace pokusu</a:t>
            </a:r>
          </a:p>
          <a:p>
            <a:pPr eaLnBrk="1" hangingPunct="1"/>
            <a:r>
              <a:rPr lang="cs-CZ" altLang="cs-CZ">
                <a:latin typeface="Arial" panose="020B0604020202020204" pitchFamily="34" charset="0"/>
              </a:rPr>
              <a:t>analýza pocitů</a:t>
            </a:r>
          </a:p>
          <a:p>
            <a:pPr eaLnBrk="1" hangingPunct="1"/>
            <a:endParaRPr lang="cs-CZ" altLang="cs-CZ">
              <a:latin typeface="Arial" panose="020B0604020202020204" pitchFamily="34" charset="0"/>
            </a:endParaRPr>
          </a:p>
          <a:p>
            <a:pPr eaLnBrk="1" hangingPunct="1"/>
            <a:r>
              <a:rPr lang="cs-CZ" altLang="cs-CZ" u="sng">
                <a:latin typeface="Arial" panose="020B0604020202020204" pitchFamily="34" charset="0"/>
              </a:rPr>
              <a:t>Závěr</a:t>
            </a:r>
          </a:p>
          <a:p>
            <a:pPr eaLnBrk="1" hangingPunct="1"/>
            <a:r>
              <a:rPr lang="cs-CZ" altLang="cs-CZ">
                <a:latin typeface="Arial" panose="020B0604020202020204" pitchFamily="34" charset="0"/>
              </a:rPr>
              <a:t>učební proces je odsouzen k neúspěchu, pokud:</a:t>
            </a:r>
          </a:p>
          <a:p>
            <a:pPr eaLnBrk="1" hangingPunct="1"/>
            <a:r>
              <a:rPr lang="cs-CZ" altLang="cs-CZ">
                <a:latin typeface="Arial" panose="020B0604020202020204" pitchFamily="34" charset="0"/>
              </a:rPr>
              <a:t>	žák nemá možnost klást otázky k vyřešení nejasností</a:t>
            </a:r>
          </a:p>
          <a:p>
            <a:pPr eaLnBrk="1" hangingPunct="1"/>
            <a:r>
              <a:rPr lang="cs-CZ" altLang="cs-CZ">
                <a:latin typeface="Arial" panose="020B0604020202020204" pitchFamily="34" charset="0"/>
              </a:rPr>
              <a:t>	učitel nemá zpětnou vazbu, zda žák porozuměl</a:t>
            </a:r>
          </a:p>
          <a:p>
            <a:pPr eaLnBrk="1" hangingPunct="1"/>
            <a:br>
              <a:rPr lang="cs-CZ" altLang="cs-CZ">
                <a:latin typeface="Arial" panose="020B0604020202020204" pitchFamily="34" charset="0"/>
              </a:rPr>
            </a:br>
            <a:r>
              <a:rPr lang="cs-CZ" altLang="cs-CZ" b="1">
                <a:latin typeface="Arial" panose="020B0604020202020204" pitchFamily="34" charset="0"/>
              </a:rPr>
              <a:t>UČITEL</a:t>
            </a:r>
          </a:p>
          <a:p>
            <a:pPr eaLnBrk="1" hangingPunct="1"/>
            <a:r>
              <a:rPr lang="cs-CZ" altLang="cs-CZ" u="sng">
                <a:latin typeface="Arial" panose="020B0604020202020204" pitchFamily="34" charset="0"/>
              </a:rPr>
              <a:t>pokyny:</a:t>
            </a:r>
            <a:r>
              <a:rPr lang="cs-CZ" altLang="cs-CZ">
                <a:latin typeface="Arial" panose="020B0604020202020204" pitchFamily="34" charset="0"/>
              </a:rPr>
              <a:t> učební materiály vysvětlování kontrola opravování atd.  </a:t>
            </a:r>
            <a:endParaRPr lang="cs-CZ" altLang="cs-CZ" u="sng">
              <a:latin typeface="Arial" panose="020B0604020202020204" pitchFamily="34" charset="0"/>
            </a:endParaRP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ŽÁK</a:t>
            </a:r>
          </a:p>
          <a:p>
            <a:pPr eaLnBrk="1" hangingPunct="1"/>
            <a:r>
              <a:rPr lang="cs-CZ" altLang="cs-CZ" u="sng">
                <a:latin typeface="Arial" panose="020B0604020202020204" pitchFamily="34" charset="0"/>
              </a:rPr>
              <a:t>činnost podle pokynů:</a:t>
            </a:r>
            <a:r>
              <a:rPr lang="cs-CZ" altLang="cs-CZ">
                <a:latin typeface="Arial" panose="020B0604020202020204" pitchFamily="34" charset="0"/>
              </a:rPr>
              <a:t> upravuje si vlastní verzi porozumění a testuje ji</a:t>
            </a:r>
          </a:p>
          <a:p>
            <a:pPr eaLnBrk="1" hangingPunct="1"/>
            <a:endParaRPr lang="cs-CZ" altLang="cs-CZ">
              <a:latin typeface="Arial" panose="020B0604020202020204" pitchFamily="34" charset="0"/>
              <a:sym typeface="Symbol" panose="05050102010706020507" pitchFamily="18" charset="2"/>
            </a:endParaRPr>
          </a:p>
          <a:p>
            <a:pPr eaLnBrk="1" hangingPunct="1"/>
            <a:r>
              <a:rPr lang="cs-CZ" altLang="cs-CZ" b="1">
                <a:latin typeface="Arial" panose="020B0604020202020204" pitchFamily="34" charset="0"/>
              </a:rPr>
              <a:t>ZPĚTNÁ VAZBA</a:t>
            </a:r>
            <a:r>
              <a:rPr lang="cs-CZ" altLang="cs-CZ">
                <a:latin typeface="Arial" panose="020B0604020202020204" pitchFamily="34" charset="0"/>
              </a:rPr>
              <a:t>: žákova práce, otázky, řeč těla</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BE20FACF-BFB5-484F-82B9-D2E35529373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EA3BFD3-7CAB-4308-8DE5-75E70F7FD9E8}" type="slidenum">
              <a:rPr lang="cs-CZ" altLang="cs-CZ"/>
              <a:pPr eaLnBrk="1" hangingPunct="1">
                <a:spcBef>
                  <a:spcPct val="0"/>
                </a:spcBef>
              </a:pPr>
              <a:t>74</a:t>
            </a:fld>
            <a:endParaRPr lang="cs-CZ" altLang="cs-CZ"/>
          </a:p>
        </p:txBody>
      </p:sp>
      <p:sp>
        <p:nvSpPr>
          <p:cNvPr id="138243" name="Rectangle 2">
            <a:extLst>
              <a:ext uri="{FF2B5EF4-FFF2-40B4-BE49-F238E27FC236}">
                <a16:creationId xmlns:a16="http://schemas.microsoft.com/office/drawing/2014/main" id="{37AA0A69-B9DC-48F6-8BB7-73827CA6F054}"/>
              </a:ext>
            </a:extLst>
          </p:cNvPr>
          <p:cNvSpPr>
            <a:spLocks noGrp="1" noRot="1" noChangeAspect="1" noChangeArrowheads="1" noTextEdit="1"/>
          </p:cNvSpPr>
          <p:nvPr>
            <p:ph type="sldImg"/>
          </p:nvPr>
        </p:nvSpPr>
        <p:spPr>
          <a:ln/>
        </p:spPr>
      </p:sp>
      <p:sp>
        <p:nvSpPr>
          <p:cNvPr id="138244" name="Rectangle 3">
            <a:extLst>
              <a:ext uri="{FF2B5EF4-FFF2-40B4-BE49-F238E27FC236}">
                <a16:creationId xmlns:a16="http://schemas.microsoft.com/office/drawing/2014/main" id="{37E9A854-378B-47B2-BE1B-318DC050B06B}"/>
              </a:ext>
            </a:extLst>
          </p:cNvPr>
          <p:cNvSpPr>
            <a:spLocks noGrp="1" noChangeArrowheads="1"/>
          </p:cNvSpPr>
          <p:nvPr>
            <p:ph type="body" idx="1"/>
          </p:nvPr>
        </p:nvSpPr>
        <p:spPr>
          <a:noFill/>
        </p:spPr>
        <p:txBody>
          <a:bodyPr/>
          <a:lstStyle/>
          <a:p>
            <a:pPr eaLnBrk="1" hangingPunct="1"/>
            <a:r>
              <a:rPr lang="cs-CZ" altLang="cs-CZ" u="sng">
                <a:latin typeface="Arial" panose="020B0604020202020204" pitchFamily="34" charset="0"/>
              </a:rPr>
              <a:t>Překážky v komunikaci</a:t>
            </a:r>
          </a:p>
          <a:p>
            <a:pPr eaLnBrk="1" hangingPunct="1"/>
            <a:r>
              <a:rPr lang="cs-CZ" altLang="cs-CZ" b="1">
                <a:latin typeface="Arial" panose="020B0604020202020204" pitchFamily="34" charset="0"/>
              </a:rPr>
              <a:t>přílišná (ne)náročnost práce</a:t>
            </a:r>
            <a:r>
              <a:rPr lang="cs-CZ" altLang="cs-CZ">
                <a:latin typeface="Arial" panose="020B0604020202020204" pitchFamily="34" charset="0"/>
              </a:rPr>
              <a:t> - pocit uznání, úkol odpovídá schopnostem, tempo výuky je přiměřené</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slovní zásoba a používání jazyka</a:t>
            </a:r>
            <a:r>
              <a:rPr lang="cs-CZ" altLang="cs-CZ">
                <a:latin typeface="Arial" panose="020B0604020202020204" pitchFamily="34" charset="0"/>
              </a:rPr>
              <a:t> – jednoduché vyjadřování, neohromovat cizími výrazy, používat spisovný jazyk</a:t>
            </a:r>
          </a:p>
          <a:p>
            <a:pPr eaLnBrk="1" hangingPunct="1"/>
            <a:r>
              <a:rPr lang="cs-CZ" altLang="cs-CZ">
                <a:latin typeface="Arial" panose="020B0604020202020204" pitchFamily="34" charset="0"/>
              </a:rPr>
              <a:t>	odborná terminologie – vysvětlení, ověření pochopení žáky</a:t>
            </a:r>
          </a:p>
          <a:p>
            <a:pPr eaLnBrk="1" hangingPunct="1"/>
            <a:r>
              <a:rPr lang="cs-CZ" altLang="cs-CZ">
                <a:latin typeface="Arial" panose="020B0604020202020204" pitchFamily="34" charset="0"/>
              </a:rPr>
              <a:t>	slang</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prostředí</a:t>
            </a:r>
            <a:r>
              <a:rPr lang="cs-CZ" altLang="cs-CZ">
                <a:latin typeface="Arial" panose="020B0604020202020204" pitchFamily="34" charset="0"/>
              </a:rPr>
              <a:t> – soustředění na práci, uspokojení základních potřeb</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strach z neúspěchu a malá očekávání</a:t>
            </a:r>
            <a:r>
              <a:rPr lang="cs-CZ" altLang="cs-CZ">
                <a:latin typeface="Arial" panose="020B0604020202020204" pitchFamily="34" charset="0"/>
              </a:rPr>
              <a:t> – minulé zkušenosti, porozumět žákům, poznat jejich pohnutky</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nepřístupný učitel</a:t>
            </a:r>
            <a:r>
              <a:rPr lang="cs-CZ" altLang="cs-CZ">
                <a:latin typeface="Arial" panose="020B0604020202020204" pitchFamily="34" charset="0"/>
              </a:rPr>
              <a:t> – neumožňuje se ptát</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schopnosti žáků se liší</a:t>
            </a:r>
            <a:r>
              <a:rPr lang="cs-CZ" altLang="cs-CZ">
                <a:latin typeface="Arial" panose="020B0604020202020204" pitchFamily="34" charset="0"/>
              </a:rPr>
              <a:t> – frontální výuka je možná pouze omezený čas, zadávat individuální úkoly, nechat žáky pracovat samostatně, 	svým tempem, mít připravené volnější zadání a zadávat úkoly pro různě vyspělé žáky (množství, obtížnost)</a:t>
            </a:r>
          </a:p>
          <a:p>
            <a:pPr eaLnBrk="1" hangingPunct="1"/>
            <a:endParaRPr lang="cs-CZ"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D7313140-DA2E-4691-B5F9-8E187C59AF2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3F631E9-7F86-46CC-BE22-80DDD63E41C3}" type="slidenum">
              <a:rPr lang="cs-CZ" altLang="cs-CZ"/>
              <a:pPr eaLnBrk="1" hangingPunct="1">
                <a:spcBef>
                  <a:spcPct val="0"/>
                </a:spcBef>
              </a:pPr>
              <a:t>9</a:t>
            </a:fld>
            <a:endParaRPr lang="cs-CZ" altLang="cs-CZ"/>
          </a:p>
        </p:txBody>
      </p:sp>
      <p:sp>
        <p:nvSpPr>
          <p:cNvPr id="17411" name="Rectangle 2">
            <a:extLst>
              <a:ext uri="{FF2B5EF4-FFF2-40B4-BE49-F238E27FC236}">
                <a16:creationId xmlns:a16="http://schemas.microsoft.com/office/drawing/2014/main" id="{67CF68BE-2F55-476F-BF43-E35828CEFDCF}"/>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750F4E68-DBFF-4CDC-9ACF-B4E4F3A48394}"/>
              </a:ext>
            </a:extLst>
          </p:cNvPr>
          <p:cNvSpPr>
            <a:spLocks noGrp="1" noChangeArrowheads="1"/>
          </p:cNvSpPr>
          <p:nvPr>
            <p:ph type="body" idx="1"/>
          </p:nvPr>
        </p:nvSpPr>
        <p:spPr>
          <a:noFill/>
        </p:spPr>
        <p:txBody>
          <a:bodyPr/>
          <a:lstStyle/>
          <a:p>
            <a:pPr eaLnBrk="1" hangingPunct="1">
              <a:lnSpc>
                <a:spcPct val="90000"/>
              </a:lnSpc>
            </a:pPr>
            <a:r>
              <a:rPr lang="cs-CZ" altLang="cs-CZ" b="1">
                <a:latin typeface="Arial" panose="020B0604020202020204" pitchFamily="34" charset="0"/>
              </a:rPr>
              <a:t>Uvědomělost a aktivita</a:t>
            </a:r>
            <a:endParaRPr lang="cs-CZ" altLang="cs-CZ">
              <a:latin typeface="Arial" panose="020B0604020202020204" pitchFamily="34" charset="0"/>
            </a:endParaRP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a:latin typeface="Arial" panose="020B0604020202020204" pitchFamily="34" charset="0"/>
              </a:rPr>
              <a:t>Zvýšení </a:t>
            </a:r>
            <a:r>
              <a:rPr lang="cs-CZ" altLang="cs-CZ" b="1" i="1">
                <a:latin typeface="Arial" panose="020B0604020202020204" pitchFamily="34" charset="0"/>
              </a:rPr>
              <a:t>uvědomělosti  </a:t>
            </a:r>
            <a:r>
              <a:rPr lang="cs-CZ" altLang="cs-CZ">
                <a:latin typeface="Arial" panose="020B0604020202020204" pitchFamily="34" charset="0"/>
              </a:rPr>
              <a:t>při výcviku velitelé dosahují vhodnou motivací podřízených i volbou učební látky a jejím výkladem přístupnou formou tak, aby cvičící látku pochopili a logicky si ji zapamatovali.</a:t>
            </a:r>
          </a:p>
          <a:p>
            <a:pPr eaLnBrk="1" hangingPunct="1">
              <a:lnSpc>
                <a:spcPct val="90000"/>
              </a:lnSpc>
            </a:pPr>
            <a:endParaRPr lang="cs-CZ" altLang="cs-CZ" b="1" i="1">
              <a:latin typeface="Arial" panose="020B0604020202020204" pitchFamily="34" charset="0"/>
            </a:endParaRPr>
          </a:p>
          <a:p>
            <a:pPr eaLnBrk="1" hangingPunct="1">
              <a:lnSpc>
                <a:spcPct val="90000"/>
              </a:lnSpc>
            </a:pPr>
            <a:r>
              <a:rPr lang="cs-CZ" altLang="cs-CZ" b="1" i="1">
                <a:latin typeface="Arial" panose="020B0604020202020204" pitchFamily="34" charset="0"/>
              </a:rPr>
              <a:t>Aktivní </a:t>
            </a:r>
            <a:r>
              <a:rPr lang="cs-CZ" altLang="cs-CZ">
                <a:latin typeface="Arial" panose="020B0604020202020204" pitchFamily="34" charset="0"/>
              </a:rPr>
              <a:t>zapojení cvičících do učebního a výcvikového procesu zvyšuje efektivnost přípravy.</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a:latin typeface="Arial" panose="020B0604020202020204" pitchFamily="34" charset="0"/>
              </a:rPr>
              <a:t>Zvýšení aktivity v přípravě velitelé dosahují výběrem aktuální učební látky, používáním vhodných metod přípravy, pravidelným přezkušováním jak již dříve probrané, tak i současné učební látky s objektivním hodnocením znalostí.</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a:latin typeface="Arial" panose="020B0604020202020204" pitchFamily="34" charset="0"/>
              </a:rPr>
              <a:t>Zároveň vytvářejí situace vedoucí k soutěživosti při plnění učebních úkolů a stanovují odpovědnosti cvičících za splnění úkolů celého kolektivu.</a:t>
            </a:r>
          </a:p>
          <a:p>
            <a:pPr eaLnBrk="1" hangingPunct="1">
              <a:lnSpc>
                <a:spcPct val="90000"/>
              </a:lnSpc>
            </a:pPr>
            <a:endParaRPr lang="cs-CZ" altLang="cs-CZ">
              <a:latin typeface="Arial" panose="020B0604020202020204" pitchFamily="34" charset="0"/>
            </a:endParaRPr>
          </a:p>
          <a:p>
            <a:pPr eaLnBrk="1" hangingPunct="1">
              <a:lnSpc>
                <a:spcPct val="90000"/>
              </a:lnSpc>
            </a:pPr>
            <a:r>
              <a:rPr lang="cs-CZ" altLang="cs-CZ">
                <a:latin typeface="Arial" panose="020B0604020202020204" pitchFamily="34" charset="0"/>
              </a:rPr>
              <a:t>V průběhu přípravy je velitel povinen vštěpovat podřízeným návyky samostatné práce s učební látkou, naučit je analyzovat fakta, dělat závěry a zevšeobecnění, objektivně hodnotit svoje výsledky v přípravě jednotky a vést je k nepřetržitému zvyšování vojenské kvalifikace.</a:t>
            </a: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BE20FACF-BFB5-484F-82B9-D2E35529373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EA3BFD3-7CAB-4308-8DE5-75E70F7FD9E8}" type="slidenum">
              <a:rPr lang="cs-CZ" altLang="cs-CZ"/>
              <a:pPr eaLnBrk="1" hangingPunct="1">
                <a:spcBef>
                  <a:spcPct val="0"/>
                </a:spcBef>
              </a:pPr>
              <a:t>75</a:t>
            </a:fld>
            <a:endParaRPr lang="cs-CZ" altLang="cs-CZ"/>
          </a:p>
        </p:txBody>
      </p:sp>
      <p:sp>
        <p:nvSpPr>
          <p:cNvPr id="138243" name="Rectangle 2">
            <a:extLst>
              <a:ext uri="{FF2B5EF4-FFF2-40B4-BE49-F238E27FC236}">
                <a16:creationId xmlns:a16="http://schemas.microsoft.com/office/drawing/2014/main" id="{37AA0A69-B9DC-48F6-8BB7-73827CA6F054}"/>
              </a:ext>
            </a:extLst>
          </p:cNvPr>
          <p:cNvSpPr>
            <a:spLocks noGrp="1" noRot="1" noChangeAspect="1" noChangeArrowheads="1" noTextEdit="1"/>
          </p:cNvSpPr>
          <p:nvPr>
            <p:ph type="sldImg"/>
          </p:nvPr>
        </p:nvSpPr>
        <p:spPr>
          <a:ln/>
        </p:spPr>
      </p:sp>
      <p:sp>
        <p:nvSpPr>
          <p:cNvPr id="138244" name="Rectangle 3">
            <a:extLst>
              <a:ext uri="{FF2B5EF4-FFF2-40B4-BE49-F238E27FC236}">
                <a16:creationId xmlns:a16="http://schemas.microsoft.com/office/drawing/2014/main" id="{37E9A854-378B-47B2-BE1B-318DC050B06B}"/>
              </a:ext>
            </a:extLst>
          </p:cNvPr>
          <p:cNvSpPr>
            <a:spLocks noGrp="1" noChangeArrowheads="1"/>
          </p:cNvSpPr>
          <p:nvPr>
            <p:ph type="body" idx="1"/>
          </p:nvPr>
        </p:nvSpPr>
        <p:spPr>
          <a:noFill/>
        </p:spPr>
        <p:txBody>
          <a:bodyPr/>
          <a:lstStyle/>
          <a:p>
            <a:pPr eaLnBrk="1" hangingPunct="1"/>
            <a:r>
              <a:rPr lang="cs-CZ" altLang="cs-CZ" u="sng">
                <a:latin typeface="Arial" panose="020B0604020202020204" pitchFamily="34" charset="0"/>
              </a:rPr>
              <a:t>Překážky v komunikaci</a:t>
            </a:r>
          </a:p>
          <a:p>
            <a:pPr eaLnBrk="1" hangingPunct="1"/>
            <a:r>
              <a:rPr lang="cs-CZ" altLang="cs-CZ" b="1">
                <a:latin typeface="Arial" panose="020B0604020202020204" pitchFamily="34" charset="0"/>
              </a:rPr>
              <a:t>přílišná (ne)náročnost práce</a:t>
            </a:r>
            <a:r>
              <a:rPr lang="cs-CZ" altLang="cs-CZ">
                <a:latin typeface="Arial" panose="020B0604020202020204" pitchFamily="34" charset="0"/>
              </a:rPr>
              <a:t> - pocit uznání, úkol odpovídá schopnostem, tempo výuky je přiměřené</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slovní zásoba a používání jazyka</a:t>
            </a:r>
            <a:r>
              <a:rPr lang="cs-CZ" altLang="cs-CZ">
                <a:latin typeface="Arial" panose="020B0604020202020204" pitchFamily="34" charset="0"/>
              </a:rPr>
              <a:t> – jednoduché vyjadřování, neohromovat cizími výrazy, používat spisovný jazyk</a:t>
            </a:r>
          </a:p>
          <a:p>
            <a:pPr eaLnBrk="1" hangingPunct="1"/>
            <a:r>
              <a:rPr lang="cs-CZ" altLang="cs-CZ">
                <a:latin typeface="Arial" panose="020B0604020202020204" pitchFamily="34" charset="0"/>
              </a:rPr>
              <a:t>	odborná terminologie – vysvětlení, ověření pochopení žáky</a:t>
            </a:r>
          </a:p>
          <a:p>
            <a:pPr eaLnBrk="1" hangingPunct="1"/>
            <a:r>
              <a:rPr lang="cs-CZ" altLang="cs-CZ">
                <a:latin typeface="Arial" panose="020B0604020202020204" pitchFamily="34" charset="0"/>
              </a:rPr>
              <a:t>	slang</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prostředí</a:t>
            </a:r>
            <a:r>
              <a:rPr lang="cs-CZ" altLang="cs-CZ">
                <a:latin typeface="Arial" panose="020B0604020202020204" pitchFamily="34" charset="0"/>
              </a:rPr>
              <a:t> – soustředění na práci, uspokojení základních potřeb</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strach z neúspěchu a malá očekávání</a:t>
            </a:r>
            <a:r>
              <a:rPr lang="cs-CZ" altLang="cs-CZ">
                <a:latin typeface="Arial" panose="020B0604020202020204" pitchFamily="34" charset="0"/>
              </a:rPr>
              <a:t> – minulé zkušenosti, porozumět žákům, poznat jejich pohnutky</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nepřístupný učitel</a:t>
            </a:r>
            <a:r>
              <a:rPr lang="cs-CZ" altLang="cs-CZ">
                <a:latin typeface="Arial" panose="020B0604020202020204" pitchFamily="34" charset="0"/>
              </a:rPr>
              <a:t> – neumožňuje se ptát</a:t>
            </a:r>
          </a:p>
          <a:p>
            <a:pPr eaLnBrk="1" hangingPunct="1"/>
            <a:endParaRPr lang="cs-CZ" altLang="cs-CZ">
              <a:latin typeface="Arial" panose="020B0604020202020204" pitchFamily="34" charset="0"/>
            </a:endParaRPr>
          </a:p>
          <a:p>
            <a:pPr eaLnBrk="1" hangingPunct="1"/>
            <a:r>
              <a:rPr lang="cs-CZ" altLang="cs-CZ" b="1">
                <a:latin typeface="Arial" panose="020B0604020202020204" pitchFamily="34" charset="0"/>
              </a:rPr>
              <a:t>schopnosti žáků se liší</a:t>
            </a:r>
            <a:r>
              <a:rPr lang="cs-CZ" altLang="cs-CZ">
                <a:latin typeface="Arial" panose="020B0604020202020204" pitchFamily="34" charset="0"/>
              </a:rPr>
              <a:t> – frontální výuka je možná pouze omezený čas, zadávat individuální úkoly, nechat žáky pracovat samostatně, 	svým tempem, mít připravené volnější zadání a zadávat úkoly pro různě vyspělé žáky (množství, obtížnost)</a:t>
            </a:r>
          </a:p>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786282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2A251916-BC4E-4E9C-A8B2-0C41C98131D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169AA9A-BC16-4DD8-80E8-6CA4252AAA78}" type="slidenum">
              <a:rPr lang="cs-CZ" altLang="cs-CZ"/>
              <a:pPr eaLnBrk="1" hangingPunct="1">
                <a:spcBef>
                  <a:spcPct val="0"/>
                </a:spcBef>
              </a:pPr>
              <a:t>10</a:t>
            </a:fld>
            <a:endParaRPr lang="cs-CZ" altLang="cs-CZ"/>
          </a:p>
        </p:txBody>
      </p:sp>
      <p:sp>
        <p:nvSpPr>
          <p:cNvPr id="19459" name="Rectangle 2">
            <a:extLst>
              <a:ext uri="{FF2B5EF4-FFF2-40B4-BE49-F238E27FC236}">
                <a16:creationId xmlns:a16="http://schemas.microsoft.com/office/drawing/2014/main" id="{51860618-AC4E-4EAF-B373-943ABD3CCC40}"/>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8CA52145-EDC2-4B88-8395-B818B858FE1E}"/>
              </a:ext>
            </a:extLst>
          </p:cNvPr>
          <p:cNvSpPr>
            <a:spLocks noGrp="1" noChangeArrowheads="1"/>
          </p:cNvSpPr>
          <p:nvPr>
            <p:ph type="body" idx="1"/>
          </p:nvPr>
        </p:nvSpPr>
        <p:spPr>
          <a:noFill/>
        </p:spPr>
        <p:txBody>
          <a:bodyPr/>
          <a:lstStyle/>
          <a:p>
            <a:pPr eaLnBrk="1" hangingPunct="1"/>
            <a:r>
              <a:rPr lang="cs-CZ" altLang="cs-CZ" b="1">
                <a:latin typeface="Arial" panose="020B0604020202020204" pitchFamily="34" charset="0"/>
              </a:rPr>
              <a:t>Názornost </a:t>
            </a:r>
            <a:r>
              <a:rPr lang="cs-CZ" altLang="cs-CZ">
                <a:latin typeface="Arial" panose="020B0604020202020204" pitchFamily="34" charset="0"/>
              </a:rPr>
              <a:t>– je hlavním předpokladem pro zvýšení efektivnosti výcviku.</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Ulehčuje pochopení a napomáhá lepšímu zvládnutí látky. Při praktické přípravě velitelé používají různé makety, modely, řezy, obrazy, filmy apod., pomocí nichž lze lépe vysvětlit konkrétní problémy.</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Aby se nerozptylovala pozornost vojáků, je nutné používat výcvikové pomůcky postupně podle potřeby a nevystavovat je současně.</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K dokonalému pochopení procvičovaného úkolu si musí velitelé předem důkladně osvojit funkční činnost každé výcvikové pomůcky a promyslet metodický postup při jejím používání.</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13B07390-F945-4232-BDA5-2CAE45F215D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6B6ADEF-B019-44A9-BEBE-476D5DEF8C16}" type="slidenum">
              <a:rPr lang="cs-CZ" altLang="cs-CZ"/>
              <a:pPr eaLnBrk="1" hangingPunct="1">
                <a:spcBef>
                  <a:spcPct val="0"/>
                </a:spcBef>
              </a:pPr>
              <a:t>11</a:t>
            </a:fld>
            <a:endParaRPr lang="cs-CZ" altLang="cs-CZ"/>
          </a:p>
        </p:txBody>
      </p:sp>
      <p:sp>
        <p:nvSpPr>
          <p:cNvPr id="21507" name="Rectangle 2">
            <a:extLst>
              <a:ext uri="{FF2B5EF4-FFF2-40B4-BE49-F238E27FC236}">
                <a16:creationId xmlns:a16="http://schemas.microsoft.com/office/drawing/2014/main" id="{C7C217C5-6EEC-42E8-96FD-04998E2C4570}"/>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B1630055-72F7-4195-86B8-EB999CD80101}"/>
              </a:ext>
            </a:extLst>
          </p:cNvPr>
          <p:cNvSpPr>
            <a:spLocks noGrp="1" noChangeArrowheads="1"/>
          </p:cNvSpPr>
          <p:nvPr>
            <p:ph type="body" idx="1"/>
          </p:nvPr>
        </p:nvSpPr>
        <p:spPr>
          <a:noFill/>
        </p:spPr>
        <p:txBody>
          <a:bodyPr/>
          <a:lstStyle/>
          <a:p>
            <a:pPr eaLnBrk="1" hangingPunct="1">
              <a:lnSpc>
                <a:spcPct val="80000"/>
              </a:lnSpc>
            </a:pPr>
            <a:r>
              <a:rPr lang="cs-CZ" altLang="cs-CZ" sz="1000" b="1">
                <a:latin typeface="Arial" panose="020B0604020202020204" pitchFamily="34" charset="0"/>
              </a:rPr>
              <a:t>Soustavnost a posloupnost </a:t>
            </a:r>
            <a:r>
              <a:rPr lang="cs-CZ" altLang="cs-CZ" sz="1000">
                <a:latin typeface="Arial" panose="020B0604020202020204" pitchFamily="34" charset="0"/>
              </a:rPr>
              <a:t>– dovoluje úspěšně vést vojáky od neznalostí k hlubokému osvojení učební látky při nejmenší spotřebě času a sil a dosáhnout trvalých vědomostí, dovedností a návyků.</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a:latin typeface="Arial" panose="020B0604020202020204" pitchFamily="34" charset="0"/>
              </a:rPr>
              <a:t>Realizace tohoto principu v praxi vyžaduje v každém zaměstnání dovedně spojovat nové učivo s učivem již dříve probíraným. Je nutno dbát, aby se nové vědomosti, ale i utvářené návyky a dovednosti vojáků opíraly o předcházející.</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b="1" i="1">
                <a:latin typeface="Arial" panose="020B0604020202020204" pitchFamily="34" charset="0"/>
              </a:rPr>
              <a:t>Soustavnost </a:t>
            </a:r>
            <a:r>
              <a:rPr lang="cs-CZ" altLang="cs-CZ" sz="1000">
                <a:latin typeface="Arial" panose="020B0604020202020204" pitchFamily="34" charset="0"/>
              </a:rPr>
              <a:t>v přípravě příslušníků AČR spočívá v tom, že se musí provádět nepřetržitě a rovnoměrně během celého výcvikového roku. Vyžaduje, aby si voják osvojoval potřebné vědomosti, formoval návyky a dovednosti v příslušné logické posloupnosti a návaznosti.</a:t>
            </a:r>
          </a:p>
          <a:p>
            <a:pPr eaLnBrk="1" hangingPunct="1">
              <a:lnSpc>
                <a:spcPct val="80000"/>
              </a:lnSpc>
            </a:pPr>
            <a:endParaRPr lang="cs-CZ" altLang="cs-CZ" sz="1000">
              <a:latin typeface="Arial" panose="020B0604020202020204" pitchFamily="34" charset="0"/>
            </a:endParaRPr>
          </a:p>
          <a:p>
            <a:pPr eaLnBrk="1" hangingPunct="1">
              <a:lnSpc>
                <a:spcPct val="80000"/>
              </a:lnSpc>
            </a:pPr>
            <a:r>
              <a:rPr lang="cs-CZ" altLang="cs-CZ" sz="1000" b="1" i="1">
                <a:latin typeface="Arial" panose="020B0604020202020204" pitchFamily="34" charset="0"/>
              </a:rPr>
              <a:t>Posloupnost </a:t>
            </a:r>
            <a:r>
              <a:rPr lang="cs-CZ" altLang="cs-CZ" sz="1000">
                <a:latin typeface="Arial" panose="020B0604020202020204" pitchFamily="34" charset="0"/>
              </a:rPr>
              <a:t>znamená to, aby velitelé hledali nejvhodnější uspořádání procvičování nové učební látky, vysvětlovali ji po částech (učebních úkolech), věnovali se podstatnému a nezabíhali do zbytečných podrobností, propojovali nově probírané učební úkoly s dříve procvičovanými a systematicky zdokonalovali dovednosti a návyky vojáků.</a:t>
            </a:r>
          </a:p>
          <a:p>
            <a:pPr lvl="4" eaLnBrk="1" hangingPunct="1">
              <a:lnSpc>
                <a:spcPct val="80000"/>
              </a:lnSpc>
            </a:pPr>
            <a:endParaRPr lang="cs-CZ" altLang="cs-CZ" sz="1000" i="1">
              <a:latin typeface="Arial" panose="020B0604020202020204" pitchFamily="34" charset="0"/>
            </a:endParaRPr>
          </a:p>
          <a:p>
            <a:pPr eaLnBrk="1" hangingPunct="1">
              <a:lnSpc>
                <a:spcPct val="80000"/>
              </a:lnSpc>
            </a:pPr>
            <a:r>
              <a:rPr lang="cs-CZ" altLang="cs-CZ" sz="1000" i="1">
                <a:latin typeface="Arial" panose="020B0604020202020204" pitchFamily="34" charset="0"/>
              </a:rPr>
              <a:t>Metodická posloupnost obsahu přípravy je jejím velmi významným činitelem zejména v období intenzivní přípravy jednotek. Po získání základních vědomostí, dovedností a návyků se musí postupně zvyšovat obtížnost podmínek, za kterých je příprava daného stupně prováděna, a stejně postupně se musí zajistit procvičování činností, založených na spolupůsobení nejmenších jednotek, družstev a obsluh, až po zvládnutí činností v sestavě taktických celků – roty, praporu (praporního úkolového uskupení) nebo brigády (brigádního úkolového uskupení). </a:t>
            </a:r>
            <a:endParaRPr lang="cs-CZ" altLang="cs-CZ" sz="1000">
              <a:latin typeface="Arial" panose="020B0604020202020204" pitchFamily="34" charset="0"/>
            </a:endParaRPr>
          </a:p>
          <a:p>
            <a:pPr eaLnBrk="1" hangingPunct="1">
              <a:lnSpc>
                <a:spcPct val="80000"/>
              </a:lnSpc>
            </a:pPr>
            <a:r>
              <a:rPr lang="cs-CZ" altLang="cs-CZ" sz="1000" i="1">
                <a:latin typeface="Arial" panose="020B0604020202020204" pitchFamily="34" charset="0"/>
              </a:rPr>
              <a:t>V navazujícím období – v roce </a:t>
            </a:r>
            <a:r>
              <a:rPr lang="cs-CZ" altLang="cs-CZ" sz="1000" b="1" i="1">
                <a:latin typeface="Arial" panose="020B0604020202020204" pitchFamily="34" charset="0"/>
              </a:rPr>
              <a:t>vysoké pohotovosti, </a:t>
            </a:r>
            <a:r>
              <a:rPr lang="cs-CZ" altLang="cs-CZ" sz="1000" i="1">
                <a:latin typeface="Arial" panose="020B0604020202020204" pitchFamily="34" charset="0"/>
              </a:rPr>
              <a:t>případně při operačním nasazení, je cílem přípravy rozvíjení a upevňování dosažené úrovně vědomostí, dovedností a návyků, získaných v předcházejícím období, a procvičování nové problematiky. Příprava v tomto období může být méně intenzivní než v roce </a:t>
            </a:r>
            <a:r>
              <a:rPr lang="cs-CZ" altLang="cs-CZ" sz="1000" b="1" i="1">
                <a:latin typeface="Arial" panose="020B0604020202020204" pitchFamily="34" charset="0"/>
              </a:rPr>
              <a:t>intenzivní přípravy</a:t>
            </a:r>
            <a:r>
              <a:rPr lang="cs-CZ" altLang="cs-CZ" sz="1000" i="1">
                <a:latin typeface="Arial" panose="020B0604020202020204" pitchFamily="34" charset="0"/>
              </a:rPr>
              <a:t>.</a:t>
            </a:r>
            <a:r>
              <a:rPr lang="cs-CZ" altLang="cs-CZ" sz="1000">
                <a:latin typeface="Arial" panose="020B0604020202020204" pitchFamily="34" charset="0"/>
              </a:rPr>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6A6C8297-B706-44C1-8F92-D68523A24C2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2FA433A5-AE79-4AD2-8F08-7E5A6B512157}" type="slidenum">
              <a:rPr lang="cs-CZ" altLang="cs-CZ"/>
              <a:pPr eaLnBrk="1" hangingPunct="1">
                <a:spcBef>
                  <a:spcPct val="0"/>
                </a:spcBef>
              </a:pPr>
              <a:t>12</a:t>
            </a:fld>
            <a:endParaRPr lang="cs-CZ" altLang="cs-CZ"/>
          </a:p>
        </p:txBody>
      </p:sp>
      <p:sp>
        <p:nvSpPr>
          <p:cNvPr id="23555" name="Rectangle 2">
            <a:extLst>
              <a:ext uri="{FF2B5EF4-FFF2-40B4-BE49-F238E27FC236}">
                <a16:creationId xmlns:a16="http://schemas.microsoft.com/office/drawing/2014/main" id="{7AD91379-9622-4EA2-AA92-BEAFCC60A06C}"/>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868C926F-A01D-4281-B544-8765627C6613}"/>
              </a:ext>
            </a:extLst>
          </p:cNvPr>
          <p:cNvSpPr>
            <a:spLocks noGrp="1" noChangeArrowheads="1"/>
          </p:cNvSpPr>
          <p:nvPr>
            <p:ph type="body" idx="1"/>
          </p:nvPr>
        </p:nvSpPr>
        <p:spPr>
          <a:noFill/>
        </p:spPr>
        <p:txBody>
          <a:bodyPr/>
          <a:lstStyle/>
          <a:p>
            <a:pPr eaLnBrk="1" hangingPunct="1"/>
            <a:r>
              <a:rPr lang="cs-CZ" altLang="cs-CZ" b="1">
                <a:latin typeface="Arial" panose="020B0604020202020204" pitchFamily="34" charset="0"/>
              </a:rPr>
              <a:t>Přiměřenost </a:t>
            </a:r>
            <a:r>
              <a:rPr lang="cs-CZ" altLang="cs-CZ">
                <a:latin typeface="Arial" panose="020B0604020202020204" pitchFamily="34" charset="0"/>
              </a:rPr>
              <a:t>– přípravy vyžaduje, aby stupeň složitosti, kvalitativní a kvantitativní rozsah vyučované látky i tempo a způsob jejího předkládání odpovídaly skutečné úrovni cvičících, jejich fyzickým a duševním silám.</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Procvičování učebních úkolů s přihlédnutím ke znalostem a zkušenostem cvičících neznamená, že je nutné se orientovat na nejslabší cvičící, zjednodušovat a formálně procvičovat učební úkoly.</a:t>
            </a:r>
          </a:p>
          <a:p>
            <a:pPr eaLnBrk="1" hangingPunct="1"/>
            <a:endParaRPr lang="cs-CZ" altLang="cs-CZ">
              <a:latin typeface="Arial" panose="020B0604020202020204" pitchFamily="34" charset="0"/>
            </a:endParaRPr>
          </a:p>
          <a:p>
            <a:pPr eaLnBrk="1" hangingPunct="1"/>
            <a:r>
              <a:rPr lang="cs-CZ" altLang="cs-CZ">
                <a:latin typeface="Arial" panose="020B0604020202020204" pitchFamily="34" charset="0"/>
              </a:rPr>
              <a:t>Řešený hlavní úkol nemá být příliš složitý. Obsah látky je dán časem potřebným k jejímu procvičení a opakování. Aktivitu a celkovou kvalitu výcviku snižuje přemíra teoretizování na úkor praktické činnosti.</a:t>
            </a:r>
          </a:p>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9118C13-1A34-4E07-B48D-B242C1E3A913}"/>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ABF16775-B199-4757-9570-C25F7221618A}"/>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AF9B3F23-E897-4BA2-A008-04ECFE06FD40}"/>
              </a:ext>
            </a:extLst>
          </p:cNvPr>
          <p:cNvSpPr>
            <a:spLocks noGrp="1"/>
          </p:cNvSpPr>
          <p:nvPr>
            <p:ph type="sldNum" sz="quarter" idx="12"/>
          </p:nvPr>
        </p:nvSpPr>
        <p:spPr/>
        <p:txBody>
          <a:bodyPr/>
          <a:lstStyle>
            <a:lvl1pPr>
              <a:defRPr/>
            </a:lvl1pPr>
          </a:lstStyle>
          <a:p>
            <a:fld id="{975B7138-436C-45FC-B82F-7B011A9BB04E}" type="slidenum">
              <a:rPr lang="cs-CZ" altLang="cs-CZ"/>
              <a:pPr/>
              <a:t>‹#›</a:t>
            </a:fld>
            <a:endParaRPr lang="cs-CZ" altLang="cs-CZ"/>
          </a:p>
        </p:txBody>
      </p:sp>
    </p:spTree>
    <p:extLst>
      <p:ext uri="{BB962C8B-B14F-4D97-AF65-F5344CB8AC3E}">
        <p14:creationId xmlns:p14="http://schemas.microsoft.com/office/powerpoint/2010/main" val="38568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0A195B5-6B68-4296-A0E4-A88596FB38B5}"/>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7A4A00F6-DD3C-41D3-B62A-13A4EEDF85B6}"/>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74F64C69-FD6D-4910-B700-61BD364D30F1}"/>
              </a:ext>
            </a:extLst>
          </p:cNvPr>
          <p:cNvSpPr>
            <a:spLocks noGrp="1"/>
          </p:cNvSpPr>
          <p:nvPr>
            <p:ph type="sldNum" sz="quarter" idx="12"/>
          </p:nvPr>
        </p:nvSpPr>
        <p:spPr/>
        <p:txBody>
          <a:bodyPr/>
          <a:lstStyle>
            <a:lvl1pPr>
              <a:defRPr/>
            </a:lvl1pPr>
          </a:lstStyle>
          <a:p>
            <a:fld id="{02FE3234-CAB6-4D8A-BC48-503F4E03A992}" type="slidenum">
              <a:rPr lang="cs-CZ" altLang="cs-CZ"/>
              <a:pPr/>
              <a:t>‹#›</a:t>
            </a:fld>
            <a:endParaRPr lang="cs-CZ" altLang="cs-CZ"/>
          </a:p>
        </p:txBody>
      </p:sp>
    </p:spTree>
    <p:extLst>
      <p:ext uri="{BB962C8B-B14F-4D97-AF65-F5344CB8AC3E}">
        <p14:creationId xmlns:p14="http://schemas.microsoft.com/office/powerpoint/2010/main" val="4187895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95489DB-8720-42CF-BDF1-B1DF1B952549}"/>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26F6EDBA-4C1F-436D-B25B-EB8F7178933C}"/>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C29D5E8E-8EA2-4EA0-8E5B-A28197FA5D26}"/>
              </a:ext>
            </a:extLst>
          </p:cNvPr>
          <p:cNvSpPr>
            <a:spLocks noGrp="1"/>
          </p:cNvSpPr>
          <p:nvPr>
            <p:ph type="sldNum" sz="quarter" idx="12"/>
          </p:nvPr>
        </p:nvSpPr>
        <p:spPr/>
        <p:txBody>
          <a:bodyPr/>
          <a:lstStyle>
            <a:lvl1pPr>
              <a:defRPr/>
            </a:lvl1pPr>
          </a:lstStyle>
          <a:p>
            <a:fld id="{1AED8DA3-0B97-43A3-8EEA-165C5EEF4FB8}" type="slidenum">
              <a:rPr lang="cs-CZ" altLang="cs-CZ"/>
              <a:pPr/>
              <a:t>‹#›</a:t>
            </a:fld>
            <a:endParaRPr lang="cs-CZ" altLang="cs-CZ"/>
          </a:p>
        </p:txBody>
      </p:sp>
    </p:spTree>
    <p:extLst>
      <p:ext uri="{BB962C8B-B14F-4D97-AF65-F5344CB8AC3E}">
        <p14:creationId xmlns:p14="http://schemas.microsoft.com/office/powerpoint/2010/main" val="3760482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5FB984D-DC13-4769-A967-92A028990FF9}"/>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01621A70-4D44-46CB-A55E-CD81C22254BF}"/>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42E81EBF-EFAC-449F-B4C6-E44399081BF6}"/>
              </a:ext>
            </a:extLst>
          </p:cNvPr>
          <p:cNvSpPr>
            <a:spLocks noGrp="1"/>
          </p:cNvSpPr>
          <p:nvPr>
            <p:ph type="sldNum" sz="quarter" idx="12"/>
          </p:nvPr>
        </p:nvSpPr>
        <p:spPr/>
        <p:txBody>
          <a:bodyPr/>
          <a:lstStyle>
            <a:lvl1pPr>
              <a:defRPr/>
            </a:lvl1pPr>
          </a:lstStyle>
          <a:p>
            <a:fld id="{EACE04CB-400A-4EAA-8623-15563AA7FB30}" type="slidenum">
              <a:rPr lang="cs-CZ" altLang="cs-CZ"/>
              <a:pPr/>
              <a:t>‹#›</a:t>
            </a:fld>
            <a:endParaRPr lang="cs-CZ" altLang="cs-CZ"/>
          </a:p>
        </p:txBody>
      </p:sp>
    </p:spTree>
    <p:extLst>
      <p:ext uri="{BB962C8B-B14F-4D97-AF65-F5344CB8AC3E}">
        <p14:creationId xmlns:p14="http://schemas.microsoft.com/office/powerpoint/2010/main" val="2103440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C135FDD6-3696-4D3C-850E-211013DAC9D2}"/>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86931EB4-B666-4ABA-9D52-513D7918414F}"/>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060108B3-F1DB-4E97-8890-A1A5A0A28434}"/>
              </a:ext>
            </a:extLst>
          </p:cNvPr>
          <p:cNvSpPr>
            <a:spLocks noGrp="1"/>
          </p:cNvSpPr>
          <p:nvPr>
            <p:ph type="sldNum" sz="quarter" idx="12"/>
          </p:nvPr>
        </p:nvSpPr>
        <p:spPr/>
        <p:txBody>
          <a:bodyPr/>
          <a:lstStyle>
            <a:lvl1pPr>
              <a:defRPr/>
            </a:lvl1pPr>
          </a:lstStyle>
          <a:p>
            <a:fld id="{752986C9-CA23-41AC-B067-5228C7C62F94}" type="slidenum">
              <a:rPr lang="cs-CZ" altLang="cs-CZ"/>
              <a:pPr/>
              <a:t>‹#›</a:t>
            </a:fld>
            <a:endParaRPr lang="cs-CZ" altLang="cs-CZ"/>
          </a:p>
        </p:txBody>
      </p:sp>
    </p:spTree>
    <p:extLst>
      <p:ext uri="{BB962C8B-B14F-4D97-AF65-F5344CB8AC3E}">
        <p14:creationId xmlns:p14="http://schemas.microsoft.com/office/powerpoint/2010/main" val="1969928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0C573D31-AB4A-480A-A8A4-C22323DD3464}"/>
              </a:ext>
            </a:extLst>
          </p:cNvPr>
          <p:cNvSpPr>
            <a:spLocks noGrp="1"/>
          </p:cNvSpPr>
          <p:nvPr>
            <p:ph type="dt" sz="half" idx="10"/>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FB1C8B4F-CEED-4AB9-822C-C1060D747192}"/>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520131A0-1D2A-459A-B1A9-9F50F66FD73E}"/>
              </a:ext>
            </a:extLst>
          </p:cNvPr>
          <p:cNvSpPr>
            <a:spLocks noGrp="1"/>
          </p:cNvSpPr>
          <p:nvPr>
            <p:ph type="sldNum" sz="quarter" idx="12"/>
          </p:nvPr>
        </p:nvSpPr>
        <p:spPr/>
        <p:txBody>
          <a:bodyPr/>
          <a:lstStyle>
            <a:lvl1pPr>
              <a:defRPr/>
            </a:lvl1pPr>
          </a:lstStyle>
          <a:p>
            <a:fld id="{BFB01AB2-D505-48F9-BA1D-23E06DD3730A}" type="slidenum">
              <a:rPr lang="cs-CZ" altLang="cs-CZ"/>
              <a:pPr/>
              <a:t>‹#›</a:t>
            </a:fld>
            <a:endParaRPr lang="cs-CZ" altLang="cs-CZ"/>
          </a:p>
        </p:txBody>
      </p:sp>
    </p:spTree>
    <p:extLst>
      <p:ext uri="{BB962C8B-B14F-4D97-AF65-F5344CB8AC3E}">
        <p14:creationId xmlns:p14="http://schemas.microsoft.com/office/powerpoint/2010/main" val="353790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a:extLst>
              <a:ext uri="{FF2B5EF4-FFF2-40B4-BE49-F238E27FC236}">
                <a16:creationId xmlns:a16="http://schemas.microsoft.com/office/drawing/2014/main" id="{5568BEAA-A0B7-49CA-AF84-491A51E83F33}"/>
              </a:ext>
            </a:extLst>
          </p:cNvPr>
          <p:cNvSpPr>
            <a:spLocks noGrp="1"/>
          </p:cNvSpPr>
          <p:nvPr>
            <p:ph type="dt" sz="half" idx="10"/>
          </p:nvPr>
        </p:nvSpPr>
        <p:spPr/>
        <p:txBody>
          <a:bodyPr/>
          <a:lstStyle>
            <a:lvl1pPr>
              <a:defRPr/>
            </a:lvl1pPr>
          </a:lstStyle>
          <a:p>
            <a:pPr>
              <a:defRPr/>
            </a:pPr>
            <a:endParaRPr lang="cs-CZ"/>
          </a:p>
        </p:txBody>
      </p:sp>
      <p:sp>
        <p:nvSpPr>
          <p:cNvPr id="8" name="Zástupný symbol pro zápatí 4">
            <a:extLst>
              <a:ext uri="{FF2B5EF4-FFF2-40B4-BE49-F238E27FC236}">
                <a16:creationId xmlns:a16="http://schemas.microsoft.com/office/drawing/2014/main" id="{F48FE5FB-F9FB-4A00-8B2E-4B08587D396B}"/>
              </a:ext>
            </a:extLst>
          </p:cNvPr>
          <p:cNvSpPr>
            <a:spLocks noGrp="1"/>
          </p:cNvSpPr>
          <p:nvPr>
            <p:ph type="ftr" sz="quarter" idx="11"/>
          </p:nvPr>
        </p:nvSpPr>
        <p:spPr/>
        <p:txBody>
          <a:bodyPr/>
          <a:lstStyle>
            <a:lvl1pPr>
              <a:defRPr/>
            </a:lvl1pPr>
          </a:lstStyle>
          <a:p>
            <a:pPr>
              <a:defRPr/>
            </a:pPr>
            <a:endParaRPr lang="cs-CZ"/>
          </a:p>
        </p:txBody>
      </p:sp>
      <p:sp>
        <p:nvSpPr>
          <p:cNvPr id="9" name="Zástupný symbol pro číslo snímku 5">
            <a:extLst>
              <a:ext uri="{FF2B5EF4-FFF2-40B4-BE49-F238E27FC236}">
                <a16:creationId xmlns:a16="http://schemas.microsoft.com/office/drawing/2014/main" id="{046A2C2F-A3A4-492C-BA39-E92EA49CCE7A}"/>
              </a:ext>
            </a:extLst>
          </p:cNvPr>
          <p:cNvSpPr>
            <a:spLocks noGrp="1"/>
          </p:cNvSpPr>
          <p:nvPr>
            <p:ph type="sldNum" sz="quarter" idx="12"/>
          </p:nvPr>
        </p:nvSpPr>
        <p:spPr/>
        <p:txBody>
          <a:bodyPr/>
          <a:lstStyle>
            <a:lvl1pPr>
              <a:defRPr/>
            </a:lvl1pPr>
          </a:lstStyle>
          <a:p>
            <a:fld id="{0C17E1DE-2843-46F7-B91F-EE63CF59DC4C}" type="slidenum">
              <a:rPr lang="cs-CZ" altLang="cs-CZ"/>
              <a:pPr/>
              <a:t>‹#›</a:t>
            </a:fld>
            <a:endParaRPr lang="cs-CZ" altLang="cs-CZ"/>
          </a:p>
        </p:txBody>
      </p:sp>
    </p:spTree>
    <p:extLst>
      <p:ext uri="{BB962C8B-B14F-4D97-AF65-F5344CB8AC3E}">
        <p14:creationId xmlns:p14="http://schemas.microsoft.com/office/powerpoint/2010/main" val="1302833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a:extLst>
              <a:ext uri="{FF2B5EF4-FFF2-40B4-BE49-F238E27FC236}">
                <a16:creationId xmlns:a16="http://schemas.microsoft.com/office/drawing/2014/main" id="{B29357E0-7F37-4DA0-80FD-F130413AC0F9}"/>
              </a:ext>
            </a:extLst>
          </p:cNvPr>
          <p:cNvSpPr>
            <a:spLocks noGrp="1"/>
          </p:cNvSpPr>
          <p:nvPr>
            <p:ph type="dt" sz="half" idx="10"/>
          </p:nvPr>
        </p:nvSpPr>
        <p:spPr/>
        <p:txBody>
          <a:bodyPr/>
          <a:lstStyle>
            <a:lvl1pPr>
              <a:defRPr/>
            </a:lvl1pPr>
          </a:lstStyle>
          <a:p>
            <a:pPr>
              <a:defRPr/>
            </a:pPr>
            <a:endParaRPr lang="cs-CZ"/>
          </a:p>
        </p:txBody>
      </p:sp>
      <p:sp>
        <p:nvSpPr>
          <p:cNvPr id="4" name="Zástupný symbol pro zápatí 4">
            <a:extLst>
              <a:ext uri="{FF2B5EF4-FFF2-40B4-BE49-F238E27FC236}">
                <a16:creationId xmlns:a16="http://schemas.microsoft.com/office/drawing/2014/main" id="{F1A63C0A-74F1-4D51-A87D-B9CFA87F6DD2}"/>
              </a:ext>
            </a:extLst>
          </p:cNvPr>
          <p:cNvSpPr>
            <a:spLocks noGrp="1"/>
          </p:cNvSpPr>
          <p:nvPr>
            <p:ph type="ftr" sz="quarter" idx="11"/>
          </p:nvPr>
        </p:nvSpPr>
        <p:spPr/>
        <p:txBody>
          <a:bodyPr/>
          <a:lstStyle>
            <a:lvl1pPr>
              <a:defRPr/>
            </a:lvl1pPr>
          </a:lstStyle>
          <a:p>
            <a:pPr>
              <a:defRPr/>
            </a:pPr>
            <a:endParaRPr lang="cs-CZ"/>
          </a:p>
        </p:txBody>
      </p:sp>
      <p:sp>
        <p:nvSpPr>
          <p:cNvPr id="5" name="Zástupný symbol pro číslo snímku 5">
            <a:extLst>
              <a:ext uri="{FF2B5EF4-FFF2-40B4-BE49-F238E27FC236}">
                <a16:creationId xmlns:a16="http://schemas.microsoft.com/office/drawing/2014/main" id="{4469DFE0-757C-4438-A0CC-0D86DC80C061}"/>
              </a:ext>
            </a:extLst>
          </p:cNvPr>
          <p:cNvSpPr>
            <a:spLocks noGrp="1"/>
          </p:cNvSpPr>
          <p:nvPr>
            <p:ph type="sldNum" sz="quarter" idx="12"/>
          </p:nvPr>
        </p:nvSpPr>
        <p:spPr/>
        <p:txBody>
          <a:bodyPr/>
          <a:lstStyle>
            <a:lvl1pPr>
              <a:defRPr/>
            </a:lvl1pPr>
          </a:lstStyle>
          <a:p>
            <a:fld id="{DE8C0256-9B95-458A-8F8D-03765624ABD5}" type="slidenum">
              <a:rPr lang="cs-CZ" altLang="cs-CZ"/>
              <a:pPr/>
              <a:t>‹#›</a:t>
            </a:fld>
            <a:endParaRPr lang="cs-CZ" altLang="cs-CZ"/>
          </a:p>
        </p:txBody>
      </p:sp>
    </p:spTree>
    <p:extLst>
      <p:ext uri="{BB962C8B-B14F-4D97-AF65-F5344CB8AC3E}">
        <p14:creationId xmlns:p14="http://schemas.microsoft.com/office/powerpoint/2010/main" val="555828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a:extLst>
              <a:ext uri="{FF2B5EF4-FFF2-40B4-BE49-F238E27FC236}">
                <a16:creationId xmlns:a16="http://schemas.microsoft.com/office/drawing/2014/main" id="{14819B65-E10A-404A-A2DD-037E3D26A305}"/>
              </a:ext>
            </a:extLst>
          </p:cNvPr>
          <p:cNvSpPr>
            <a:spLocks noGrp="1"/>
          </p:cNvSpPr>
          <p:nvPr>
            <p:ph type="dt" sz="half" idx="10"/>
          </p:nvPr>
        </p:nvSpPr>
        <p:spPr/>
        <p:txBody>
          <a:bodyPr/>
          <a:lstStyle>
            <a:lvl1pPr>
              <a:defRPr/>
            </a:lvl1pPr>
          </a:lstStyle>
          <a:p>
            <a:pPr>
              <a:defRPr/>
            </a:pPr>
            <a:endParaRPr lang="cs-CZ"/>
          </a:p>
        </p:txBody>
      </p:sp>
      <p:sp>
        <p:nvSpPr>
          <p:cNvPr id="3" name="Zástupný symbol pro zápatí 4">
            <a:extLst>
              <a:ext uri="{FF2B5EF4-FFF2-40B4-BE49-F238E27FC236}">
                <a16:creationId xmlns:a16="http://schemas.microsoft.com/office/drawing/2014/main" id="{0126D238-22F4-47A1-ACCF-4A7D49A8F9A7}"/>
              </a:ext>
            </a:extLst>
          </p:cNvPr>
          <p:cNvSpPr>
            <a:spLocks noGrp="1"/>
          </p:cNvSpPr>
          <p:nvPr>
            <p:ph type="ftr" sz="quarter" idx="11"/>
          </p:nvPr>
        </p:nvSpPr>
        <p:spPr/>
        <p:txBody>
          <a:bodyPr/>
          <a:lstStyle>
            <a:lvl1pPr>
              <a:defRPr/>
            </a:lvl1pPr>
          </a:lstStyle>
          <a:p>
            <a:pPr>
              <a:defRPr/>
            </a:pPr>
            <a:endParaRPr lang="cs-CZ"/>
          </a:p>
        </p:txBody>
      </p:sp>
      <p:sp>
        <p:nvSpPr>
          <p:cNvPr id="4" name="Zástupný symbol pro číslo snímku 5">
            <a:extLst>
              <a:ext uri="{FF2B5EF4-FFF2-40B4-BE49-F238E27FC236}">
                <a16:creationId xmlns:a16="http://schemas.microsoft.com/office/drawing/2014/main" id="{DE67006D-B420-498A-AA23-EBB142B10732}"/>
              </a:ext>
            </a:extLst>
          </p:cNvPr>
          <p:cNvSpPr>
            <a:spLocks noGrp="1"/>
          </p:cNvSpPr>
          <p:nvPr>
            <p:ph type="sldNum" sz="quarter" idx="12"/>
          </p:nvPr>
        </p:nvSpPr>
        <p:spPr/>
        <p:txBody>
          <a:bodyPr/>
          <a:lstStyle>
            <a:lvl1pPr>
              <a:defRPr/>
            </a:lvl1pPr>
          </a:lstStyle>
          <a:p>
            <a:fld id="{382E8A2F-6A51-487C-98AA-F6AA1FAC8195}" type="slidenum">
              <a:rPr lang="cs-CZ" altLang="cs-CZ"/>
              <a:pPr/>
              <a:t>‹#›</a:t>
            </a:fld>
            <a:endParaRPr lang="cs-CZ" altLang="cs-CZ"/>
          </a:p>
        </p:txBody>
      </p:sp>
    </p:spTree>
    <p:extLst>
      <p:ext uri="{BB962C8B-B14F-4D97-AF65-F5344CB8AC3E}">
        <p14:creationId xmlns:p14="http://schemas.microsoft.com/office/powerpoint/2010/main" val="3586161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3">
            <a:extLst>
              <a:ext uri="{FF2B5EF4-FFF2-40B4-BE49-F238E27FC236}">
                <a16:creationId xmlns:a16="http://schemas.microsoft.com/office/drawing/2014/main" id="{91E0657A-4E4C-476B-9FE6-BD51E2C85E54}"/>
              </a:ext>
            </a:extLst>
          </p:cNvPr>
          <p:cNvSpPr>
            <a:spLocks noGrp="1"/>
          </p:cNvSpPr>
          <p:nvPr>
            <p:ph type="dt" sz="half" idx="10"/>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2074D2AD-E9BF-4DEA-AD3F-6FFBD4730D00}"/>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3C3DB783-BE7B-44A2-A4C7-052B06DD4FED}"/>
              </a:ext>
            </a:extLst>
          </p:cNvPr>
          <p:cNvSpPr>
            <a:spLocks noGrp="1"/>
          </p:cNvSpPr>
          <p:nvPr>
            <p:ph type="sldNum" sz="quarter" idx="12"/>
          </p:nvPr>
        </p:nvSpPr>
        <p:spPr/>
        <p:txBody>
          <a:bodyPr/>
          <a:lstStyle>
            <a:lvl1pPr>
              <a:defRPr/>
            </a:lvl1pPr>
          </a:lstStyle>
          <a:p>
            <a:fld id="{508E0695-238F-4EA8-A535-051AA256C91E}" type="slidenum">
              <a:rPr lang="cs-CZ" altLang="cs-CZ"/>
              <a:pPr/>
              <a:t>‹#›</a:t>
            </a:fld>
            <a:endParaRPr lang="cs-CZ" altLang="cs-CZ"/>
          </a:p>
        </p:txBody>
      </p:sp>
    </p:spTree>
    <p:extLst>
      <p:ext uri="{BB962C8B-B14F-4D97-AF65-F5344CB8AC3E}">
        <p14:creationId xmlns:p14="http://schemas.microsoft.com/office/powerpoint/2010/main" val="1111662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3">
            <a:extLst>
              <a:ext uri="{FF2B5EF4-FFF2-40B4-BE49-F238E27FC236}">
                <a16:creationId xmlns:a16="http://schemas.microsoft.com/office/drawing/2014/main" id="{8367DC02-62DA-405F-948F-371AC37D862B}"/>
              </a:ext>
            </a:extLst>
          </p:cNvPr>
          <p:cNvSpPr>
            <a:spLocks noGrp="1"/>
          </p:cNvSpPr>
          <p:nvPr>
            <p:ph type="dt" sz="half" idx="10"/>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A6CD5A79-9776-49DD-BC1D-1DA5F31F635A}"/>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650863B2-BF15-4816-8805-82D115C8CB71}"/>
              </a:ext>
            </a:extLst>
          </p:cNvPr>
          <p:cNvSpPr>
            <a:spLocks noGrp="1"/>
          </p:cNvSpPr>
          <p:nvPr>
            <p:ph type="sldNum" sz="quarter" idx="12"/>
          </p:nvPr>
        </p:nvSpPr>
        <p:spPr/>
        <p:txBody>
          <a:bodyPr/>
          <a:lstStyle>
            <a:lvl1pPr>
              <a:defRPr/>
            </a:lvl1pPr>
          </a:lstStyle>
          <a:p>
            <a:fld id="{06E5BF9C-C729-4DB8-BC68-6559105ABB69}" type="slidenum">
              <a:rPr lang="cs-CZ" altLang="cs-CZ"/>
              <a:pPr/>
              <a:t>‹#›</a:t>
            </a:fld>
            <a:endParaRPr lang="cs-CZ" altLang="cs-CZ"/>
          </a:p>
        </p:txBody>
      </p:sp>
    </p:spTree>
    <p:extLst>
      <p:ext uri="{BB962C8B-B14F-4D97-AF65-F5344CB8AC3E}">
        <p14:creationId xmlns:p14="http://schemas.microsoft.com/office/powerpoint/2010/main" val="3537334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Zástupný symbol pro nadpis 1">
            <a:extLst>
              <a:ext uri="{FF2B5EF4-FFF2-40B4-BE49-F238E27FC236}">
                <a16:creationId xmlns:a16="http://schemas.microsoft.com/office/drawing/2014/main" id="{CEE1B267-846C-447A-B479-1A0A60D1968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a:extLst>
              <a:ext uri="{FF2B5EF4-FFF2-40B4-BE49-F238E27FC236}">
                <a16:creationId xmlns:a16="http://schemas.microsoft.com/office/drawing/2014/main" id="{3DFFF7BD-DBD7-4C44-A8DF-0317A8CA40B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a:extLst>
              <a:ext uri="{FF2B5EF4-FFF2-40B4-BE49-F238E27FC236}">
                <a16:creationId xmlns:a16="http://schemas.microsoft.com/office/drawing/2014/main" id="{8AC42BCC-781A-4FA3-9C1E-0EB1D81398D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cs-CZ"/>
          </a:p>
        </p:txBody>
      </p:sp>
      <p:sp>
        <p:nvSpPr>
          <p:cNvPr id="5" name="Zástupný symbol pro zápatí 4">
            <a:extLst>
              <a:ext uri="{FF2B5EF4-FFF2-40B4-BE49-F238E27FC236}">
                <a16:creationId xmlns:a16="http://schemas.microsoft.com/office/drawing/2014/main" id="{69EE3267-BF8C-4728-96FC-2F61BC8B2D7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a:extLst>
              <a:ext uri="{FF2B5EF4-FFF2-40B4-BE49-F238E27FC236}">
                <a16:creationId xmlns:a16="http://schemas.microsoft.com/office/drawing/2014/main" id="{D8CF544F-5FBA-4250-A435-9E9B9DC3C723}"/>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C9819401-34A9-4E3E-887A-E55BB83EB46D}"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hyperlink" Target="P&#345;edn&#225;&#353;ky/BO.doc"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AC00836-176A-49A2-BA4E-1DAEB9DA8D36}"/>
              </a:ext>
            </a:extLst>
          </p:cNvPr>
          <p:cNvSpPr>
            <a:spLocks noGrp="1" noChangeArrowheads="1"/>
          </p:cNvSpPr>
          <p:nvPr>
            <p:ph type="ctrTitle" idx="4294967295"/>
          </p:nvPr>
        </p:nvSpPr>
        <p:spPr>
          <a:xfrm>
            <a:off x="61007" y="-1393642"/>
            <a:ext cx="9109075" cy="5403850"/>
          </a:xfrm>
        </p:spPr>
        <p:txBody>
          <a:bodyPr anchor="b"/>
          <a:lstStyle/>
          <a:p>
            <a:pPr>
              <a:defRPr/>
            </a:pPr>
            <a:r>
              <a:rPr lang="cs-CZ" sz="6000" dirty="0">
                <a:solidFill>
                  <a:srgbClr val="FFFF00"/>
                </a:solidFill>
                <a:ea typeface="+mn-ea"/>
                <a:cs typeface="Times New Roman"/>
              </a:rPr>
              <a:t>Vedení výcviku v základech přežití</a:t>
            </a:r>
            <a:endParaRPr lang="cs-CZ">
              <a:ea typeface="+mn-ea"/>
            </a:endParaRPr>
          </a:p>
        </p:txBody>
      </p:sp>
      <p:sp>
        <p:nvSpPr>
          <p:cNvPr id="3" name="Rectangle 2">
            <a:extLst>
              <a:ext uri="{FF2B5EF4-FFF2-40B4-BE49-F238E27FC236}">
                <a16:creationId xmlns:a16="http://schemas.microsoft.com/office/drawing/2014/main" id="{80ACC269-E484-40A6-B7DF-0D0D1BDED712}"/>
              </a:ext>
            </a:extLst>
          </p:cNvPr>
          <p:cNvSpPr txBox="1">
            <a:spLocks noRot="1" noChangeArrowheads="1"/>
          </p:cNvSpPr>
          <p:nvPr/>
        </p:nvSpPr>
        <p:spPr bwMode="auto">
          <a:xfrm>
            <a:off x="3063443" y="176570"/>
            <a:ext cx="310038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eaLnBrk="1" hangingPunct="1"/>
            <a:r>
              <a:rPr lang="cs-CZ" altLang="cs-CZ" sz="3600" b="1" dirty="0">
                <a:solidFill>
                  <a:srgbClr val="FF0000"/>
                </a:solidFill>
              </a:rPr>
              <a:t>Základy přežití</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10F98407-404F-4D91-9967-189516F99E81}"/>
              </a:ext>
            </a:extLst>
          </p:cNvPr>
          <p:cNvSpPr>
            <a:spLocks noGrp="1" noRot="1" noChangeArrowheads="1"/>
          </p:cNvSpPr>
          <p:nvPr>
            <p:ph type="title" idx="4294967295"/>
          </p:nvPr>
        </p:nvSpPr>
        <p:spPr>
          <a:xfrm>
            <a:off x="1547813" y="188913"/>
            <a:ext cx="8893175" cy="663575"/>
          </a:xfrm>
        </p:spPr>
        <p:txBody>
          <a:bodyPr/>
          <a:lstStyle/>
          <a:p>
            <a:pPr algn="l"/>
            <a:r>
              <a:rPr lang="cs-CZ" altLang="cs-CZ" b="1">
                <a:solidFill>
                  <a:srgbClr val="FF0000"/>
                </a:solidFill>
              </a:rPr>
              <a:t>Názornost</a:t>
            </a:r>
          </a:p>
        </p:txBody>
      </p:sp>
      <p:sp>
        <p:nvSpPr>
          <p:cNvPr id="173059" name="Rectangle 3">
            <a:extLst>
              <a:ext uri="{FF2B5EF4-FFF2-40B4-BE49-F238E27FC236}">
                <a16:creationId xmlns:a16="http://schemas.microsoft.com/office/drawing/2014/main" id="{65435E80-AE7A-4282-A18D-D281F97B3CFB}"/>
              </a:ext>
            </a:extLst>
          </p:cNvPr>
          <p:cNvSpPr>
            <a:spLocks noGrp="1" noRot="1" noChangeArrowheads="1"/>
          </p:cNvSpPr>
          <p:nvPr>
            <p:ph type="body" idx="4294967295"/>
          </p:nvPr>
        </p:nvSpPr>
        <p:spPr>
          <a:xfrm>
            <a:off x="693738" y="1773238"/>
            <a:ext cx="8007350" cy="4191000"/>
          </a:xfrm>
        </p:spPr>
        <p:txBody>
          <a:bodyPr/>
          <a:lstStyle/>
          <a:p>
            <a:pPr>
              <a:defRPr/>
            </a:pPr>
            <a:r>
              <a:rPr lang="cs-CZ" dirty="0">
                <a:solidFill>
                  <a:schemeClr val="bg1"/>
                </a:solidFill>
                <a:latin typeface="+mj-lt"/>
              </a:rPr>
              <a:t>používat různé makety, modely, řezy, obrazy, filmy apod.</a:t>
            </a:r>
          </a:p>
          <a:p>
            <a:pPr>
              <a:defRPr/>
            </a:pPr>
            <a:r>
              <a:rPr lang="cs-CZ" dirty="0">
                <a:solidFill>
                  <a:schemeClr val="bg1"/>
                </a:solidFill>
                <a:latin typeface="+mj-lt"/>
              </a:rPr>
              <a:t>výcvikové pomůcky používat postupně podle potřeby</a:t>
            </a:r>
          </a:p>
          <a:p>
            <a:pPr>
              <a:defRPr/>
            </a:pPr>
            <a:r>
              <a:rPr lang="cs-CZ" dirty="0">
                <a:solidFill>
                  <a:schemeClr val="bg1"/>
                </a:solidFill>
                <a:latin typeface="+mj-lt"/>
              </a:rPr>
              <a:t>důkladně si osvojit funkční činnost každé výcvikové pomůcky</a:t>
            </a:r>
          </a:p>
          <a:p>
            <a:pPr>
              <a:defRPr/>
            </a:pPr>
            <a:r>
              <a:rPr lang="cs-CZ" dirty="0">
                <a:solidFill>
                  <a:schemeClr val="bg1"/>
                </a:solidFill>
                <a:latin typeface="+mj-lt"/>
              </a:rPr>
              <a:t>promyslet metodický postup při používání výcvikových pomůcek</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8ABE665-EE9A-4D7E-AF2A-739E36B0098B}"/>
              </a:ext>
            </a:extLst>
          </p:cNvPr>
          <p:cNvSpPr>
            <a:spLocks noGrp="1" noRot="1" noChangeArrowheads="1"/>
          </p:cNvSpPr>
          <p:nvPr>
            <p:ph type="title" idx="4294967295"/>
          </p:nvPr>
        </p:nvSpPr>
        <p:spPr>
          <a:xfrm>
            <a:off x="1403350" y="115888"/>
            <a:ext cx="8893175" cy="736600"/>
          </a:xfrm>
        </p:spPr>
        <p:txBody>
          <a:bodyPr/>
          <a:lstStyle/>
          <a:p>
            <a:pPr algn="l"/>
            <a:r>
              <a:rPr lang="cs-CZ" altLang="cs-CZ" b="1">
                <a:solidFill>
                  <a:srgbClr val="FF0000"/>
                </a:solidFill>
              </a:rPr>
              <a:t>Soustavnost a posloupnost</a:t>
            </a:r>
          </a:p>
        </p:txBody>
      </p:sp>
      <p:sp>
        <p:nvSpPr>
          <p:cNvPr id="175107" name="Rectangle 3">
            <a:extLst>
              <a:ext uri="{FF2B5EF4-FFF2-40B4-BE49-F238E27FC236}">
                <a16:creationId xmlns:a16="http://schemas.microsoft.com/office/drawing/2014/main" id="{EFC0D161-1C2F-4CA1-9851-47A9F12CA513}"/>
              </a:ext>
            </a:extLst>
          </p:cNvPr>
          <p:cNvSpPr>
            <a:spLocks noGrp="1" noRot="1" noChangeArrowheads="1"/>
          </p:cNvSpPr>
          <p:nvPr>
            <p:ph type="body" idx="4294967295"/>
          </p:nvPr>
        </p:nvSpPr>
        <p:spPr>
          <a:xfrm>
            <a:off x="827088" y="1773238"/>
            <a:ext cx="8007350" cy="4191000"/>
          </a:xfrm>
        </p:spPr>
        <p:txBody>
          <a:bodyPr/>
          <a:lstStyle/>
          <a:p>
            <a:pPr>
              <a:lnSpc>
                <a:spcPct val="90000"/>
              </a:lnSpc>
              <a:defRPr/>
            </a:pPr>
            <a:r>
              <a:rPr lang="cs-CZ" dirty="0">
                <a:solidFill>
                  <a:schemeClr val="bg1"/>
                </a:solidFill>
                <a:latin typeface="+mj-lt"/>
              </a:rPr>
              <a:t>cvičit nepřetržitě a rovnoměrně během celého výcvikového období</a:t>
            </a:r>
          </a:p>
          <a:p>
            <a:pPr>
              <a:lnSpc>
                <a:spcPct val="90000"/>
              </a:lnSpc>
              <a:defRPr/>
            </a:pPr>
            <a:r>
              <a:rPr lang="cs-CZ" dirty="0">
                <a:solidFill>
                  <a:schemeClr val="bg1"/>
                </a:solidFill>
                <a:latin typeface="+mj-lt"/>
              </a:rPr>
              <a:t>vštěpovat potřebné vědomosti, dovednosti a návyky v příslušné logické posloupnosti a návaznosti</a:t>
            </a:r>
          </a:p>
          <a:p>
            <a:pPr>
              <a:lnSpc>
                <a:spcPct val="90000"/>
              </a:lnSpc>
              <a:defRPr/>
            </a:pPr>
            <a:r>
              <a:rPr lang="cs-CZ" dirty="0">
                <a:solidFill>
                  <a:schemeClr val="bg1"/>
                </a:solidFill>
                <a:latin typeface="+mj-lt"/>
              </a:rPr>
              <a:t>dovedně spojovat nové učivo s učivem již dříve probíraným</a:t>
            </a:r>
          </a:p>
          <a:p>
            <a:pPr>
              <a:lnSpc>
                <a:spcPct val="90000"/>
              </a:lnSpc>
              <a:defRPr/>
            </a:pPr>
            <a:r>
              <a:rPr lang="cs-CZ" dirty="0">
                <a:solidFill>
                  <a:schemeClr val="bg1"/>
                </a:solidFill>
                <a:latin typeface="+mj-lt"/>
              </a:rPr>
              <a:t>vysvětlovat látku po částech (učebních úkolech), věnovat se podstatnému</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3A92CF1-054C-4AA9-8DE3-CF4B4C7A8811}"/>
              </a:ext>
            </a:extLst>
          </p:cNvPr>
          <p:cNvSpPr>
            <a:spLocks noGrp="1" noRot="1" noChangeArrowheads="1"/>
          </p:cNvSpPr>
          <p:nvPr>
            <p:ph type="title" idx="4294967295"/>
          </p:nvPr>
        </p:nvSpPr>
        <p:spPr>
          <a:xfrm>
            <a:off x="1476375" y="115888"/>
            <a:ext cx="8893175" cy="736600"/>
          </a:xfrm>
        </p:spPr>
        <p:txBody>
          <a:bodyPr/>
          <a:lstStyle/>
          <a:p>
            <a:pPr algn="l"/>
            <a:r>
              <a:rPr lang="cs-CZ" altLang="cs-CZ" b="1">
                <a:solidFill>
                  <a:srgbClr val="FF0000"/>
                </a:solidFill>
              </a:rPr>
              <a:t>Přiměřenost</a:t>
            </a:r>
          </a:p>
        </p:txBody>
      </p:sp>
      <p:sp>
        <p:nvSpPr>
          <p:cNvPr id="177155" name="Rectangle 3">
            <a:extLst>
              <a:ext uri="{FF2B5EF4-FFF2-40B4-BE49-F238E27FC236}">
                <a16:creationId xmlns:a16="http://schemas.microsoft.com/office/drawing/2014/main" id="{BD843967-079B-4C48-AFB8-61BA9EA09585}"/>
              </a:ext>
            </a:extLst>
          </p:cNvPr>
          <p:cNvSpPr>
            <a:spLocks noGrp="1" noRot="1" noChangeArrowheads="1"/>
          </p:cNvSpPr>
          <p:nvPr>
            <p:ph type="body" idx="4294967295"/>
          </p:nvPr>
        </p:nvSpPr>
        <p:spPr>
          <a:xfrm>
            <a:off x="468313" y="1916113"/>
            <a:ext cx="8007350" cy="4191000"/>
          </a:xfrm>
        </p:spPr>
        <p:txBody>
          <a:bodyPr/>
          <a:lstStyle/>
          <a:p>
            <a:pPr>
              <a:defRPr/>
            </a:pPr>
            <a:r>
              <a:rPr lang="cs-CZ" dirty="0">
                <a:solidFill>
                  <a:schemeClr val="bg1"/>
                </a:solidFill>
                <a:latin typeface="+mj-lt"/>
              </a:rPr>
              <a:t>složitosti, rozsah, tempo vyučované látky i a způsob jejího předkládání přizpůsobit skutečné úrovni cvičících</a:t>
            </a:r>
          </a:p>
          <a:p>
            <a:pPr>
              <a:defRPr/>
            </a:pPr>
            <a:r>
              <a:rPr lang="cs-CZ" dirty="0">
                <a:solidFill>
                  <a:schemeClr val="bg1"/>
                </a:solidFill>
                <a:latin typeface="+mj-lt"/>
              </a:rPr>
              <a:t>hlavní úkol nemá být příliš složitý</a:t>
            </a:r>
          </a:p>
          <a:p>
            <a:pPr>
              <a:defRPr/>
            </a:pPr>
            <a:r>
              <a:rPr lang="cs-CZ" dirty="0">
                <a:solidFill>
                  <a:schemeClr val="bg1"/>
                </a:solidFill>
                <a:latin typeface="+mj-lt"/>
              </a:rPr>
              <a:t>obsah látky je dán časem potřebným k jejímu procvičení a opakování</a:t>
            </a:r>
          </a:p>
          <a:p>
            <a:pPr>
              <a:defRPr/>
            </a:pPr>
            <a:r>
              <a:rPr lang="cs-CZ" dirty="0">
                <a:solidFill>
                  <a:schemeClr val="bg1"/>
                </a:solidFill>
                <a:latin typeface="+mj-lt"/>
              </a:rPr>
              <a:t>neteoretizovat na úkor praktické činnosti</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26535DD-38FB-4145-9852-C15BA867CDEE}"/>
              </a:ext>
            </a:extLst>
          </p:cNvPr>
          <p:cNvSpPr>
            <a:spLocks noGrp="1" noRot="1" noChangeArrowheads="1"/>
          </p:cNvSpPr>
          <p:nvPr>
            <p:ph type="title" idx="4294967295"/>
          </p:nvPr>
        </p:nvSpPr>
        <p:spPr>
          <a:xfrm>
            <a:off x="1476375" y="115888"/>
            <a:ext cx="8893175" cy="736600"/>
          </a:xfrm>
        </p:spPr>
        <p:txBody>
          <a:bodyPr/>
          <a:lstStyle/>
          <a:p>
            <a:pPr algn="l"/>
            <a:r>
              <a:rPr lang="cs-CZ" altLang="cs-CZ" b="1">
                <a:solidFill>
                  <a:srgbClr val="FF0000"/>
                </a:solidFill>
              </a:rPr>
              <a:t>Přiměřenost</a:t>
            </a:r>
          </a:p>
        </p:txBody>
      </p:sp>
      <p:sp>
        <p:nvSpPr>
          <p:cNvPr id="179203" name="Rectangle 3">
            <a:extLst>
              <a:ext uri="{FF2B5EF4-FFF2-40B4-BE49-F238E27FC236}">
                <a16:creationId xmlns:a16="http://schemas.microsoft.com/office/drawing/2014/main" id="{DCF48F55-2797-46D3-B135-642C243D93E6}"/>
              </a:ext>
            </a:extLst>
          </p:cNvPr>
          <p:cNvSpPr>
            <a:spLocks noGrp="1" noRot="1" noChangeArrowheads="1"/>
          </p:cNvSpPr>
          <p:nvPr>
            <p:ph type="body" idx="4294967295"/>
          </p:nvPr>
        </p:nvSpPr>
        <p:spPr>
          <a:xfrm>
            <a:off x="1136650" y="1905000"/>
            <a:ext cx="8007350" cy="4191000"/>
          </a:xfrm>
        </p:spPr>
        <p:txBody>
          <a:bodyPr/>
          <a:lstStyle/>
          <a:p>
            <a:pPr>
              <a:buFont typeface="Wingdings" pitchFamily="2" charset="2"/>
              <a:buNone/>
              <a:defRPr/>
            </a:pPr>
            <a:r>
              <a:rPr lang="cs-CZ" u="sng" dirty="0">
                <a:solidFill>
                  <a:schemeClr val="bg1"/>
                </a:solidFill>
                <a:latin typeface="+mj-lt"/>
              </a:rPr>
              <a:t>Při probírání učební látky postupovat:</a:t>
            </a:r>
          </a:p>
          <a:p>
            <a:pPr>
              <a:buFont typeface="Wingdings" pitchFamily="2" charset="2"/>
              <a:buNone/>
              <a:defRPr/>
            </a:pPr>
            <a:endParaRPr lang="cs-CZ" u="sng" dirty="0">
              <a:solidFill>
                <a:schemeClr val="bg1"/>
              </a:solidFill>
              <a:latin typeface="+mj-lt"/>
            </a:endParaRPr>
          </a:p>
          <a:p>
            <a:pPr>
              <a:spcBef>
                <a:spcPct val="40000"/>
              </a:spcBef>
              <a:defRPr/>
            </a:pPr>
            <a:r>
              <a:rPr lang="cs-CZ" dirty="0">
                <a:solidFill>
                  <a:schemeClr val="bg1"/>
                </a:solidFill>
                <a:latin typeface="+mj-lt"/>
              </a:rPr>
              <a:t>od jednoduchého ke složitému</a:t>
            </a:r>
          </a:p>
          <a:p>
            <a:pPr>
              <a:spcBef>
                <a:spcPct val="40000"/>
              </a:spcBef>
              <a:defRPr/>
            </a:pPr>
            <a:r>
              <a:rPr lang="cs-CZ" dirty="0">
                <a:solidFill>
                  <a:schemeClr val="bg1"/>
                </a:solidFill>
                <a:latin typeface="+mj-lt"/>
              </a:rPr>
              <a:t>od známého k neznámému</a:t>
            </a:r>
          </a:p>
          <a:p>
            <a:pPr>
              <a:spcBef>
                <a:spcPct val="40000"/>
              </a:spcBef>
              <a:defRPr/>
            </a:pPr>
            <a:r>
              <a:rPr lang="cs-CZ" dirty="0">
                <a:solidFill>
                  <a:schemeClr val="bg1"/>
                </a:solidFill>
                <a:latin typeface="+mj-lt"/>
              </a:rPr>
              <a:t>od snadného k obtížnému</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B9CBEB4-4553-4C17-93C2-B149471C343D}"/>
              </a:ext>
            </a:extLst>
          </p:cNvPr>
          <p:cNvSpPr>
            <a:spLocks noGrp="1" noRot="1" noChangeArrowheads="1"/>
          </p:cNvSpPr>
          <p:nvPr>
            <p:ph type="title" idx="4294967295"/>
          </p:nvPr>
        </p:nvSpPr>
        <p:spPr>
          <a:xfrm>
            <a:off x="1331913" y="188913"/>
            <a:ext cx="8893175" cy="736600"/>
          </a:xfrm>
        </p:spPr>
        <p:txBody>
          <a:bodyPr/>
          <a:lstStyle/>
          <a:p>
            <a:pPr algn="l"/>
            <a:r>
              <a:rPr lang="cs-CZ" altLang="cs-CZ" b="1">
                <a:solidFill>
                  <a:srgbClr val="FF0000"/>
                </a:solidFill>
              </a:rPr>
              <a:t>Trvalost (udržování)</a:t>
            </a:r>
          </a:p>
        </p:txBody>
      </p:sp>
      <p:sp>
        <p:nvSpPr>
          <p:cNvPr id="181251" name="Rectangle 3">
            <a:extLst>
              <a:ext uri="{FF2B5EF4-FFF2-40B4-BE49-F238E27FC236}">
                <a16:creationId xmlns:a16="http://schemas.microsoft.com/office/drawing/2014/main" id="{DF6807FA-DB1B-4253-BD85-87A750E2D32F}"/>
              </a:ext>
            </a:extLst>
          </p:cNvPr>
          <p:cNvSpPr>
            <a:spLocks noGrp="1" noRot="1" noChangeArrowheads="1"/>
          </p:cNvSpPr>
          <p:nvPr>
            <p:ph type="body" idx="4294967295"/>
          </p:nvPr>
        </p:nvSpPr>
        <p:spPr>
          <a:xfrm>
            <a:off x="693738" y="1916113"/>
            <a:ext cx="8007350" cy="4191000"/>
          </a:xfrm>
        </p:spPr>
        <p:txBody>
          <a:bodyPr/>
          <a:lstStyle/>
          <a:p>
            <a:pPr>
              <a:defRPr/>
            </a:pPr>
            <a:r>
              <a:rPr lang="cs-CZ" dirty="0">
                <a:solidFill>
                  <a:schemeClr val="bg1"/>
                </a:solidFill>
                <a:latin typeface="+mj-lt"/>
              </a:rPr>
              <a:t>realizace ostatních výcvikových zásad</a:t>
            </a:r>
          </a:p>
          <a:p>
            <a:pPr>
              <a:defRPr/>
            </a:pPr>
            <a:r>
              <a:rPr lang="cs-CZ" dirty="0">
                <a:solidFill>
                  <a:schemeClr val="bg1"/>
                </a:solidFill>
                <a:latin typeface="+mj-lt"/>
              </a:rPr>
              <a:t>správný výběr učiva (co si mají vojáci zapamatovat)</a:t>
            </a:r>
          </a:p>
          <a:p>
            <a:pPr>
              <a:defRPr/>
            </a:pPr>
            <a:r>
              <a:rPr lang="cs-CZ" dirty="0">
                <a:solidFill>
                  <a:schemeClr val="bg1"/>
                </a:solidFill>
                <a:latin typeface="+mj-lt"/>
              </a:rPr>
              <a:t>soustavné opakování učiva</a:t>
            </a:r>
          </a:p>
          <a:p>
            <a:pPr>
              <a:defRPr/>
            </a:pPr>
            <a:r>
              <a:rPr lang="cs-CZ" dirty="0">
                <a:solidFill>
                  <a:schemeClr val="bg1"/>
                </a:solidFill>
                <a:latin typeface="+mj-lt"/>
              </a:rPr>
              <a:t>promyšlený systém kontroly a hodnocení</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998AA5F8-1086-4899-84C8-2FFD11DE8CA7}"/>
              </a:ext>
            </a:extLst>
          </p:cNvPr>
          <p:cNvSpPr>
            <a:spLocks noGrp="1" noRot="1" noChangeArrowheads="1"/>
          </p:cNvSpPr>
          <p:nvPr>
            <p:ph type="title" idx="4294967295"/>
          </p:nvPr>
        </p:nvSpPr>
        <p:spPr>
          <a:xfrm>
            <a:off x="1403350" y="188913"/>
            <a:ext cx="8893175" cy="736600"/>
          </a:xfrm>
        </p:spPr>
        <p:txBody>
          <a:bodyPr/>
          <a:lstStyle/>
          <a:p>
            <a:pPr algn="l"/>
            <a:r>
              <a:rPr lang="cs-CZ" altLang="cs-CZ" sz="4000" b="1">
                <a:solidFill>
                  <a:srgbClr val="FF0000"/>
                </a:solidFill>
              </a:rPr>
              <a:t>Kolektivnost a individuální přístup</a:t>
            </a:r>
          </a:p>
        </p:txBody>
      </p:sp>
      <p:sp>
        <p:nvSpPr>
          <p:cNvPr id="183299" name="Rectangle 3">
            <a:extLst>
              <a:ext uri="{FF2B5EF4-FFF2-40B4-BE49-F238E27FC236}">
                <a16:creationId xmlns:a16="http://schemas.microsoft.com/office/drawing/2014/main" id="{7DA9535F-7D5A-4624-AB84-A551048A4303}"/>
              </a:ext>
            </a:extLst>
          </p:cNvPr>
          <p:cNvSpPr>
            <a:spLocks noGrp="1" noRot="1" noChangeArrowheads="1"/>
          </p:cNvSpPr>
          <p:nvPr>
            <p:ph type="body" idx="4294967295"/>
          </p:nvPr>
        </p:nvSpPr>
        <p:spPr>
          <a:xfrm>
            <a:off x="358775" y="1844675"/>
            <a:ext cx="8785225" cy="4525963"/>
          </a:xfrm>
        </p:spPr>
        <p:txBody>
          <a:bodyPr/>
          <a:lstStyle/>
          <a:p>
            <a:pPr>
              <a:defRPr/>
            </a:pPr>
            <a:r>
              <a:rPr lang="cs-CZ" dirty="0">
                <a:solidFill>
                  <a:schemeClr val="bg1"/>
                </a:solidFill>
                <a:latin typeface="+mj-lt"/>
              </a:rPr>
              <a:t>podporovat družné vztahy v jednotce</a:t>
            </a:r>
          </a:p>
          <a:p>
            <a:pPr>
              <a:defRPr/>
            </a:pPr>
            <a:r>
              <a:rPr lang="cs-CZ" dirty="0">
                <a:solidFill>
                  <a:schemeClr val="bg1"/>
                </a:solidFill>
                <a:latin typeface="+mj-lt"/>
              </a:rPr>
              <a:t>rozvíjet zdravou soutěživost a vzájemnou pomoc</a:t>
            </a:r>
          </a:p>
          <a:p>
            <a:pPr>
              <a:defRPr/>
            </a:pPr>
            <a:r>
              <a:rPr lang="cs-CZ" dirty="0">
                <a:solidFill>
                  <a:schemeClr val="bg1"/>
                </a:solidFill>
                <a:latin typeface="+mj-lt"/>
              </a:rPr>
              <a:t>působit na každého jednotlivce v souladu s jeho schopnostmi</a:t>
            </a:r>
          </a:p>
          <a:p>
            <a:pPr>
              <a:defRPr/>
            </a:pPr>
            <a:r>
              <a:rPr lang="cs-CZ" dirty="0">
                <a:solidFill>
                  <a:schemeClr val="bg1"/>
                </a:solidFill>
                <a:latin typeface="+mj-lt"/>
              </a:rPr>
              <a:t>rozvíjet individuální zvláštnosti a schopnosti</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5D66B87-B73C-4C2F-BF73-12668D3A356A}"/>
              </a:ext>
            </a:extLst>
          </p:cNvPr>
          <p:cNvSpPr>
            <a:spLocks noGrp="1" noRot="1" noChangeArrowheads="1"/>
          </p:cNvSpPr>
          <p:nvPr>
            <p:ph type="title" idx="4294967295"/>
          </p:nvPr>
        </p:nvSpPr>
        <p:spPr>
          <a:xfrm>
            <a:off x="1403350" y="188913"/>
            <a:ext cx="8893175" cy="736600"/>
          </a:xfrm>
        </p:spPr>
        <p:txBody>
          <a:bodyPr/>
          <a:lstStyle/>
          <a:p>
            <a:pPr algn="l"/>
            <a:r>
              <a:rPr lang="cs-CZ" altLang="cs-CZ" b="1">
                <a:solidFill>
                  <a:srgbClr val="FF0000"/>
                </a:solidFill>
              </a:rPr>
              <a:t>Umění učit</a:t>
            </a:r>
          </a:p>
        </p:txBody>
      </p:sp>
      <p:sp>
        <p:nvSpPr>
          <p:cNvPr id="185347" name="Rectangle 3">
            <a:extLst>
              <a:ext uri="{FF2B5EF4-FFF2-40B4-BE49-F238E27FC236}">
                <a16:creationId xmlns:a16="http://schemas.microsoft.com/office/drawing/2014/main" id="{CD88CACC-E566-4D3E-B658-1C7A8A0A4CF8}"/>
              </a:ext>
            </a:extLst>
          </p:cNvPr>
          <p:cNvSpPr>
            <a:spLocks noGrp="1" noRot="1" noChangeArrowheads="1"/>
          </p:cNvSpPr>
          <p:nvPr>
            <p:ph type="body" idx="4294967295"/>
          </p:nvPr>
        </p:nvSpPr>
        <p:spPr>
          <a:xfrm>
            <a:off x="468313" y="1916113"/>
            <a:ext cx="8928100" cy="4191000"/>
          </a:xfrm>
        </p:spPr>
        <p:txBody>
          <a:bodyPr/>
          <a:lstStyle/>
          <a:p>
            <a:pPr>
              <a:defRPr/>
            </a:pPr>
            <a:r>
              <a:rPr lang="cs-CZ" sz="2800" dirty="0">
                <a:solidFill>
                  <a:schemeClr val="bg1"/>
                </a:solidFill>
                <a:latin typeface="+mj-lt"/>
              </a:rPr>
              <a:t>promyšleně užívat odpovídající metody vedení lidí</a:t>
            </a:r>
          </a:p>
          <a:p>
            <a:pPr>
              <a:defRPr/>
            </a:pPr>
            <a:r>
              <a:rPr lang="cs-CZ" sz="2800" dirty="0">
                <a:solidFill>
                  <a:schemeClr val="bg1"/>
                </a:solidFill>
                <a:latin typeface="+mj-lt"/>
              </a:rPr>
              <a:t>dodržovat stanovené pedagogické zásady a metody vedení výcvikových hodin</a:t>
            </a:r>
          </a:p>
          <a:p>
            <a:pPr>
              <a:defRPr/>
            </a:pPr>
            <a:r>
              <a:rPr lang="cs-CZ" sz="2800" dirty="0">
                <a:solidFill>
                  <a:schemeClr val="bg1"/>
                </a:solidFill>
                <a:latin typeface="+mj-lt"/>
              </a:rPr>
              <a:t>objektivně hodnotit dosažené výsledky</a:t>
            </a:r>
          </a:p>
          <a:p>
            <a:pPr>
              <a:defRPr/>
            </a:pPr>
            <a:r>
              <a:rPr lang="cs-CZ" sz="2800" dirty="0">
                <a:solidFill>
                  <a:schemeClr val="bg1"/>
                </a:solidFill>
                <a:latin typeface="+mj-lt"/>
              </a:rPr>
              <a:t>umět odhalovat a rychle odstraňovat nedostatky v přípravě</a:t>
            </a:r>
          </a:p>
          <a:p>
            <a:pPr>
              <a:defRPr/>
            </a:pPr>
            <a:r>
              <a:rPr lang="cs-CZ" sz="2800" dirty="0">
                <a:solidFill>
                  <a:schemeClr val="bg1"/>
                </a:solidFill>
                <a:latin typeface="+mj-lt"/>
              </a:rPr>
              <a:t>formovat podřízené k otevřenému sdílení pozitivních a negativních poznatků z výcviku</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E1AB077D-52BA-4C01-83E9-8807BBD31993}"/>
              </a:ext>
            </a:extLst>
          </p:cNvPr>
          <p:cNvSpPr>
            <a:spLocks noGrp="1" noRot="1" noChangeArrowheads="1"/>
          </p:cNvSpPr>
          <p:nvPr>
            <p:ph type="title" idx="4294967295"/>
          </p:nvPr>
        </p:nvSpPr>
        <p:spPr>
          <a:xfrm>
            <a:off x="1403350" y="188913"/>
            <a:ext cx="8893175" cy="736600"/>
          </a:xfrm>
        </p:spPr>
        <p:txBody>
          <a:bodyPr/>
          <a:lstStyle/>
          <a:p>
            <a:pPr algn="l"/>
            <a:r>
              <a:rPr lang="cs-CZ" altLang="cs-CZ" b="1">
                <a:solidFill>
                  <a:srgbClr val="FF0000"/>
                </a:solidFill>
              </a:rPr>
              <a:t>Ekonomičnost</a:t>
            </a:r>
          </a:p>
        </p:txBody>
      </p:sp>
      <p:sp>
        <p:nvSpPr>
          <p:cNvPr id="187395" name="Rectangle 3">
            <a:extLst>
              <a:ext uri="{FF2B5EF4-FFF2-40B4-BE49-F238E27FC236}">
                <a16:creationId xmlns:a16="http://schemas.microsoft.com/office/drawing/2014/main" id="{2075EE52-1F69-4014-A5E7-696E582B7F00}"/>
              </a:ext>
            </a:extLst>
          </p:cNvPr>
          <p:cNvSpPr>
            <a:spLocks noGrp="1" noRot="1" noChangeArrowheads="1"/>
          </p:cNvSpPr>
          <p:nvPr>
            <p:ph type="body" idx="4294967295"/>
          </p:nvPr>
        </p:nvSpPr>
        <p:spPr>
          <a:xfrm>
            <a:off x="582613" y="1631950"/>
            <a:ext cx="8229600" cy="5257800"/>
          </a:xfrm>
        </p:spPr>
        <p:txBody>
          <a:bodyPr/>
          <a:lstStyle/>
          <a:p>
            <a:pPr>
              <a:lnSpc>
                <a:spcPct val="90000"/>
              </a:lnSpc>
              <a:defRPr/>
            </a:pPr>
            <a:r>
              <a:rPr lang="cs-CZ" sz="2800" dirty="0">
                <a:solidFill>
                  <a:schemeClr val="bg1"/>
                </a:solidFill>
                <a:latin typeface="+mj-lt"/>
              </a:rPr>
              <a:t>efektivní využití přidělených finančních a materiálních prostředků</a:t>
            </a:r>
          </a:p>
          <a:p>
            <a:pPr>
              <a:lnSpc>
                <a:spcPct val="90000"/>
              </a:lnSpc>
              <a:defRPr/>
            </a:pPr>
            <a:r>
              <a:rPr lang="cs-CZ" sz="2800" dirty="0">
                <a:solidFill>
                  <a:schemeClr val="bg1"/>
                </a:solidFill>
                <a:latin typeface="+mj-lt"/>
              </a:rPr>
              <a:t>maximální využití přidělené výzbroje, techniky a materiálu, výcvikových prostředků</a:t>
            </a:r>
          </a:p>
          <a:p>
            <a:pPr>
              <a:lnSpc>
                <a:spcPct val="90000"/>
              </a:lnSpc>
              <a:defRPr/>
            </a:pPr>
            <a:r>
              <a:rPr lang="cs-CZ" sz="2800" dirty="0">
                <a:solidFill>
                  <a:schemeClr val="bg1"/>
                </a:solidFill>
                <a:latin typeface="+mj-lt"/>
              </a:rPr>
              <a:t>využití přidělených prostorů a doby vyčleněné na přípravu</a:t>
            </a:r>
          </a:p>
          <a:p>
            <a:pPr>
              <a:lnSpc>
                <a:spcPct val="90000"/>
              </a:lnSpc>
              <a:defRPr/>
            </a:pPr>
            <a:r>
              <a:rPr lang="cs-CZ" sz="2800" dirty="0">
                <a:solidFill>
                  <a:schemeClr val="bg1"/>
                </a:solidFill>
                <a:latin typeface="+mj-lt"/>
              </a:rPr>
              <a:t>minimalizace negativních důsledků výcviku (škody na technice, výzbroji a materiálu, na životním prostředí, majetku vojáků, poškození zdraví vojáků i nezúčastněných osob apod.)</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6704303B-C2DC-4066-AAB0-07D8A5B9AF36}"/>
              </a:ext>
            </a:extLst>
          </p:cNvPr>
          <p:cNvSpPr>
            <a:spLocks noGrp="1" noRot="1" noChangeArrowheads="1"/>
          </p:cNvSpPr>
          <p:nvPr>
            <p:ph type="title" idx="4294967295"/>
          </p:nvPr>
        </p:nvSpPr>
        <p:spPr>
          <a:xfrm>
            <a:off x="1258888" y="115888"/>
            <a:ext cx="8893175" cy="736600"/>
          </a:xfrm>
        </p:spPr>
        <p:txBody>
          <a:bodyPr/>
          <a:lstStyle/>
          <a:p>
            <a:pPr algn="l"/>
            <a:r>
              <a:rPr lang="cs-CZ" altLang="cs-CZ" b="1">
                <a:solidFill>
                  <a:srgbClr val="FF0000"/>
                </a:solidFill>
              </a:rPr>
              <a:t>Formy přípravy</a:t>
            </a:r>
          </a:p>
        </p:txBody>
      </p:sp>
      <p:sp>
        <p:nvSpPr>
          <p:cNvPr id="2" name="Obdélník 1">
            <a:extLst>
              <a:ext uri="{FF2B5EF4-FFF2-40B4-BE49-F238E27FC236}">
                <a16:creationId xmlns:a16="http://schemas.microsoft.com/office/drawing/2014/main" id="{80789268-DCFE-4204-8126-0054CA833CFF}"/>
              </a:ext>
            </a:extLst>
          </p:cNvPr>
          <p:cNvSpPr/>
          <p:nvPr/>
        </p:nvSpPr>
        <p:spPr>
          <a:xfrm>
            <a:off x="684213" y="2133600"/>
            <a:ext cx="7775575" cy="4030663"/>
          </a:xfrm>
          <a:prstGeom prst="rect">
            <a:avLst/>
          </a:prstGeom>
        </p:spPr>
        <p:txBody>
          <a:bodyPr>
            <a:spAutoFit/>
          </a:bodyPr>
          <a:lstStyle/>
          <a:p>
            <a:pPr eaLnBrk="1" hangingPunct="1">
              <a:buFont typeface="Wingdings" pitchFamily="2" charset="2"/>
              <a:buNone/>
              <a:defRPr/>
            </a:pPr>
            <a:r>
              <a:rPr lang="cs-CZ" sz="3200" dirty="0">
                <a:solidFill>
                  <a:schemeClr val="bg1"/>
                </a:solidFill>
                <a:latin typeface="+mj-lt"/>
              </a:rPr>
              <a:t>Soubor různých podmínek, za nichž se příprava realizuje</a:t>
            </a:r>
            <a:endParaRPr lang="cs-CZ" sz="3200" u="sng" dirty="0">
              <a:solidFill>
                <a:schemeClr val="bg1"/>
              </a:solidFill>
              <a:latin typeface="+mj-lt"/>
            </a:endParaRPr>
          </a:p>
          <a:p>
            <a:pPr eaLnBrk="1" hangingPunct="1">
              <a:buFont typeface="Wingdings" pitchFamily="2" charset="2"/>
              <a:buNone/>
              <a:defRPr/>
            </a:pPr>
            <a:endParaRPr lang="cs-CZ" sz="3200" u="sng" dirty="0">
              <a:solidFill>
                <a:schemeClr val="bg1"/>
              </a:solidFill>
              <a:latin typeface="+mj-lt"/>
            </a:endParaRPr>
          </a:p>
          <a:p>
            <a:pPr eaLnBrk="1" hangingPunct="1">
              <a:buFont typeface="Wingdings" pitchFamily="2" charset="2"/>
              <a:buNone/>
              <a:defRPr/>
            </a:pPr>
            <a:r>
              <a:rPr lang="cs-CZ" sz="3200" u="sng" dirty="0">
                <a:solidFill>
                  <a:schemeClr val="bg1"/>
                </a:solidFill>
                <a:latin typeface="+mj-lt"/>
              </a:rPr>
              <a:t>Dávají odpovědi na otázky:</a:t>
            </a:r>
          </a:p>
          <a:p>
            <a:pPr eaLnBrk="1" hangingPunct="1">
              <a:defRPr/>
            </a:pPr>
            <a:r>
              <a:rPr lang="cs-CZ" sz="3200" dirty="0">
                <a:solidFill>
                  <a:schemeClr val="bg1"/>
                </a:solidFill>
                <a:latin typeface="+mj-lt"/>
              </a:rPr>
              <a:t>Jak je organizován obsah přípravy?</a:t>
            </a:r>
          </a:p>
          <a:p>
            <a:pPr eaLnBrk="1" hangingPunct="1">
              <a:defRPr/>
            </a:pPr>
            <a:r>
              <a:rPr lang="cs-CZ" sz="3200" dirty="0">
                <a:solidFill>
                  <a:schemeClr val="bg1"/>
                </a:solidFill>
                <a:latin typeface="+mj-lt"/>
              </a:rPr>
              <a:t>Jaká je organizace z hlediska času, místa výcviku, počtu cvičících a jak jsou uskupeni?</a:t>
            </a:r>
          </a:p>
          <a:p>
            <a:pPr eaLnBrk="1" hangingPunct="1">
              <a:defRPr/>
            </a:pPr>
            <a:endParaRPr lang="cs-CZ" sz="3200" dirty="0">
              <a:solidFill>
                <a:schemeClr val="bg1"/>
              </a:solidFill>
              <a:latin typeface="+mj-lt"/>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BEDFECF8-2FB7-4D0B-B2EC-169E7E88B82A}"/>
              </a:ext>
            </a:extLst>
          </p:cNvPr>
          <p:cNvSpPr>
            <a:spLocks noGrp="1" noRot="1" noChangeArrowheads="1"/>
          </p:cNvSpPr>
          <p:nvPr>
            <p:ph type="title" idx="4294967295"/>
          </p:nvPr>
        </p:nvSpPr>
        <p:spPr>
          <a:xfrm>
            <a:off x="1547813" y="-100013"/>
            <a:ext cx="8385175" cy="1431926"/>
          </a:xfrm>
        </p:spPr>
        <p:txBody>
          <a:bodyPr/>
          <a:lstStyle/>
          <a:p>
            <a:pPr algn="l"/>
            <a:r>
              <a:rPr lang="cs-CZ" altLang="cs-CZ" sz="3600">
                <a:solidFill>
                  <a:schemeClr val="bg1"/>
                </a:solidFill>
              </a:rPr>
              <a:t>Formy výcviku přežití</a:t>
            </a:r>
          </a:p>
        </p:txBody>
      </p:sp>
      <p:sp>
        <p:nvSpPr>
          <p:cNvPr id="19459" name="Rectangle 3">
            <a:extLst>
              <a:ext uri="{FF2B5EF4-FFF2-40B4-BE49-F238E27FC236}">
                <a16:creationId xmlns:a16="http://schemas.microsoft.com/office/drawing/2014/main" id="{6894BF99-7B3B-46E8-9CBA-20F36BC2343B}"/>
              </a:ext>
            </a:extLst>
          </p:cNvPr>
          <p:cNvSpPr>
            <a:spLocks noGrp="1" noRot="1" noChangeArrowheads="1"/>
          </p:cNvSpPr>
          <p:nvPr>
            <p:ph type="body" idx="4294967295"/>
          </p:nvPr>
        </p:nvSpPr>
        <p:spPr>
          <a:xfrm>
            <a:off x="684213" y="1844675"/>
            <a:ext cx="7870825" cy="4608513"/>
          </a:xfrm>
        </p:spPr>
        <p:txBody>
          <a:bodyPr/>
          <a:lstStyle/>
          <a:p>
            <a:pPr>
              <a:defRPr/>
            </a:pPr>
            <a:r>
              <a:rPr lang="cs-CZ" dirty="0">
                <a:solidFill>
                  <a:schemeClr val="bg1"/>
                </a:solidFill>
                <a:latin typeface="+mj-lt"/>
              </a:rPr>
              <a:t>teoretická zaměstnání</a:t>
            </a:r>
          </a:p>
          <a:p>
            <a:pPr>
              <a:defRPr/>
            </a:pPr>
            <a:r>
              <a:rPr lang="cs-CZ" dirty="0">
                <a:solidFill>
                  <a:schemeClr val="bg1"/>
                </a:solidFill>
                <a:latin typeface="+mj-lt"/>
              </a:rPr>
              <a:t>praktická zaměstnání </a:t>
            </a:r>
          </a:p>
          <a:p>
            <a:pPr lvl="2">
              <a:defRPr/>
            </a:pPr>
            <a:r>
              <a:rPr lang="cs-CZ" dirty="0">
                <a:solidFill>
                  <a:schemeClr val="bg1"/>
                </a:solidFill>
                <a:latin typeface="+mj-lt"/>
              </a:rPr>
              <a:t>zpravidla v trvání 4 a více výcvikových hodin</a:t>
            </a:r>
          </a:p>
          <a:p>
            <a:pPr>
              <a:defRPr/>
            </a:pPr>
            <a:r>
              <a:rPr lang="cs-CZ" dirty="0">
                <a:solidFill>
                  <a:schemeClr val="bg1"/>
                </a:solidFill>
                <a:latin typeface="+mj-lt"/>
              </a:rPr>
              <a:t>komplexní výcvik</a:t>
            </a:r>
          </a:p>
          <a:p>
            <a:pPr>
              <a:defRPr/>
            </a:pPr>
            <a:r>
              <a:rPr lang="cs-CZ" dirty="0">
                <a:solidFill>
                  <a:schemeClr val="bg1"/>
                </a:solidFill>
                <a:latin typeface="+mj-lt"/>
              </a:rPr>
              <a:t>výcvikový kurz</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500DE59-CCFE-4990-8B12-3799EC8C1B6E}"/>
              </a:ext>
            </a:extLst>
          </p:cNvPr>
          <p:cNvSpPr>
            <a:spLocks noGrp="1" noChangeArrowheads="1"/>
          </p:cNvSpPr>
          <p:nvPr>
            <p:ph type="ctrTitle" idx="4294967295"/>
          </p:nvPr>
        </p:nvSpPr>
        <p:spPr>
          <a:xfrm>
            <a:off x="408096" y="3687464"/>
            <a:ext cx="8486709" cy="2736850"/>
          </a:xfrm>
        </p:spPr>
        <p:txBody>
          <a:bodyPr anchor="b"/>
          <a:lstStyle/>
          <a:p>
            <a:pPr algn="l">
              <a:defRPr/>
            </a:pPr>
            <a:br>
              <a:rPr lang="cs-CZ" sz="2800" b="1" dirty="0">
                <a:solidFill>
                  <a:schemeClr val="bg1"/>
                </a:solidFill>
                <a:ea typeface="+mn-ea"/>
                <a:cs typeface="Times New Roman"/>
              </a:rPr>
            </a:br>
            <a:r>
              <a:rPr lang="cs-CZ" sz="3600" b="1" dirty="0">
                <a:solidFill>
                  <a:srgbClr val="FFFF00"/>
                </a:solidFill>
                <a:ea typeface="+mj-lt"/>
                <a:cs typeface="+mj-lt"/>
              </a:rPr>
              <a:t>Vedení výcviku v základech přežití</a:t>
            </a:r>
            <a:br>
              <a:rPr lang="cs-CZ" sz="2800" b="1" dirty="0">
                <a:ea typeface="+mn-ea"/>
                <a:cs typeface="Times New Roman"/>
              </a:rPr>
            </a:br>
            <a:br>
              <a:rPr lang="cs-CZ" sz="2800" b="1" dirty="0">
                <a:ea typeface="+mn-ea"/>
                <a:cs typeface="Times New Roman"/>
              </a:rPr>
            </a:br>
            <a:r>
              <a:rPr lang="cs-CZ" sz="2800" b="1" dirty="0">
                <a:solidFill>
                  <a:schemeClr val="bg1"/>
                </a:solidFill>
                <a:ea typeface="+mn-ea"/>
                <a:cs typeface="Times New Roman"/>
              </a:rPr>
              <a:t>Cíl: popis a vysvětlení základních procesů při vedení výcviku v základech přežití </a:t>
            </a:r>
            <a:br>
              <a:rPr lang="cs-CZ" sz="2800" b="1" dirty="0">
                <a:ea typeface="+mn-ea"/>
                <a:cs typeface="Times New Roman" pitchFamily="18" charset="0"/>
              </a:rPr>
            </a:br>
            <a:br>
              <a:rPr lang="cs-CZ" sz="2800" b="1" dirty="0">
                <a:ea typeface="+mn-ea"/>
                <a:cs typeface="Times New Roman"/>
              </a:rPr>
            </a:br>
            <a:r>
              <a:rPr lang="cs-CZ" sz="2800" b="1" dirty="0">
                <a:solidFill>
                  <a:schemeClr val="bg1"/>
                </a:solidFill>
                <a:ea typeface="+mn-ea"/>
                <a:cs typeface="Times New Roman"/>
              </a:rPr>
              <a:t>Průběh:</a:t>
            </a:r>
            <a:br>
              <a:rPr lang="cs-CZ" sz="2800" dirty="0">
                <a:ea typeface="+mn-ea"/>
                <a:cs typeface="Times New Roman"/>
              </a:rPr>
            </a:br>
            <a:r>
              <a:rPr lang="cs-CZ" sz="2000" b="1" dirty="0">
                <a:solidFill>
                  <a:schemeClr val="bg1"/>
                </a:solidFill>
                <a:ea typeface="+mn-ea"/>
                <a:cs typeface="Times New Roman"/>
              </a:rPr>
              <a:t>1. VÝCVIKOVÝ PROCES</a:t>
            </a:r>
            <a:br>
              <a:rPr lang="cs-CZ" sz="2000" b="1" dirty="0">
                <a:ea typeface="+mn-ea"/>
                <a:cs typeface="Times New Roman" pitchFamily="18" charset="0"/>
              </a:rPr>
            </a:br>
            <a:r>
              <a:rPr lang="cs-CZ" sz="2000" b="1" dirty="0">
                <a:solidFill>
                  <a:schemeClr val="bg1"/>
                </a:solidFill>
                <a:ea typeface="+mn-ea"/>
                <a:cs typeface="Times New Roman"/>
              </a:rPr>
              <a:t>2. ORGANIZACE VÝCVIKU</a:t>
            </a:r>
            <a:br>
              <a:rPr lang="cs-CZ" sz="2000" b="1" dirty="0">
                <a:ea typeface="+mn-ea"/>
                <a:cs typeface="Times New Roman" pitchFamily="18" charset="0"/>
              </a:rPr>
            </a:br>
            <a:r>
              <a:rPr lang="cs-CZ" sz="2000" b="1" dirty="0">
                <a:solidFill>
                  <a:schemeClr val="bg1"/>
                </a:solidFill>
                <a:ea typeface="+mn-ea"/>
                <a:cs typeface="Times New Roman"/>
              </a:rPr>
              <a:t>3. SOUČINNOST PŘI ORGANIZACI VÝCVIKU</a:t>
            </a:r>
            <a:br>
              <a:rPr lang="cs-CZ" sz="2000" b="1" dirty="0">
                <a:ea typeface="+mn-ea"/>
                <a:cs typeface="Times New Roman" pitchFamily="18" charset="0"/>
              </a:rPr>
            </a:br>
            <a:r>
              <a:rPr lang="cs-CZ" sz="2000" b="1" dirty="0">
                <a:solidFill>
                  <a:schemeClr val="bg1"/>
                </a:solidFill>
                <a:ea typeface="+mn-ea"/>
                <a:cs typeface="Times New Roman"/>
              </a:rPr>
              <a:t>4. PŘÍPRAVA PŘÍSLUŠNÍKŮ AČR</a:t>
            </a:r>
            <a:br>
              <a:rPr lang="cs-CZ" sz="2000" b="1" dirty="0">
                <a:ea typeface="+mn-ea"/>
                <a:cs typeface="Times New Roman" pitchFamily="18" charset="0"/>
              </a:rPr>
            </a:br>
            <a:r>
              <a:rPr lang="cs-CZ" sz="2000" b="1" dirty="0">
                <a:solidFill>
                  <a:schemeClr val="bg1"/>
                </a:solidFill>
                <a:ea typeface="+mn-ea"/>
                <a:cs typeface="Times New Roman"/>
              </a:rPr>
              <a:t>5. METODICKÁ PŘÍPRAVA</a:t>
            </a:r>
            <a:br>
              <a:rPr lang="cs-CZ" sz="2000" b="1" dirty="0">
                <a:ea typeface="+mn-ea"/>
                <a:cs typeface="Times New Roman" pitchFamily="18" charset="0"/>
              </a:rPr>
            </a:br>
            <a:r>
              <a:rPr lang="cs-CZ" sz="2000" b="1" dirty="0">
                <a:solidFill>
                  <a:schemeClr val="bg1"/>
                </a:solidFill>
                <a:ea typeface="+mn-ea"/>
                <a:cs typeface="Times New Roman"/>
              </a:rPr>
              <a:t>6.</a:t>
            </a:r>
            <a:r>
              <a:rPr lang="cs-CZ" sz="2000" b="1" dirty="0">
                <a:solidFill>
                  <a:schemeClr val="bg1"/>
                </a:solidFill>
              </a:rPr>
              <a:t> ZÁSADY PŘÍPRAVY A VEDENÍ ZAMĚSTNÁNÍ</a:t>
            </a:r>
            <a:br>
              <a:rPr lang="cs-CZ" sz="2000" b="1" dirty="0">
                <a:ea typeface="+mn-ea"/>
                <a:cs typeface="Times New Roman" pitchFamily="18" charset="0"/>
              </a:rPr>
            </a:br>
            <a:r>
              <a:rPr lang="cs-CZ" sz="2000" b="1" dirty="0">
                <a:solidFill>
                  <a:schemeClr val="bg1"/>
                </a:solidFill>
                <a:ea typeface="+mn-ea"/>
                <a:cs typeface="Times New Roman"/>
              </a:rPr>
              <a:t>7.</a:t>
            </a:r>
            <a:r>
              <a:rPr lang="cs-CZ" sz="2000" b="1" dirty="0">
                <a:solidFill>
                  <a:schemeClr val="bg1"/>
                </a:solidFill>
              </a:rPr>
              <a:t> OSVOJOVÁNÍ DOVEDNOSTÍ</a:t>
            </a:r>
            <a:endParaRPr lang="cs-CZ" sz="2000" b="1" dirty="0">
              <a:solidFill>
                <a:schemeClr val="bg1"/>
              </a:solidFill>
              <a:ea typeface="+mn-ea"/>
              <a:cs typeface="Times New Roman" pitchFamily="18" charset="0"/>
            </a:endParaRPr>
          </a:p>
        </p:txBody>
      </p:sp>
      <p:sp>
        <p:nvSpPr>
          <p:cNvPr id="2" name="Rectangle 2">
            <a:extLst>
              <a:ext uri="{FF2B5EF4-FFF2-40B4-BE49-F238E27FC236}">
                <a16:creationId xmlns:a16="http://schemas.microsoft.com/office/drawing/2014/main" id="{9055AF69-8AFF-4005-B047-EB0DF3E43B86}"/>
              </a:ext>
            </a:extLst>
          </p:cNvPr>
          <p:cNvSpPr txBox="1">
            <a:spLocks noRot="1" noChangeArrowheads="1"/>
          </p:cNvSpPr>
          <p:nvPr/>
        </p:nvSpPr>
        <p:spPr bwMode="auto">
          <a:xfrm>
            <a:off x="3063443" y="176570"/>
            <a:ext cx="310038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eaLnBrk="1" hangingPunct="1"/>
            <a:r>
              <a:rPr lang="cs-CZ" altLang="cs-CZ" sz="3600" b="1" dirty="0">
                <a:solidFill>
                  <a:srgbClr val="FF0000"/>
                </a:solidFill>
              </a:rPr>
              <a:t>Základy přežití</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B78BFD7-AD26-4261-BD43-089BAC461467}"/>
              </a:ext>
            </a:extLst>
          </p:cNvPr>
          <p:cNvSpPr>
            <a:spLocks noGrp="1" noRot="1" noChangeArrowheads="1"/>
          </p:cNvSpPr>
          <p:nvPr>
            <p:ph type="title" idx="4294967295"/>
          </p:nvPr>
        </p:nvSpPr>
        <p:spPr>
          <a:xfrm>
            <a:off x="1258888" y="-171450"/>
            <a:ext cx="8385175" cy="1431925"/>
          </a:xfrm>
        </p:spPr>
        <p:txBody>
          <a:bodyPr/>
          <a:lstStyle/>
          <a:p>
            <a:pPr algn="l"/>
            <a:r>
              <a:rPr lang="cs-CZ" altLang="cs-CZ" sz="3600">
                <a:solidFill>
                  <a:schemeClr val="bg1"/>
                </a:solidFill>
              </a:rPr>
              <a:t>Metodicko-organizační formy výcviku</a:t>
            </a:r>
          </a:p>
        </p:txBody>
      </p:sp>
      <p:sp>
        <p:nvSpPr>
          <p:cNvPr id="23555" name="Rectangle 3">
            <a:extLst>
              <a:ext uri="{FF2B5EF4-FFF2-40B4-BE49-F238E27FC236}">
                <a16:creationId xmlns:a16="http://schemas.microsoft.com/office/drawing/2014/main" id="{3DA46CF9-B361-48E6-8AA3-13ED52A80EF5}"/>
              </a:ext>
            </a:extLst>
          </p:cNvPr>
          <p:cNvSpPr>
            <a:spLocks noGrp="1" noRot="1" noChangeArrowheads="1"/>
          </p:cNvSpPr>
          <p:nvPr>
            <p:ph type="body" idx="4294967295"/>
          </p:nvPr>
        </p:nvSpPr>
        <p:spPr>
          <a:xfrm>
            <a:off x="1136650" y="1844675"/>
            <a:ext cx="8007350" cy="4319588"/>
          </a:xfrm>
        </p:spPr>
        <p:txBody>
          <a:bodyPr/>
          <a:lstStyle/>
          <a:p>
            <a:pPr marL="361950" indent="-361950">
              <a:defRPr/>
            </a:pPr>
            <a:r>
              <a:rPr lang="cs-CZ" b="1" dirty="0">
                <a:solidFill>
                  <a:schemeClr val="bg1"/>
                </a:solidFill>
                <a:latin typeface="+mj-lt"/>
              </a:rPr>
              <a:t>hromadná</a:t>
            </a:r>
          </a:p>
          <a:p>
            <a:pPr marL="361950" indent="-361950">
              <a:defRPr/>
            </a:pPr>
            <a:r>
              <a:rPr lang="cs-CZ" b="1" dirty="0">
                <a:solidFill>
                  <a:schemeClr val="bg1"/>
                </a:solidFill>
                <a:latin typeface="+mj-lt"/>
              </a:rPr>
              <a:t>skupinová</a:t>
            </a:r>
          </a:p>
          <a:p>
            <a:pPr marL="361950" indent="-361950">
              <a:defRPr/>
            </a:pPr>
            <a:r>
              <a:rPr lang="cs-CZ" b="1" dirty="0">
                <a:solidFill>
                  <a:schemeClr val="bg1"/>
                </a:solidFill>
                <a:latin typeface="+mj-lt"/>
              </a:rPr>
              <a:t>individuální</a:t>
            </a:r>
            <a:endParaRPr lang="cs-CZ" sz="4000" dirty="0">
              <a:solidFill>
                <a:schemeClr val="bg1"/>
              </a:solidFill>
              <a:latin typeface="+mj-lt"/>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5FD2AEDD-C6D7-4D0B-8990-935942F1BB5B}"/>
              </a:ext>
            </a:extLst>
          </p:cNvPr>
          <p:cNvSpPr>
            <a:spLocks noGrp="1" noRot="1" noChangeArrowheads="1"/>
          </p:cNvSpPr>
          <p:nvPr>
            <p:ph type="title" idx="4294967295"/>
          </p:nvPr>
        </p:nvSpPr>
        <p:spPr>
          <a:xfrm>
            <a:off x="1331913" y="-171450"/>
            <a:ext cx="8385175" cy="1431925"/>
          </a:xfrm>
        </p:spPr>
        <p:txBody>
          <a:bodyPr/>
          <a:lstStyle/>
          <a:p>
            <a:pPr algn="l"/>
            <a:r>
              <a:rPr lang="cs-CZ" altLang="cs-CZ" u="sng">
                <a:solidFill>
                  <a:schemeClr val="bg1"/>
                </a:solidFill>
              </a:rPr>
              <a:t>Metodika přípravy</a:t>
            </a:r>
          </a:p>
        </p:txBody>
      </p:sp>
      <p:sp>
        <p:nvSpPr>
          <p:cNvPr id="34819" name="Rectangle 3">
            <a:extLst>
              <a:ext uri="{FF2B5EF4-FFF2-40B4-BE49-F238E27FC236}">
                <a16:creationId xmlns:a16="http://schemas.microsoft.com/office/drawing/2014/main" id="{B228D327-B684-4A41-87D3-E8B1585DBA14}"/>
              </a:ext>
            </a:extLst>
          </p:cNvPr>
          <p:cNvSpPr>
            <a:spLocks noGrp="1" noRot="1" noChangeArrowheads="1"/>
          </p:cNvSpPr>
          <p:nvPr>
            <p:ph type="body" idx="4294967295"/>
          </p:nvPr>
        </p:nvSpPr>
        <p:spPr>
          <a:xfrm>
            <a:off x="468313" y="1676400"/>
            <a:ext cx="8007350" cy="3613150"/>
          </a:xfrm>
        </p:spPr>
        <p:txBody>
          <a:bodyPr/>
          <a:lstStyle/>
          <a:p>
            <a:pPr marL="0" indent="0">
              <a:buFont typeface="Wingdings" pitchFamily="2" charset="2"/>
              <a:buNone/>
              <a:defRPr/>
            </a:pPr>
            <a:r>
              <a:rPr lang="cs-CZ" sz="2800" dirty="0">
                <a:solidFill>
                  <a:schemeClr val="bg1"/>
                </a:solidFill>
                <a:latin typeface="+mj-lt"/>
              </a:rPr>
              <a:t>	</a:t>
            </a:r>
          </a:p>
          <a:p>
            <a:pPr marL="0" indent="0">
              <a:lnSpc>
                <a:spcPct val="130000"/>
              </a:lnSpc>
              <a:buFont typeface="Wingdings" pitchFamily="2" charset="2"/>
              <a:buNone/>
              <a:defRPr/>
            </a:pPr>
            <a:r>
              <a:rPr lang="cs-CZ" dirty="0">
                <a:solidFill>
                  <a:schemeClr val="bg1"/>
                </a:solidFill>
                <a:latin typeface="+mj-lt"/>
              </a:rPr>
              <a:t>nauka</a:t>
            </a:r>
          </a:p>
          <a:p>
            <a:pPr marL="0" indent="0">
              <a:lnSpc>
                <a:spcPct val="130000"/>
              </a:lnSpc>
              <a:buFont typeface="Wingdings" pitchFamily="2" charset="2"/>
              <a:buNone/>
              <a:defRPr/>
            </a:pPr>
            <a:r>
              <a:rPr lang="cs-CZ" dirty="0">
                <a:solidFill>
                  <a:schemeClr val="bg1"/>
                </a:solidFill>
                <a:latin typeface="+mj-lt"/>
              </a:rPr>
              <a:t>o metodách přípravy v určitém oboru,</a:t>
            </a:r>
          </a:p>
          <a:p>
            <a:pPr marL="0" indent="0">
              <a:lnSpc>
                <a:spcPct val="130000"/>
              </a:lnSpc>
              <a:buFont typeface="Wingdings" pitchFamily="2" charset="2"/>
              <a:buNone/>
              <a:defRPr/>
            </a:pPr>
            <a:r>
              <a:rPr lang="cs-CZ" dirty="0">
                <a:solidFill>
                  <a:schemeClr val="bg1"/>
                </a:solidFill>
                <a:latin typeface="+mj-lt"/>
              </a:rPr>
              <a:t>pracovní postup </a:t>
            </a:r>
            <a:r>
              <a:rPr lang="cs-CZ" sz="2400" dirty="0">
                <a:solidFill>
                  <a:schemeClr val="bg1"/>
                </a:solidFill>
                <a:latin typeface="+mj-lt"/>
              </a:rPr>
              <a:t>nebo</a:t>
            </a:r>
          </a:p>
          <a:p>
            <a:pPr marL="0" indent="0">
              <a:lnSpc>
                <a:spcPct val="130000"/>
              </a:lnSpc>
              <a:buFont typeface="Wingdings" pitchFamily="2" charset="2"/>
              <a:buNone/>
              <a:defRPr/>
            </a:pPr>
            <a:r>
              <a:rPr lang="cs-CZ" dirty="0">
                <a:solidFill>
                  <a:schemeClr val="bg1"/>
                </a:solidFill>
                <a:latin typeface="+mj-lt"/>
              </a:rPr>
              <a:t>posloupnost poznávací činnosti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319DAC61-831A-46D7-95E2-EC7AD9087A6E}"/>
              </a:ext>
            </a:extLst>
          </p:cNvPr>
          <p:cNvSpPr>
            <a:spLocks noGrp="1" noRot="1" noChangeArrowheads="1"/>
          </p:cNvSpPr>
          <p:nvPr>
            <p:ph type="title" idx="4294967295"/>
          </p:nvPr>
        </p:nvSpPr>
        <p:spPr>
          <a:xfrm>
            <a:off x="1403350" y="-100013"/>
            <a:ext cx="8385175" cy="1431926"/>
          </a:xfrm>
        </p:spPr>
        <p:txBody>
          <a:bodyPr/>
          <a:lstStyle/>
          <a:p>
            <a:pPr algn="l"/>
            <a:r>
              <a:rPr lang="cs-CZ" altLang="cs-CZ" sz="3600">
                <a:solidFill>
                  <a:schemeClr val="bg1"/>
                </a:solidFill>
              </a:rPr>
              <a:t>Rozdělení metod</a:t>
            </a:r>
          </a:p>
        </p:txBody>
      </p:sp>
      <p:sp>
        <p:nvSpPr>
          <p:cNvPr id="36867" name="Rectangle 3">
            <a:extLst>
              <a:ext uri="{FF2B5EF4-FFF2-40B4-BE49-F238E27FC236}">
                <a16:creationId xmlns:a16="http://schemas.microsoft.com/office/drawing/2014/main" id="{2FA01F6A-6DAB-4C34-95BD-C982DC79FA9C}"/>
              </a:ext>
            </a:extLst>
          </p:cNvPr>
          <p:cNvSpPr>
            <a:spLocks noGrp="1" noRot="1" noChangeArrowheads="1"/>
          </p:cNvSpPr>
          <p:nvPr>
            <p:ph type="body" idx="4294967295"/>
          </p:nvPr>
        </p:nvSpPr>
        <p:spPr>
          <a:xfrm>
            <a:off x="457200" y="1916113"/>
            <a:ext cx="8686800" cy="4349750"/>
          </a:xfrm>
        </p:spPr>
        <p:txBody>
          <a:bodyPr/>
          <a:lstStyle/>
          <a:p>
            <a:pPr>
              <a:lnSpc>
                <a:spcPct val="80000"/>
              </a:lnSpc>
              <a:spcBef>
                <a:spcPct val="40000"/>
              </a:spcBef>
              <a:defRPr/>
            </a:pPr>
            <a:r>
              <a:rPr lang="cs-CZ" sz="2800" b="1" dirty="0">
                <a:solidFill>
                  <a:schemeClr val="bg1"/>
                </a:solidFill>
                <a:latin typeface="+mj-lt"/>
              </a:rPr>
              <a:t>sdělovací:</a:t>
            </a:r>
            <a:endParaRPr lang="cs-CZ" sz="2800" dirty="0">
              <a:solidFill>
                <a:schemeClr val="bg1"/>
              </a:solidFill>
              <a:latin typeface="+mj-lt"/>
            </a:endParaRPr>
          </a:p>
          <a:p>
            <a:pPr lvl="2">
              <a:lnSpc>
                <a:spcPct val="80000"/>
              </a:lnSpc>
              <a:spcBef>
                <a:spcPct val="40000"/>
              </a:spcBef>
              <a:defRPr/>
            </a:pPr>
            <a:r>
              <a:rPr lang="cs-CZ" sz="2000" dirty="0">
                <a:solidFill>
                  <a:schemeClr val="bg1"/>
                </a:solidFill>
                <a:latin typeface="+mj-lt"/>
              </a:rPr>
              <a:t>výklad, ukázka, instruktáž, instrukčně-metodické cvičení</a:t>
            </a:r>
          </a:p>
          <a:p>
            <a:pPr>
              <a:lnSpc>
                <a:spcPct val="80000"/>
              </a:lnSpc>
              <a:spcBef>
                <a:spcPct val="40000"/>
              </a:spcBef>
              <a:defRPr/>
            </a:pPr>
            <a:r>
              <a:rPr lang="cs-CZ" sz="2800" b="1" dirty="0">
                <a:solidFill>
                  <a:schemeClr val="bg1"/>
                </a:solidFill>
                <a:latin typeface="+mj-lt"/>
              </a:rPr>
              <a:t>opakovací:</a:t>
            </a:r>
            <a:endParaRPr lang="cs-CZ" sz="2800" dirty="0">
              <a:solidFill>
                <a:schemeClr val="bg1"/>
              </a:solidFill>
              <a:latin typeface="+mj-lt"/>
            </a:endParaRPr>
          </a:p>
          <a:p>
            <a:pPr lvl="2">
              <a:lnSpc>
                <a:spcPct val="80000"/>
              </a:lnSpc>
              <a:spcBef>
                <a:spcPct val="40000"/>
              </a:spcBef>
              <a:defRPr/>
            </a:pPr>
            <a:r>
              <a:rPr lang="cs-CZ" sz="2000" dirty="0">
                <a:solidFill>
                  <a:schemeClr val="bg1"/>
                </a:solidFill>
                <a:latin typeface="+mj-lt"/>
              </a:rPr>
              <a:t>samostatné studium, seminář, rozhovor, diskuse, cvičení, nácvik</a:t>
            </a:r>
          </a:p>
          <a:p>
            <a:pPr>
              <a:lnSpc>
                <a:spcPct val="80000"/>
              </a:lnSpc>
              <a:spcBef>
                <a:spcPct val="40000"/>
              </a:spcBef>
              <a:defRPr/>
            </a:pPr>
            <a:r>
              <a:rPr lang="cs-CZ" sz="2800" b="1" dirty="0">
                <a:solidFill>
                  <a:schemeClr val="bg1"/>
                </a:solidFill>
                <a:latin typeface="+mj-lt"/>
              </a:rPr>
              <a:t>zdokonalovací a stmelovací:</a:t>
            </a:r>
            <a:endParaRPr lang="cs-CZ" sz="2800" dirty="0">
              <a:solidFill>
                <a:schemeClr val="bg1"/>
              </a:solidFill>
              <a:latin typeface="+mj-lt"/>
            </a:endParaRPr>
          </a:p>
          <a:p>
            <a:pPr lvl="2">
              <a:lnSpc>
                <a:spcPct val="80000"/>
              </a:lnSpc>
              <a:spcBef>
                <a:spcPct val="40000"/>
              </a:spcBef>
              <a:defRPr/>
            </a:pPr>
            <a:r>
              <a:rPr lang="cs-CZ" sz="2000" dirty="0">
                <a:solidFill>
                  <a:schemeClr val="bg1"/>
                </a:solidFill>
                <a:latin typeface="+mj-lt"/>
              </a:rPr>
              <a:t>metodické cvičení, průpravné cvičení, bojová hra, ukázkové cvičení</a:t>
            </a:r>
            <a:endParaRPr lang="cs-CZ" sz="2000" b="1" dirty="0">
              <a:solidFill>
                <a:schemeClr val="bg1"/>
              </a:solidFill>
              <a:latin typeface="+mj-lt"/>
            </a:endParaRPr>
          </a:p>
          <a:p>
            <a:pPr>
              <a:lnSpc>
                <a:spcPct val="80000"/>
              </a:lnSpc>
              <a:spcBef>
                <a:spcPct val="40000"/>
              </a:spcBef>
              <a:defRPr/>
            </a:pPr>
            <a:r>
              <a:rPr lang="cs-CZ" sz="2800" b="1" dirty="0">
                <a:solidFill>
                  <a:schemeClr val="bg1"/>
                </a:solidFill>
                <a:latin typeface="+mj-lt"/>
              </a:rPr>
              <a:t>prověřovací a hodnotící:</a:t>
            </a:r>
            <a:endParaRPr lang="cs-CZ" sz="2800" dirty="0">
              <a:solidFill>
                <a:schemeClr val="bg1"/>
              </a:solidFill>
              <a:latin typeface="+mj-lt"/>
            </a:endParaRPr>
          </a:p>
          <a:p>
            <a:pPr lvl="2">
              <a:lnSpc>
                <a:spcPct val="80000"/>
              </a:lnSpc>
              <a:spcBef>
                <a:spcPct val="40000"/>
              </a:spcBef>
              <a:defRPr/>
            </a:pPr>
            <a:r>
              <a:rPr lang="cs-CZ" sz="2000" dirty="0">
                <a:solidFill>
                  <a:schemeClr val="bg1"/>
                </a:solidFill>
                <a:latin typeface="+mj-lt"/>
              </a:rPr>
              <a:t>kontrolní práce, kontrola sladěnosti, kontrolní cvičení</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8A340479-881C-4A73-B677-06825E4A333A}"/>
              </a:ext>
            </a:extLst>
          </p:cNvPr>
          <p:cNvSpPr>
            <a:spLocks noGrp="1" noRot="1" noChangeArrowheads="1"/>
          </p:cNvSpPr>
          <p:nvPr>
            <p:ph type="title" idx="4294967295"/>
          </p:nvPr>
        </p:nvSpPr>
        <p:spPr>
          <a:xfrm>
            <a:off x="1403350" y="-171450"/>
            <a:ext cx="8385175" cy="1431925"/>
          </a:xfrm>
        </p:spPr>
        <p:txBody>
          <a:bodyPr/>
          <a:lstStyle/>
          <a:p>
            <a:pPr algn="l"/>
            <a:r>
              <a:rPr lang="cs-CZ" altLang="cs-CZ" sz="3600">
                <a:solidFill>
                  <a:schemeClr val="bg1"/>
                </a:solidFill>
              </a:rPr>
              <a:t>Metody výcviku přežití</a:t>
            </a:r>
          </a:p>
        </p:txBody>
      </p:sp>
      <p:sp>
        <p:nvSpPr>
          <p:cNvPr id="21507" name="Rectangle 3">
            <a:extLst>
              <a:ext uri="{FF2B5EF4-FFF2-40B4-BE49-F238E27FC236}">
                <a16:creationId xmlns:a16="http://schemas.microsoft.com/office/drawing/2014/main" id="{A1190C27-C0EB-4516-A46D-824AE0AA492C}"/>
              </a:ext>
            </a:extLst>
          </p:cNvPr>
          <p:cNvSpPr>
            <a:spLocks noGrp="1" noRot="1" noChangeArrowheads="1"/>
          </p:cNvSpPr>
          <p:nvPr>
            <p:ph type="body" idx="4294967295"/>
          </p:nvPr>
        </p:nvSpPr>
        <p:spPr>
          <a:xfrm>
            <a:off x="611188" y="1773238"/>
            <a:ext cx="7797800" cy="4464050"/>
          </a:xfrm>
        </p:spPr>
        <p:txBody>
          <a:bodyPr/>
          <a:lstStyle/>
          <a:p>
            <a:pPr>
              <a:defRPr/>
            </a:pPr>
            <a:r>
              <a:rPr lang="cs-CZ" dirty="0">
                <a:solidFill>
                  <a:schemeClr val="bg1"/>
                </a:solidFill>
                <a:latin typeface="+mj-lt"/>
              </a:rPr>
              <a:t>výklad</a:t>
            </a:r>
          </a:p>
          <a:p>
            <a:pPr>
              <a:defRPr/>
            </a:pPr>
            <a:r>
              <a:rPr lang="cs-CZ" dirty="0">
                <a:solidFill>
                  <a:schemeClr val="bg1"/>
                </a:solidFill>
                <a:latin typeface="+mj-lt"/>
              </a:rPr>
              <a:t>ukázka s vysvětlením</a:t>
            </a:r>
          </a:p>
          <a:p>
            <a:pPr>
              <a:defRPr/>
            </a:pPr>
            <a:r>
              <a:rPr lang="cs-CZ" dirty="0">
                <a:solidFill>
                  <a:schemeClr val="bg1"/>
                </a:solidFill>
                <a:latin typeface="+mj-lt"/>
              </a:rPr>
              <a:t>nácvik</a:t>
            </a:r>
          </a:p>
          <a:p>
            <a:pPr>
              <a:defRPr/>
            </a:pPr>
            <a:r>
              <a:rPr lang="cs-CZ" dirty="0">
                <a:solidFill>
                  <a:schemeClr val="bg1"/>
                </a:solidFill>
                <a:latin typeface="+mj-lt"/>
              </a:rPr>
              <a:t>trénink (cvičení)</a:t>
            </a:r>
          </a:p>
          <a:p>
            <a:pPr>
              <a:defRPr/>
            </a:pPr>
            <a:r>
              <a:rPr lang="cs-CZ" dirty="0">
                <a:solidFill>
                  <a:schemeClr val="bg1"/>
                </a:solidFill>
                <a:latin typeface="+mj-lt"/>
              </a:rPr>
              <a:t>instruktáž</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AAD6318F-78D5-4173-8E2C-7B5966148295}"/>
              </a:ext>
            </a:extLst>
          </p:cNvPr>
          <p:cNvSpPr>
            <a:spLocks noGrp="1" noRot="1" noChangeArrowheads="1"/>
          </p:cNvSpPr>
          <p:nvPr>
            <p:ph type="title" idx="4294967295"/>
          </p:nvPr>
        </p:nvSpPr>
        <p:spPr>
          <a:xfrm>
            <a:off x="1331913" y="-171450"/>
            <a:ext cx="8385175" cy="1431925"/>
          </a:xfrm>
        </p:spPr>
        <p:txBody>
          <a:bodyPr/>
          <a:lstStyle/>
          <a:p>
            <a:pPr algn="l"/>
            <a:r>
              <a:rPr lang="cs-CZ" altLang="cs-CZ" sz="3600">
                <a:solidFill>
                  <a:schemeClr val="bg1"/>
                </a:solidFill>
              </a:rPr>
              <a:t>Výklad</a:t>
            </a:r>
          </a:p>
        </p:txBody>
      </p:sp>
      <p:sp>
        <p:nvSpPr>
          <p:cNvPr id="38915" name="Rectangle 3">
            <a:extLst>
              <a:ext uri="{FF2B5EF4-FFF2-40B4-BE49-F238E27FC236}">
                <a16:creationId xmlns:a16="http://schemas.microsoft.com/office/drawing/2014/main" id="{BD2AC1B7-FCF1-4FB7-9AF6-3D9FA75E7A06}"/>
              </a:ext>
            </a:extLst>
          </p:cNvPr>
          <p:cNvSpPr>
            <a:spLocks noGrp="1" noRot="1" noChangeArrowheads="1"/>
          </p:cNvSpPr>
          <p:nvPr>
            <p:ph type="body" idx="4294967295"/>
          </p:nvPr>
        </p:nvSpPr>
        <p:spPr>
          <a:xfrm>
            <a:off x="1136650" y="1905000"/>
            <a:ext cx="8007350" cy="4191000"/>
          </a:xfrm>
        </p:spPr>
        <p:txBody>
          <a:bodyPr/>
          <a:lstStyle/>
          <a:p>
            <a:pPr>
              <a:defRPr/>
            </a:pPr>
            <a:r>
              <a:rPr lang="cs-CZ" dirty="0">
                <a:solidFill>
                  <a:schemeClr val="bg1"/>
                </a:solidFill>
                <a:latin typeface="+mj-lt"/>
              </a:rPr>
              <a:t>ústní podání nového učiva</a:t>
            </a:r>
          </a:p>
          <a:p>
            <a:pPr>
              <a:defRPr/>
            </a:pPr>
            <a:r>
              <a:rPr lang="cs-CZ" dirty="0">
                <a:solidFill>
                  <a:schemeClr val="bg1"/>
                </a:solidFill>
                <a:latin typeface="+mj-lt"/>
              </a:rPr>
              <a:t>převážně teoretický charakter</a:t>
            </a:r>
          </a:p>
          <a:p>
            <a:pPr>
              <a:defRPr/>
            </a:pPr>
            <a:r>
              <a:rPr lang="cs-CZ" dirty="0">
                <a:solidFill>
                  <a:schemeClr val="bg1"/>
                </a:solidFill>
                <a:latin typeface="+mj-lt"/>
              </a:rPr>
              <a:t>vysvětlování nejasností</a:t>
            </a:r>
          </a:p>
          <a:p>
            <a:pPr>
              <a:defRPr/>
            </a:pPr>
            <a:r>
              <a:rPr lang="cs-CZ" dirty="0">
                <a:solidFill>
                  <a:schemeClr val="bg1"/>
                </a:solidFill>
                <a:latin typeface="+mj-lt"/>
              </a:rPr>
              <a:t>počáteční upevňování získaných vědomostí</a:t>
            </a:r>
          </a:p>
          <a:p>
            <a:pPr>
              <a:defRPr/>
            </a:pPr>
            <a:r>
              <a:rPr lang="cs-CZ" dirty="0">
                <a:solidFill>
                  <a:schemeClr val="bg1"/>
                </a:solidFill>
                <a:latin typeface="+mj-lt"/>
              </a:rPr>
              <a:t>výchovné možnosti</a:t>
            </a:r>
          </a:p>
          <a:p>
            <a:pPr>
              <a:defRPr/>
            </a:pPr>
            <a:endParaRPr lang="cs-CZ" sz="2800" dirty="0">
              <a:solidFill>
                <a:schemeClr val="bg1"/>
              </a:solidFill>
              <a:latin typeface="+mj-lt"/>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1D130D6D-B3AF-4B4B-9575-A063949AEF44}"/>
              </a:ext>
            </a:extLst>
          </p:cNvPr>
          <p:cNvSpPr>
            <a:spLocks noGrp="1" noRot="1" noChangeArrowheads="1"/>
          </p:cNvSpPr>
          <p:nvPr>
            <p:ph type="title" idx="4294967295"/>
          </p:nvPr>
        </p:nvSpPr>
        <p:spPr>
          <a:xfrm>
            <a:off x="1331913" y="-100013"/>
            <a:ext cx="8385175" cy="1431926"/>
          </a:xfrm>
        </p:spPr>
        <p:txBody>
          <a:bodyPr/>
          <a:lstStyle/>
          <a:p>
            <a:pPr algn="l"/>
            <a:r>
              <a:rPr lang="cs-CZ" altLang="cs-CZ" sz="3600">
                <a:solidFill>
                  <a:schemeClr val="bg1"/>
                </a:solidFill>
              </a:rPr>
              <a:t>Činnost instruktora při výkladu</a:t>
            </a:r>
          </a:p>
        </p:txBody>
      </p:sp>
      <p:sp>
        <p:nvSpPr>
          <p:cNvPr id="40963" name="Rectangle 3">
            <a:extLst>
              <a:ext uri="{FF2B5EF4-FFF2-40B4-BE49-F238E27FC236}">
                <a16:creationId xmlns:a16="http://schemas.microsoft.com/office/drawing/2014/main" id="{0B3A12A4-8EA7-45A7-9650-2CAA9831259A}"/>
              </a:ext>
            </a:extLst>
          </p:cNvPr>
          <p:cNvSpPr>
            <a:spLocks noGrp="1" noRot="1" noChangeArrowheads="1"/>
          </p:cNvSpPr>
          <p:nvPr>
            <p:ph type="body" idx="4294967295"/>
          </p:nvPr>
        </p:nvSpPr>
        <p:spPr>
          <a:xfrm>
            <a:off x="457200" y="1933575"/>
            <a:ext cx="8686800" cy="4519613"/>
          </a:xfrm>
        </p:spPr>
        <p:txBody>
          <a:bodyPr/>
          <a:lstStyle/>
          <a:p>
            <a:pPr>
              <a:lnSpc>
                <a:spcPct val="90000"/>
              </a:lnSpc>
              <a:defRPr/>
            </a:pPr>
            <a:r>
              <a:rPr lang="cs-CZ" dirty="0">
                <a:solidFill>
                  <a:schemeClr val="bg1"/>
                </a:solidFill>
                <a:latin typeface="+mj-lt"/>
              </a:rPr>
              <a:t>oznámit téma a učební úkoly</a:t>
            </a:r>
          </a:p>
          <a:p>
            <a:pPr>
              <a:lnSpc>
                <a:spcPct val="90000"/>
              </a:lnSpc>
              <a:defRPr/>
            </a:pPr>
            <a:r>
              <a:rPr lang="cs-CZ" dirty="0">
                <a:solidFill>
                  <a:schemeClr val="bg1"/>
                </a:solidFill>
                <a:latin typeface="+mj-lt"/>
              </a:rPr>
              <a:t>navázat na minulý výklad, stručně shrnout jeho závěry, ověřit znalosti</a:t>
            </a:r>
          </a:p>
          <a:p>
            <a:pPr>
              <a:lnSpc>
                <a:spcPct val="90000"/>
              </a:lnSpc>
              <a:defRPr/>
            </a:pPr>
            <a:r>
              <a:rPr lang="cs-CZ" dirty="0">
                <a:solidFill>
                  <a:schemeClr val="bg1"/>
                </a:solidFill>
                <a:latin typeface="+mj-lt"/>
              </a:rPr>
              <a:t>přizpůsobit výklad odborně mentální úrovni vojáků</a:t>
            </a:r>
          </a:p>
          <a:p>
            <a:pPr>
              <a:lnSpc>
                <a:spcPct val="90000"/>
              </a:lnSpc>
              <a:defRPr/>
            </a:pPr>
            <a:r>
              <a:rPr lang="cs-CZ" dirty="0">
                <a:solidFill>
                  <a:schemeClr val="bg1"/>
                </a:solidFill>
                <a:latin typeface="+mj-lt"/>
              </a:rPr>
              <a:t>zabezpečit přiměřenou názornost výkladu</a:t>
            </a:r>
          </a:p>
          <a:p>
            <a:pPr>
              <a:lnSpc>
                <a:spcPct val="90000"/>
              </a:lnSpc>
              <a:defRPr/>
            </a:pPr>
            <a:r>
              <a:rPr lang="cs-CZ" dirty="0">
                <a:solidFill>
                  <a:schemeClr val="bg1"/>
                </a:solidFill>
                <a:latin typeface="+mj-lt"/>
              </a:rPr>
              <a:t>zdůraznit hlavní myšlenky, definice reprodukovat přesně</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9EA529F7-E096-448B-A1B4-D0D86A106609}"/>
              </a:ext>
            </a:extLst>
          </p:cNvPr>
          <p:cNvSpPr>
            <a:spLocks noGrp="1" noRot="1" noChangeArrowheads="1"/>
          </p:cNvSpPr>
          <p:nvPr>
            <p:ph type="title" idx="4294967295"/>
          </p:nvPr>
        </p:nvSpPr>
        <p:spPr>
          <a:xfrm>
            <a:off x="1258888" y="-100013"/>
            <a:ext cx="8385175" cy="1431926"/>
          </a:xfrm>
        </p:spPr>
        <p:txBody>
          <a:bodyPr/>
          <a:lstStyle/>
          <a:p>
            <a:pPr algn="l"/>
            <a:r>
              <a:rPr lang="cs-CZ" altLang="cs-CZ" sz="3600">
                <a:solidFill>
                  <a:schemeClr val="bg1"/>
                </a:solidFill>
              </a:rPr>
              <a:t>Činnost instruktora při výkladu</a:t>
            </a:r>
          </a:p>
        </p:txBody>
      </p:sp>
      <p:sp>
        <p:nvSpPr>
          <p:cNvPr id="57347" name="Rectangle 3">
            <a:extLst>
              <a:ext uri="{FF2B5EF4-FFF2-40B4-BE49-F238E27FC236}">
                <a16:creationId xmlns:a16="http://schemas.microsoft.com/office/drawing/2014/main" id="{EB747C52-A2B4-44A1-A8E3-D0FD884E2044}"/>
              </a:ext>
            </a:extLst>
          </p:cNvPr>
          <p:cNvSpPr>
            <a:spLocks noGrp="1" noRot="1" noChangeArrowheads="1"/>
          </p:cNvSpPr>
          <p:nvPr>
            <p:ph type="body" idx="4294967295"/>
          </p:nvPr>
        </p:nvSpPr>
        <p:spPr>
          <a:xfrm>
            <a:off x="776288" y="1676400"/>
            <a:ext cx="8686800" cy="4608513"/>
          </a:xfrm>
        </p:spPr>
        <p:txBody>
          <a:bodyPr/>
          <a:lstStyle/>
          <a:p>
            <a:pPr>
              <a:lnSpc>
                <a:spcPct val="90000"/>
              </a:lnSpc>
              <a:defRPr/>
            </a:pPr>
            <a:r>
              <a:rPr lang="cs-CZ" dirty="0">
                <a:solidFill>
                  <a:schemeClr val="bg1"/>
                </a:solidFill>
                <a:latin typeface="+mj-lt"/>
              </a:rPr>
              <a:t>hovořit nahlas, dodržovat pravidla rétoriky</a:t>
            </a:r>
          </a:p>
          <a:p>
            <a:pPr>
              <a:lnSpc>
                <a:spcPct val="90000"/>
              </a:lnSpc>
              <a:defRPr/>
            </a:pPr>
            <a:r>
              <a:rPr lang="cs-CZ" dirty="0">
                <a:solidFill>
                  <a:schemeClr val="bg1"/>
                </a:solidFill>
                <a:latin typeface="+mj-lt"/>
              </a:rPr>
              <a:t>podněcovat aktivitu vojáků</a:t>
            </a:r>
          </a:p>
          <a:p>
            <a:pPr>
              <a:lnSpc>
                <a:spcPct val="90000"/>
              </a:lnSpc>
              <a:defRPr/>
            </a:pPr>
            <a:r>
              <a:rPr lang="cs-CZ" dirty="0">
                <a:solidFill>
                  <a:schemeClr val="bg1"/>
                </a:solidFill>
                <a:latin typeface="+mj-lt"/>
              </a:rPr>
              <a:t>sledovat reakci a chování vojáků </a:t>
            </a:r>
          </a:p>
          <a:p>
            <a:pPr>
              <a:lnSpc>
                <a:spcPct val="90000"/>
              </a:lnSpc>
              <a:defRPr/>
            </a:pPr>
            <a:r>
              <a:rPr lang="cs-CZ" dirty="0">
                <a:solidFill>
                  <a:schemeClr val="bg1"/>
                </a:solidFill>
                <a:latin typeface="+mj-lt"/>
              </a:rPr>
              <a:t>kontrolovat vedení poznámek</a:t>
            </a:r>
          </a:p>
          <a:p>
            <a:pPr>
              <a:lnSpc>
                <a:spcPct val="90000"/>
              </a:lnSpc>
              <a:defRPr/>
            </a:pPr>
            <a:r>
              <a:rPr lang="cs-CZ" dirty="0">
                <a:solidFill>
                  <a:schemeClr val="bg1"/>
                </a:solidFill>
                <a:latin typeface="+mj-lt"/>
              </a:rPr>
              <a:t>v závěru provést shrnutí, doporučit literaturu, odpovědět na otázky a zadat úkoly do samostudia</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BD76ADD-4BA8-4D1E-80C5-2E4FFB2F83AE}"/>
              </a:ext>
            </a:extLst>
          </p:cNvPr>
          <p:cNvSpPr>
            <a:spLocks noGrp="1" noRot="1" noChangeArrowheads="1"/>
          </p:cNvSpPr>
          <p:nvPr>
            <p:ph type="title" idx="4294967295"/>
          </p:nvPr>
        </p:nvSpPr>
        <p:spPr>
          <a:xfrm>
            <a:off x="1258888" y="-100013"/>
            <a:ext cx="8385175" cy="1431926"/>
          </a:xfrm>
        </p:spPr>
        <p:txBody>
          <a:bodyPr/>
          <a:lstStyle/>
          <a:p>
            <a:pPr algn="l"/>
            <a:r>
              <a:rPr lang="cs-CZ" altLang="cs-CZ" sz="3600">
                <a:solidFill>
                  <a:schemeClr val="bg1"/>
                </a:solidFill>
              </a:rPr>
              <a:t>Ukázka (s vysvětlením)</a:t>
            </a:r>
          </a:p>
        </p:txBody>
      </p:sp>
      <p:sp>
        <p:nvSpPr>
          <p:cNvPr id="43011" name="Rectangle 3">
            <a:extLst>
              <a:ext uri="{FF2B5EF4-FFF2-40B4-BE49-F238E27FC236}">
                <a16:creationId xmlns:a16="http://schemas.microsoft.com/office/drawing/2014/main" id="{883B446F-BC23-4357-9B6A-7F2CF90D7C18}"/>
              </a:ext>
            </a:extLst>
          </p:cNvPr>
          <p:cNvSpPr>
            <a:spLocks noGrp="1" noRot="1" noChangeArrowheads="1"/>
          </p:cNvSpPr>
          <p:nvPr>
            <p:ph type="body" idx="4294967295"/>
          </p:nvPr>
        </p:nvSpPr>
        <p:spPr>
          <a:xfrm>
            <a:off x="539750" y="2133600"/>
            <a:ext cx="8007350" cy="4191000"/>
          </a:xfrm>
        </p:spPr>
        <p:txBody>
          <a:bodyPr/>
          <a:lstStyle/>
          <a:p>
            <a:pPr>
              <a:defRPr/>
            </a:pPr>
            <a:r>
              <a:rPr lang="cs-CZ" dirty="0">
                <a:solidFill>
                  <a:schemeClr val="bg1"/>
                </a:solidFill>
                <a:latin typeface="+mj-lt"/>
              </a:rPr>
              <a:t>sdělovací metoda</a:t>
            </a:r>
          </a:p>
          <a:p>
            <a:pPr>
              <a:defRPr/>
            </a:pPr>
            <a:r>
              <a:rPr lang="cs-CZ" dirty="0">
                <a:solidFill>
                  <a:schemeClr val="bg1"/>
                </a:solidFill>
                <a:latin typeface="+mj-lt"/>
              </a:rPr>
              <a:t>vysoká názornost a sepětí s praxí</a:t>
            </a:r>
          </a:p>
          <a:p>
            <a:pPr>
              <a:defRPr/>
            </a:pPr>
            <a:r>
              <a:rPr lang="cs-CZ" dirty="0">
                <a:solidFill>
                  <a:schemeClr val="bg1"/>
                </a:solidFill>
                <a:latin typeface="+mj-lt"/>
              </a:rPr>
              <a:t>vizuální vjem doplněný o sluchový</a:t>
            </a:r>
          </a:p>
          <a:p>
            <a:pPr>
              <a:defRPr/>
            </a:pPr>
            <a:r>
              <a:rPr lang="cs-CZ" dirty="0">
                <a:solidFill>
                  <a:schemeClr val="bg1"/>
                </a:solidFill>
                <a:latin typeface="+mj-lt"/>
              </a:rPr>
              <a:t>ve spojení s nácvikem dává předpoklady k  získání trvalých návyků a dovedností</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A844759F-384B-47D5-8FE8-90E292E32AE7}"/>
              </a:ext>
            </a:extLst>
          </p:cNvPr>
          <p:cNvSpPr>
            <a:spLocks noGrp="1" noRot="1" noChangeArrowheads="1"/>
          </p:cNvSpPr>
          <p:nvPr>
            <p:ph type="title" idx="4294967295"/>
          </p:nvPr>
        </p:nvSpPr>
        <p:spPr>
          <a:xfrm>
            <a:off x="1258888" y="-171450"/>
            <a:ext cx="8385175" cy="1431925"/>
          </a:xfrm>
        </p:spPr>
        <p:txBody>
          <a:bodyPr/>
          <a:lstStyle/>
          <a:p>
            <a:pPr algn="l"/>
            <a:r>
              <a:rPr lang="cs-CZ" altLang="cs-CZ" sz="3600">
                <a:solidFill>
                  <a:schemeClr val="bg1"/>
                </a:solidFill>
              </a:rPr>
              <a:t>Příprava na ukázku</a:t>
            </a:r>
          </a:p>
        </p:txBody>
      </p:sp>
      <p:sp>
        <p:nvSpPr>
          <p:cNvPr id="45059" name="Rectangle 3">
            <a:extLst>
              <a:ext uri="{FF2B5EF4-FFF2-40B4-BE49-F238E27FC236}">
                <a16:creationId xmlns:a16="http://schemas.microsoft.com/office/drawing/2014/main" id="{782C1C2C-1F9B-421A-979A-E4524F35F689}"/>
              </a:ext>
            </a:extLst>
          </p:cNvPr>
          <p:cNvSpPr>
            <a:spLocks noGrp="1" noRot="1" noChangeArrowheads="1"/>
          </p:cNvSpPr>
          <p:nvPr>
            <p:ph type="body" idx="4294967295"/>
          </p:nvPr>
        </p:nvSpPr>
        <p:spPr>
          <a:xfrm>
            <a:off x="708025" y="1773238"/>
            <a:ext cx="8435975" cy="4824412"/>
          </a:xfrm>
        </p:spPr>
        <p:txBody>
          <a:bodyPr/>
          <a:lstStyle/>
          <a:p>
            <a:pPr>
              <a:spcBef>
                <a:spcPct val="40000"/>
              </a:spcBef>
              <a:defRPr/>
            </a:pPr>
            <a:r>
              <a:rPr lang="cs-CZ" dirty="0">
                <a:solidFill>
                  <a:schemeClr val="bg1"/>
                </a:solidFill>
                <a:latin typeface="+mj-lt"/>
              </a:rPr>
              <a:t>osobní příprava a dokonalé zvládnutí daných úkonů nebo činností</a:t>
            </a:r>
          </a:p>
          <a:p>
            <a:pPr>
              <a:spcBef>
                <a:spcPct val="40000"/>
              </a:spcBef>
              <a:defRPr/>
            </a:pPr>
            <a:r>
              <a:rPr lang="cs-CZ" dirty="0">
                <a:solidFill>
                  <a:schemeClr val="bg1"/>
                </a:solidFill>
                <a:latin typeface="+mj-lt"/>
              </a:rPr>
              <a:t>bezvadné organizační a materiální zabezpečení</a:t>
            </a:r>
          </a:p>
          <a:p>
            <a:pPr>
              <a:spcBef>
                <a:spcPct val="40000"/>
              </a:spcBef>
              <a:defRPr/>
            </a:pPr>
            <a:r>
              <a:rPr lang="cs-CZ" dirty="0">
                <a:solidFill>
                  <a:schemeClr val="bg1"/>
                </a:solidFill>
                <a:latin typeface="+mj-lt"/>
              </a:rPr>
              <a:t>přesvědčit se o nezávadnosti používané techniky (pomůcek)</a:t>
            </a:r>
          </a:p>
          <a:p>
            <a:pPr>
              <a:spcBef>
                <a:spcPct val="40000"/>
              </a:spcBef>
              <a:defRPr/>
            </a:pPr>
            <a:r>
              <a:rPr lang="cs-CZ" dirty="0">
                <a:solidFill>
                  <a:schemeClr val="bg1"/>
                </a:solidFill>
                <a:latin typeface="+mj-lt"/>
              </a:rPr>
              <a:t>působit na více smyslových orgánů</a:t>
            </a:r>
          </a:p>
          <a:p>
            <a:pPr>
              <a:spcBef>
                <a:spcPct val="40000"/>
              </a:spcBef>
              <a:defRPr/>
            </a:pPr>
            <a:r>
              <a:rPr lang="cs-CZ" dirty="0">
                <a:solidFill>
                  <a:schemeClr val="bg1"/>
                </a:solidFill>
                <a:latin typeface="+mj-lt"/>
              </a:rPr>
              <a:t>zabezpečit přiměřenou názornost ukázky</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454CC92E-F475-4940-9470-EE6463EC66EB}"/>
              </a:ext>
            </a:extLst>
          </p:cNvPr>
          <p:cNvSpPr>
            <a:spLocks noGrp="1" noRot="1" noChangeArrowheads="1"/>
          </p:cNvSpPr>
          <p:nvPr>
            <p:ph type="title" idx="4294967295"/>
          </p:nvPr>
        </p:nvSpPr>
        <p:spPr>
          <a:xfrm>
            <a:off x="1187450" y="-171450"/>
            <a:ext cx="8385175" cy="1431925"/>
          </a:xfrm>
        </p:spPr>
        <p:txBody>
          <a:bodyPr/>
          <a:lstStyle/>
          <a:p>
            <a:pPr algn="l"/>
            <a:r>
              <a:rPr lang="cs-CZ" altLang="cs-CZ" sz="3600">
                <a:solidFill>
                  <a:schemeClr val="bg1"/>
                </a:solidFill>
              </a:rPr>
              <a:t>Nácvik (nových dovedností)</a:t>
            </a:r>
          </a:p>
        </p:txBody>
      </p:sp>
      <p:sp>
        <p:nvSpPr>
          <p:cNvPr id="53251" name="Rectangle 3">
            <a:extLst>
              <a:ext uri="{FF2B5EF4-FFF2-40B4-BE49-F238E27FC236}">
                <a16:creationId xmlns:a16="http://schemas.microsoft.com/office/drawing/2014/main" id="{6C978482-F667-4C67-BFC5-B368E7E6FC12}"/>
              </a:ext>
            </a:extLst>
          </p:cNvPr>
          <p:cNvSpPr>
            <a:spLocks noGrp="1" noRot="1" noChangeArrowheads="1"/>
          </p:cNvSpPr>
          <p:nvPr>
            <p:ph type="body" idx="4294967295"/>
          </p:nvPr>
        </p:nvSpPr>
        <p:spPr>
          <a:xfrm>
            <a:off x="1136650" y="1905000"/>
            <a:ext cx="8007350" cy="4191000"/>
          </a:xfrm>
        </p:spPr>
        <p:txBody>
          <a:bodyPr/>
          <a:lstStyle/>
          <a:p>
            <a:pPr>
              <a:lnSpc>
                <a:spcPct val="90000"/>
              </a:lnSpc>
              <a:defRPr/>
            </a:pPr>
            <a:r>
              <a:rPr lang="cs-CZ" dirty="0">
                <a:solidFill>
                  <a:schemeClr val="bg1"/>
                </a:solidFill>
                <a:latin typeface="+mj-lt"/>
              </a:rPr>
              <a:t>seznámení s novou činností, úkonem</a:t>
            </a:r>
          </a:p>
          <a:p>
            <a:pPr lvl="1">
              <a:lnSpc>
                <a:spcPct val="90000"/>
              </a:lnSpc>
              <a:defRPr/>
            </a:pPr>
            <a:r>
              <a:rPr lang="cs-CZ" dirty="0">
                <a:solidFill>
                  <a:schemeClr val="bg1"/>
                </a:solidFill>
                <a:latin typeface="+mj-lt"/>
              </a:rPr>
              <a:t>pojmenování, popis, účel</a:t>
            </a:r>
          </a:p>
          <a:p>
            <a:pPr lvl="1">
              <a:lnSpc>
                <a:spcPct val="90000"/>
              </a:lnSpc>
              <a:defRPr/>
            </a:pPr>
            <a:r>
              <a:rPr lang="cs-CZ" dirty="0">
                <a:solidFill>
                  <a:schemeClr val="bg1"/>
                </a:solidFill>
                <a:latin typeface="+mj-lt"/>
              </a:rPr>
              <a:t>ukázka s komentářem (vysvětlením)</a:t>
            </a:r>
          </a:p>
          <a:p>
            <a:pPr lvl="2">
              <a:lnSpc>
                <a:spcPct val="90000"/>
              </a:lnSpc>
              <a:defRPr/>
            </a:pPr>
            <a:r>
              <a:rPr lang="cs-CZ" dirty="0">
                <a:solidFill>
                  <a:schemeClr val="bg1"/>
                </a:solidFill>
                <a:latin typeface="+mj-lt"/>
              </a:rPr>
              <a:t>vcelku</a:t>
            </a:r>
          </a:p>
          <a:p>
            <a:pPr lvl="2">
              <a:lnSpc>
                <a:spcPct val="90000"/>
              </a:lnSpc>
              <a:defRPr/>
            </a:pPr>
            <a:r>
              <a:rPr lang="cs-CZ" dirty="0">
                <a:solidFill>
                  <a:schemeClr val="bg1"/>
                </a:solidFill>
                <a:latin typeface="+mj-lt"/>
              </a:rPr>
              <a:t>po částech (pokud to lze)</a:t>
            </a:r>
          </a:p>
          <a:p>
            <a:pPr lvl="1">
              <a:lnSpc>
                <a:spcPct val="90000"/>
              </a:lnSpc>
              <a:defRPr/>
            </a:pPr>
            <a:r>
              <a:rPr lang="cs-CZ" dirty="0">
                <a:solidFill>
                  <a:schemeClr val="bg1"/>
                </a:solidFill>
                <a:latin typeface="+mj-lt"/>
              </a:rPr>
              <a:t>zdůraznění uzlových bodů</a:t>
            </a:r>
          </a:p>
          <a:p>
            <a:pPr>
              <a:lnSpc>
                <a:spcPct val="90000"/>
              </a:lnSpc>
              <a:defRPr/>
            </a:pPr>
            <a:r>
              <a:rPr lang="cs-CZ" dirty="0">
                <a:solidFill>
                  <a:schemeClr val="bg1"/>
                </a:solidFill>
                <a:latin typeface="+mj-lt"/>
              </a:rPr>
              <a:t>první pokusy o provedení</a:t>
            </a:r>
          </a:p>
          <a:p>
            <a:pPr>
              <a:lnSpc>
                <a:spcPct val="90000"/>
              </a:lnSpc>
              <a:defRPr/>
            </a:pPr>
            <a:r>
              <a:rPr lang="cs-CZ" dirty="0">
                <a:solidFill>
                  <a:schemeClr val="bg1"/>
                </a:solidFill>
                <a:latin typeface="+mj-lt"/>
              </a:rPr>
              <a:t>odstranění chyb</a:t>
            </a:r>
          </a:p>
          <a:p>
            <a:pPr>
              <a:lnSpc>
                <a:spcPct val="90000"/>
              </a:lnSpc>
              <a:defRPr/>
            </a:pPr>
            <a:r>
              <a:rPr lang="cs-CZ" dirty="0">
                <a:solidFill>
                  <a:schemeClr val="bg1"/>
                </a:solidFill>
                <a:latin typeface="+mj-lt"/>
              </a:rPr>
              <a:t>mnohonásobné opakování</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55EDC3B5-F6CC-4684-987B-E7BDB41063E5}"/>
              </a:ext>
            </a:extLst>
          </p:cNvPr>
          <p:cNvGraphicFramePr/>
          <p:nvPr/>
        </p:nvGraphicFramePr>
        <p:xfrm>
          <a:off x="467420" y="816347"/>
          <a:ext cx="7993012" cy="57810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123" name="Text Box 14">
            <a:extLst>
              <a:ext uri="{FF2B5EF4-FFF2-40B4-BE49-F238E27FC236}">
                <a16:creationId xmlns:a16="http://schemas.microsoft.com/office/drawing/2014/main" id="{E6FFA9DD-824A-4944-8275-E137670786F3}"/>
              </a:ext>
            </a:extLst>
          </p:cNvPr>
          <p:cNvSpPr txBox="1">
            <a:spLocks noChangeArrowheads="1"/>
          </p:cNvSpPr>
          <p:nvPr/>
        </p:nvSpPr>
        <p:spPr bwMode="auto">
          <a:xfrm>
            <a:off x="3203575" y="2276475"/>
            <a:ext cx="2736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endParaRPr lang="cs-CZ" altLang="cs-CZ" sz="1800">
              <a:latin typeface="Arial" panose="020B0604020202020204" pitchFamily="34" charset="0"/>
            </a:endParaRPr>
          </a:p>
        </p:txBody>
      </p:sp>
      <p:sp>
        <p:nvSpPr>
          <p:cNvPr id="29711" name="Text Box 15">
            <a:extLst>
              <a:ext uri="{FF2B5EF4-FFF2-40B4-BE49-F238E27FC236}">
                <a16:creationId xmlns:a16="http://schemas.microsoft.com/office/drawing/2014/main" id="{73201325-E2EE-44CA-A8C5-F724CE006170}"/>
              </a:ext>
            </a:extLst>
          </p:cNvPr>
          <p:cNvSpPr txBox="1">
            <a:spLocks noChangeArrowheads="1"/>
          </p:cNvSpPr>
          <p:nvPr/>
        </p:nvSpPr>
        <p:spPr bwMode="auto">
          <a:xfrm>
            <a:off x="3348038" y="3298825"/>
            <a:ext cx="2303462" cy="1160463"/>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p>
            <a:pPr algn="ctr">
              <a:spcBef>
                <a:spcPct val="50000"/>
              </a:spcBef>
              <a:defRPr/>
            </a:pPr>
            <a:r>
              <a:rPr lang="cs-CZ" sz="2800" b="1" dirty="0">
                <a:solidFill>
                  <a:srgbClr val="FF0000"/>
                </a:solidFill>
                <a:effectLst>
                  <a:outerShdw blurRad="38100" dist="38100" dir="2700000" algn="tl">
                    <a:srgbClr val="000000"/>
                  </a:outerShdw>
                </a:effectLst>
              </a:rPr>
              <a:t>VÝCVIKOVÝ</a:t>
            </a:r>
          </a:p>
          <a:p>
            <a:pPr algn="ctr">
              <a:spcBef>
                <a:spcPct val="50000"/>
              </a:spcBef>
              <a:defRPr/>
            </a:pPr>
            <a:r>
              <a:rPr lang="cs-CZ" sz="2800" b="1" dirty="0">
                <a:solidFill>
                  <a:srgbClr val="FF0000"/>
                </a:solidFill>
                <a:effectLst>
                  <a:outerShdw blurRad="38100" dist="38100" dir="2700000" algn="tl">
                    <a:srgbClr val="000000"/>
                  </a:outerShdw>
                </a:effectLst>
              </a:rPr>
              <a:t>PROCES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04BA1A1D-94CC-4AE2-9CAC-95220E5D3271}"/>
              </a:ext>
            </a:extLst>
          </p:cNvPr>
          <p:cNvSpPr>
            <a:spLocks noGrp="1" noRot="1" noChangeArrowheads="1"/>
          </p:cNvSpPr>
          <p:nvPr>
            <p:ph type="title" idx="4294967295"/>
          </p:nvPr>
        </p:nvSpPr>
        <p:spPr>
          <a:xfrm>
            <a:off x="1331913" y="-171450"/>
            <a:ext cx="8385175" cy="1431925"/>
          </a:xfrm>
        </p:spPr>
        <p:txBody>
          <a:bodyPr/>
          <a:lstStyle/>
          <a:p>
            <a:pPr algn="l"/>
            <a:r>
              <a:rPr lang="cs-CZ" altLang="cs-CZ" sz="3600">
                <a:solidFill>
                  <a:schemeClr val="bg1"/>
                </a:solidFill>
              </a:rPr>
              <a:t>Cvičení</a:t>
            </a:r>
          </a:p>
        </p:txBody>
      </p:sp>
      <p:sp>
        <p:nvSpPr>
          <p:cNvPr id="51203" name="Rectangle 3">
            <a:extLst>
              <a:ext uri="{FF2B5EF4-FFF2-40B4-BE49-F238E27FC236}">
                <a16:creationId xmlns:a16="http://schemas.microsoft.com/office/drawing/2014/main" id="{370C07A0-2B3D-4FA7-B992-F9FB0725AE25}"/>
              </a:ext>
            </a:extLst>
          </p:cNvPr>
          <p:cNvSpPr>
            <a:spLocks noGrp="1" noRot="1" noChangeArrowheads="1"/>
          </p:cNvSpPr>
          <p:nvPr>
            <p:ph type="body" idx="4294967295"/>
          </p:nvPr>
        </p:nvSpPr>
        <p:spPr>
          <a:xfrm>
            <a:off x="1136650" y="1905000"/>
            <a:ext cx="8007350" cy="4191000"/>
          </a:xfrm>
        </p:spPr>
        <p:txBody>
          <a:bodyPr/>
          <a:lstStyle/>
          <a:p>
            <a:pPr>
              <a:defRPr/>
            </a:pPr>
            <a:r>
              <a:rPr lang="cs-CZ" dirty="0">
                <a:solidFill>
                  <a:schemeClr val="bg1"/>
                </a:solidFill>
                <a:latin typeface="+mj-lt"/>
              </a:rPr>
              <a:t>cílevědomé, uvědomělé opakování dříve probraného učiva</a:t>
            </a:r>
          </a:p>
          <a:p>
            <a:pPr>
              <a:defRPr/>
            </a:pPr>
            <a:r>
              <a:rPr lang="cs-CZ" dirty="0">
                <a:solidFill>
                  <a:schemeClr val="bg1"/>
                </a:solidFill>
                <a:latin typeface="+mj-lt"/>
              </a:rPr>
              <a:t>cílem je upevňovat vědomosti a dovednosti, zautomatizovat návyky</a:t>
            </a:r>
          </a:p>
          <a:p>
            <a:pPr>
              <a:defRPr/>
            </a:pPr>
            <a:r>
              <a:rPr lang="cs-CZ" dirty="0">
                <a:solidFill>
                  <a:schemeClr val="bg1"/>
                </a:solidFill>
                <a:latin typeface="+mj-lt"/>
              </a:rPr>
              <a:t>aktivní činnost cvičících vycházející z pokynů instruktora</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E21584BF-A6F4-402D-ADF2-B8BFFF639DCB}"/>
              </a:ext>
            </a:extLst>
          </p:cNvPr>
          <p:cNvSpPr>
            <a:spLocks noGrp="1" noRot="1" noChangeArrowheads="1"/>
          </p:cNvSpPr>
          <p:nvPr>
            <p:ph type="title" idx="4294967295"/>
          </p:nvPr>
        </p:nvSpPr>
        <p:spPr>
          <a:xfrm>
            <a:off x="1116013" y="-171450"/>
            <a:ext cx="8385175" cy="1431925"/>
          </a:xfrm>
        </p:spPr>
        <p:txBody>
          <a:bodyPr/>
          <a:lstStyle/>
          <a:p>
            <a:pPr algn="l"/>
            <a:r>
              <a:rPr lang="cs-CZ" altLang="cs-CZ" sz="2800">
                <a:solidFill>
                  <a:schemeClr val="bg1"/>
                </a:solidFill>
              </a:rPr>
              <a:t>Požadavky na přípravu, organizaci a provádění cvičení</a:t>
            </a:r>
          </a:p>
        </p:txBody>
      </p:sp>
      <p:sp>
        <p:nvSpPr>
          <p:cNvPr id="55299" name="Rectangle 3">
            <a:extLst>
              <a:ext uri="{FF2B5EF4-FFF2-40B4-BE49-F238E27FC236}">
                <a16:creationId xmlns:a16="http://schemas.microsoft.com/office/drawing/2014/main" id="{D2FF7DA3-A493-44E2-878D-1300B90CE293}"/>
              </a:ext>
            </a:extLst>
          </p:cNvPr>
          <p:cNvSpPr>
            <a:spLocks noGrp="1" noRot="1" noChangeArrowheads="1"/>
          </p:cNvSpPr>
          <p:nvPr>
            <p:ph type="body" idx="4294967295"/>
          </p:nvPr>
        </p:nvSpPr>
        <p:spPr>
          <a:xfrm>
            <a:off x="457200" y="1844675"/>
            <a:ext cx="8686800" cy="4752975"/>
          </a:xfrm>
        </p:spPr>
        <p:txBody>
          <a:bodyPr/>
          <a:lstStyle/>
          <a:p>
            <a:pPr>
              <a:lnSpc>
                <a:spcPct val="80000"/>
              </a:lnSpc>
              <a:defRPr/>
            </a:pPr>
            <a:r>
              <a:rPr lang="cs-CZ" sz="2800" dirty="0">
                <a:solidFill>
                  <a:schemeClr val="bg1"/>
                </a:solidFill>
                <a:latin typeface="+mj-lt"/>
              </a:rPr>
              <a:t>pochopení procvičované činnosti vojáky</a:t>
            </a:r>
          </a:p>
          <a:p>
            <a:pPr>
              <a:lnSpc>
                <a:spcPct val="80000"/>
              </a:lnSpc>
              <a:defRPr/>
            </a:pPr>
            <a:r>
              <a:rPr lang="cs-CZ" sz="2800" dirty="0">
                <a:solidFill>
                  <a:schemeClr val="bg1"/>
                </a:solidFill>
                <a:latin typeface="+mj-lt"/>
              </a:rPr>
              <a:t>snaha o co nejkvalitnější zvládnutí činnosti;</a:t>
            </a:r>
          </a:p>
          <a:p>
            <a:pPr>
              <a:lnSpc>
                <a:spcPct val="80000"/>
              </a:lnSpc>
              <a:defRPr/>
            </a:pPr>
            <a:r>
              <a:rPr lang="cs-CZ" sz="2800" dirty="0">
                <a:solidFill>
                  <a:schemeClr val="bg1"/>
                </a:solidFill>
                <a:latin typeface="+mj-lt"/>
              </a:rPr>
              <a:t>udržování pozornosti prostřednictvím různorodosti a pestrosti učiva (hry, soutěže apod.)</a:t>
            </a:r>
          </a:p>
          <a:p>
            <a:pPr>
              <a:lnSpc>
                <a:spcPct val="80000"/>
              </a:lnSpc>
              <a:defRPr/>
            </a:pPr>
            <a:r>
              <a:rPr lang="cs-CZ" sz="2800" dirty="0">
                <a:solidFill>
                  <a:schemeClr val="bg1"/>
                </a:solidFill>
                <a:latin typeface="+mj-lt"/>
              </a:rPr>
              <a:t>časté opakování probíraného učiva a pravidelnost při provádění cvičení (nácviků)</a:t>
            </a:r>
          </a:p>
          <a:p>
            <a:pPr>
              <a:lnSpc>
                <a:spcPct val="80000"/>
              </a:lnSpc>
              <a:defRPr/>
            </a:pPr>
            <a:r>
              <a:rPr lang="cs-CZ" sz="2800" dirty="0">
                <a:solidFill>
                  <a:schemeClr val="bg1"/>
                </a:solidFill>
                <a:latin typeface="+mj-lt"/>
              </a:rPr>
              <a:t>vhodné časové rozdělení jednotlivých cvičení a maximální využití doby stanovené na výcvik</a:t>
            </a:r>
          </a:p>
          <a:p>
            <a:pPr>
              <a:lnSpc>
                <a:spcPct val="80000"/>
              </a:lnSpc>
              <a:defRPr/>
            </a:pPr>
            <a:r>
              <a:rPr lang="cs-CZ" sz="2800" dirty="0">
                <a:solidFill>
                  <a:schemeClr val="bg1"/>
                </a:solidFill>
                <a:latin typeface="+mj-lt"/>
              </a:rPr>
              <a:t>včasnost, správnost a pravidelnost při hodnocení dosažených výsledků</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5AB05043-DF74-4AEE-AE97-5F7E375155BD}"/>
              </a:ext>
            </a:extLst>
          </p:cNvPr>
          <p:cNvSpPr>
            <a:spLocks noGrp="1" noRot="1" noChangeArrowheads="1"/>
          </p:cNvSpPr>
          <p:nvPr>
            <p:ph type="title" idx="4294967295"/>
          </p:nvPr>
        </p:nvSpPr>
        <p:spPr>
          <a:xfrm>
            <a:off x="1136650" y="-171450"/>
            <a:ext cx="8385175" cy="1431925"/>
          </a:xfrm>
        </p:spPr>
        <p:txBody>
          <a:bodyPr/>
          <a:lstStyle/>
          <a:p>
            <a:pPr algn="l"/>
            <a:r>
              <a:rPr lang="cs-CZ" altLang="cs-CZ" sz="3600">
                <a:solidFill>
                  <a:schemeClr val="bg1"/>
                </a:solidFill>
              </a:rPr>
              <a:t>Instruktáž</a:t>
            </a:r>
          </a:p>
        </p:txBody>
      </p:sp>
      <p:sp>
        <p:nvSpPr>
          <p:cNvPr id="47107" name="Rectangle 3">
            <a:extLst>
              <a:ext uri="{FF2B5EF4-FFF2-40B4-BE49-F238E27FC236}">
                <a16:creationId xmlns:a16="http://schemas.microsoft.com/office/drawing/2014/main" id="{B7105987-4993-40CE-BEB8-984EB0A874F9}"/>
              </a:ext>
            </a:extLst>
          </p:cNvPr>
          <p:cNvSpPr>
            <a:spLocks noGrp="1" noRot="1" noChangeArrowheads="1"/>
          </p:cNvSpPr>
          <p:nvPr>
            <p:ph type="body" idx="4294967295"/>
          </p:nvPr>
        </p:nvSpPr>
        <p:spPr>
          <a:xfrm>
            <a:off x="1136650" y="1905000"/>
            <a:ext cx="8007350" cy="4191000"/>
          </a:xfrm>
        </p:spPr>
        <p:txBody>
          <a:bodyPr/>
          <a:lstStyle/>
          <a:p>
            <a:pPr>
              <a:defRPr/>
            </a:pPr>
            <a:r>
              <a:rPr lang="cs-CZ" dirty="0">
                <a:solidFill>
                  <a:schemeClr val="bg1"/>
                </a:solidFill>
                <a:latin typeface="+mj-lt"/>
              </a:rPr>
              <a:t>je metodou bezprostřední přípravy podřízených velitelů (instruktorů) na plánovaný výcvik</a:t>
            </a:r>
          </a:p>
          <a:p>
            <a:pPr>
              <a:defRPr/>
            </a:pPr>
            <a:r>
              <a:rPr lang="cs-CZ" dirty="0">
                <a:solidFill>
                  <a:schemeClr val="bg1"/>
                </a:solidFill>
                <a:latin typeface="+mj-lt"/>
              </a:rPr>
              <a:t>cílem je ujasnit organizační, metodické a materiální otázky před zahájením výcviku</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822BCFFD-2F78-41B7-9E1B-76D28258D55C}"/>
              </a:ext>
            </a:extLst>
          </p:cNvPr>
          <p:cNvSpPr>
            <a:spLocks noGrp="1" noRot="1" noChangeArrowheads="1"/>
          </p:cNvSpPr>
          <p:nvPr>
            <p:ph type="title" idx="4294967295"/>
          </p:nvPr>
        </p:nvSpPr>
        <p:spPr>
          <a:xfrm>
            <a:off x="1116013" y="-171450"/>
            <a:ext cx="8385175" cy="1431925"/>
          </a:xfrm>
        </p:spPr>
        <p:txBody>
          <a:bodyPr/>
          <a:lstStyle/>
          <a:p>
            <a:pPr algn="l"/>
            <a:r>
              <a:rPr lang="cs-CZ" altLang="cs-CZ" sz="2800">
                <a:solidFill>
                  <a:schemeClr val="bg1"/>
                </a:solidFill>
              </a:rPr>
              <a:t>Činnost řídícího zaměstnání při provedení instruktáže</a:t>
            </a:r>
          </a:p>
        </p:txBody>
      </p:sp>
      <p:sp>
        <p:nvSpPr>
          <p:cNvPr id="49155" name="Rectangle 3">
            <a:extLst>
              <a:ext uri="{FF2B5EF4-FFF2-40B4-BE49-F238E27FC236}">
                <a16:creationId xmlns:a16="http://schemas.microsoft.com/office/drawing/2014/main" id="{677C8B47-99AB-4178-A229-64BF1D8D8051}"/>
              </a:ext>
            </a:extLst>
          </p:cNvPr>
          <p:cNvSpPr>
            <a:spLocks noGrp="1" noRot="1" noChangeArrowheads="1"/>
          </p:cNvSpPr>
          <p:nvPr>
            <p:ph type="body" idx="4294967295"/>
          </p:nvPr>
        </p:nvSpPr>
        <p:spPr>
          <a:xfrm>
            <a:off x="323850" y="1628775"/>
            <a:ext cx="8686800" cy="5013325"/>
          </a:xfrm>
        </p:spPr>
        <p:txBody>
          <a:bodyPr/>
          <a:lstStyle/>
          <a:p>
            <a:pPr>
              <a:lnSpc>
                <a:spcPct val="90000"/>
              </a:lnSpc>
              <a:spcBef>
                <a:spcPct val="40000"/>
              </a:spcBef>
              <a:defRPr/>
            </a:pPr>
            <a:r>
              <a:rPr lang="cs-CZ" sz="2400" dirty="0">
                <a:solidFill>
                  <a:schemeClr val="bg1"/>
                </a:solidFill>
                <a:latin typeface="+mj-lt"/>
              </a:rPr>
              <a:t>oznámí téma a cíle instruktáže</a:t>
            </a:r>
          </a:p>
          <a:p>
            <a:pPr>
              <a:lnSpc>
                <a:spcPct val="90000"/>
              </a:lnSpc>
              <a:spcBef>
                <a:spcPct val="40000"/>
              </a:spcBef>
              <a:defRPr/>
            </a:pPr>
            <a:r>
              <a:rPr lang="cs-CZ" sz="2400" dirty="0">
                <a:solidFill>
                  <a:schemeClr val="bg1"/>
                </a:solidFill>
                <a:latin typeface="+mj-lt"/>
              </a:rPr>
              <a:t>přezkouší připravenost podřízených velitelů (instruktorů) k vedení výcviku</a:t>
            </a:r>
          </a:p>
          <a:p>
            <a:pPr>
              <a:lnSpc>
                <a:spcPct val="90000"/>
              </a:lnSpc>
              <a:spcBef>
                <a:spcPct val="40000"/>
              </a:spcBef>
              <a:defRPr/>
            </a:pPr>
            <a:r>
              <a:rPr lang="cs-CZ" sz="2400" dirty="0">
                <a:solidFill>
                  <a:schemeClr val="bg1"/>
                </a:solidFill>
                <a:latin typeface="+mj-lt"/>
              </a:rPr>
              <a:t>seznámí s cílem, organizací, obsahem, časovým rozdělením výcviku a jeho zabezpečením</a:t>
            </a:r>
          </a:p>
          <a:p>
            <a:pPr>
              <a:lnSpc>
                <a:spcPct val="90000"/>
              </a:lnSpc>
              <a:spcBef>
                <a:spcPct val="40000"/>
              </a:spcBef>
              <a:defRPr/>
            </a:pPr>
            <a:r>
              <a:rPr lang="cs-CZ" sz="2400" dirty="0">
                <a:solidFill>
                  <a:schemeClr val="bg1"/>
                </a:solidFill>
                <a:latin typeface="+mj-lt"/>
              </a:rPr>
              <a:t>upřesní (zopakuje) metodické zásady při řízení cvičení, popřípadě procvičí nejdůležitější fáze</a:t>
            </a:r>
          </a:p>
          <a:p>
            <a:pPr>
              <a:lnSpc>
                <a:spcPct val="90000"/>
              </a:lnSpc>
              <a:spcBef>
                <a:spcPct val="40000"/>
              </a:spcBef>
              <a:defRPr/>
            </a:pPr>
            <a:r>
              <a:rPr lang="cs-CZ" sz="2400" dirty="0">
                <a:solidFill>
                  <a:schemeClr val="bg1"/>
                </a:solidFill>
                <a:latin typeface="+mj-lt"/>
              </a:rPr>
              <a:t>přezkouší velitele (instruktory) ze znalostí použití výcvikových pomůcek, výcvikových norem a BO</a:t>
            </a:r>
          </a:p>
          <a:p>
            <a:pPr>
              <a:lnSpc>
                <a:spcPct val="90000"/>
              </a:lnSpc>
              <a:spcBef>
                <a:spcPct val="40000"/>
              </a:spcBef>
              <a:defRPr/>
            </a:pPr>
            <a:r>
              <a:rPr lang="cs-CZ" sz="2400" dirty="0">
                <a:solidFill>
                  <a:schemeClr val="bg1"/>
                </a:solidFill>
                <a:latin typeface="+mj-lt"/>
              </a:rPr>
              <a:t>vydá pokyny pro osobní přípravu řídících výcviku, pro přípravu cvičiště, materiálu apod.</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3C0C7E76-0931-4B97-9493-0F2700799866}"/>
              </a:ext>
            </a:extLst>
          </p:cNvPr>
          <p:cNvSpPr>
            <a:spLocks noGrp="1" noRot="1" noChangeArrowheads="1"/>
          </p:cNvSpPr>
          <p:nvPr>
            <p:ph type="title" idx="4294967295"/>
          </p:nvPr>
        </p:nvSpPr>
        <p:spPr>
          <a:xfrm>
            <a:off x="1258888" y="-100013"/>
            <a:ext cx="8280400" cy="1431926"/>
          </a:xfrm>
        </p:spPr>
        <p:txBody>
          <a:bodyPr/>
          <a:lstStyle/>
          <a:p>
            <a:pPr algn="l"/>
            <a:r>
              <a:rPr lang="cs-CZ" altLang="cs-CZ" u="sng">
                <a:solidFill>
                  <a:schemeClr val="bg1"/>
                </a:solidFill>
              </a:rPr>
              <a:t>Prostředky přípravy</a:t>
            </a:r>
          </a:p>
        </p:txBody>
      </p:sp>
      <p:sp>
        <p:nvSpPr>
          <p:cNvPr id="189443" name="Rectangle 3">
            <a:extLst>
              <a:ext uri="{FF2B5EF4-FFF2-40B4-BE49-F238E27FC236}">
                <a16:creationId xmlns:a16="http://schemas.microsoft.com/office/drawing/2014/main" id="{3C395F10-1CB6-44A6-9EF5-2484BCDBFB32}"/>
              </a:ext>
            </a:extLst>
          </p:cNvPr>
          <p:cNvSpPr>
            <a:spLocks noGrp="1" noRot="1" noChangeArrowheads="1"/>
          </p:cNvSpPr>
          <p:nvPr>
            <p:ph type="body" idx="4294967295"/>
          </p:nvPr>
        </p:nvSpPr>
        <p:spPr>
          <a:xfrm>
            <a:off x="914400" y="1557338"/>
            <a:ext cx="8229600" cy="4941887"/>
          </a:xfrm>
        </p:spPr>
        <p:txBody>
          <a:bodyPr/>
          <a:lstStyle/>
          <a:p>
            <a:pPr marL="0" indent="0">
              <a:buFont typeface="Wingdings" pitchFamily="2" charset="2"/>
              <a:buNone/>
              <a:defRPr/>
            </a:pPr>
            <a:endParaRPr lang="cs-CZ" dirty="0">
              <a:solidFill>
                <a:schemeClr val="bg1"/>
              </a:solidFill>
              <a:latin typeface="+mj-lt"/>
            </a:endParaRPr>
          </a:p>
          <a:p>
            <a:pPr marL="0" indent="0">
              <a:buFont typeface="Wingdings" pitchFamily="2" charset="2"/>
              <a:buNone/>
              <a:defRPr/>
            </a:pPr>
            <a:r>
              <a:rPr lang="cs-CZ" b="1" dirty="0">
                <a:solidFill>
                  <a:schemeClr val="bg1"/>
                </a:solidFill>
                <a:latin typeface="+mj-lt"/>
              </a:rPr>
              <a:t>specifické předměty a zařízení</a:t>
            </a:r>
            <a:r>
              <a:rPr lang="cs-CZ" dirty="0">
                <a:solidFill>
                  <a:schemeClr val="bg1"/>
                </a:solidFill>
                <a:latin typeface="+mj-lt"/>
              </a:rPr>
              <a:t>,</a:t>
            </a:r>
          </a:p>
          <a:p>
            <a:pPr marL="0" indent="0">
              <a:buFont typeface="Wingdings" pitchFamily="2" charset="2"/>
              <a:buNone/>
              <a:defRPr/>
            </a:pPr>
            <a:r>
              <a:rPr lang="cs-CZ" dirty="0">
                <a:solidFill>
                  <a:schemeClr val="bg1"/>
                </a:solidFill>
                <a:latin typeface="+mj-lt"/>
              </a:rPr>
              <a:t>které se používají k</a:t>
            </a:r>
          </a:p>
          <a:p>
            <a:pPr marL="0" indent="0">
              <a:buFont typeface="Wingdings" pitchFamily="2" charset="2"/>
              <a:buNone/>
              <a:defRPr/>
            </a:pPr>
            <a:r>
              <a:rPr lang="cs-CZ" b="1" dirty="0">
                <a:solidFill>
                  <a:schemeClr val="bg1"/>
                </a:solidFill>
                <a:latin typeface="+mj-lt"/>
              </a:rPr>
              <a:t>materiálnímu zabezpečení</a:t>
            </a:r>
            <a:endParaRPr lang="cs-CZ" dirty="0">
              <a:solidFill>
                <a:schemeClr val="bg1"/>
              </a:solidFill>
              <a:latin typeface="+mj-lt"/>
            </a:endParaRPr>
          </a:p>
          <a:p>
            <a:pPr marL="0" indent="0">
              <a:buFont typeface="Wingdings" pitchFamily="2" charset="2"/>
              <a:buNone/>
              <a:defRPr/>
            </a:pPr>
            <a:r>
              <a:rPr lang="cs-CZ" dirty="0">
                <a:solidFill>
                  <a:schemeClr val="bg1"/>
                </a:solidFill>
                <a:latin typeface="+mj-lt"/>
              </a:rPr>
              <a:t>organizace a řízení výuky a výcviku, sdělování informací a </a:t>
            </a:r>
          </a:p>
          <a:p>
            <a:pPr marL="0" indent="0">
              <a:buFont typeface="Wingdings" pitchFamily="2" charset="2"/>
              <a:buNone/>
              <a:defRPr/>
            </a:pPr>
            <a:r>
              <a:rPr lang="cs-CZ" dirty="0">
                <a:solidFill>
                  <a:schemeClr val="bg1"/>
                </a:solidFill>
                <a:latin typeface="+mj-lt"/>
              </a:rPr>
              <a:t>osvojování vědomostí, dovedností a návyků</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014999BE-DF2D-4FB6-963A-9F2D9F5B09DC}"/>
              </a:ext>
            </a:extLst>
          </p:cNvPr>
          <p:cNvSpPr>
            <a:spLocks noGrp="1" noRot="1" noChangeArrowheads="1"/>
          </p:cNvSpPr>
          <p:nvPr>
            <p:ph type="title" idx="4294967295"/>
          </p:nvPr>
        </p:nvSpPr>
        <p:spPr>
          <a:xfrm>
            <a:off x="1187450" y="-171450"/>
            <a:ext cx="8385175" cy="1431925"/>
          </a:xfrm>
        </p:spPr>
        <p:txBody>
          <a:bodyPr/>
          <a:lstStyle/>
          <a:p>
            <a:pPr algn="l"/>
            <a:r>
              <a:rPr lang="cs-CZ" altLang="cs-CZ" sz="3600">
                <a:solidFill>
                  <a:schemeClr val="bg1"/>
                </a:solidFill>
              </a:rPr>
              <a:t>Třídění prostředků</a:t>
            </a:r>
          </a:p>
        </p:txBody>
      </p:sp>
      <p:sp>
        <p:nvSpPr>
          <p:cNvPr id="191491" name="Rectangle 3">
            <a:extLst>
              <a:ext uri="{FF2B5EF4-FFF2-40B4-BE49-F238E27FC236}">
                <a16:creationId xmlns:a16="http://schemas.microsoft.com/office/drawing/2014/main" id="{8A566F7E-49FD-411A-80F3-173BAFB6745E}"/>
              </a:ext>
            </a:extLst>
          </p:cNvPr>
          <p:cNvSpPr>
            <a:spLocks noGrp="1" noRot="1" noChangeArrowheads="1"/>
          </p:cNvSpPr>
          <p:nvPr>
            <p:ph type="body" idx="4294967295"/>
          </p:nvPr>
        </p:nvSpPr>
        <p:spPr>
          <a:xfrm>
            <a:off x="539750" y="1557338"/>
            <a:ext cx="8229600" cy="4781550"/>
          </a:xfrm>
        </p:spPr>
        <p:txBody>
          <a:bodyPr/>
          <a:lstStyle/>
          <a:p>
            <a:pPr>
              <a:defRPr/>
            </a:pPr>
            <a:r>
              <a:rPr lang="cs-CZ" b="1" dirty="0">
                <a:solidFill>
                  <a:schemeClr val="bg1"/>
                </a:solidFill>
                <a:latin typeface="+mj-lt"/>
              </a:rPr>
              <a:t>učební pomůcky</a:t>
            </a:r>
          </a:p>
          <a:p>
            <a:pPr lvl="1">
              <a:defRPr/>
            </a:pPr>
            <a:r>
              <a:rPr lang="cs-CZ" dirty="0">
                <a:solidFill>
                  <a:schemeClr val="bg1"/>
                </a:solidFill>
                <a:latin typeface="+mj-lt"/>
              </a:rPr>
              <a:t>předměty a záznamy prezentující určitým způsobem vyučovací jev, vztah nebo činnost</a:t>
            </a:r>
          </a:p>
          <a:p>
            <a:pPr>
              <a:defRPr/>
            </a:pPr>
            <a:r>
              <a:rPr lang="cs-CZ" b="1" dirty="0">
                <a:solidFill>
                  <a:schemeClr val="bg1"/>
                </a:solidFill>
                <a:latin typeface="+mj-lt"/>
              </a:rPr>
              <a:t>didaktická technika</a:t>
            </a:r>
          </a:p>
          <a:p>
            <a:pPr lvl="1">
              <a:defRPr/>
            </a:pPr>
            <a:r>
              <a:rPr lang="cs-CZ" dirty="0">
                <a:solidFill>
                  <a:schemeClr val="bg1"/>
                </a:solidFill>
                <a:latin typeface="+mj-lt"/>
              </a:rPr>
              <a:t>technické prostředky a zařízení, umožňující použití učebních pomůcek</a:t>
            </a:r>
          </a:p>
          <a:p>
            <a:pPr>
              <a:defRPr/>
            </a:pPr>
            <a:r>
              <a:rPr lang="cs-CZ" b="1" dirty="0">
                <a:solidFill>
                  <a:schemeClr val="bg1"/>
                </a:solidFill>
                <a:latin typeface="+mj-lt"/>
              </a:rPr>
              <a:t>vyučovací, výchovná a výcviková místa a prostory</a:t>
            </a:r>
            <a:endParaRPr lang="cs-CZ" dirty="0">
              <a:solidFill>
                <a:schemeClr val="bg1"/>
              </a:solidFill>
              <a:latin typeface="+mj-lt"/>
            </a:endParaRPr>
          </a:p>
          <a:p>
            <a:pPr>
              <a:defRPr/>
            </a:pPr>
            <a:endParaRPr lang="cs-CZ" dirty="0">
              <a:solidFill>
                <a:schemeClr val="bg1"/>
              </a:solidFill>
              <a:latin typeface="+mj-lt"/>
            </a:endParaRP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A6793BA7-8B5C-4034-98DF-B18F5221C0AE}"/>
              </a:ext>
            </a:extLst>
          </p:cNvPr>
          <p:cNvSpPr>
            <a:spLocks noGrp="1" noRot="1" noChangeArrowheads="1"/>
          </p:cNvSpPr>
          <p:nvPr>
            <p:ph type="title" idx="4294967295"/>
          </p:nvPr>
        </p:nvSpPr>
        <p:spPr>
          <a:xfrm>
            <a:off x="1187450" y="-19050"/>
            <a:ext cx="8385175" cy="1190625"/>
          </a:xfrm>
        </p:spPr>
        <p:txBody>
          <a:bodyPr/>
          <a:lstStyle/>
          <a:p>
            <a:pPr algn="l"/>
            <a:r>
              <a:rPr lang="cs-CZ" altLang="cs-CZ" sz="3600">
                <a:solidFill>
                  <a:schemeClr val="bg1"/>
                </a:solidFill>
              </a:rPr>
              <a:t>Učební pomůcky</a:t>
            </a:r>
          </a:p>
        </p:txBody>
      </p:sp>
      <p:sp>
        <p:nvSpPr>
          <p:cNvPr id="193539" name="Rectangle 3">
            <a:extLst>
              <a:ext uri="{FF2B5EF4-FFF2-40B4-BE49-F238E27FC236}">
                <a16:creationId xmlns:a16="http://schemas.microsoft.com/office/drawing/2014/main" id="{A37CCAD1-160A-46A2-8107-60C472AA0E6E}"/>
              </a:ext>
            </a:extLst>
          </p:cNvPr>
          <p:cNvSpPr>
            <a:spLocks noGrp="1" noRot="1" noChangeArrowheads="1"/>
          </p:cNvSpPr>
          <p:nvPr>
            <p:ph type="body" idx="4294967295"/>
          </p:nvPr>
        </p:nvSpPr>
        <p:spPr>
          <a:xfrm>
            <a:off x="608013" y="1412875"/>
            <a:ext cx="8686800" cy="5445125"/>
          </a:xfrm>
        </p:spPr>
        <p:txBody>
          <a:bodyPr/>
          <a:lstStyle/>
          <a:p>
            <a:pPr>
              <a:lnSpc>
                <a:spcPct val="80000"/>
              </a:lnSpc>
              <a:defRPr/>
            </a:pPr>
            <a:r>
              <a:rPr lang="cs-CZ" sz="2400" b="1" dirty="0">
                <a:solidFill>
                  <a:schemeClr val="bg1"/>
                </a:solidFill>
                <a:latin typeface="+mj-lt"/>
              </a:rPr>
              <a:t>skutečné předměty</a:t>
            </a:r>
          </a:p>
          <a:p>
            <a:pPr lvl="1">
              <a:lnSpc>
                <a:spcPct val="80000"/>
              </a:lnSpc>
              <a:defRPr/>
            </a:pPr>
            <a:r>
              <a:rPr lang="cs-CZ" sz="2400" dirty="0">
                <a:solidFill>
                  <a:schemeClr val="bg1"/>
                </a:solidFill>
                <a:latin typeface="+mj-lt"/>
              </a:rPr>
              <a:t>voj. </a:t>
            </a:r>
            <a:r>
              <a:rPr lang="cs-CZ" sz="2400" dirty="0" err="1">
                <a:solidFill>
                  <a:schemeClr val="bg1"/>
                </a:solidFill>
                <a:latin typeface="+mj-lt"/>
              </a:rPr>
              <a:t>tech</a:t>
            </a:r>
            <a:r>
              <a:rPr lang="cs-CZ" sz="2400" dirty="0">
                <a:solidFill>
                  <a:schemeClr val="bg1"/>
                </a:solidFill>
                <a:latin typeface="+mj-lt"/>
              </a:rPr>
              <a:t>. a zbraně, jejich součásti, střelivo apod.</a:t>
            </a:r>
          </a:p>
          <a:p>
            <a:pPr>
              <a:lnSpc>
                <a:spcPct val="80000"/>
              </a:lnSpc>
              <a:defRPr/>
            </a:pPr>
            <a:r>
              <a:rPr lang="cs-CZ" sz="2400" b="1" dirty="0">
                <a:solidFill>
                  <a:schemeClr val="bg1"/>
                </a:solidFill>
                <a:latin typeface="+mj-lt"/>
              </a:rPr>
              <a:t>modely</a:t>
            </a:r>
          </a:p>
          <a:p>
            <a:pPr lvl="1">
              <a:lnSpc>
                <a:spcPct val="80000"/>
              </a:lnSpc>
              <a:defRPr/>
            </a:pPr>
            <a:r>
              <a:rPr lang="cs-CZ" sz="2400" dirty="0">
                <a:solidFill>
                  <a:schemeClr val="bg1"/>
                </a:solidFill>
                <a:latin typeface="+mj-lt"/>
              </a:rPr>
              <a:t>statické modely, dynamické modely</a:t>
            </a:r>
          </a:p>
          <a:p>
            <a:pPr>
              <a:lnSpc>
                <a:spcPct val="80000"/>
              </a:lnSpc>
              <a:defRPr/>
            </a:pPr>
            <a:r>
              <a:rPr lang="cs-CZ" sz="2400" b="1" dirty="0">
                <a:solidFill>
                  <a:schemeClr val="bg1"/>
                </a:solidFill>
                <a:latin typeface="+mj-lt"/>
              </a:rPr>
              <a:t>přístroje</a:t>
            </a:r>
          </a:p>
          <a:p>
            <a:pPr lvl="1">
              <a:lnSpc>
                <a:spcPct val="80000"/>
              </a:lnSpc>
              <a:defRPr/>
            </a:pPr>
            <a:r>
              <a:rPr lang="cs-CZ" sz="2400" dirty="0">
                <a:solidFill>
                  <a:schemeClr val="bg1"/>
                </a:solidFill>
                <a:latin typeface="+mj-lt"/>
              </a:rPr>
              <a:t>měřicí, pozorovací, demonstrační apod.</a:t>
            </a:r>
          </a:p>
          <a:p>
            <a:pPr>
              <a:lnSpc>
                <a:spcPct val="80000"/>
              </a:lnSpc>
              <a:defRPr/>
            </a:pPr>
            <a:r>
              <a:rPr lang="cs-CZ" sz="2400" b="1" dirty="0">
                <a:solidFill>
                  <a:schemeClr val="bg1"/>
                </a:solidFill>
                <a:latin typeface="+mj-lt"/>
              </a:rPr>
              <a:t>zobrazení</a:t>
            </a:r>
          </a:p>
          <a:p>
            <a:pPr lvl="1">
              <a:lnSpc>
                <a:spcPct val="80000"/>
              </a:lnSpc>
              <a:defRPr/>
            </a:pPr>
            <a:r>
              <a:rPr lang="cs-CZ" sz="2400" dirty="0">
                <a:solidFill>
                  <a:schemeClr val="bg1"/>
                </a:solidFill>
                <a:latin typeface="+mj-lt"/>
              </a:rPr>
              <a:t>obrazy, transparenty, filmy, fotografie, video</a:t>
            </a:r>
          </a:p>
          <a:p>
            <a:pPr>
              <a:lnSpc>
                <a:spcPct val="80000"/>
              </a:lnSpc>
              <a:defRPr/>
            </a:pPr>
            <a:r>
              <a:rPr lang="cs-CZ" sz="2400" b="1" dirty="0">
                <a:solidFill>
                  <a:schemeClr val="bg1"/>
                </a:solidFill>
                <a:latin typeface="+mj-lt"/>
              </a:rPr>
              <a:t>zvukové záznamy</a:t>
            </a:r>
          </a:p>
          <a:p>
            <a:pPr lvl="1">
              <a:lnSpc>
                <a:spcPct val="80000"/>
              </a:lnSpc>
              <a:defRPr/>
            </a:pPr>
            <a:r>
              <a:rPr lang="cs-CZ" sz="2400" dirty="0">
                <a:solidFill>
                  <a:schemeClr val="bg1"/>
                </a:solidFill>
                <a:latin typeface="+mj-lt"/>
              </a:rPr>
              <a:t>magnetofonové nahrávky, CD</a:t>
            </a:r>
          </a:p>
          <a:p>
            <a:pPr>
              <a:lnSpc>
                <a:spcPct val="80000"/>
              </a:lnSpc>
              <a:defRPr/>
            </a:pPr>
            <a:r>
              <a:rPr lang="cs-CZ" sz="2400" b="1" dirty="0">
                <a:solidFill>
                  <a:schemeClr val="bg1"/>
                </a:solidFill>
                <a:latin typeface="+mj-lt"/>
              </a:rPr>
              <a:t>programy</a:t>
            </a:r>
          </a:p>
          <a:p>
            <a:pPr lvl="1">
              <a:lnSpc>
                <a:spcPct val="80000"/>
              </a:lnSpc>
              <a:defRPr/>
            </a:pPr>
            <a:r>
              <a:rPr lang="cs-CZ" sz="2400" dirty="0">
                <a:solidFill>
                  <a:schemeClr val="bg1"/>
                </a:solidFill>
                <a:latin typeface="+mj-lt"/>
              </a:rPr>
              <a:t>pro vyučovací stroje, trenažéry, simulátory a PC</a:t>
            </a:r>
          </a:p>
          <a:p>
            <a:pPr>
              <a:lnSpc>
                <a:spcPct val="80000"/>
              </a:lnSpc>
              <a:defRPr/>
            </a:pPr>
            <a:r>
              <a:rPr lang="cs-CZ" sz="2400" b="1" dirty="0">
                <a:solidFill>
                  <a:schemeClr val="bg1"/>
                </a:solidFill>
                <a:latin typeface="+mj-lt"/>
              </a:rPr>
              <a:t>literární pomůcky</a:t>
            </a:r>
          </a:p>
          <a:p>
            <a:pPr lvl="1">
              <a:lnSpc>
                <a:spcPct val="80000"/>
              </a:lnSpc>
              <a:defRPr/>
            </a:pPr>
            <a:r>
              <a:rPr lang="cs-CZ" sz="2400" dirty="0">
                <a:solidFill>
                  <a:schemeClr val="bg1"/>
                </a:solidFill>
                <a:latin typeface="+mj-lt"/>
              </a:rPr>
              <a:t>učebnice, skripta, předpisy, odborná literatura,…</a:t>
            </a:r>
            <a:endParaRPr lang="cs-CZ" sz="2000" dirty="0">
              <a:solidFill>
                <a:schemeClr val="bg1"/>
              </a:solidFill>
              <a:latin typeface="+mj-lt"/>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49856D88-D80F-489E-AAE7-064850285BD0}"/>
              </a:ext>
            </a:extLst>
          </p:cNvPr>
          <p:cNvSpPr>
            <a:spLocks noGrp="1" noRot="1" noChangeArrowheads="1"/>
          </p:cNvSpPr>
          <p:nvPr>
            <p:ph type="title" idx="4294967295"/>
          </p:nvPr>
        </p:nvSpPr>
        <p:spPr>
          <a:xfrm>
            <a:off x="1116013" y="-171450"/>
            <a:ext cx="8385175" cy="1431925"/>
          </a:xfrm>
        </p:spPr>
        <p:txBody>
          <a:bodyPr/>
          <a:lstStyle/>
          <a:p>
            <a:pPr algn="l"/>
            <a:r>
              <a:rPr lang="cs-CZ" altLang="cs-CZ" sz="3600">
                <a:solidFill>
                  <a:schemeClr val="bg1"/>
                </a:solidFill>
              </a:rPr>
              <a:t>Didaktická technika</a:t>
            </a:r>
          </a:p>
        </p:txBody>
      </p:sp>
      <p:sp>
        <p:nvSpPr>
          <p:cNvPr id="195587" name="Rectangle 3">
            <a:extLst>
              <a:ext uri="{FF2B5EF4-FFF2-40B4-BE49-F238E27FC236}">
                <a16:creationId xmlns:a16="http://schemas.microsoft.com/office/drawing/2014/main" id="{73DD8A03-34D7-4B24-9DB7-91F1BA305A3C}"/>
              </a:ext>
            </a:extLst>
          </p:cNvPr>
          <p:cNvSpPr>
            <a:spLocks noGrp="1" noRot="1" noChangeArrowheads="1"/>
          </p:cNvSpPr>
          <p:nvPr>
            <p:ph type="body" idx="4294967295"/>
          </p:nvPr>
        </p:nvSpPr>
        <p:spPr>
          <a:xfrm>
            <a:off x="457200" y="1600200"/>
            <a:ext cx="8686800" cy="4456113"/>
          </a:xfrm>
        </p:spPr>
        <p:txBody>
          <a:bodyPr/>
          <a:lstStyle/>
          <a:p>
            <a:pPr>
              <a:defRPr/>
            </a:pPr>
            <a:r>
              <a:rPr lang="cs-CZ" dirty="0">
                <a:solidFill>
                  <a:schemeClr val="bg1"/>
                </a:solidFill>
                <a:latin typeface="+mj-lt"/>
              </a:rPr>
              <a:t>zapojuje více smyslů</a:t>
            </a:r>
          </a:p>
          <a:p>
            <a:pPr>
              <a:defRPr/>
            </a:pPr>
            <a:r>
              <a:rPr lang="cs-CZ" dirty="0">
                <a:solidFill>
                  <a:schemeClr val="bg1"/>
                </a:solidFill>
                <a:latin typeface="+mj-lt"/>
              </a:rPr>
              <a:t>ovlivňuje soustředění vojáků na požadovaný objekt (jev)</a:t>
            </a:r>
          </a:p>
          <a:p>
            <a:pPr>
              <a:defRPr/>
            </a:pPr>
            <a:r>
              <a:rPr lang="cs-CZ" dirty="0">
                <a:solidFill>
                  <a:schemeClr val="bg1"/>
                </a:solidFill>
                <a:latin typeface="+mj-lt"/>
              </a:rPr>
              <a:t>vytvářejí příznivé podmínky pro zkrácení času na trvalé zapamatování</a:t>
            </a:r>
          </a:p>
          <a:p>
            <a:pPr>
              <a:defRPr/>
            </a:pPr>
            <a:r>
              <a:rPr lang="cs-CZ" dirty="0">
                <a:solidFill>
                  <a:schemeClr val="bg1"/>
                </a:solidFill>
                <a:latin typeface="+mj-lt"/>
              </a:rPr>
              <a:t>přispívá k řízenému spojování teorie s praxí</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9713E3A5-CD10-4A7A-A420-F00C9E1CAC8B}"/>
              </a:ext>
            </a:extLst>
          </p:cNvPr>
          <p:cNvSpPr>
            <a:spLocks noGrp="1" noRot="1" noChangeArrowheads="1"/>
          </p:cNvSpPr>
          <p:nvPr>
            <p:ph type="title" idx="4294967295"/>
          </p:nvPr>
        </p:nvSpPr>
        <p:spPr>
          <a:xfrm>
            <a:off x="1116013" y="0"/>
            <a:ext cx="8385175" cy="1190625"/>
          </a:xfrm>
        </p:spPr>
        <p:txBody>
          <a:bodyPr/>
          <a:lstStyle/>
          <a:p>
            <a:pPr algn="l"/>
            <a:r>
              <a:rPr lang="cs-CZ" altLang="cs-CZ" sz="3600">
                <a:solidFill>
                  <a:schemeClr val="bg1"/>
                </a:solidFill>
              </a:rPr>
              <a:t>Didaktická technika</a:t>
            </a:r>
          </a:p>
        </p:txBody>
      </p:sp>
      <p:sp>
        <p:nvSpPr>
          <p:cNvPr id="197635" name="Rectangle 3">
            <a:extLst>
              <a:ext uri="{FF2B5EF4-FFF2-40B4-BE49-F238E27FC236}">
                <a16:creationId xmlns:a16="http://schemas.microsoft.com/office/drawing/2014/main" id="{24B0B085-2353-4FDB-AA3F-F19B6F1B42BD}"/>
              </a:ext>
            </a:extLst>
          </p:cNvPr>
          <p:cNvSpPr>
            <a:spLocks noGrp="1" noRot="1" noChangeArrowheads="1"/>
          </p:cNvSpPr>
          <p:nvPr>
            <p:ph type="body" idx="4294967295"/>
          </p:nvPr>
        </p:nvSpPr>
        <p:spPr>
          <a:xfrm>
            <a:off x="539750" y="1674813"/>
            <a:ext cx="8229600" cy="5183187"/>
          </a:xfrm>
        </p:spPr>
        <p:txBody>
          <a:bodyPr/>
          <a:lstStyle/>
          <a:p>
            <a:pPr>
              <a:lnSpc>
                <a:spcPct val="90000"/>
              </a:lnSpc>
              <a:defRPr/>
            </a:pPr>
            <a:r>
              <a:rPr lang="cs-CZ" dirty="0">
                <a:solidFill>
                  <a:schemeClr val="bg1"/>
                </a:solidFill>
                <a:latin typeface="+mj-lt"/>
              </a:rPr>
              <a:t>pro </a:t>
            </a:r>
            <a:r>
              <a:rPr lang="cs-CZ" b="1" dirty="0">
                <a:solidFill>
                  <a:schemeClr val="bg1"/>
                </a:solidFill>
                <a:latin typeface="+mj-lt"/>
              </a:rPr>
              <a:t>sdělování informací</a:t>
            </a:r>
            <a:r>
              <a:rPr lang="cs-CZ" dirty="0">
                <a:solidFill>
                  <a:schemeClr val="bg1"/>
                </a:solidFill>
                <a:latin typeface="+mj-lt"/>
              </a:rPr>
              <a:t>:</a:t>
            </a:r>
          </a:p>
          <a:p>
            <a:pPr lvl="1">
              <a:lnSpc>
                <a:spcPct val="90000"/>
              </a:lnSpc>
              <a:defRPr/>
            </a:pPr>
            <a:r>
              <a:rPr lang="cs-CZ" dirty="0">
                <a:solidFill>
                  <a:schemeClr val="bg1"/>
                </a:solidFill>
                <a:latin typeface="+mj-lt"/>
              </a:rPr>
              <a:t>auditivní (magnetofon),</a:t>
            </a:r>
          </a:p>
          <a:p>
            <a:pPr lvl="1">
              <a:lnSpc>
                <a:spcPct val="90000"/>
              </a:lnSpc>
              <a:defRPr/>
            </a:pPr>
            <a:r>
              <a:rPr lang="cs-CZ" dirty="0">
                <a:solidFill>
                  <a:schemeClr val="bg1"/>
                </a:solidFill>
                <a:latin typeface="+mj-lt"/>
              </a:rPr>
              <a:t>vizuální (tabule, zpětný projektor, diaprojektor, filmový projektor, </a:t>
            </a:r>
            <a:r>
              <a:rPr lang="cs-CZ" dirty="0" err="1">
                <a:solidFill>
                  <a:schemeClr val="bg1"/>
                </a:solidFill>
                <a:latin typeface="+mj-lt"/>
              </a:rPr>
              <a:t>vizualizér</a:t>
            </a:r>
            <a:r>
              <a:rPr lang="cs-CZ" dirty="0">
                <a:solidFill>
                  <a:schemeClr val="bg1"/>
                </a:solidFill>
                <a:latin typeface="+mj-lt"/>
              </a:rPr>
              <a:t>),</a:t>
            </a:r>
          </a:p>
          <a:p>
            <a:pPr lvl="1">
              <a:lnSpc>
                <a:spcPct val="90000"/>
              </a:lnSpc>
              <a:defRPr/>
            </a:pPr>
            <a:r>
              <a:rPr lang="cs-CZ" dirty="0">
                <a:solidFill>
                  <a:schemeClr val="bg1"/>
                </a:solidFill>
                <a:latin typeface="+mj-lt"/>
              </a:rPr>
              <a:t>audiovizuální (promítačka, video, televize, displej počítačového systému);</a:t>
            </a:r>
          </a:p>
          <a:p>
            <a:pPr>
              <a:lnSpc>
                <a:spcPct val="90000"/>
              </a:lnSpc>
              <a:defRPr/>
            </a:pPr>
            <a:r>
              <a:rPr lang="cs-CZ" dirty="0">
                <a:solidFill>
                  <a:schemeClr val="bg1"/>
                </a:solidFill>
                <a:latin typeface="+mj-lt"/>
              </a:rPr>
              <a:t>pro </a:t>
            </a:r>
            <a:r>
              <a:rPr lang="cs-CZ" b="1" dirty="0">
                <a:solidFill>
                  <a:schemeClr val="bg1"/>
                </a:solidFill>
                <a:latin typeface="+mj-lt"/>
              </a:rPr>
              <a:t>řízení osvojování vědomostí, dovedností a návyků </a:t>
            </a:r>
            <a:r>
              <a:rPr lang="cs-CZ" dirty="0">
                <a:solidFill>
                  <a:schemeClr val="bg1"/>
                </a:solidFill>
                <a:latin typeface="+mj-lt"/>
              </a:rPr>
              <a:t>(vyučovací stroje):</a:t>
            </a:r>
          </a:p>
          <a:p>
            <a:pPr lvl="1">
              <a:lnSpc>
                <a:spcPct val="90000"/>
              </a:lnSpc>
              <a:defRPr/>
            </a:pPr>
            <a:r>
              <a:rPr lang="cs-CZ" dirty="0">
                <a:solidFill>
                  <a:schemeClr val="bg1"/>
                </a:solidFill>
                <a:latin typeface="+mj-lt"/>
              </a:rPr>
              <a:t>trenažér, simulátor, počítač;</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4C69E9E4-74BE-4AB8-994B-4BB6C6459D6C}"/>
              </a:ext>
            </a:extLst>
          </p:cNvPr>
          <p:cNvSpPr>
            <a:spLocks noGrp="1" noRot="1" noChangeArrowheads="1"/>
          </p:cNvSpPr>
          <p:nvPr>
            <p:ph type="title" idx="4294967295"/>
          </p:nvPr>
        </p:nvSpPr>
        <p:spPr>
          <a:xfrm>
            <a:off x="1116013" y="-171450"/>
            <a:ext cx="8243887" cy="1314450"/>
          </a:xfrm>
        </p:spPr>
        <p:txBody>
          <a:bodyPr/>
          <a:lstStyle/>
          <a:p>
            <a:pPr algn="l"/>
            <a:r>
              <a:rPr lang="cs-CZ" altLang="cs-CZ" sz="3600">
                <a:solidFill>
                  <a:schemeClr val="bg1"/>
                </a:solidFill>
              </a:rPr>
              <a:t>Výuková a výcviková místa a prostory</a:t>
            </a:r>
          </a:p>
        </p:txBody>
      </p:sp>
      <p:sp>
        <p:nvSpPr>
          <p:cNvPr id="199683" name="Rectangle 3">
            <a:extLst>
              <a:ext uri="{FF2B5EF4-FFF2-40B4-BE49-F238E27FC236}">
                <a16:creationId xmlns:a16="http://schemas.microsoft.com/office/drawing/2014/main" id="{2F2502F8-B64F-4046-B9A1-DE0904F736A0}"/>
              </a:ext>
            </a:extLst>
          </p:cNvPr>
          <p:cNvSpPr>
            <a:spLocks noGrp="1" noRot="1" noChangeArrowheads="1"/>
          </p:cNvSpPr>
          <p:nvPr>
            <p:ph type="body" idx="4294967295"/>
          </p:nvPr>
        </p:nvSpPr>
        <p:spPr>
          <a:xfrm>
            <a:off x="900113" y="1654175"/>
            <a:ext cx="7643812" cy="4608513"/>
          </a:xfrm>
        </p:spPr>
        <p:txBody>
          <a:bodyPr/>
          <a:lstStyle/>
          <a:p>
            <a:pPr>
              <a:defRPr/>
            </a:pPr>
            <a:r>
              <a:rPr lang="cs-CZ" dirty="0">
                <a:solidFill>
                  <a:schemeClr val="bg1"/>
                </a:solidFill>
                <a:latin typeface="+mj-lt"/>
              </a:rPr>
              <a:t>učebny</a:t>
            </a:r>
          </a:p>
          <a:p>
            <a:pPr>
              <a:defRPr/>
            </a:pPr>
            <a:r>
              <a:rPr lang="cs-CZ" dirty="0">
                <a:solidFill>
                  <a:schemeClr val="bg1"/>
                </a:solidFill>
                <a:latin typeface="+mj-lt"/>
              </a:rPr>
              <a:t>dílny</a:t>
            </a:r>
          </a:p>
          <a:p>
            <a:pPr>
              <a:defRPr/>
            </a:pPr>
            <a:r>
              <a:rPr lang="cs-CZ" dirty="0">
                <a:solidFill>
                  <a:schemeClr val="bg1"/>
                </a:solidFill>
                <a:latin typeface="+mj-lt"/>
              </a:rPr>
              <a:t>kabinety</a:t>
            </a:r>
          </a:p>
          <a:p>
            <a:pPr>
              <a:defRPr/>
            </a:pPr>
            <a:r>
              <a:rPr lang="cs-CZ" dirty="0">
                <a:solidFill>
                  <a:schemeClr val="bg1"/>
                </a:solidFill>
                <a:latin typeface="+mj-lt"/>
              </a:rPr>
              <a:t>studovny</a:t>
            </a:r>
          </a:p>
          <a:p>
            <a:pPr>
              <a:defRPr/>
            </a:pPr>
            <a:r>
              <a:rPr lang="cs-CZ" dirty="0">
                <a:solidFill>
                  <a:schemeClr val="bg1"/>
                </a:solidFill>
                <a:latin typeface="+mj-lt"/>
              </a:rPr>
              <a:t>knihovny</a:t>
            </a:r>
          </a:p>
          <a:p>
            <a:pPr>
              <a:defRPr/>
            </a:pPr>
            <a:r>
              <a:rPr lang="cs-CZ" dirty="0">
                <a:solidFill>
                  <a:schemeClr val="bg1"/>
                </a:solidFill>
                <a:latin typeface="+mj-lt"/>
              </a:rPr>
              <a:t>cvičiště</a:t>
            </a:r>
          </a:p>
          <a:p>
            <a:pPr>
              <a:defRPr/>
            </a:pPr>
            <a:r>
              <a:rPr lang="cs-CZ" dirty="0">
                <a:solidFill>
                  <a:schemeClr val="bg1"/>
                </a:solidFill>
                <a:latin typeface="+mj-lt"/>
              </a:rPr>
              <a:t>laboratoře.</a:t>
            </a:r>
          </a:p>
          <a:p>
            <a:pPr>
              <a:defRPr/>
            </a:pPr>
            <a:endParaRPr lang="cs-CZ" dirty="0">
              <a:solidFill>
                <a:schemeClr val="bg1"/>
              </a:solidFill>
              <a:latin typeface="+mj-lt"/>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38C8A68-5885-4BD9-B6A4-AE821242954C}"/>
              </a:ext>
            </a:extLst>
          </p:cNvPr>
          <p:cNvSpPr>
            <a:spLocks noGrp="1" noRot="1" noChangeArrowheads="1"/>
          </p:cNvSpPr>
          <p:nvPr>
            <p:ph type="title" idx="4294967295"/>
          </p:nvPr>
        </p:nvSpPr>
        <p:spPr>
          <a:xfrm>
            <a:off x="1411778" y="176570"/>
            <a:ext cx="6319929" cy="736600"/>
          </a:xfrm>
        </p:spPr>
        <p:txBody>
          <a:bodyPr/>
          <a:lstStyle/>
          <a:p>
            <a:pPr algn="l"/>
            <a:r>
              <a:rPr lang="cs-CZ" altLang="cs-CZ" sz="3600" b="1">
                <a:solidFill>
                  <a:srgbClr val="FF0000"/>
                </a:solidFill>
              </a:rPr>
              <a:t>Organizace výcviku</a:t>
            </a:r>
          </a:p>
        </p:txBody>
      </p:sp>
      <p:sp>
        <p:nvSpPr>
          <p:cNvPr id="59395" name="Rectangle 3">
            <a:extLst>
              <a:ext uri="{FF2B5EF4-FFF2-40B4-BE49-F238E27FC236}">
                <a16:creationId xmlns:a16="http://schemas.microsoft.com/office/drawing/2014/main" id="{96F799F4-C079-43D8-B336-EC80530D14C1}"/>
              </a:ext>
            </a:extLst>
          </p:cNvPr>
          <p:cNvSpPr>
            <a:spLocks noGrp="1" noRot="1" noChangeArrowheads="1"/>
          </p:cNvSpPr>
          <p:nvPr>
            <p:ph type="body" idx="4294967295"/>
          </p:nvPr>
        </p:nvSpPr>
        <p:spPr>
          <a:xfrm>
            <a:off x="539750" y="1628775"/>
            <a:ext cx="8007350" cy="4692650"/>
          </a:xfrm>
        </p:spPr>
        <p:txBody>
          <a:bodyPr/>
          <a:lstStyle/>
          <a:p>
            <a:pPr>
              <a:defRPr/>
            </a:pPr>
            <a:r>
              <a:rPr lang="cs-CZ" dirty="0">
                <a:solidFill>
                  <a:schemeClr val="bg1"/>
                </a:solidFill>
                <a:latin typeface="+mj-lt"/>
              </a:rPr>
              <a:t>Plánování</a:t>
            </a:r>
          </a:p>
          <a:p>
            <a:pPr lvl="2">
              <a:defRPr/>
            </a:pPr>
            <a:r>
              <a:rPr lang="cs-CZ" dirty="0">
                <a:solidFill>
                  <a:schemeClr val="bg1"/>
                </a:solidFill>
                <a:latin typeface="+mj-lt"/>
              </a:rPr>
              <a:t>termíny, prostory, jednotky, technika, personál</a:t>
            </a:r>
          </a:p>
          <a:p>
            <a:pPr>
              <a:defRPr/>
            </a:pPr>
            <a:r>
              <a:rPr lang="cs-CZ" dirty="0">
                <a:solidFill>
                  <a:schemeClr val="bg1"/>
                </a:solidFill>
                <a:latin typeface="+mj-lt"/>
              </a:rPr>
              <a:t>Příprava provedení</a:t>
            </a:r>
          </a:p>
          <a:p>
            <a:pPr lvl="2">
              <a:defRPr/>
            </a:pPr>
            <a:r>
              <a:rPr lang="cs-CZ" dirty="0">
                <a:solidFill>
                  <a:schemeClr val="bg1"/>
                </a:solidFill>
                <a:latin typeface="+mj-lt"/>
              </a:rPr>
              <a:t>osobní, dokumenty, materiál, instruktoři</a:t>
            </a:r>
          </a:p>
          <a:p>
            <a:pPr>
              <a:defRPr/>
            </a:pPr>
            <a:r>
              <a:rPr lang="cs-CZ" dirty="0">
                <a:solidFill>
                  <a:schemeClr val="bg1"/>
                </a:solidFill>
                <a:latin typeface="+mj-lt"/>
              </a:rPr>
              <a:t>Realizace</a:t>
            </a:r>
          </a:p>
          <a:p>
            <a:pPr lvl="2">
              <a:defRPr/>
            </a:pPr>
            <a:r>
              <a:rPr lang="cs-CZ" dirty="0">
                <a:solidFill>
                  <a:schemeClr val="bg1"/>
                </a:solidFill>
                <a:latin typeface="+mj-lt"/>
              </a:rPr>
              <a:t>poučení cvičících, BO, spojení, koordinace součinnosti</a:t>
            </a:r>
          </a:p>
          <a:p>
            <a:pPr>
              <a:defRPr/>
            </a:pPr>
            <a:r>
              <a:rPr lang="cs-CZ" dirty="0">
                <a:solidFill>
                  <a:schemeClr val="bg1"/>
                </a:solidFill>
                <a:latin typeface="+mj-lt"/>
              </a:rPr>
              <a:t>Vyhodnocení</a:t>
            </a:r>
          </a:p>
          <a:p>
            <a:pPr>
              <a:defRPr/>
            </a:pPr>
            <a:r>
              <a:rPr lang="cs-CZ" dirty="0">
                <a:solidFill>
                  <a:schemeClr val="bg1"/>
                </a:solidFill>
                <a:latin typeface="+mj-lt"/>
              </a:rPr>
              <a:t>Kontrola a evidence výsledků</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FC0B806E-6923-45E6-9300-09527E1FFB47}"/>
              </a:ext>
            </a:extLst>
          </p:cNvPr>
          <p:cNvSpPr>
            <a:spLocks noGrp="1" noRot="1" noChangeArrowheads="1"/>
          </p:cNvSpPr>
          <p:nvPr>
            <p:ph type="title" idx="4294967295"/>
          </p:nvPr>
        </p:nvSpPr>
        <p:spPr>
          <a:xfrm>
            <a:off x="1116013" y="-171450"/>
            <a:ext cx="8385175" cy="1431925"/>
          </a:xfrm>
        </p:spPr>
        <p:txBody>
          <a:bodyPr/>
          <a:lstStyle/>
          <a:p>
            <a:pPr algn="l"/>
            <a:r>
              <a:rPr lang="cs-CZ" altLang="cs-CZ" sz="3600">
                <a:solidFill>
                  <a:schemeClr val="bg1"/>
                </a:solidFill>
              </a:rPr>
              <a:t>Zabezpečení výcviku přežití</a:t>
            </a:r>
          </a:p>
        </p:txBody>
      </p:sp>
      <p:sp>
        <p:nvSpPr>
          <p:cNvPr id="25603" name="Rectangle 3">
            <a:extLst>
              <a:ext uri="{FF2B5EF4-FFF2-40B4-BE49-F238E27FC236}">
                <a16:creationId xmlns:a16="http://schemas.microsoft.com/office/drawing/2014/main" id="{7F09C96B-9FF0-4E6B-A60E-507B5EC03BC2}"/>
              </a:ext>
            </a:extLst>
          </p:cNvPr>
          <p:cNvSpPr>
            <a:spLocks noGrp="1" noRot="1" noChangeArrowheads="1"/>
          </p:cNvSpPr>
          <p:nvPr>
            <p:ph type="body" idx="4294967295"/>
          </p:nvPr>
        </p:nvSpPr>
        <p:spPr>
          <a:xfrm>
            <a:off x="468313" y="1989138"/>
            <a:ext cx="8007350" cy="4191000"/>
          </a:xfrm>
        </p:spPr>
        <p:txBody>
          <a:bodyPr/>
          <a:lstStyle/>
          <a:p>
            <a:pPr>
              <a:defRPr/>
            </a:pPr>
            <a:r>
              <a:rPr lang="cs-CZ" dirty="0">
                <a:solidFill>
                  <a:schemeClr val="bg1"/>
                </a:solidFill>
                <a:latin typeface="+mj-lt"/>
              </a:rPr>
              <a:t>učebně výcviková základna</a:t>
            </a:r>
          </a:p>
          <a:p>
            <a:pPr>
              <a:defRPr/>
            </a:pPr>
            <a:r>
              <a:rPr lang="cs-CZ" dirty="0">
                <a:solidFill>
                  <a:schemeClr val="bg1"/>
                </a:solidFill>
                <a:latin typeface="+mj-lt"/>
              </a:rPr>
              <a:t>materiální zabezpečení</a:t>
            </a:r>
          </a:p>
          <a:p>
            <a:pPr>
              <a:defRPr/>
            </a:pPr>
            <a:r>
              <a:rPr lang="cs-CZ" dirty="0">
                <a:solidFill>
                  <a:schemeClr val="bg1"/>
                </a:solidFill>
                <a:latin typeface="+mj-lt"/>
              </a:rPr>
              <a:t>zdravotnické zabezpečení</a:t>
            </a:r>
          </a:p>
          <a:p>
            <a:pPr>
              <a:defRPr/>
            </a:pPr>
            <a:r>
              <a:rPr lang="cs-CZ" dirty="0">
                <a:solidFill>
                  <a:schemeClr val="bg1"/>
                </a:solidFill>
                <a:latin typeface="+mj-lt"/>
              </a:rPr>
              <a:t>bezpečnost a ochrana před poškozením zdraví při výcviku </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3FBF989C-480C-4E0B-9823-44BE1893AD61}"/>
              </a:ext>
            </a:extLst>
          </p:cNvPr>
          <p:cNvSpPr>
            <a:spLocks noGrp="1" noRot="1" noChangeArrowheads="1"/>
          </p:cNvSpPr>
          <p:nvPr>
            <p:ph type="title" idx="4294967295"/>
          </p:nvPr>
        </p:nvSpPr>
        <p:spPr>
          <a:xfrm>
            <a:off x="1116013" y="-171450"/>
            <a:ext cx="8385175" cy="1431925"/>
          </a:xfrm>
        </p:spPr>
        <p:txBody>
          <a:bodyPr/>
          <a:lstStyle/>
          <a:p>
            <a:pPr algn="l"/>
            <a:r>
              <a:rPr lang="cs-CZ" altLang="cs-CZ" sz="3600">
                <a:solidFill>
                  <a:schemeClr val="bg1"/>
                </a:solidFill>
              </a:rPr>
              <a:t>Bezpečnost a ochrana zdraví</a:t>
            </a:r>
          </a:p>
        </p:txBody>
      </p:sp>
      <p:sp>
        <p:nvSpPr>
          <p:cNvPr id="33795" name="Rectangle 3">
            <a:extLst>
              <a:ext uri="{FF2B5EF4-FFF2-40B4-BE49-F238E27FC236}">
                <a16:creationId xmlns:a16="http://schemas.microsoft.com/office/drawing/2014/main" id="{4DFBF9DA-BE9E-420E-9406-2F2841F84D9E}"/>
              </a:ext>
            </a:extLst>
          </p:cNvPr>
          <p:cNvSpPr>
            <a:spLocks noGrp="1" noRot="1" noChangeArrowheads="1"/>
          </p:cNvSpPr>
          <p:nvPr>
            <p:ph type="body" idx="4294967295"/>
          </p:nvPr>
        </p:nvSpPr>
        <p:spPr>
          <a:xfrm>
            <a:off x="684213" y="1676400"/>
            <a:ext cx="8007350" cy="4191000"/>
          </a:xfrm>
        </p:spPr>
        <p:txBody>
          <a:bodyPr/>
          <a:lstStyle/>
          <a:p>
            <a:pPr>
              <a:defRPr/>
            </a:pPr>
            <a:r>
              <a:rPr lang="cs-CZ" dirty="0">
                <a:solidFill>
                  <a:schemeClr val="bg1"/>
                </a:solidFill>
                <a:latin typeface="+mj-lt"/>
              </a:rPr>
              <a:t>Nebezpečí</a:t>
            </a:r>
          </a:p>
          <a:p>
            <a:pPr lvl="2">
              <a:defRPr/>
            </a:pPr>
            <a:r>
              <a:rPr lang="cs-CZ" dirty="0">
                <a:solidFill>
                  <a:schemeClr val="bg1"/>
                </a:solidFill>
                <a:latin typeface="+mj-lt"/>
              </a:rPr>
              <a:t>objektivní</a:t>
            </a:r>
          </a:p>
          <a:p>
            <a:pPr lvl="2">
              <a:defRPr/>
            </a:pPr>
            <a:r>
              <a:rPr lang="cs-CZ" dirty="0">
                <a:solidFill>
                  <a:schemeClr val="bg1"/>
                </a:solidFill>
                <a:latin typeface="+mj-lt"/>
              </a:rPr>
              <a:t>subjektivní</a:t>
            </a:r>
          </a:p>
          <a:p>
            <a:pPr lvl="2">
              <a:defRPr/>
            </a:pPr>
            <a:endParaRPr lang="cs-CZ" dirty="0">
              <a:solidFill>
                <a:schemeClr val="bg1"/>
              </a:solidFill>
              <a:latin typeface="+mj-lt"/>
            </a:endParaRPr>
          </a:p>
          <a:p>
            <a:pPr>
              <a:defRPr/>
            </a:pPr>
            <a:r>
              <a:rPr lang="cs-CZ" dirty="0">
                <a:solidFill>
                  <a:schemeClr val="bg1"/>
                </a:solidFill>
                <a:latin typeface="+mj-lt"/>
                <a:hlinkClick r:id="rId2" action="ppaction://hlinkfile"/>
              </a:rPr>
              <a:t>Bezpečnostní opatření</a:t>
            </a:r>
            <a:endParaRPr lang="cs-CZ" dirty="0">
              <a:solidFill>
                <a:schemeClr val="bg1"/>
              </a:solidFill>
              <a:latin typeface="+mj-lt"/>
            </a:endParaRPr>
          </a:p>
          <a:p>
            <a:pPr lvl="2">
              <a:defRPr/>
            </a:pPr>
            <a:endParaRPr lang="cs-CZ" dirty="0">
              <a:solidFill>
                <a:schemeClr val="bg1"/>
              </a:solidFill>
              <a:latin typeface="+mj-lt"/>
            </a:endParaRPr>
          </a:p>
          <a:p>
            <a:pPr>
              <a:defRPr/>
            </a:pPr>
            <a:r>
              <a:rPr lang="cs-CZ" dirty="0">
                <a:solidFill>
                  <a:schemeClr val="bg1"/>
                </a:solidFill>
                <a:latin typeface="+mj-lt"/>
              </a:rPr>
              <a:t>Zdravotnické zabezpečení (Zdrav-6-2)</a:t>
            </a:r>
          </a:p>
          <a:p>
            <a:pPr lvl="2">
              <a:defRPr/>
            </a:pPr>
            <a:r>
              <a:rPr lang="cs-CZ" dirty="0">
                <a:solidFill>
                  <a:schemeClr val="bg1"/>
                </a:solidFill>
                <a:latin typeface="+mj-lt"/>
              </a:rPr>
              <a:t>o rozsahu zdrav. zabezpečení STP rozhoduje lékař, </a:t>
            </a:r>
            <a:r>
              <a:rPr lang="cs-CZ" dirty="0" err="1">
                <a:solidFill>
                  <a:schemeClr val="bg1"/>
                </a:solidFill>
                <a:latin typeface="+mj-lt"/>
              </a:rPr>
              <a:t>kt</a:t>
            </a:r>
            <a:r>
              <a:rPr lang="cs-CZ" dirty="0">
                <a:solidFill>
                  <a:schemeClr val="bg1"/>
                </a:solidFill>
                <a:latin typeface="+mj-lt"/>
              </a:rPr>
              <a:t>. určil </a:t>
            </a:r>
            <a:r>
              <a:rPr lang="cs-CZ" dirty="0" err="1">
                <a:solidFill>
                  <a:schemeClr val="bg1"/>
                </a:solidFill>
                <a:latin typeface="+mj-lt"/>
              </a:rPr>
              <a:t>NPrO</a:t>
            </a:r>
            <a:r>
              <a:rPr lang="cs-CZ" dirty="0">
                <a:solidFill>
                  <a:schemeClr val="bg1"/>
                </a:solidFill>
                <a:latin typeface="+mj-lt"/>
              </a:rPr>
              <a:t> nebo </a:t>
            </a:r>
            <a:r>
              <a:rPr lang="cs-CZ" dirty="0" err="1">
                <a:solidFill>
                  <a:schemeClr val="bg1"/>
                </a:solidFill>
                <a:latin typeface="+mj-lt"/>
              </a:rPr>
              <a:t>POš</a:t>
            </a:r>
            <a:endParaRPr lang="cs-CZ" dirty="0">
              <a:solidFill>
                <a:schemeClr val="bg1"/>
              </a:solidFill>
              <a:latin typeface="+mj-lt"/>
            </a:endParaRP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230D2CE0-0475-4BE0-A262-A11943D3BB33}"/>
              </a:ext>
            </a:extLst>
          </p:cNvPr>
          <p:cNvSpPr>
            <a:spLocks noGrp="1" noChangeArrowheads="1"/>
          </p:cNvSpPr>
          <p:nvPr>
            <p:ph type="ctrTitle" idx="4294967295"/>
          </p:nvPr>
        </p:nvSpPr>
        <p:spPr>
          <a:xfrm>
            <a:off x="684213" y="1773238"/>
            <a:ext cx="7772400" cy="1736725"/>
          </a:xfrm>
        </p:spPr>
        <p:txBody>
          <a:bodyPr/>
          <a:lstStyle/>
          <a:p>
            <a:pPr algn="l"/>
            <a:r>
              <a:rPr lang="cs-CZ" altLang="cs-CZ" b="1">
                <a:solidFill>
                  <a:schemeClr val="bg1"/>
                </a:solidFill>
              </a:rPr>
              <a:t>2. Zásady přípravy a vedení zaměstnání</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175505C6-27A1-4300-88AE-A6E6BD2A181A}"/>
              </a:ext>
            </a:extLst>
          </p:cNvPr>
          <p:cNvSpPr>
            <a:spLocks noGrp="1" noChangeArrowheads="1"/>
          </p:cNvSpPr>
          <p:nvPr>
            <p:ph type="title" idx="4294967295"/>
          </p:nvPr>
        </p:nvSpPr>
        <p:spPr>
          <a:xfrm>
            <a:off x="1187450" y="-11113"/>
            <a:ext cx="8218488" cy="1135063"/>
          </a:xfrm>
        </p:spPr>
        <p:txBody>
          <a:bodyPr/>
          <a:lstStyle/>
          <a:p>
            <a:pPr algn="l"/>
            <a:r>
              <a:rPr lang="cs-CZ" altLang="cs-CZ" sz="4000" b="1" u="sng">
                <a:solidFill>
                  <a:schemeClr val="bg1"/>
                </a:solidFill>
              </a:rPr>
              <a:t>Úspěšné zaměstnání</a:t>
            </a:r>
          </a:p>
        </p:txBody>
      </p:sp>
      <p:sp>
        <p:nvSpPr>
          <p:cNvPr id="86019" name="Rectangle 3">
            <a:extLst>
              <a:ext uri="{FF2B5EF4-FFF2-40B4-BE49-F238E27FC236}">
                <a16:creationId xmlns:a16="http://schemas.microsoft.com/office/drawing/2014/main" id="{3D1AEB04-F329-42A3-A8C9-EA276D9F4F21}"/>
              </a:ext>
            </a:extLst>
          </p:cNvPr>
          <p:cNvSpPr>
            <a:spLocks noGrp="1" noChangeArrowheads="1"/>
          </p:cNvSpPr>
          <p:nvPr>
            <p:ph type="body" idx="4294967295"/>
          </p:nvPr>
        </p:nvSpPr>
        <p:spPr>
          <a:xfrm>
            <a:off x="914400" y="1700213"/>
            <a:ext cx="8229600" cy="4725987"/>
          </a:xfrm>
        </p:spPr>
        <p:txBody>
          <a:bodyPr/>
          <a:lstStyle/>
          <a:p>
            <a:pPr marL="0" indent="0">
              <a:lnSpc>
                <a:spcPct val="90000"/>
              </a:lnSpc>
              <a:buFont typeface="Wingdings" pitchFamily="2" charset="2"/>
              <a:buNone/>
              <a:defRPr/>
            </a:pPr>
            <a:endParaRPr lang="cs-CZ" b="1" dirty="0">
              <a:solidFill>
                <a:schemeClr val="bg1"/>
              </a:solidFill>
              <a:latin typeface="+mj-lt"/>
            </a:endParaRPr>
          </a:p>
          <a:p>
            <a:pPr marL="0" indent="0">
              <a:lnSpc>
                <a:spcPct val="90000"/>
              </a:lnSpc>
              <a:buFont typeface="Wingdings" pitchFamily="2" charset="2"/>
              <a:buNone/>
              <a:defRPr/>
            </a:pPr>
            <a:r>
              <a:rPr lang="cs-CZ" b="1" dirty="0">
                <a:solidFill>
                  <a:schemeClr val="bg1"/>
                </a:solidFill>
                <a:latin typeface="+mj-lt"/>
              </a:rPr>
              <a:t>všestranná příprava</a:t>
            </a:r>
          </a:p>
          <a:p>
            <a:pPr marL="0" indent="0">
              <a:lnSpc>
                <a:spcPct val="90000"/>
              </a:lnSpc>
              <a:buFont typeface="Wingdings" pitchFamily="2" charset="2"/>
              <a:buNone/>
              <a:defRPr/>
            </a:pPr>
            <a:r>
              <a:rPr lang="cs-CZ" dirty="0">
                <a:solidFill>
                  <a:schemeClr val="bg1"/>
                </a:solidFill>
                <a:latin typeface="+mj-lt"/>
              </a:rPr>
              <a:t>řídícím</a:t>
            </a:r>
          </a:p>
          <a:p>
            <a:pPr marL="0" indent="0">
              <a:lnSpc>
                <a:spcPct val="90000"/>
              </a:lnSpc>
              <a:buFont typeface="Wingdings" pitchFamily="2" charset="2"/>
              <a:buNone/>
              <a:defRPr/>
            </a:pPr>
            <a:endParaRPr lang="cs-CZ" b="1" dirty="0">
              <a:solidFill>
                <a:schemeClr val="bg1"/>
              </a:solidFill>
              <a:latin typeface="+mj-lt"/>
            </a:endParaRPr>
          </a:p>
          <a:p>
            <a:pPr marL="0" indent="0">
              <a:lnSpc>
                <a:spcPct val="90000"/>
              </a:lnSpc>
              <a:buFont typeface="Wingdings" pitchFamily="2" charset="2"/>
              <a:buNone/>
              <a:defRPr/>
            </a:pPr>
            <a:r>
              <a:rPr lang="cs-CZ" b="1" dirty="0">
                <a:solidFill>
                  <a:schemeClr val="bg1"/>
                </a:solidFill>
                <a:latin typeface="+mj-lt"/>
              </a:rPr>
              <a:t>připravenost řídícího</a:t>
            </a:r>
            <a:endParaRPr lang="cs-CZ" dirty="0">
              <a:solidFill>
                <a:schemeClr val="bg1"/>
              </a:solidFill>
              <a:latin typeface="+mj-lt"/>
            </a:endParaRPr>
          </a:p>
          <a:p>
            <a:pPr marL="0" indent="0">
              <a:lnSpc>
                <a:spcPct val="90000"/>
              </a:lnSpc>
              <a:buFont typeface="Wingdings" pitchFamily="2" charset="2"/>
              <a:buNone/>
              <a:defRPr/>
            </a:pPr>
            <a:r>
              <a:rPr lang="cs-CZ" dirty="0">
                <a:solidFill>
                  <a:schemeClr val="bg1"/>
                </a:solidFill>
                <a:latin typeface="+mj-lt"/>
              </a:rPr>
              <a:t>na zaměstnání je výsledkem</a:t>
            </a:r>
          </a:p>
          <a:p>
            <a:pPr marL="0" indent="0">
              <a:lnSpc>
                <a:spcPct val="90000"/>
              </a:lnSpc>
              <a:buFont typeface="Wingdings" pitchFamily="2" charset="2"/>
              <a:buNone/>
              <a:defRPr/>
            </a:pPr>
            <a:r>
              <a:rPr lang="cs-CZ" b="1" dirty="0">
                <a:solidFill>
                  <a:schemeClr val="bg1"/>
                </a:solidFill>
                <a:latin typeface="+mj-lt"/>
              </a:rPr>
              <a:t>dlouhodobé práce</a:t>
            </a:r>
            <a:r>
              <a:rPr lang="cs-CZ" dirty="0">
                <a:solidFill>
                  <a:schemeClr val="bg1"/>
                </a:solidFill>
                <a:latin typeface="+mj-lt"/>
              </a:rPr>
              <a:t>.</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E129E979-5888-499C-835C-42F5BD713A5B}"/>
              </a:ext>
            </a:extLst>
          </p:cNvPr>
          <p:cNvSpPr>
            <a:spLocks noGrp="1" noChangeArrowheads="1"/>
          </p:cNvSpPr>
          <p:nvPr>
            <p:ph type="title" idx="4294967295"/>
          </p:nvPr>
        </p:nvSpPr>
        <p:spPr>
          <a:xfrm>
            <a:off x="1258888" y="-11113"/>
            <a:ext cx="8229600" cy="1139826"/>
          </a:xfrm>
        </p:spPr>
        <p:txBody>
          <a:bodyPr/>
          <a:lstStyle/>
          <a:p>
            <a:pPr algn="l"/>
            <a:r>
              <a:rPr lang="cs-CZ" altLang="cs-CZ" sz="3200">
                <a:solidFill>
                  <a:schemeClr val="bg1"/>
                </a:solidFill>
              </a:rPr>
              <a:t>Zásady pro přípravu a vedení zaměstnání </a:t>
            </a:r>
          </a:p>
        </p:txBody>
      </p:sp>
      <p:sp>
        <p:nvSpPr>
          <p:cNvPr id="87043" name="Rectangle 3">
            <a:extLst>
              <a:ext uri="{FF2B5EF4-FFF2-40B4-BE49-F238E27FC236}">
                <a16:creationId xmlns:a16="http://schemas.microsoft.com/office/drawing/2014/main" id="{90D41C3C-E2FB-4EE8-81F2-2E9B15283B9B}"/>
              </a:ext>
            </a:extLst>
          </p:cNvPr>
          <p:cNvSpPr>
            <a:spLocks noGrp="1" noChangeArrowheads="1"/>
          </p:cNvSpPr>
          <p:nvPr>
            <p:ph type="body" idx="4294967295"/>
          </p:nvPr>
        </p:nvSpPr>
        <p:spPr>
          <a:xfrm>
            <a:off x="323850" y="1700213"/>
            <a:ext cx="8229600" cy="5013325"/>
          </a:xfrm>
        </p:spPr>
        <p:txBody>
          <a:bodyPr/>
          <a:lstStyle/>
          <a:p>
            <a:pPr>
              <a:defRPr/>
            </a:pPr>
            <a:r>
              <a:rPr lang="cs-CZ" dirty="0">
                <a:solidFill>
                  <a:schemeClr val="bg1"/>
                </a:solidFill>
                <a:latin typeface="+mj-lt"/>
              </a:rPr>
              <a:t>Ujasněnost cíle zaměstnání</a:t>
            </a:r>
          </a:p>
          <a:p>
            <a:pPr>
              <a:defRPr/>
            </a:pPr>
            <a:r>
              <a:rPr lang="cs-CZ" dirty="0">
                <a:solidFill>
                  <a:schemeClr val="bg1"/>
                </a:solidFill>
                <a:latin typeface="+mj-lt"/>
              </a:rPr>
              <a:t>Jednota učebních a výchovných cílů</a:t>
            </a:r>
          </a:p>
          <a:p>
            <a:pPr>
              <a:defRPr/>
            </a:pPr>
            <a:r>
              <a:rPr lang="cs-CZ" dirty="0">
                <a:solidFill>
                  <a:schemeClr val="bg1"/>
                </a:solidFill>
                <a:latin typeface="+mj-lt"/>
              </a:rPr>
              <a:t>Logická uzavřenost</a:t>
            </a:r>
          </a:p>
          <a:p>
            <a:pPr>
              <a:defRPr/>
            </a:pPr>
            <a:r>
              <a:rPr lang="cs-CZ" dirty="0">
                <a:solidFill>
                  <a:schemeClr val="bg1"/>
                </a:solidFill>
                <a:latin typeface="+mj-lt"/>
              </a:rPr>
              <a:t>Správný výběr obsahu zaměstnání</a:t>
            </a:r>
          </a:p>
          <a:p>
            <a:pPr>
              <a:defRPr/>
            </a:pPr>
            <a:r>
              <a:rPr lang="cs-CZ" dirty="0">
                <a:solidFill>
                  <a:schemeClr val="bg1"/>
                </a:solidFill>
                <a:latin typeface="+mj-lt"/>
              </a:rPr>
              <a:t>Správná volba odpovídajících metod</a:t>
            </a:r>
          </a:p>
          <a:p>
            <a:pPr>
              <a:defRPr/>
            </a:pPr>
            <a:r>
              <a:rPr lang="cs-CZ" dirty="0">
                <a:solidFill>
                  <a:schemeClr val="bg1"/>
                </a:solidFill>
                <a:latin typeface="+mj-lt"/>
              </a:rPr>
              <a:t>Kolektivní charakter zaměstnání</a:t>
            </a:r>
          </a:p>
          <a:p>
            <a:pPr>
              <a:defRPr/>
            </a:pPr>
            <a:r>
              <a:rPr lang="cs-CZ" dirty="0">
                <a:solidFill>
                  <a:schemeClr val="bg1"/>
                </a:solidFill>
                <a:latin typeface="+mj-lt"/>
              </a:rPr>
              <a:t>Organizovanost a plánovitost zaměstnání</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876A6CFD-9BF0-4B42-82F0-1BC9EDE87DEA}"/>
              </a:ext>
            </a:extLst>
          </p:cNvPr>
          <p:cNvSpPr>
            <a:spLocks noGrp="1" noChangeArrowheads="1"/>
          </p:cNvSpPr>
          <p:nvPr>
            <p:ph type="title" idx="4294967295"/>
          </p:nvPr>
        </p:nvSpPr>
        <p:spPr>
          <a:xfrm>
            <a:off x="1187450" y="0"/>
            <a:ext cx="8229600" cy="1139825"/>
          </a:xfrm>
        </p:spPr>
        <p:txBody>
          <a:bodyPr/>
          <a:lstStyle/>
          <a:p>
            <a:pPr algn="l"/>
            <a:r>
              <a:rPr lang="cs-CZ" altLang="cs-CZ" b="1">
                <a:solidFill>
                  <a:schemeClr val="bg1"/>
                </a:solidFill>
              </a:rPr>
              <a:t>Příprava zaměstnání</a:t>
            </a:r>
          </a:p>
        </p:txBody>
      </p:sp>
      <p:sp>
        <p:nvSpPr>
          <p:cNvPr id="89091" name="Rectangle 3">
            <a:extLst>
              <a:ext uri="{FF2B5EF4-FFF2-40B4-BE49-F238E27FC236}">
                <a16:creationId xmlns:a16="http://schemas.microsoft.com/office/drawing/2014/main" id="{2F36FC4F-59BE-43AB-BC13-B726CDC733D5}"/>
              </a:ext>
            </a:extLst>
          </p:cNvPr>
          <p:cNvSpPr>
            <a:spLocks noGrp="1" noChangeArrowheads="1"/>
          </p:cNvSpPr>
          <p:nvPr>
            <p:ph type="body" idx="4294967295"/>
          </p:nvPr>
        </p:nvSpPr>
        <p:spPr>
          <a:xfrm>
            <a:off x="457200" y="1600200"/>
            <a:ext cx="8686800" cy="5257800"/>
          </a:xfrm>
        </p:spPr>
        <p:txBody>
          <a:bodyPr/>
          <a:lstStyle/>
          <a:p>
            <a:pPr>
              <a:lnSpc>
                <a:spcPct val="90000"/>
              </a:lnSpc>
              <a:defRPr/>
            </a:pPr>
            <a:r>
              <a:rPr lang="cs-CZ" b="1" dirty="0">
                <a:solidFill>
                  <a:schemeClr val="bg1"/>
                </a:solidFill>
                <a:latin typeface="+mj-lt"/>
              </a:rPr>
              <a:t>Plánování zaměstnání</a:t>
            </a:r>
          </a:p>
          <a:p>
            <a:pPr lvl="1">
              <a:lnSpc>
                <a:spcPct val="90000"/>
              </a:lnSpc>
              <a:defRPr/>
            </a:pPr>
            <a:r>
              <a:rPr lang="cs-CZ" dirty="0">
                <a:solidFill>
                  <a:schemeClr val="bg1"/>
                </a:solidFill>
                <a:latin typeface="+mj-lt"/>
              </a:rPr>
              <a:t>ujasnit cíle, náplň, způsoby přípravy, provedení a hodnocení zaměstnání, studium literatury</a:t>
            </a:r>
          </a:p>
          <a:p>
            <a:pPr lvl="1">
              <a:lnSpc>
                <a:spcPct val="90000"/>
              </a:lnSpc>
              <a:defRPr/>
            </a:pPr>
            <a:endParaRPr lang="cs-CZ" dirty="0">
              <a:solidFill>
                <a:schemeClr val="bg1"/>
              </a:solidFill>
              <a:latin typeface="+mj-lt"/>
            </a:endParaRPr>
          </a:p>
          <a:p>
            <a:pPr>
              <a:lnSpc>
                <a:spcPct val="90000"/>
              </a:lnSpc>
              <a:defRPr/>
            </a:pPr>
            <a:r>
              <a:rPr lang="cs-CZ" b="1" dirty="0">
                <a:solidFill>
                  <a:schemeClr val="bg1"/>
                </a:solidFill>
                <a:latin typeface="+mj-lt"/>
              </a:rPr>
              <a:t>Organizování zaměstnání</a:t>
            </a:r>
          </a:p>
          <a:p>
            <a:pPr lvl="1">
              <a:lnSpc>
                <a:spcPct val="90000"/>
              </a:lnSpc>
              <a:defRPr/>
            </a:pPr>
            <a:r>
              <a:rPr lang="cs-CZ" dirty="0">
                <a:solidFill>
                  <a:schemeClr val="bg1"/>
                </a:solidFill>
                <a:latin typeface="+mj-lt"/>
              </a:rPr>
              <a:t>bezprostřední příprava osob, materiálu a prostoru k provedení zaměstnání</a:t>
            </a:r>
          </a:p>
          <a:p>
            <a:pPr lvl="1">
              <a:lnSpc>
                <a:spcPct val="90000"/>
              </a:lnSpc>
              <a:buFont typeface="Wingdings" pitchFamily="2" charset="2"/>
              <a:buNone/>
              <a:defRPr/>
            </a:pPr>
            <a:endParaRPr lang="cs-CZ" dirty="0">
              <a:solidFill>
                <a:schemeClr val="bg1"/>
              </a:solidFill>
              <a:latin typeface="+mj-lt"/>
            </a:endParaRPr>
          </a:p>
          <a:p>
            <a:pPr>
              <a:lnSpc>
                <a:spcPct val="90000"/>
              </a:lnSpc>
              <a:buFont typeface="Wingdings" pitchFamily="2" charset="2"/>
              <a:buNone/>
              <a:defRPr/>
            </a:pPr>
            <a:r>
              <a:rPr lang="cs-CZ" dirty="0">
                <a:solidFill>
                  <a:schemeClr val="bg1"/>
                </a:solidFill>
                <a:latin typeface="+mj-lt"/>
              </a:rPr>
              <a:t>   </a:t>
            </a:r>
            <a:r>
              <a:rPr lang="cs-CZ" dirty="0">
                <a:solidFill>
                  <a:schemeClr val="bg1"/>
                </a:solidFill>
                <a:latin typeface="+mj-lt"/>
                <a:sym typeface="Symbol" pitchFamily="18" charset="2"/>
              </a:rPr>
              <a:t> </a:t>
            </a:r>
            <a:r>
              <a:rPr lang="cs-CZ" dirty="0">
                <a:solidFill>
                  <a:schemeClr val="bg1"/>
                </a:solidFill>
                <a:latin typeface="+mj-lt"/>
              </a:rPr>
              <a:t>promyslet, naplánovat a všestranně      zabezpečit.</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7A51F23F-8DB9-4799-B4C6-E542C19A165E}"/>
              </a:ext>
            </a:extLst>
          </p:cNvPr>
          <p:cNvSpPr>
            <a:spLocks noGrp="1" noChangeArrowheads="1"/>
          </p:cNvSpPr>
          <p:nvPr>
            <p:ph type="title" idx="4294967295"/>
          </p:nvPr>
        </p:nvSpPr>
        <p:spPr>
          <a:xfrm>
            <a:off x="1116013" y="0"/>
            <a:ext cx="8229600" cy="1139825"/>
          </a:xfrm>
        </p:spPr>
        <p:txBody>
          <a:bodyPr/>
          <a:lstStyle/>
          <a:p>
            <a:pPr algn="l"/>
            <a:r>
              <a:rPr lang="cs-CZ" altLang="cs-CZ" b="1">
                <a:solidFill>
                  <a:schemeClr val="bg1"/>
                </a:solidFill>
              </a:rPr>
              <a:t>Plánování zaměstnání</a:t>
            </a:r>
          </a:p>
        </p:txBody>
      </p:sp>
      <p:sp>
        <p:nvSpPr>
          <p:cNvPr id="91139" name="Rectangle 3">
            <a:extLst>
              <a:ext uri="{FF2B5EF4-FFF2-40B4-BE49-F238E27FC236}">
                <a16:creationId xmlns:a16="http://schemas.microsoft.com/office/drawing/2014/main" id="{5117E011-26FB-4465-B034-A2888FF20E68}"/>
              </a:ext>
            </a:extLst>
          </p:cNvPr>
          <p:cNvSpPr>
            <a:spLocks noGrp="1" noChangeArrowheads="1"/>
          </p:cNvSpPr>
          <p:nvPr>
            <p:ph type="body" idx="4294967295"/>
          </p:nvPr>
        </p:nvSpPr>
        <p:spPr>
          <a:xfrm>
            <a:off x="457200" y="1600200"/>
            <a:ext cx="8686800" cy="4781550"/>
          </a:xfrm>
        </p:spPr>
        <p:txBody>
          <a:bodyPr/>
          <a:lstStyle/>
          <a:p>
            <a:pPr>
              <a:defRPr/>
            </a:pPr>
            <a:r>
              <a:rPr lang="cs-CZ" dirty="0">
                <a:solidFill>
                  <a:schemeClr val="bg1"/>
                </a:solidFill>
                <a:latin typeface="+mj-lt"/>
              </a:rPr>
              <a:t>studium odborné a pedagogické literatury a dalších </a:t>
            </a:r>
            <a:r>
              <a:rPr lang="cs-CZ" b="1" dirty="0">
                <a:solidFill>
                  <a:schemeClr val="bg1"/>
                </a:solidFill>
                <a:latin typeface="+mj-lt"/>
              </a:rPr>
              <a:t>zdrojů  informací</a:t>
            </a:r>
          </a:p>
          <a:p>
            <a:pPr>
              <a:defRPr/>
            </a:pPr>
            <a:r>
              <a:rPr lang="cs-CZ" b="1" dirty="0">
                <a:solidFill>
                  <a:schemeClr val="bg1"/>
                </a:solidFill>
                <a:latin typeface="+mj-lt"/>
              </a:rPr>
              <a:t>cíle</a:t>
            </a:r>
            <a:r>
              <a:rPr lang="cs-CZ" dirty="0">
                <a:solidFill>
                  <a:schemeClr val="bg1"/>
                </a:solidFill>
                <a:latin typeface="+mj-lt"/>
              </a:rPr>
              <a:t> a možnosti v rozvoji, výchově i psychologické přípravě vojáků a vojenského kolektivu</a:t>
            </a:r>
          </a:p>
          <a:p>
            <a:pPr>
              <a:defRPr/>
            </a:pPr>
            <a:r>
              <a:rPr lang="cs-CZ" b="1" dirty="0">
                <a:solidFill>
                  <a:schemeClr val="bg1"/>
                </a:solidFill>
                <a:latin typeface="+mj-lt"/>
              </a:rPr>
              <a:t>metody a prostředky</a:t>
            </a:r>
          </a:p>
          <a:p>
            <a:pPr>
              <a:defRPr/>
            </a:pPr>
            <a:r>
              <a:rPr lang="cs-CZ" dirty="0">
                <a:solidFill>
                  <a:schemeClr val="bg1"/>
                </a:solidFill>
                <a:latin typeface="+mj-lt"/>
              </a:rPr>
              <a:t>úkoly pro samostatnou </a:t>
            </a:r>
            <a:r>
              <a:rPr lang="cs-CZ" b="1" dirty="0">
                <a:solidFill>
                  <a:schemeClr val="bg1"/>
                </a:solidFill>
                <a:latin typeface="+mj-lt"/>
              </a:rPr>
              <a:t>přípravu </a:t>
            </a:r>
            <a:r>
              <a:rPr lang="cs-CZ" dirty="0">
                <a:solidFill>
                  <a:schemeClr val="bg1"/>
                </a:solidFill>
                <a:latin typeface="+mj-lt"/>
              </a:rPr>
              <a:t>svých </a:t>
            </a:r>
            <a:r>
              <a:rPr lang="cs-CZ" b="1" dirty="0">
                <a:solidFill>
                  <a:schemeClr val="bg1"/>
                </a:solidFill>
                <a:latin typeface="+mj-lt"/>
              </a:rPr>
              <a:t>podřízených</a:t>
            </a:r>
            <a:r>
              <a:rPr lang="cs-CZ" dirty="0">
                <a:solidFill>
                  <a:schemeClr val="bg1"/>
                </a:solidFill>
                <a:latin typeface="+mj-lt"/>
              </a:rPr>
              <a:t>.</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64982FA8-4FEA-4ED2-A09F-990F46CB2919}"/>
              </a:ext>
            </a:extLst>
          </p:cNvPr>
          <p:cNvSpPr>
            <a:spLocks noGrp="1" noChangeArrowheads="1"/>
          </p:cNvSpPr>
          <p:nvPr>
            <p:ph type="title" idx="4294967295"/>
          </p:nvPr>
        </p:nvSpPr>
        <p:spPr>
          <a:xfrm>
            <a:off x="1187450" y="115888"/>
            <a:ext cx="8229600" cy="885825"/>
          </a:xfrm>
        </p:spPr>
        <p:txBody>
          <a:bodyPr/>
          <a:lstStyle/>
          <a:p>
            <a:pPr algn="l"/>
            <a:r>
              <a:rPr lang="cs-CZ" altLang="cs-CZ" b="1">
                <a:solidFill>
                  <a:schemeClr val="bg1"/>
                </a:solidFill>
              </a:rPr>
              <a:t>Organizování zaměstnání</a:t>
            </a:r>
            <a:endParaRPr lang="cs-CZ" altLang="cs-CZ">
              <a:solidFill>
                <a:schemeClr val="bg1"/>
              </a:solidFill>
            </a:endParaRPr>
          </a:p>
        </p:txBody>
      </p:sp>
      <p:sp>
        <p:nvSpPr>
          <p:cNvPr id="93187" name="Rectangle 3">
            <a:extLst>
              <a:ext uri="{FF2B5EF4-FFF2-40B4-BE49-F238E27FC236}">
                <a16:creationId xmlns:a16="http://schemas.microsoft.com/office/drawing/2014/main" id="{94A4FBB1-6078-435F-84F9-A24877AC4CB3}"/>
              </a:ext>
            </a:extLst>
          </p:cNvPr>
          <p:cNvSpPr>
            <a:spLocks noGrp="1" noChangeArrowheads="1"/>
          </p:cNvSpPr>
          <p:nvPr>
            <p:ph type="body" idx="4294967295"/>
          </p:nvPr>
        </p:nvSpPr>
        <p:spPr>
          <a:xfrm>
            <a:off x="539750" y="1412875"/>
            <a:ext cx="8229600" cy="5257800"/>
          </a:xfrm>
        </p:spPr>
        <p:txBody>
          <a:bodyPr/>
          <a:lstStyle/>
          <a:p>
            <a:pPr>
              <a:defRPr/>
            </a:pPr>
            <a:r>
              <a:rPr lang="cs-CZ" b="1" dirty="0">
                <a:solidFill>
                  <a:schemeClr val="bg1"/>
                </a:solidFill>
                <a:latin typeface="+mj-lt"/>
              </a:rPr>
              <a:t>časové podmínky</a:t>
            </a:r>
          </a:p>
          <a:p>
            <a:pPr lvl="1">
              <a:defRPr/>
            </a:pPr>
            <a:r>
              <a:rPr lang="cs-CZ" dirty="0">
                <a:solidFill>
                  <a:schemeClr val="bg1"/>
                </a:solidFill>
                <a:latin typeface="+mj-lt"/>
              </a:rPr>
              <a:t>přesuny, čas na přípravu, kalkulační rozpočet vlastního zaměstnání apod.</a:t>
            </a:r>
          </a:p>
          <a:p>
            <a:pPr>
              <a:defRPr/>
            </a:pPr>
            <a:r>
              <a:rPr lang="cs-CZ" b="1" dirty="0">
                <a:solidFill>
                  <a:schemeClr val="bg1"/>
                </a:solidFill>
                <a:latin typeface="+mj-lt"/>
              </a:rPr>
              <a:t>prostorové podmínky</a:t>
            </a:r>
          </a:p>
          <a:p>
            <a:pPr lvl="1">
              <a:defRPr/>
            </a:pPr>
            <a:r>
              <a:rPr lang="cs-CZ" dirty="0">
                <a:solidFill>
                  <a:schemeClr val="bg1"/>
                </a:solidFill>
                <a:latin typeface="+mj-lt"/>
              </a:rPr>
              <a:t>učebny, střelnice, trenažéry, ...</a:t>
            </a:r>
          </a:p>
          <a:p>
            <a:pPr>
              <a:defRPr/>
            </a:pPr>
            <a:r>
              <a:rPr lang="cs-CZ" b="1" dirty="0">
                <a:solidFill>
                  <a:schemeClr val="bg1"/>
                </a:solidFill>
                <a:latin typeface="+mj-lt"/>
              </a:rPr>
              <a:t>maximální účast</a:t>
            </a:r>
          </a:p>
          <a:p>
            <a:pPr lvl="1">
              <a:defRPr/>
            </a:pPr>
            <a:r>
              <a:rPr lang="cs-CZ" dirty="0">
                <a:solidFill>
                  <a:schemeClr val="bg1"/>
                </a:solidFill>
                <a:latin typeface="+mj-lt"/>
              </a:rPr>
              <a:t>uvážlivě připravit služby, stráže, směny; počítat s nemocnými, odvelenými, apod.</a:t>
            </a:r>
          </a:p>
          <a:p>
            <a:pPr>
              <a:defRPr/>
            </a:pPr>
            <a:r>
              <a:rPr lang="cs-CZ" b="1" dirty="0">
                <a:solidFill>
                  <a:schemeClr val="bg1"/>
                </a:solidFill>
                <a:latin typeface="+mj-lt"/>
              </a:rPr>
              <a:t>metodická příprava podřízených</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B1187058-60E2-4B49-96FF-0BB675E5EA2C}"/>
              </a:ext>
            </a:extLst>
          </p:cNvPr>
          <p:cNvSpPr>
            <a:spLocks noGrp="1" noChangeArrowheads="1"/>
          </p:cNvSpPr>
          <p:nvPr>
            <p:ph type="title" idx="4294967295"/>
          </p:nvPr>
        </p:nvSpPr>
        <p:spPr>
          <a:xfrm>
            <a:off x="1116013" y="-22225"/>
            <a:ext cx="8229600" cy="1139825"/>
          </a:xfrm>
        </p:spPr>
        <p:txBody>
          <a:bodyPr/>
          <a:lstStyle/>
          <a:p>
            <a:pPr algn="l"/>
            <a:r>
              <a:rPr lang="cs-CZ" altLang="cs-CZ" b="1">
                <a:solidFill>
                  <a:schemeClr val="bg1"/>
                </a:solidFill>
              </a:rPr>
              <a:t>Písemná příprava</a:t>
            </a:r>
          </a:p>
        </p:txBody>
      </p:sp>
      <p:sp>
        <p:nvSpPr>
          <p:cNvPr id="95235" name="Rectangle 3">
            <a:extLst>
              <a:ext uri="{FF2B5EF4-FFF2-40B4-BE49-F238E27FC236}">
                <a16:creationId xmlns:a16="http://schemas.microsoft.com/office/drawing/2014/main" id="{4690C153-698F-4C47-AA2E-859FD44BD2A4}"/>
              </a:ext>
            </a:extLst>
          </p:cNvPr>
          <p:cNvSpPr>
            <a:spLocks noGrp="1" noChangeArrowheads="1"/>
          </p:cNvSpPr>
          <p:nvPr>
            <p:ph type="body" idx="4294967295"/>
          </p:nvPr>
        </p:nvSpPr>
        <p:spPr>
          <a:xfrm>
            <a:off x="684213" y="1773238"/>
            <a:ext cx="8229600" cy="4525962"/>
          </a:xfrm>
        </p:spPr>
        <p:txBody>
          <a:bodyPr/>
          <a:lstStyle/>
          <a:p>
            <a:pPr>
              <a:defRPr/>
            </a:pPr>
            <a:r>
              <a:rPr lang="cs-CZ" dirty="0">
                <a:solidFill>
                  <a:schemeClr val="bg1"/>
                </a:solidFill>
                <a:latin typeface="+mj-lt"/>
              </a:rPr>
              <a:t>slouží k organizaci zaměstnání a měla by být zpracována s podrobností, která závisí na zkušenostech daného řídícího zaměstnání</a:t>
            </a:r>
          </a:p>
          <a:p>
            <a:pPr>
              <a:defRPr/>
            </a:pPr>
            <a:r>
              <a:rPr lang="cs-CZ" dirty="0">
                <a:solidFill>
                  <a:schemeClr val="bg1"/>
                </a:solidFill>
                <a:latin typeface="+mj-lt"/>
              </a:rPr>
              <a:t>obsah musí odpovídat některým obecně platným požadavkům</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4F727E09-7B6E-47C2-BFBD-3C4C3E9A6D58}"/>
              </a:ext>
            </a:extLst>
          </p:cNvPr>
          <p:cNvSpPr>
            <a:spLocks noGrp="1" noChangeArrowheads="1"/>
          </p:cNvSpPr>
          <p:nvPr>
            <p:ph type="title" idx="4294967295"/>
          </p:nvPr>
        </p:nvSpPr>
        <p:spPr>
          <a:xfrm>
            <a:off x="1116013" y="115888"/>
            <a:ext cx="8229600" cy="823912"/>
          </a:xfrm>
        </p:spPr>
        <p:txBody>
          <a:bodyPr/>
          <a:lstStyle/>
          <a:p>
            <a:pPr algn="l"/>
            <a:r>
              <a:rPr lang="cs-CZ" altLang="cs-CZ">
                <a:solidFill>
                  <a:schemeClr val="bg1"/>
                </a:solidFill>
              </a:rPr>
              <a:t>Obsah písemné přípravy</a:t>
            </a:r>
          </a:p>
        </p:txBody>
      </p:sp>
      <p:sp>
        <p:nvSpPr>
          <p:cNvPr id="97283" name="Rectangle 3">
            <a:extLst>
              <a:ext uri="{FF2B5EF4-FFF2-40B4-BE49-F238E27FC236}">
                <a16:creationId xmlns:a16="http://schemas.microsoft.com/office/drawing/2014/main" id="{9B82E6F7-25F7-42E1-A481-60F217C36BD1}"/>
              </a:ext>
            </a:extLst>
          </p:cNvPr>
          <p:cNvSpPr>
            <a:spLocks noGrp="1" noChangeArrowheads="1"/>
          </p:cNvSpPr>
          <p:nvPr>
            <p:ph type="body" idx="4294967295"/>
          </p:nvPr>
        </p:nvSpPr>
        <p:spPr>
          <a:xfrm>
            <a:off x="395288" y="1700213"/>
            <a:ext cx="8229600" cy="5589587"/>
          </a:xfrm>
        </p:spPr>
        <p:txBody>
          <a:bodyPr/>
          <a:lstStyle/>
          <a:p>
            <a:pPr>
              <a:lnSpc>
                <a:spcPct val="90000"/>
              </a:lnSpc>
              <a:defRPr/>
            </a:pPr>
            <a:r>
              <a:rPr lang="cs-CZ" sz="2800" b="1" dirty="0">
                <a:solidFill>
                  <a:schemeClr val="bg1"/>
                </a:solidFill>
                <a:latin typeface="+mj-lt"/>
              </a:rPr>
              <a:t>téma a cíle</a:t>
            </a:r>
            <a:r>
              <a:rPr lang="cs-CZ" sz="2800" dirty="0">
                <a:solidFill>
                  <a:schemeClr val="bg1"/>
                </a:solidFill>
                <a:latin typeface="+mj-lt"/>
              </a:rPr>
              <a:t> zaměstnání</a:t>
            </a:r>
          </a:p>
          <a:p>
            <a:pPr>
              <a:lnSpc>
                <a:spcPct val="90000"/>
              </a:lnSpc>
              <a:defRPr/>
            </a:pPr>
            <a:r>
              <a:rPr lang="cs-CZ" sz="2800" dirty="0">
                <a:solidFill>
                  <a:schemeClr val="bg1"/>
                </a:solidFill>
                <a:latin typeface="+mj-lt"/>
              </a:rPr>
              <a:t>časový rozsah zaměstnání, tzn. </a:t>
            </a:r>
            <a:r>
              <a:rPr lang="cs-CZ" sz="2800" b="1" dirty="0">
                <a:solidFill>
                  <a:schemeClr val="bg1"/>
                </a:solidFill>
                <a:latin typeface="+mj-lt"/>
              </a:rPr>
              <a:t>rozdělení času</a:t>
            </a:r>
            <a:r>
              <a:rPr lang="cs-CZ" sz="2800" dirty="0">
                <a:solidFill>
                  <a:schemeClr val="bg1"/>
                </a:solidFill>
                <a:latin typeface="+mj-lt"/>
              </a:rPr>
              <a:t> na jednotlivé učební úkoly apod.</a:t>
            </a:r>
          </a:p>
          <a:p>
            <a:pPr>
              <a:lnSpc>
                <a:spcPct val="90000"/>
              </a:lnSpc>
              <a:defRPr/>
            </a:pPr>
            <a:r>
              <a:rPr lang="cs-CZ" sz="2800" dirty="0">
                <a:solidFill>
                  <a:schemeClr val="bg1"/>
                </a:solidFill>
                <a:latin typeface="+mj-lt"/>
              </a:rPr>
              <a:t>celkovou </a:t>
            </a:r>
            <a:r>
              <a:rPr lang="cs-CZ" sz="2800" b="1" dirty="0">
                <a:solidFill>
                  <a:schemeClr val="bg1"/>
                </a:solidFill>
                <a:latin typeface="+mj-lt"/>
              </a:rPr>
              <a:t>organizaci </a:t>
            </a:r>
            <a:r>
              <a:rPr lang="cs-CZ" sz="2800" dirty="0">
                <a:solidFill>
                  <a:schemeClr val="bg1"/>
                </a:solidFill>
                <a:latin typeface="+mj-lt"/>
              </a:rPr>
              <a:t>zaměstnání, organizační a metodické pokyny</a:t>
            </a:r>
          </a:p>
          <a:p>
            <a:pPr>
              <a:lnSpc>
                <a:spcPct val="90000"/>
              </a:lnSpc>
              <a:defRPr/>
            </a:pPr>
            <a:r>
              <a:rPr lang="cs-CZ" sz="2800" dirty="0">
                <a:solidFill>
                  <a:schemeClr val="bg1"/>
                </a:solidFill>
                <a:latin typeface="+mj-lt"/>
              </a:rPr>
              <a:t>materiální a technické </a:t>
            </a:r>
            <a:r>
              <a:rPr lang="cs-CZ" sz="2800" b="1" dirty="0">
                <a:solidFill>
                  <a:schemeClr val="bg1"/>
                </a:solidFill>
                <a:latin typeface="+mj-lt"/>
              </a:rPr>
              <a:t>zabezpečení</a:t>
            </a:r>
          </a:p>
          <a:p>
            <a:pPr>
              <a:lnSpc>
                <a:spcPct val="90000"/>
              </a:lnSpc>
              <a:defRPr/>
            </a:pPr>
            <a:r>
              <a:rPr lang="cs-CZ" sz="2800" b="1" dirty="0">
                <a:solidFill>
                  <a:schemeClr val="bg1"/>
                </a:solidFill>
                <a:latin typeface="+mj-lt"/>
              </a:rPr>
              <a:t>metodický postup</a:t>
            </a:r>
            <a:r>
              <a:rPr lang="cs-CZ" sz="2800" dirty="0">
                <a:solidFill>
                  <a:schemeClr val="bg1"/>
                </a:solidFill>
                <a:latin typeface="+mj-lt"/>
              </a:rPr>
              <a:t> průběhu zaměstnání, např. přesný sled povelů, metodické listy na řízení pracovišť apod.</a:t>
            </a:r>
          </a:p>
          <a:p>
            <a:pPr>
              <a:lnSpc>
                <a:spcPct val="90000"/>
              </a:lnSpc>
              <a:defRPr/>
            </a:pPr>
            <a:r>
              <a:rPr lang="cs-CZ" sz="2800" b="1" dirty="0">
                <a:solidFill>
                  <a:schemeClr val="bg1"/>
                </a:solidFill>
                <a:latin typeface="+mj-lt"/>
              </a:rPr>
              <a:t>závěr</a:t>
            </a:r>
            <a:r>
              <a:rPr lang="cs-CZ" sz="2800" dirty="0">
                <a:solidFill>
                  <a:schemeClr val="bg1"/>
                </a:solidFill>
                <a:latin typeface="+mj-lt"/>
              </a:rPr>
              <a:t> (rozbor/analýza/zaměstnání, hodnocení jednotky, vydání úkolů pro další zaměstnání)</a:t>
            </a:r>
          </a:p>
          <a:p>
            <a:pPr>
              <a:lnSpc>
                <a:spcPct val="90000"/>
              </a:lnSpc>
              <a:defRPr/>
            </a:pPr>
            <a:endParaRPr lang="cs-CZ" sz="2800" dirty="0">
              <a:solidFill>
                <a:schemeClr val="bg1"/>
              </a:solidFill>
              <a:latin typeface="+mj-lt"/>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45E1B45-97A5-42F6-BC28-EEDF3E26876D}"/>
              </a:ext>
            </a:extLst>
          </p:cNvPr>
          <p:cNvSpPr>
            <a:spLocks noGrp="1" noRot="1" noChangeArrowheads="1"/>
          </p:cNvSpPr>
          <p:nvPr>
            <p:ph type="title" idx="4294967295"/>
          </p:nvPr>
        </p:nvSpPr>
        <p:spPr>
          <a:xfrm>
            <a:off x="1187450" y="260350"/>
            <a:ext cx="8893175" cy="736600"/>
          </a:xfrm>
        </p:spPr>
        <p:txBody>
          <a:bodyPr/>
          <a:lstStyle/>
          <a:p>
            <a:pPr algn="l"/>
            <a:r>
              <a:rPr lang="cs-CZ" altLang="cs-CZ" sz="3600" b="1">
                <a:solidFill>
                  <a:srgbClr val="FF0000"/>
                </a:solidFill>
              </a:rPr>
              <a:t>Součinnost při organizaci výcviku v ZP</a:t>
            </a:r>
          </a:p>
        </p:txBody>
      </p:sp>
      <p:sp>
        <p:nvSpPr>
          <p:cNvPr id="61443" name="Rectangle 3">
            <a:extLst>
              <a:ext uri="{FF2B5EF4-FFF2-40B4-BE49-F238E27FC236}">
                <a16:creationId xmlns:a16="http://schemas.microsoft.com/office/drawing/2014/main" id="{34EC1EAE-1AB1-4AA9-9BB6-B15801CA2C49}"/>
              </a:ext>
            </a:extLst>
          </p:cNvPr>
          <p:cNvSpPr>
            <a:spLocks noGrp="1" noRot="1" noChangeArrowheads="1"/>
          </p:cNvSpPr>
          <p:nvPr>
            <p:ph type="body" idx="4294967295"/>
          </p:nvPr>
        </p:nvSpPr>
        <p:spPr>
          <a:xfrm>
            <a:off x="693738" y="1557338"/>
            <a:ext cx="8007350" cy="5040312"/>
          </a:xfrm>
        </p:spPr>
        <p:txBody>
          <a:bodyPr/>
          <a:lstStyle/>
          <a:p>
            <a:pPr>
              <a:lnSpc>
                <a:spcPct val="90000"/>
              </a:lnSpc>
              <a:defRPr/>
            </a:pPr>
            <a:r>
              <a:rPr lang="cs-CZ" sz="2800" u="sng" dirty="0">
                <a:solidFill>
                  <a:schemeClr val="bg1"/>
                </a:solidFill>
                <a:latin typeface="+mj-lt"/>
              </a:rPr>
              <a:t>Vojenské orgány</a:t>
            </a:r>
          </a:p>
          <a:p>
            <a:pPr lvl="1">
              <a:lnSpc>
                <a:spcPct val="90000"/>
              </a:lnSpc>
              <a:defRPr/>
            </a:pPr>
            <a:r>
              <a:rPr lang="cs-CZ" sz="2400" dirty="0">
                <a:solidFill>
                  <a:schemeClr val="bg1"/>
                </a:solidFill>
                <a:latin typeface="+mj-lt"/>
              </a:rPr>
              <a:t>vojenské újezdy</a:t>
            </a:r>
          </a:p>
          <a:p>
            <a:pPr lvl="1">
              <a:lnSpc>
                <a:spcPct val="90000"/>
              </a:lnSpc>
              <a:defRPr/>
            </a:pPr>
            <a:r>
              <a:rPr lang="cs-CZ" sz="2400" dirty="0">
                <a:solidFill>
                  <a:schemeClr val="bg1"/>
                </a:solidFill>
                <a:latin typeface="+mj-lt"/>
              </a:rPr>
              <a:t>SOVZ – roční plán, dohovor, provozní řád</a:t>
            </a:r>
          </a:p>
          <a:p>
            <a:pPr lvl="1">
              <a:lnSpc>
                <a:spcPct val="90000"/>
              </a:lnSpc>
              <a:defRPr/>
            </a:pPr>
            <a:r>
              <a:rPr lang="cs-CZ" sz="2400" dirty="0" err="1">
                <a:solidFill>
                  <a:schemeClr val="bg1"/>
                </a:solidFill>
                <a:latin typeface="+mj-lt"/>
              </a:rPr>
              <a:t>POš</a:t>
            </a:r>
            <a:r>
              <a:rPr lang="cs-CZ" sz="2400" dirty="0">
                <a:solidFill>
                  <a:schemeClr val="bg1"/>
                </a:solidFill>
                <a:latin typeface="+mj-lt"/>
              </a:rPr>
              <a:t>, vojenská hasičská jednotka</a:t>
            </a:r>
          </a:p>
          <a:p>
            <a:pPr>
              <a:lnSpc>
                <a:spcPct val="90000"/>
              </a:lnSpc>
              <a:defRPr/>
            </a:pPr>
            <a:r>
              <a:rPr lang="cs-CZ" sz="2800" u="sng" dirty="0">
                <a:solidFill>
                  <a:schemeClr val="bg1"/>
                </a:solidFill>
                <a:latin typeface="+mj-lt"/>
              </a:rPr>
              <a:t>Státní orgány</a:t>
            </a:r>
          </a:p>
          <a:p>
            <a:pPr lvl="1">
              <a:lnSpc>
                <a:spcPct val="90000"/>
              </a:lnSpc>
              <a:defRPr/>
            </a:pPr>
            <a:r>
              <a:rPr lang="cs-CZ" sz="2400" dirty="0">
                <a:solidFill>
                  <a:schemeClr val="bg1"/>
                </a:solidFill>
                <a:latin typeface="+mj-lt"/>
              </a:rPr>
              <a:t>Lesy ČR</a:t>
            </a:r>
          </a:p>
          <a:p>
            <a:pPr lvl="1">
              <a:lnSpc>
                <a:spcPct val="90000"/>
              </a:lnSpc>
              <a:defRPr/>
            </a:pPr>
            <a:r>
              <a:rPr lang="cs-CZ" sz="2400" dirty="0">
                <a:solidFill>
                  <a:schemeClr val="bg1"/>
                </a:solidFill>
                <a:latin typeface="+mj-lt"/>
              </a:rPr>
              <a:t>Orgány ochrany životního prostředí</a:t>
            </a:r>
          </a:p>
          <a:p>
            <a:pPr lvl="1">
              <a:lnSpc>
                <a:spcPct val="90000"/>
              </a:lnSpc>
              <a:defRPr/>
            </a:pPr>
            <a:r>
              <a:rPr lang="cs-CZ" sz="2400" dirty="0">
                <a:solidFill>
                  <a:schemeClr val="bg1"/>
                </a:solidFill>
                <a:latin typeface="+mj-lt"/>
              </a:rPr>
              <a:t>Vodohospodářské orgány</a:t>
            </a:r>
          </a:p>
          <a:p>
            <a:pPr lvl="1">
              <a:lnSpc>
                <a:spcPct val="90000"/>
              </a:lnSpc>
              <a:defRPr/>
            </a:pPr>
            <a:endParaRPr lang="cs-CZ" sz="2400" dirty="0">
              <a:solidFill>
                <a:schemeClr val="bg1"/>
              </a:solidFill>
              <a:latin typeface="+mj-lt"/>
            </a:endParaRPr>
          </a:p>
          <a:p>
            <a:pPr>
              <a:lnSpc>
                <a:spcPct val="90000"/>
              </a:lnSpc>
              <a:defRPr/>
            </a:pPr>
            <a:r>
              <a:rPr lang="cs-CZ" sz="2800" dirty="0">
                <a:solidFill>
                  <a:schemeClr val="bg1"/>
                </a:solidFill>
                <a:latin typeface="+mj-lt"/>
              </a:rPr>
              <a:t>Orgány místní správy – obecní úřady</a:t>
            </a:r>
          </a:p>
          <a:p>
            <a:pPr>
              <a:lnSpc>
                <a:spcPct val="90000"/>
              </a:lnSpc>
              <a:defRPr/>
            </a:pPr>
            <a:r>
              <a:rPr lang="cs-CZ" sz="2800" dirty="0">
                <a:solidFill>
                  <a:schemeClr val="bg1"/>
                </a:solidFill>
                <a:latin typeface="+mj-lt"/>
              </a:rPr>
              <a:t>Právnické osoby, soukromé osoby</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D8425409-BAFD-4A53-915B-370AEBDBF446}"/>
              </a:ext>
            </a:extLst>
          </p:cNvPr>
          <p:cNvSpPr>
            <a:spLocks noGrp="1" noChangeArrowheads="1"/>
          </p:cNvSpPr>
          <p:nvPr>
            <p:ph type="title" idx="4294967295"/>
          </p:nvPr>
        </p:nvSpPr>
        <p:spPr>
          <a:xfrm>
            <a:off x="1187450" y="260350"/>
            <a:ext cx="8229600" cy="698500"/>
          </a:xfrm>
        </p:spPr>
        <p:txBody>
          <a:bodyPr/>
          <a:lstStyle/>
          <a:p>
            <a:pPr algn="l"/>
            <a:r>
              <a:rPr lang="cs-CZ" altLang="cs-CZ" b="1">
                <a:solidFill>
                  <a:schemeClr val="bg1"/>
                </a:solidFill>
              </a:rPr>
              <a:t>Provedení zaměstnání</a:t>
            </a:r>
          </a:p>
        </p:txBody>
      </p:sp>
      <p:sp>
        <p:nvSpPr>
          <p:cNvPr id="99331" name="Rectangle 3">
            <a:extLst>
              <a:ext uri="{FF2B5EF4-FFF2-40B4-BE49-F238E27FC236}">
                <a16:creationId xmlns:a16="http://schemas.microsoft.com/office/drawing/2014/main" id="{1CF2378E-2545-4AF6-8E99-210B6AEEEBA7}"/>
              </a:ext>
            </a:extLst>
          </p:cNvPr>
          <p:cNvSpPr>
            <a:spLocks noGrp="1" noChangeArrowheads="1"/>
          </p:cNvSpPr>
          <p:nvPr>
            <p:ph type="body" idx="4294967295"/>
          </p:nvPr>
        </p:nvSpPr>
        <p:spPr>
          <a:xfrm>
            <a:off x="684213" y="1385888"/>
            <a:ext cx="8229600" cy="5472112"/>
          </a:xfrm>
        </p:spPr>
        <p:txBody>
          <a:bodyPr/>
          <a:lstStyle/>
          <a:p>
            <a:pPr>
              <a:buFont typeface="Wingdings" pitchFamily="2" charset="2"/>
              <a:buNone/>
              <a:defRPr/>
            </a:pPr>
            <a:r>
              <a:rPr lang="cs-CZ" sz="2400" b="1" dirty="0">
                <a:solidFill>
                  <a:schemeClr val="bg1"/>
                </a:solidFill>
                <a:latin typeface="+mj-lt"/>
              </a:rPr>
              <a:t>	</a:t>
            </a:r>
            <a:r>
              <a:rPr lang="cs-CZ" sz="2400" b="1" u="sng" dirty="0">
                <a:solidFill>
                  <a:schemeClr val="bg1"/>
                </a:solidFill>
                <a:latin typeface="+mj-lt"/>
              </a:rPr>
              <a:t>Řídící vychází:</a:t>
            </a:r>
          </a:p>
          <a:p>
            <a:pPr>
              <a:defRPr/>
            </a:pPr>
            <a:r>
              <a:rPr lang="cs-CZ" sz="2400" b="1" dirty="0">
                <a:solidFill>
                  <a:schemeClr val="bg1"/>
                </a:solidFill>
                <a:latin typeface="+mj-lt"/>
              </a:rPr>
              <a:t>z cílů</a:t>
            </a:r>
            <a:r>
              <a:rPr lang="cs-CZ" sz="2400" dirty="0">
                <a:solidFill>
                  <a:schemeClr val="bg1"/>
                </a:solidFill>
                <a:latin typeface="+mj-lt"/>
              </a:rPr>
              <a:t>, kterých chce nebo zamýšlí dosáhnout;</a:t>
            </a:r>
          </a:p>
          <a:p>
            <a:pPr>
              <a:defRPr/>
            </a:pPr>
            <a:r>
              <a:rPr lang="cs-CZ" sz="2400" b="1" dirty="0">
                <a:solidFill>
                  <a:schemeClr val="bg1"/>
                </a:solidFill>
                <a:latin typeface="+mj-lt"/>
              </a:rPr>
              <a:t>z prostředků</a:t>
            </a:r>
            <a:r>
              <a:rPr lang="cs-CZ" sz="2400" dirty="0">
                <a:solidFill>
                  <a:schemeClr val="bg1"/>
                </a:solidFill>
                <a:latin typeface="+mj-lt"/>
              </a:rPr>
              <a:t>, kterými chce cíle dosáhnout</a:t>
            </a:r>
          </a:p>
          <a:p>
            <a:pPr lvl="1">
              <a:defRPr/>
            </a:pPr>
            <a:r>
              <a:rPr lang="cs-CZ" sz="2000" dirty="0">
                <a:solidFill>
                  <a:schemeClr val="bg1"/>
                </a:solidFill>
                <a:latin typeface="+mj-lt"/>
              </a:rPr>
              <a:t>obsah učiva, metody, didaktické pomůcky</a:t>
            </a:r>
          </a:p>
          <a:p>
            <a:pPr>
              <a:defRPr/>
            </a:pPr>
            <a:r>
              <a:rPr lang="cs-CZ" sz="2400" b="1" dirty="0">
                <a:solidFill>
                  <a:schemeClr val="bg1"/>
                </a:solidFill>
                <a:latin typeface="+mj-lt"/>
              </a:rPr>
              <a:t>ze zvláštností didaktických hledisek</a:t>
            </a:r>
          </a:p>
          <a:p>
            <a:pPr lvl="1">
              <a:defRPr/>
            </a:pPr>
            <a:r>
              <a:rPr lang="cs-CZ" sz="2000" dirty="0">
                <a:solidFill>
                  <a:schemeClr val="bg1"/>
                </a:solidFill>
                <a:latin typeface="+mj-lt"/>
              </a:rPr>
              <a:t>obtížnost vyučované problematiky, individuální přístup k vojákům, systém úkolů k procvičování apod.</a:t>
            </a:r>
          </a:p>
          <a:p>
            <a:pPr>
              <a:defRPr/>
            </a:pPr>
            <a:r>
              <a:rPr lang="cs-CZ" sz="2400" b="1" dirty="0">
                <a:solidFill>
                  <a:schemeClr val="bg1"/>
                </a:solidFill>
                <a:latin typeface="+mj-lt"/>
              </a:rPr>
              <a:t>z výchovných možností</a:t>
            </a:r>
          </a:p>
          <a:p>
            <a:pPr lvl="1">
              <a:defRPr/>
            </a:pPr>
            <a:r>
              <a:rPr lang="cs-CZ" sz="2000" dirty="0">
                <a:solidFill>
                  <a:schemeClr val="bg1"/>
                </a:solidFill>
                <a:latin typeface="+mj-lt"/>
              </a:rPr>
              <a:t>jak využít učiva i průběhu výcviku po stránce výchovné</a:t>
            </a:r>
          </a:p>
          <a:p>
            <a:pPr>
              <a:defRPr/>
            </a:pPr>
            <a:r>
              <a:rPr lang="cs-CZ" sz="2400" b="1" dirty="0">
                <a:solidFill>
                  <a:schemeClr val="bg1"/>
                </a:solidFill>
                <a:latin typeface="+mj-lt"/>
              </a:rPr>
              <a:t>z organizace, časového rozvržení</a:t>
            </a:r>
          </a:p>
          <a:p>
            <a:pPr lvl="1">
              <a:defRPr/>
            </a:pPr>
            <a:r>
              <a:rPr lang="cs-CZ" sz="2000" dirty="0">
                <a:solidFill>
                  <a:schemeClr val="bg1"/>
                </a:solidFill>
                <a:latin typeface="+mj-lt"/>
              </a:rPr>
              <a:t>kolik času věnovat jednotlivým učebním úkolům</a:t>
            </a:r>
          </a:p>
          <a:p>
            <a:pPr>
              <a:defRPr/>
            </a:pPr>
            <a:r>
              <a:rPr lang="cs-CZ" sz="2400" b="1" dirty="0">
                <a:solidFill>
                  <a:schemeClr val="bg1"/>
                </a:solidFill>
                <a:latin typeface="+mj-lt"/>
              </a:rPr>
              <a:t>z realizace výuky a výcviku</a:t>
            </a:r>
          </a:p>
          <a:p>
            <a:pPr lvl="1">
              <a:defRPr/>
            </a:pPr>
            <a:r>
              <a:rPr lang="cs-CZ" sz="2000" dirty="0">
                <a:solidFill>
                  <a:schemeClr val="bg1"/>
                </a:solidFill>
                <a:latin typeface="+mj-lt"/>
              </a:rPr>
              <a:t>metodická návaznost přípravné části, hlavní části a závěru zaměstnání</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5D82C016-DD4D-497A-A984-7228B4025EEA}"/>
              </a:ext>
            </a:extLst>
          </p:cNvPr>
          <p:cNvSpPr>
            <a:spLocks noGrp="1" noChangeArrowheads="1"/>
          </p:cNvSpPr>
          <p:nvPr>
            <p:ph type="title" idx="4294967295"/>
          </p:nvPr>
        </p:nvSpPr>
        <p:spPr>
          <a:xfrm>
            <a:off x="1042988" y="0"/>
            <a:ext cx="8229600" cy="1139825"/>
          </a:xfrm>
        </p:spPr>
        <p:txBody>
          <a:bodyPr/>
          <a:lstStyle/>
          <a:p>
            <a:pPr algn="l"/>
            <a:r>
              <a:rPr lang="cs-CZ" altLang="cs-CZ" sz="3200">
                <a:solidFill>
                  <a:schemeClr val="bg1"/>
                </a:solidFill>
              </a:rPr>
              <a:t>Průběh zaměstnání při </a:t>
            </a:r>
            <a:r>
              <a:rPr lang="cs-CZ" altLang="cs-CZ" sz="3200" b="1">
                <a:solidFill>
                  <a:schemeClr val="bg1"/>
                </a:solidFill>
              </a:rPr>
              <a:t>teoretické přípravě</a:t>
            </a:r>
          </a:p>
        </p:txBody>
      </p:sp>
      <p:sp>
        <p:nvSpPr>
          <p:cNvPr id="101379" name="Rectangle 3">
            <a:extLst>
              <a:ext uri="{FF2B5EF4-FFF2-40B4-BE49-F238E27FC236}">
                <a16:creationId xmlns:a16="http://schemas.microsoft.com/office/drawing/2014/main" id="{E4373747-63D1-4E71-9FB9-4B922308A4B7}"/>
              </a:ext>
            </a:extLst>
          </p:cNvPr>
          <p:cNvSpPr>
            <a:spLocks noGrp="1" noChangeArrowheads="1"/>
          </p:cNvSpPr>
          <p:nvPr>
            <p:ph type="body" idx="4294967295"/>
          </p:nvPr>
        </p:nvSpPr>
        <p:spPr>
          <a:xfrm>
            <a:off x="539750" y="1773238"/>
            <a:ext cx="8229600" cy="4525962"/>
          </a:xfrm>
        </p:spPr>
        <p:txBody>
          <a:bodyPr/>
          <a:lstStyle/>
          <a:p>
            <a:pPr>
              <a:lnSpc>
                <a:spcPct val="90000"/>
              </a:lnSpc>
              <a:defRPr/>
            </a:pPr>
            <a:r>
              <a:rPr lang="cs-CZ" b="1" dirty="0">
                <a:solidFill>
                  <a:schemeClr val="bg1"/>
                </a:solidFill>
                <a:latin typeface="+mj-lt"/>
              </a:rPr>
              <a:t>Úvodní část:</a:t>
            </a:r>
            <a:endParaRPr lang="cs-CZ" dirty="0">
              <a:solidFill>
                <a:schemeClr val="bg1"/>
              </a:solidFill>
              <a:latin typeface="+mj-lt"/>
            </a:endParaRPr>
          </a:p>
          <a:p>
            <a:pPr lvl="1">
              <a:lnSpc>
                <a:spcPct val="90000"/>
              </a:lnSpc>
              <a:defRPr/>
            </a:pPr>
            <a:r>
              <a:rPr lang="cs-CZ" dirty="0">
                <a:solidFill>
                  <a:schemeClr val="bg1"/>
                </a:solidFill>
                <a:latin typeface="+mj-lt"/>
              </a:rPr>
              <a:t>hlášení, pozdrav;</a:t>
            </a:r>
          </a:p>
          <a:p>
            <a:pPr lvl="1">
              <a:lnSpc>
                <a:spcPct val="90000"/>
              </a:lnSpc>
              <a:defRPr/>
            </a:pPr>
            <a:r>
              <a:rPr lang="cs-CZ" dirty="0">
                <a:solidFill>
                  <a:schemeClr val="bg1"/>
                </a:solidFill>
                <a:latin typeface="+mj-lt"/>
              </a:rPr>
              <a:t>kontrola přítomnosti, vnějšího vzhledu, úplnosti a uložení pomůcek, splnění stanovených úkolů;</a:t>
            </a:r>
          </a:p>
          <a:p>
            <a:pPr lvl="1">
              <a:lnSpc>
                <a:spcPct val="90000"/>
              </a:lnSpc>
              <a:defRPr/>
            </a:pPr>
            <a:r>
              <a:rPr lang="cs-CZ" dirty="0">
                <a:solidFill>
                  <a:schemeClr val="bg1"/>
                </a:solidFill>
                <a:latin typeface="+mj-lt"/>
              </a:rPr>
              <a:t>oznámení tématu, cíle, učebního úkolu a literatury;</a:t>
            </a:r>
          </a:p>
          <a:p>
            <a:pPr lvl="1">
              <a:lnSpc>
                <a:spcPct val="90000"/>
              </a:lnSpc>
              <a:defRPr/>
            </a:pPr>
            <a:r>
              <a:rPr lang="cs-CZ" dirty="0">
                <a:solidFill>
                  <a:schemeClr val="bg1"/>
                </a:solidFill>
                <a:latin typeface="+mj-lt"/>
              </a:rPr>
              <a:t>zápis do třídní knihy;</a:t>
            </a:r>
          </a:p>
          <a:p>
            <a:pPr lvl="1">
              <a:lnSpc>
                <a:spcPct val="90000"/>
              </a:lnSpc>
              <a:defRPr/>
            </a:pPr>
            <a:r>
              <a:rPr lang="cs-CZ" dirty="0">
                <a:solidFill>
                  <a:schemeClr val="bg1"/>
                </a:solidFill>
                <a:latin typeface="+mj-lt"/>
              </a:rPr>
              <a:t>seznámení s obsahem a průběhem zaměstnání.</a:t>
            </a:r>
          </a:p>
          <a:p>
            <a:pPr>
              <a:lnSpc>
                <a:spcPct val="90000"/>
              </a:lnSpc>
              <a:defRPr/>
            </a:pPr>
            <a:endParaRPr lang="cs-CZ" dirty="0">
              <a:solidFill>
                <a:schemeClr val="bg1"/>
              </a:solidFill>
              <a:latin typeface="+mj-lt"/>
            </a:endParaRP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93A2E4CF-2353-42DE-88D4-9BD9F949AB67}"/>
              </a:ext>
            </a:extLst>
          </p:cNvPr>
          <p:cNvSpPr>
            <a:spLocks noGrp="1" noChangeArrowheads="1"/>
          </p:cNvSpPr>
          <p:nvPr>
            <p:ph type="title" idx="4294967295"/>
          </p:nvPr>
        </p:nvSpPr>
        <p:spPr>
          <a:xfrm>
            <a:off x="1116013" y="0"/>
            <a:ext cx="8229600" cy="1139825"/>
          </a:xfrm>
        </p:spPr>
        <p:txBody>
          <a:bodyPr/>
          <a:lstStyle/>
          <a:p>
            <a:pPr algn="l"/>
            <a:r>
              <a:rPr lang="cs-CZ" altLang="cs-CZ" sz="3200">
                <a:solidFill>
                  <a:schemeClr val="bg1"/>
                </a:solidFill>
              </a:rPr>
              <a:t>Průběh zaměstnání při </a:t>
            </a:r>
            <a:r>
              <a:rPr lang="cs-CZ" altLang="cs-CZ" sz="3200" b="1">
                <a:solidFill>
                  <a:schemeClr val="bg1"/>
                </a:solidFill>
              </a:rPr>
              <a:t>teoretické přípravě</a:t>
            </a:r>
          </a:p>
        </p:txBody>
      </p:sp>
      <p:sp>
        <p:nvSpPr>
          <p:cNvPr id="103427" name="Rectangle 3">
            <a:extLst>
              <a:ext uri="{FF2B5EF4-FFF2-40B4-BE49-F238E27FC236}">
                <a16:creationId xmlns:a16="http://schemas.microsoft.com/office/drawing/2014/main" id="{7500BEFC-7E89-4903-A185-86D81AE8E253}"/>
              </a:ext>
            </a:extLst>
          </p:cNvPr>
          <p:cNvSpPr>
            <a:spLocks noGrp="1" noChangeArrowheads="1"/>
          </p:cNvSpPr>
          <p:nvPr>
            <p:ph type="body" idx="4294967295"/>
          </p:nvPr>
        </p:nvSpPr>
        <p:spPr>
          <a:xfrm>
            <a:off x="0" y="1989138"/>
            <a:ext cx="8229600" cy="4137025"/>
          </a:xfrm>
        </p:spPr>
        <p:txBody>
          <a:bodyPr/>
          <a:lstStyle/>
          <a:p>
            <a:pPr>
              <a:defRPr/>
            </a:pPr>
            <a:r>
              <a:rPr lang="cs-CZ" b="1" dirty="0">
                <a:solidFill>
                  <a:schemeClr val="bg1"/>
                </a:solidFill>
                <a:latin typeface="+mj-lt"/>
              </a:rPr>
              <a:t>Hlavní část:</a:t>
            </a:r>
          </a:p>
          <a:p>
            <a:pPr>
              <a:buFont typeface="Wingdings" pitchFamily="2" charset="2"/>
              <a:buNone/>
              <a:defRPr/>
            </a:pPr>
            <a:endParaRPr lang="cs-CZ" dirty="0">
              <a:solidFill>
                <a:schemeClr val="bg1"/>
              </a:solidFill>
              <a:latin typeface="+mj-lt"/>
            </a:endParaRPr>
          </a:p>
          <a:p>
            <a:pPr lvl="1">
              <a:defRPr/>
            </a:pPr>
            <a:r>
              <a:rPr lang="cs-CZ" dirty="0">
                <a:solidFill>
                  <a:schemeClr val="bg1"/>
                </a:solidFill>
                <a:latin typeface="+mj-lt"/>
              </a:rPr>
              <a:t> řešení jednotlivých učebních úkolů </a:t>
            </a:r>
          </a:p>
          <a:p>
            <a:pPr lvl="1">
              <a:buFont typeface="Wingdings" pitchFamily="2" charset="2"/>
              <a:buNone/>
              <a:defRPr/>
            </a:pPr>
            <a:endParaRPr lang="cs-CZ" dirty="0">
              <a:solidFill>
                <a:schemeClr val="bg1"/>
              </a:solidFill>
              <a:latin typeface="+mj-lt"/>
            </a:endParaRPr>
          </a:p>
          <a:p>
            <a:pPr lvl="1">
              <a:defRPr/>
            </a:pPr>
            <a:r>
              <a:rPr lang="cs-CZ" dirty="0">
                <a:solidFill>
                  <a:schemeClr val="bg1"/>
                </a:solidFill>
                <a:latin typeface="+mj-lt"/>
              </a:rPr>
              <a:t> u praktického výcviku – metodické listy</a:t>
            </a:r>
          </a:p>
          <a:p>
            <a:pPr>
              <a:defRPr/>
            </a:pPr>
            <a:endParaRPr lang="cs-CZ" dirty="0">
              <a:solidFill>
                <a:schemeClr val="bg1"/>
              </a:solidFill>
              <a:latin typeface="+mj-lt"/>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E9010B0-3805-4996-8D3C-16CD894DFB24}"/>
              </a:ext>
            </a:extLst>
          </p:cNvPr>
          <p:cNvSpPr>
            <a:spLocks noGrp="1" noChangeArrowheads="1"/>
          </p:cNvSpPr>
          <p:nvPr>
            <p:ph type="title" idx="4294967295"/>
          </p:nvPr>
        </p:nvSpPr>
        <p:spPr>
          <a:xfrm>
            <a:off x="1116013" y="-6350"/>
            <a:ext cx="8229600" cy="1139825"/>
          </a:xfrm>
        </p:spPr>
        <p:txBody>
          <a:bodyPr/>
          <a:lstStyle/>
          <a:p>
            <a:pPr algn="l"/>
            <a:r>
              <a:rPr lang="cs-CZ" altLang="cs-CZ" sz="3200">
                <a:solidFill>
                  <a:schemeClr val="bg1"/>
                </a:solidFill>
              </a:rPr>
              <a:t>Průběh zaměstnání při </a:t>
            </a:r>
            <a:r>
              <a:rPr lang="cs-CZ" altLang="cs-CZ" sz="3200" b="1">
                <a:solidFill>
                  <a:schemeClr val="bg1"/>
                </a:solidFill>
              </a:rPr>
              <a:t>teoretické přípravě</a:t>
            </a:r>
          </a:p>
        </p:txBody>
      </p:sp>
      <p:sp>
        <p:nvSpPr>
          <p:cNvPr id="105475" name="Rectangle 3">
            <a:extLst>
              <a:ext uri="{FF2B5EF4-FFF2-40B4-BE49-F238E27FC236}">
                <a16:creationId xmlns:a16="http://schemas.microsoft.com/office/drawing/2014/main" id="{5226E9FB-E30D-4691-9B07-BC65900C8847}"/>
              </a:ext>
            </a:extLst>
          </p:cNvPr>
          <p:cNvSpPr>
            <a:spLocks noGrp="1" noChangeArrowheads="1"/>
          </p:cNvSpPr>
          <p:nvPr>
            <p:ph type="body" idx="4294967295"/>
          </p:nvPr>
        </p:nvSpPr>
        <p:spPr>
          <a:xfrm>
            <a:off x="395288" y="1628775"/>
            <a:ext cx="8229600" cy="4852988"/>
          </a:xfrm>
        </p:spPr>
        <p:txBody>
          <a:bodyPr/>
          <a:lstStyle/>
          <a:p>
            <a:pPr>
              <a:defRPr/>
            </a:pPr>
            <a:r>
              <a:rPr lang="cs-CZ" sz="2800" b="1" dirty="0">
                <a:solidFill>
                  <a:schemeClr val="bg1"/>
                </a:solidFill>
                <a:latin typeface="+mj-lt"/>
              </a:rPr>
              <a:t>Závěrečná část:</a:t>
            </a:r>
            <a:endParaRPr lang="cs-CZ" sz="2800" dirty="0">
              <a:solidFill>
                <a:schemeClr val="bg1"/>
              </a:solidFill>
              <a:latin typeface="+mj-lt"/>
            </a:endParaRPr>
          </a:p>
          <a:p>
            <a:pPr lvl="1">
              <a:defRPr/>
            </a:pPr>
            <a:r>
              <a:rPr lang="cs-CZ" sz="2400" dirty="0">
                <a:solidFill>
                  <a:schemeClr val="bg1"/>
                </a:solidFill>
                <a:latin typeface="+mj-lt"/>
              </a:rPr>
              <a:t>zopakovat téma, cíle a učební úkoly, vyhodnotit jejich splnění;</a:t>
            </a:r>
          </a:p>
          <a:p>
            <a:pPr lvl="1">
              <a:defRPr/>
            </a:pPr>
            <a:r>
              <a:rPr lang="cs-CZ" sz="2400" dirty="0">
                <a:solidFill>
                  <a:schemeClr val="bg1"/>
                </a:solidFill>
                <a:latin typeface="+mj-lt"/>
              </a:rPr>
              <a:t>zdůraznit hlavní části obsahu výuky;</a:t>
            </a:r>
          </a:p>
          <a:p>
            <a:pPr lvl="1">
              <a:defRPr/>
            </a:pPr>
            <a:r>
              <a:rPr lang="cs-CZ" sz="2400" dirty="0">
                <a:solidFill>
                  <a:schemeClr val="bg1"/>
                </a:solidFill>
                <a:latin typeface="+mj-lt"/>
              </a:rPr>
              <a:t>vyhodnotit kázeň, </a:t>
            </a:r>
            <a:r>
              <a:rPr lang="cs-CZ" sz="2400" dirty="0" err="1">
                <a:solidFill>
                  <a:schemeClr val="bg1"/>
                </a:solidFill>
                <a:latin typeface="+mj-lt"/>
              </a:rPr>
              <a:t>pořadovost</a:t>
            </a:r>
            <a:r>
              <a:rPr lang="cs-CZ" sz="2400" dirty="0">
                <a:solidFill>
                  <a:schemeClr val="bg1"/>
                </a:solidFill>
                <a:latin typeface="+mj-lt"/>
              </a:rPr>
              <a:t> a připravenost na výuku;</a:t>
            </a:r>
          </a:p>
          <a:p>
            <a:pPr lvl="1">
              <a:defRPr/>
            </a:pPr>
            <a:r>
              <a:rPr lang="cs-CZ" sz="2400" dirty="0">
                <a:solidFill>
                  <a:schemeClr val="bg1"/>
                </a:solidFill>
                <a:latin typeface="+mj-lt"/>
              </a:rPr>
              <a:t>vydat úkoly k odstranění zjištěných nedostatků;</a:t>
            </a:r>
          </a:p>
          <a:p>
            <a:pPr lvl="1">
              <a:defRPr/>
            </a:pPr>
            <a:r>
              <a:rPr lang="cs-CZ" sz="2400" dirty="0">
                <a:solidFill>
                  <a:schemeClr val="bg1"/>
                </a:solidFill>
                <a:latin typeface="+mj-lt"/>
              </a:rPr>
              <a:t>oznámit příští téma;</a:t>
            </a:r>
          </a:p>
          <a:p>
            <a:pPr lvl="1">
              <a:defRPr/>
            </a:pPr>
            <a:r>
              <a:rPr lang="cs-CZ" sz="2400" dirty="0">
                <a:solidFill>
                  <a:schemeClr val="bg1"/>
                </a:solidFill>
                <a:latin typeface="+mj-lt"/>
              </a:rPr>
              <a:t>vydat úkoly do samostatného studia;</a:t>
            </a:r>
          </a:p>
          <a:p>
            <a:pPr lvl="1">
              <a:defRPr/>
            </a:pPr>
            <a:r>
              <a:rPr lang="cs-CZ" sz="2400" dirty="0">
                <a:solidFill>
                  <a:schemeClr val="bg1"/>
                </a:solidFill>
                <a:latin typeface="+mj-lt"/>
              </a:rPr>
              <a:t>ukončit výuku pozdravem, zkontrolovat učebnu a odchod cvičících</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26C640DD-D24F-4FB8-99F8-192738114F13}"/>
              </a:ext>
            </a:extLst>
          </p:cNvPr>
          <p:cNvSpPr>
            <a:spLocks noGrp="1" noChangeArrowheads="1"/>
          </p:cNvSpPr>
          <p:nvPr>
            <p:ph type="title" idx="4294967295"/>
          </p:nvPr>
        </p:nvSpPr>
        <p:spPr>
          <a:xfrm>
            <a:off x="1187450" y="0"/>
            <a:ext cx="8229600" cy="1139825"/>
          </a:xfrm>
        </p:spPr>
        <p:txBody>
          <a:bodyPr/>
          <a:lstStyle/>
          <a:p>
            <a:pPr algn="l"/>
            <a:r>
              <a:rPr lang="cs-CZ" altLang="cs-CZ" sz="3200">
                <a:solidFill>
                  <a:schemeClr val="bg1"/>
                </a:solidFill>
              </a:rPr>
              <a:t>Průběh zaměstnání při </a:t>
            </a:r>
            <a:r>
              <a:rPr lang="cs-CZ" altLang="cs-CZ" sz="3200" b="1">
                <a:solidFill>
                  <a:schemeClr val="bg1"/>
                </a:solidFill>
              </a:rPr>
              <a:t>praktické přípravě</a:t>
            </a:r>
          </a:p>
        </p:txBody>
      </p:sp>
      <p:sp>
        <p:nvSpPr>
          <p:cNvPr id="107523" name="Rectangle 3">
            <a:extLst>
              <a:ext uri="{FF2B5EF4-FFF2-40B4-BE49-F238E27FC236}">
                <a16:creationId xmlns:a16="http://schemas.microsoft.com/office/drawing/2014/main" id="{976C3B81-762C-4D5F-89B7-A8EF29DA831E}"/>
              </a:ext>
            </a:extLst>
          </p:cNvPr>
          <p:cNvSpPr>
            <a:spLocks noGrp="1" noChangeArrowheads="1"/>
          </p:cNvSpPr>
          <p:nvPr>
            <p:ph type="body" idx="4294967295"/>
          </p:nvPr>
        </p:nvSpPr>
        <p:spPr>
          <a:xfrm>
            <a:off x="0" y="1916113"/>
            <a:ext cx="8229600" cy="4210050"/>
          </a:xfrm>
        </p:spPr>
        <p:txBody>
          <a:bodyPr/>
          <a:lstStyle/>
          <a:p>
            <a:pPr>
              <a:defRPr/>
            </a:pPr>
            <a:r>
              <a:rPr lang="cs-CZ" b="1" dirty="0">
                <a:solidFill>
                  <a:schemeClr val="bg1"/>
                </a:solidFill>
                <a:latin typeface="+mj-lt"/>
              </a:rPr>
              <a:t>Přípravná část:</a:t>
            </a:r>
            <a:endParaRPr lang="cs-CZ" dirty="0">
              <a:solidFill>
                <a:schemeClr val="bg1"/>
              </a:solidFill>
              <a:latin typeface="+mj-lt"/>
            </a:endParaRPr>
          </a:p>
          <a:p>
            <a:pPr lvl="1">
              <a:defRPr/>
            </a:pPr>
            <a:r>
              <a:rPr lang="cs-CZ" dirty="0">
                <a:solidFill>
                  <a:schemeClr val="bg1"/>
                </a:solidFill>
                <a:latin typeface="+mj-lt"/>
              </a:rPr>
              <a:t>nástup jednotky, hlášení a pozdrav;</a:t>
            </a:r>
          </a:p>
          <a:p>
            <a:pPr lvl="1">
              <a:defRPr/>
            </a:pPr>
            <a:r>
              <a:rPr lang="cs-CZ" dirty="0">
                <a:solidFill>
                  <a:schemeClr val="bg1"/>
                </a:solidFill>
                <a:latin typeface="+mj-lt"/>
              </a:rPr>
              <a:t>kontrola přítomnosti, vnějšího vzhledu, výstroje, výzbroje a dalšího materiálu;</a:t>
            </a:r>
          </a:p>
          <a:p>
            <a:pPr lvl="1">
              <a:defRPr/>
            </a:pPr>
            <a:r>
              <a:rPr lang="cs-CZ" dirty="0">
                <a:solidFill>
                  <a:schemeClr val="bg1"/>
                </a:solidFill>
                <a:latin typeface="+mj-lt"/>
              </a:rPr>
              <a:t>organizace přesunu do stanoveného prostoru výcviku a vydání úkolů k umístění vozidel a k činnosti řidičů</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E011882F-DF0F-49AD-B6AF-C9180B0E82DB}"/>
              </a:ext>
            </a:extLst>
          </p:cNvPr>
          <p:cNvSpPr>
            <a:spLocks noGrp="1" noChangeArrowheads="1"/>
          </p:cNvSpPr>
          <p:nvPr>
            <p:ph type="title" idx="4294967295"/>
          </p:nvPr>
        </p:nvSpPr>
        <p:spPr>
          <a:xfrm>
            <a:off x="1187450" y="0"/>
            <a:ext cx="8229600" cy="1139825"/>
          </a:xfrm>
        </p:spPr>
        <p:txBody>
          <a:bodyPr/>
          <a:lstStyle/>
          <a:p>
            <a:pPr algn="l"/>
            <a:r>
              <a:rPr lang="cs-CZ" altLang="cs-CZ" sz="3200">
                <a:solidFill>
                  <a:schemeClr val="bg1"/>
                </a:solidFill>
              </a:rPr>
              <a:t>Průběh zaměstnání při </a:t>
            </a:r>
            <a:r>
              <a:rPr lang="cs-CZ" altLang="cs-CZ" sz="3200" b="1">
                <a:solidFill>
                  <a:schemeClr val="bg1"/>
                </a:solidFill>
              </a:rPr>
              <a:t>praktické přípravě</a:t>
            </a:r>
          </a:p>
        </p:txBody>
      </p:sp>
      <p:sp>
        <p:nvSpPr>
          <p:cNvPr id="109571" name="Rectangle 3">
            <a:extLst>
              <a:ext uri="{FF2B5EF4-FFF2-40B4-BE49-F238E27FC236}">
                <a16:creationId xmlns:a16="http://schemas.microsoft.com/office/drawing/2014/main" id="{EBF46BAF-E3FE-4918-BDF1-25638BD841E4}"/>
              </a:ext>
            </a:extLst>
          </p:cNvPr>
          <p:cNvSpPr>
            <a:spLocks noGrp="1" noChangeArrowheads="1"/>
          </p:cNvSpPr>
          <p:nvPr>
            <p:ph type="body" idx="4294967295"/>
          </p:nvPr>
        </p:nvSpPr>
        <p:spPr>
          <a:xfrm>
            <a:off x="914400" y="1844675"/>
            <a:ext cx="8229600" cy="4752975"/>
          </a:xfrm>
        </p:spPr>
        <p:txBody>
          <a:bodyPr/>
          <a:lstStyle/>
          <a:p>
            <a:pPr>
              <a:defRPr/>
            </a:pPr>
            <a:r>
              <a:rPr lang="cs-CZ" b="1" dirty="0">
                <a:solidFill>
                  <a:schemeClr val="bg1"/>
                </a:solidFill>
                <a:latin typeface="+mj-lt"/>
              </a:rPr>
              <a:t>Úvodní část:</a:t>
            </a:r>
            <a:endParaRPr lang="cs-CZ" dirty="0">
              <a:solidFill>
                <a:schemeClr val="bg1"/>
              </a:solidFill>
              <a:latin typeface="+mj-lt"/>
            </a:endParaRPr>
          </a:p>
          <a:p>
            <a:pPr lvl="1">
              <a:defRPr/>
            </a:pPr>
            <a:r>
              <a:rPr lang="cs-CZ" dirty="0">
                <a:solidFill>
                  <a:schemeClr val="bg1"/>
                </a:solidFill>
                <a:latin typeface="+mj-lt"/>
              </a:rPr>
              <a:t>oznámit téma, cíle a učební úkoly;</a:t>
            </a:r>
          </a:p>
          <a:p>
            <a:pPr lvl="1">
              <a:defRPr/>
            </a:pPr>
            <a:r>
              <a:rPr lang="cs-CZ" dirty="0">
                <a:solidFill>
                  <a:schemeClr val="bg1"/>
                </a:solidFill>
                <a:latin typeface="+mj-lt"/>
              </a:rPr>
              <a:t>seznámit cvičící s organizací výcviku;</a:t>
            </a:r>
          </a:p>
          <a:p>
            <a:pPr lvl="1">
              <a:defRPr/>
            </a:pPr>
            <a:r>
              <a:rPr lang="cs-CZ" dirty="0">
                <a:solidFill>
                  <a:schemeClr val="bg1"/>
                </a:solidFill>
                <a:latin typeface="+mj-lt"/>
              </a:rPr>
              <a:t>prověřit znalosti a vyhodnotit odpovědi;</a:t>
            </a:r>
          </a:p>
          <a:p>
            <a:pPr lvl="1">
              <a:defRPr/>
            </a:pPr>
            <a:r>
              <a:rPr lang="cs-CZ" dirty="0">
                <a:solidFill>
                  <a:schemeClr val="bg1"/>
                </a:solidFill>
                <a:latin typeface="+mj-lt"/>
              </a:rPr>
              <a:t>vyhlásit kritéria krátkodobé soutěže;</a:t>
            </a:r>
          </a:p>
          <a:p>
            <a:pPr lvl="1">
              <a:defRPr/>
            </a:pPr>
            <a:r>
              <a:rPr lang="cs-CZ" dirty="0">
                <a:solidFill>
                  <a:schemeClr val="bg1"/>
                </a:solidFill>
                <a:latin typeface="+mj-lt"/>
              </a:rPr>
              <a:t>prověřit znalosti bezpečnostních opatření;</a:t>
            </a:r>
          </a:p>
          <a:p>
            <a:pPr lvl="1">
              <a:defRPr/>
            </a:pPr>
            <a:r>
              <a:rPr lang="cs-CZ" dirty="0">
                <a:solidFill>
                  <a:schemeClr val="bg1"/>
                </a:solidFill>
                <a:latin typeface="+mj-lt"/>
              </a:rPr>
              <a:t>vydat úkoly k organizaci výcviku;</a:t>
            </a:r>
          </a:p>
          <a:p>
            <a:pPr lvl="1">
              <a:defRPr/>
            </a:pPr>
            <a:r>
              <a:rPr lang="cs-CZ" dirty="0">
                <a:solidFill>
                  <a:schemeClr val="bg1"/>
                </a:solidFill>
                <a:latin typeface="+mj-lt"/>
              </a:rPr>
              <a:t>zápis do třídní knihy.</a:t>
            </a:r>
          </a:p>
          <a:p>
            <a:pPr>
              <a:defRPr/>
            </a:pPr>
            <a:endParaRPr lang="cs-CZ" dirty="0">
              <a:solidFill>
                <a:schemeClr val="bg1"/>
              </a:solidFill>
              <a:latin typeface="+mj-lt"/>
            </a:endParaRP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0B1D42D7-67DE-4946-9B8F-E831356EEE34}"/>
              </a:ext>
            </a:extLst>
          </p:cNvPr>
          <p:cNvSpPr>
            <a:spLocks noGrp="1" noChangeArrowheads="1"/>
          </p:cNvSpPr>
          <p:nvPr>
            <p:ph type="title" idx="4294967295"/>
          </p:nvPr>
        </p:nvSpPr>
        <p:spPr>
          <a:xfrm>
            <a:off x="1116013" y="-33338"/>
            <a:ext cx="8229600" cy="1139826"/>
          </a:xfrm>
        </p:spPr>
        <p:txBody>
          <a:bodyPr/>
          <a:lstStyle/>
          <a:p>
            <a:pPr algn="l"/>
            <a:r>
              <a:rPr lang="cs-CZ" altLang="cs-CZ" sz="3200">
                <a:solidFill>
                  <a:schemeClr val="bg1"/>
                </a:solidFill>
              </a:rPr>
              <a:t>Průběh zaměstnání při </a:t>
            </a:r>
            <a:r>
              <a:rPr lang="cs-CZ" altLang="cs-CZ" sz="3200" b="1">
                <a:solidFill>
                  <a:schemeClr val="bg1"/>
                </a:solidFill>
              </a:rPr>
              <a:t>praktické přípravě</a:t>
            </a:r>
          </a:p>
        </p:txBody>
      </p:sp>
      <p:sp>
        <p:nvSpPr>
          <p:cNvPr id="110595" name="Rectangle 3">
            <a:extLst>
              <a:ext uri="{FF2B5EF4-FFF2-40B4-BE49-F238E27FC236}">
                <a16:creationId xmlns:a16="http://schemas.microsoft.com/office/drawing/2014/main" id="{85BC5A87-E954-4763-A0BA-CCAC8E943DE0}"/>
              </a:ext>
            </a:extLst>
          </p:cNvPr>
          <p:cNvSpPr>
            <a:spLocks noGrp="1" noChangeArrowheads="1"/>
          </p:cNvSpPr>
          <p:nvPr>
            <p:ph type="body" idx="4294967295"/>
          </p:nvPr>
        </p:nvSpPr>
        <p:spPr>
          <a:xfrm>
            <a:off x="0" y="1920875"/>
            <a:ext cx="8229600" cy="4205288"/>
          </a:xfrm>
        </p:spPr>
        <p:txBody>
          <a:bodyPr/>
          <a:lstStyle/>
          <a:p>
            <a:pPr>
              <a:defRPr/>
            </a:pPr>
            <a:r>
              <a:rPr lang="cs-CZ" b="1" dirty="0">
                <a:solidFill>
                  <a:schemeClr val="bg1"/>
                </a:solidFill>
                <a:latin typeface="+mj-lt"/>
              </a:rPr>
              <a:t>Hlavní část:</a:t>
            </a:r>
            <a:endParaRPr lang="cs-CZ" dirty="0">
              <a:solidFill>
                <a:schemeClr val="bg1"/>
              </a:solidFill>
              <a:latin typeface="+mj-lt"/>
            </a:endParaRPr>
          </a:p>
          <a:p>
            <a:pPr lvl="1">
              <a:defRPr/>
            </a:pPr>
            <a:endParaRPr lang="cs-CZ" dirty="0">
              <a:solidFill>
                <a:schemeClr val="bg1"/>
              </a:solidFill>
              <a:latin typeface="+mj-lt"/>
            </a:endParaRPr>
          </a:p>
          <a:p>
            <a:pPr lvl="1">
              <a:defRPr/>
            </a:pPr>
            <a:r>
              <a:rPr lang="cs-CZ" dirty="0">
                <a:solidFill>
                  <a:schemeClr val="bg1"/>
                </a:solidFill>
                <a:latin typeface="+mj-lt"/>
              </a:rPr>
              <a:t>řešení jednotlivých učebních úkolů</a:t>
            </a:r>
          </a:p>
          <a:p>
            <a:pPr lvl="1">
              <a:defRPr/>
            </a:pPr>
            <a:endParaRPr lang="cs-CZ" dirty="0">
              <a:solidFill>
                <a:schemeClr val="bg1"/>
              </a:solidFill>
              <a:latin typeface="+mj-lt"/>
            </a:endParaRPr>
          </a:p>
          <a:p>
            <a:pPr lvl="1">
              <a:defRPr/>
            </a:pPr>
            <a:r>
              <a:rPr lang="cs-CZ" dirty="0">
                <a:solidFill>
                  <a:schemeClr val="bg1"/>
                </a:solidFill>
                <a:latin typeface="+mj-lt"/>
              </a:rPr>
              <a:t>u praktického výcviku – metodické listy</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93ECE745-12BB-4121-8FF0-D577EDF789AD}"/>
              </a:ext>
            </a:extLst>
          </p:cNvPr>
          <p:cNvSpPr>
            <a:spLocks noGrp="1" noChangeArrowheads="1"/>
          </p:cNvSpPr>
          <p:nvPr>
            <p:ph type="title" idx="4294967295"/>
          </p:nvPr>
        </p:nvSpPr>
        <p:spPr>
          <a:xfrm>
            <a:off x="1258888" y="-22225"/>
            <a:ext cx="8229600" cy="1139825"/>
          </a:xfrm>
        </p:spPr>
        <p:txBody>
          <a:bodyPr/>
          <a:lstStyle/>
          <a:p>
            <a:pPr algn="l"/>
            <a:r>
              <a:rPr lang="cs-CZ" altLang="cs-CZ" sz="2800">
                <a:solidFill>
                  <a:schemeClr val="bg1"/>
                </a:solidFill>
              </a:rPr>
              <a:t>Průběh zaměstnání při </a:t>
            </a:r>
            <a:r>
              <a:rPr lang="cs-CZ" altLang="cs-CZ" sz="2800" b="1">
                <a:solidFill>
                  <a:schemeClr val="bg1"/>
                </a:solidFill>
              </a:rPr>
              <a:t>praktické přípravě</a:t>
            </a:r>
          </a:p>
        </p:txBody>
      </p:sp>
      <p:sp>
        <p:nvSpPr>
          <p:cNvPr id="111619" name="Rectangle 3">
            <a:extLst>
              <a:ext uri="{FF2B5EF4-FFF2-40B4-BE49-F238E27FC236}">
                <a16:creationId xmlns:a16="http://schemas.microsoft.com/office/drawing/2014/main" id="{7226A596-2120-49D9-81B1-47630B18AD32}"/>
              </a:ext>
            </a:extLst>
          </p:cNvPr>
          <p:cNvSpPr>
            <a:spLocks noGrp="1" noChangeArrowheads="1"/>
          </p:cNvSpPr>
          <p:nvPr>
            <p:ph type="body" idx="4294967295"/>
          </p:nvPr>
        </p:nvSpPr>
        <p:spPr>
          <a:xfrm>
            <a:off x="457200" y="1628775"/>
            <a:ext cx="8686800" cy="5888038"/>
          </a:xfrm>
        </p:spPr>
        <p:txBody>
          <a:bodyPr/>
          <a:lstStyle/>
          <a:p>
            <a:pPr>
              <a:lnSpc>
                <a:spcPct val="80000"/>
              </a:lnSpc>
              <a:defRPr/>
            </a:pPr>
            <a:r>
              <a:rPr lang="cs-CZ" sz="2800" b="1" dirty="0">
                <a:solidFill>
                  <a:schemeClr val="bg1"/>
                </a:solidFill>
                <a:latin typeface="+mj-lt"/>
              </a:rPr>
              <a:t>Závěrečná část:</a:t>
            </a:r>
            <a:endParaRPr lang="cs-CZ" sz="2800" dirty="0">
              <a:solidFill>
                <a:schemeClr val="bg1"/>
              </a:solidFill>
              <a:latin typeface="+mj-lt"/>
            </a:endParaRPr>
          </a:p>
          <a:p>
            <a:pPr lvl="1">
              <a:lnSpc>
                <a:spcPct val="80000"/>
              </a:lnSpc>
              <a:defRPr/>
            </a:pPr>
            <a:r>
              <a:rPr lang="cs-CZ" sz="2400" dirty="0">
                <a:solidFill>
                  <a:schemeClr val="bg1"/>
                </a:solidFill>
                <a:latin typeface="+mj-lt"/>
              </a:rPr>
              <a:t>nástup jednotky, kontrola počtů, výzbroje, výstroje a dalšího materiálu</a:t>
            </a:r>
          </a:p>
          <a:p>
            <a:pPr lvl="1">
              <a:lnSpc>
                <a:spcPct val="80000"/>
              </a:lnSpc>
              <a:defRPr/>
            </a:pPr>
            <a:r>
              <a:rPr lang="cs-CZ" sz="2400" dirty="0">
                <a:solidFill>
                  <a:schemeClr val="bg1"/>
                </a:solidFill>
                <a:latin typeface="+mj-lt"/>
              </a:rPr>
              <a:t>zopakovat téma, cíle a učební úkoly, vyhlásit výsledky zaměstnání (cvičení)</a:t>
            </a:r>
          </a:p>
          <a:p>
            <a:pPr lvl="1">
              <a:lnSpc>
                <a:spcPct val="80000"/>
              </a:lnSpc>
              <a:defRPr/>
            </a:pPr>
            <a:r>
              <a:rPr lang="cs-CZ" sz="2400" dirty="0">
                <a:solidFill>
                  <a:schemeClr val="bg1"/>
                </a:solidFill>
                <a:latin typeface="+mj-lt"/>
              </a:rPr>
              <a:t>vyhodnotit splnění cílů výcviku, kázeň, připravenost vojáků, výsledky krátkodobé soutěže</a:t>
            </a:r>
          </a:p>
          <a:p>
            <a:pPr lvl="1">
              <a:lnSpc>
                <a:spcPct val="80000"/>
              </a:lnSpc>
              <a:defRPr/>
            </a:pPr>
            <a:r>
              <a:rPr lang="cs-CZ" sz="2400" dirty="0">
                <a:solidFill>
                  <a:schemeClr val="bg1"/>
                </a:solidFill>
                <a:latin typeface="+mj-lt"/>
              </a:rPr>
              <a:t>vydat úkoly k odstranění zjištěných nedostatků</a:t>
            </a:r>
          </a:p>
          <a:p>
            <a:pPr lvl="1">
              <a:lnSpc>
                <a:spcPct val="80000"/>
              </a:lnSpc>
              <a:defRPr/>
            </a:pPr>
            <a:r>
              <a:rPr lang="cs-CZ" sz="2400" dirty="0">
                <a:solidFill>
                  <a:schemeClr val="bg1"/>
                </a:solidFill>
                <a:latin typeface="+mj-lt"/>
              </a:rPr>
              <a:t>stanovit úkoly do samostatného studia</a:t>
            </a:r>
          </a:p>
          <a:p>
            <a:pPr lvl="1">
              <a:lnSpc>
                <a:spcPct val="80000"/>
              </a:lnSpc>
              <a:defRPr/>
            </a:pPr>
            <a:r>
              <a:rPr lang="cs-CZ" sz="2400" dirty="0">
                <a:solidFill>
                  <a:schemeClr val="bg1"/>
                </a:solidFill>
                <a:latin typeface="+mj-lt"/>
              </a:rPr>
              <a:t>vydat rozkaz pro přesun a organizovat jeho provedení</a:t>
            </a:r>
          </a:p>
          <a:p>
            <a:pPr lvl="1">
              <a:lnSpc>
                <a:spcPct val="80000"/>
              </a:lnSpc>
              <a:defRPr/>
            </a:pPr>
            <a:r>
              <a:rPr lang="cs-CZ" sz="2400" dirty="0">
                <a:solidFill>
                  <a:schemeClr val="bg1"/>
                </a:solidFill>
                <a:latin typeface="+mj-lt"/>
              </a:rPr>
              <a:t>vydat úkoly k údržbě zbraní, výstroje a dalšího materiálu</a:t>
            </a:r>
          </a:p>
          <a:p>
            <a:pPr lvl="1">
              <a:lnSpc>
                <a:spcPct val="80000"/>
              </a:lnSpc>
              <a:defRPr/>
            </a:pPr>
            <a:r>
              <a:rPr lang="cs-CZ" sz="2400" dirty="0">
                <a:solidFill>
                  <a:schemeClr val="bg1"/>
                </a:solidFill>
                <a:latin typeface="+mj-lt"/>
              </a:rPr>
              <a:t>po návratu do ubytovacího prostoru ukončit pozdravem a vydat úkoly k další činnosti.</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8EB16D49-A38B-4BC1-916B-14AFAFC2B65F}"/>
              </a:ext>
            </a:extLst>
          </p:cNvPr>
          <p:cNvSpPr>
            <a:spLocks noGrp="1" noChangeArrowheads="1"/>
          </p:cNvSpPr>
          <p:nvPr>
            <p:ph type="title" idx="4294967295"/>
          </p:nvPr>
        </p:nvSpPr>
        <p:spPr>
          <a:xfrm>
            <a:off x="1258888" y="0"/>
            <a:ext cx="8229600" cy="1139825"/>
          </a:xfrm>
        </p:spPr>
        <p:txBody>
          <a:bodyPr/>
          <a:lstStyle/>
          <a:p>
            <a:pPr algn="l"/>
            <a:r>
              <a:rPr lang="cs-CZ" altLang="cs-CZ" sz="3200" b="1">
                <a:solidFill>
                  <a:schemeClr val="bg1"/>
                </a:solidFill>
              </a:rPr>
              <a:t>Rozbor (analýza) a hodnocení zaměstnání</a:t>
            </a:r>
          </a:p>
        </p:txBody>
      </p:sp>
      <p:sp>
        <p:nvSpPr>
          <p:cNvPr id="112643" name="Rectangle 3">
            <a:extLst>
              <a:ext uri="{FF2B5EF4-FFF2-40B4-BE49-F238E27FC236}">
                <a16:creationId xmlns:a16="http://schemas.microsoft.com/office/drawing/2014/main" id="{63FB8E6B-940D-4E4A-B5C6-2767096992B5}"/>
              </a:ext>
            </a:extLst>
          </p:cNvPr>
          <p:cNvSpPr>
            <a:spLocks noGrp="1" noChangeArrowheads="1"/>
          </p:cNvSpPr>
          <p:nvPr>
            <p:ph type="body" idx="4294967295"/>
          </p:nvPr>
        </p:nvSpPr>
        <p:spPr>
          <a:xfrm>
            <a:off x="0" y="1600200"/>
            <a:ext cx="8229600" cy="4525963"/>
          </a:xfrm>
        </p:spPr>
        <p:txBody>
          <a:bodyPr/>
          <a:lstStyle/>
          <a:p>
            <a:pPr>
              <a:defRPr/>
            </a:pPr>
            <a:endParaRPr lang="cs-CZ" dirty="0">
              <a:solidFill>
                <a:schemeClr val="bg1"/>
              </a:solidFill>
              <a:latin typeface="+mj-lt"/>
            </a:endParaRPr>
          </a:p>
          <a:p>
            <a:pPr>
              <a:defRPr/>
            </a:pPr>
            <a:r>
              <a:rPr lang="cs-CZ" dirty="0">
                <a:solidFill>
                  <a:schemeClr val="bg1"/>
                </a:solidFill>
                <a:latin typeface="+mj-lt"/>
              </a:rPr>
              <a:t>Okamžité (neprodlené) vyhodnocení</a:t>
            </a:r>
          </a:p>
          <a:p>
            <a:pPr>
              <a:defRPr/>
            </a:pPr>
            <a:endParaRPr lang="cs-CZ" dirty="0">
              <a:solidFill>
                <a:schemeClr val="bg1"/>
              </a:solidFill>
              <a:latin typeface="+mj-lt"/>
            </a:endParaRPr>
          </a:p>
          <a:p>
            <a:pPr>
              <a:defRPr/>
            </a:pPr>
            <a:r>
              <a:rPr lang="cs-CZ" dirty="0">
                <a:solidFill>
                  <a:schemeClr val="bg1"/>
                </a:solidFill>
                <a:latin typeface="+mj-lt"/>
              </a:rPr>
              <a:t>Následný rozbor</a:t>
            </a:r>
            <a:endParaRPr lang="cs-CZ" sz="2000" dirty="0">
              <a:solidFill>
                <a:schemeClr val="bg1"/>
              </a:solidFill>
              <a:latin typeface="+mj-lt"/>
            </a:endParaRP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5F5EA15B-6A68-4CE3-A2CD-D8DA126BCE2A}"/>
              </a:ext>
            </a:extLst>
          </p:cNvPr>
          <p:cNvSpPr>
            <a:spLocks noGrp="1" noChangeArrowheads="1"/>
          </p:cNvSpPr>
          <p:nvPr>
            <p:ph type="title" idx="4294967295"/>
          </p:nvPr>
        </p:nvSpPr>
        <p:spPr>
          <a:xfrm>
            <a:off x="1116013" y="0"/>
            <a:ext cx="8229600" cy="1139825"/>
          </a:xfrm>
        </p:spPr>
        <p:txBody>
          <a:bodyPr/>
          <a:lstStyle/>
          <a:p>
            <a:pPr algn="l"/>
            <a:r>
              <a:rPr lang="cs-CZ" altLang="cs-CZ">
                <a:solidFill>
                  <a:schemeClr val="bg1"/>
                </a:solidFill>
              </a:rPr>
              <a:t>Otázky?</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788AA70-97A0-4EA2-A4DE-7B95065A4BAC}"/>
              </a:ext>
            </a:extLst>
          </p:cNvPr>
          <p:cNvSpPr>
            <a:spLocks noGrp="1" noRot="1" noChangeArrowheads="1"/>
          </p:cNvSpPr>
          <p:nvPr>
            <p:ph type="title" idx="4294967295"/>
          </p:nvPr>
        </p:nvSpPr>
        <p:spPr>
          <a:xfrm>
            <a:off x="1258888" y="188913"/>
            <a:ext cx="8340725" cy="736600"/>
          </a:xfrm>
        </p:spPr>
        <p:txBody>
          <a:bodyPr/>
          <a:lstStyle/>
          <a:p>
            <a:pPr algn="l"/>
            <a:r>
              <a:rPr lang="cs-CZ" altLang="cs-CZ" sz="3600" b="1" dirty="0">
                <a:solidFill>
                  <a:srgbClr val="FF0000"/>
                </a:solidFill>
              </a:rPr>
              <a:t>Principy přípravy </a:t>
            </a:r>
          </a:p>
        </p:txBody>
      </p:sp>
      <p:sp>
        <p:nvSpPr>
          <p:cNvPr id="27651" name="Rectangle 3">
            <a:extLst>
              <a:ext uri="{FF2B5EF4-FFF2-40B4-BE49-F238E27FC236}">
                <a16:creationId xmlns:a16="http://schemas.microsoft.com/office/drawing/2014/main" id="{E115D3BD-C24E-41B3-900F-17ADFB2DE23F}"/>
              </a:ext>
            </a:extLst>
          </p:cNvPr>
          <p:cNvSpPr>
            <a:spLocks noGrp="1" noRot="1" noChangeArrowheads="1"/>
          </p:cNvSpPr>
          <p:nvPr>
            <p:ph type="body" idx="4294967295"/>
          </p:nvPr>
        </p:nvSpPr>
        <p:spPr>
          <a:xfrm>
            <a:off x="323850" y="1628775"/>
            <a:ext cx="8229600" cy="4924425"/>
          </a:xfrm>
        </p:spPr>
        <p:txBody>
          <a:bodyPr/>
          <a:lstStyle/>
          <a:p>
            <a:pPr lvl="1">
              <a:lnSpc>
                <a:spcPct val="90000"/>
              </a:lnSpc>
              <a:buClr>
                <a:schemeClr val="tx1"/>
              </a:buClr>
              <a:buFont typeface="Arial" panose="020B0604020202020204" pitchFamily="34" charset="0"/>
              <a:buChar char="•"/>
              <a:defRPr/>
            </a:pPr>
            <a:r>
              <a:rPr lang="cs-CZ" dirty="0">
                <a:solidFill>
                  <a:schemeClr val="bg1"/>
                </a:solidFill>
                <a:latin typeface="+mj-lt"/>
              </a:rPr>
              <a:t> vědeckost</a:t>
            </a:r>
          </a:p>
          <a:p>
            <a:pPr lvl="1">
              <a:lnSpc>
                <a:spcPct val="90000"/>
              </a:lnSpc>
              <a:buClr>
                <a:schemeClr val="tx1"/>
              </a:buClr>
              <a:buFont typeface="Arial" panose="020B0604020202020204" pitchFamily="34" charset="0"/>
              <a:buChar char="•"/>
              <a:defRPr/>
            </a:pPr>
            <a:r>
              <a:rPr lang="cs-CZ" dirty="0">
                <a:solidFill>
                  <a:schemeClr val="bg1"/>
                </a:solidFill>
                <a:latin typeface="+mj-lt"/>
              </a:rPr>
              <a:t> učit vojska tomu, čeho je potřeba v boji</a:t>
            </a:r>
          </a:p>
          <a:p>
            <a:pPr lvl="1">
              <a:lnSpc>
                <a:spcPct val="90000"/>
              </a:lnSpc>
              <a:buClr>
                <a:schemeClr val="tx1"/>
              </a:buClr>
              <a:buFont typeface="Arial" panose="020B0604020202020204" pitchFamily="34" charset="0"/>
              <a:buChar char="•"/>
              <a:defRPr/>
            </a:pPr>
            <a:r>
              <a:rPr lang="cs-CZ" dirty="0">
                <a:solidFill>
                  <a:schemeClr val="bg1"/>
                </a:solidFill>
                <a:latin typeface="+mj-lt"/>
              </a:rPr>
              <a:t> uvědomělost a aktivita</a:t>
            </a:r>
          </a:p>
          <a:p>
            <a:pPr lvl="1">
              <a:lnSpc>
                <a:spcPct val="90000"/>
              </a:lnSpc>
              <a:buClr>
                <a:schemeClr val="tx1"/>
              </a:buClr>
              <a:buFont typeface="Arial" panose="020B0604020202020204" pitchFamily="34" charset="0"/>
              <a:buChar char="•"/>
              <a:defRPr/>
            </a:pPr>
            <a:r>
              <a:rPr lang="cs-CZ" dirty="0">
                <a:solidFill>
                  <a:schemeClr val="bg1"/>
                </a:solidFill>
                <a:latin typeface="+mj-lt"/>
              </a:rPr>
              <a:t> názornost</a:t>
            </a:r>
          </a:p>
          <a:p>
            <a:pPr lvl="1">
              <a:lnSpc>
                <a:spcPct val="90000"/>
              </a:lnSpc>
              <a:buClr>
                <a:schemeClr val="tx1"/>
              </a:buClr>
              <a:buFont typeface="Arial" panose="020B0604020202020204" pitchFamily="34" charset="0"/>
              <a:buChar char="•"/>
              <a:defRPr/>
            </a:pPr>
            <a:r>
              <a:rPr lang="cs-CZ" dirty="0">
                <a:solidFill>
                  <a:schemeClr val="bg1"/>
                </a:solidFill>
                <a:latin typeface="+mj-lt"/>
              </a:rPr>
              <a:t> soustavnost a posloupnost</a:t>
            </a:r>
          </a:p>
          <a:p>
            <a:pPr lvl="1">
              <a:lnSpc>
                <a:spcPct val="90000"/>
              </a:lnSpc>
              <a:buClr>
                <a:schemeClr val="tx1"/>
              </a:buClr>
              <a:buFont typeface="Arial" panose="020B0604020202020204" pitchFamily="34" charset="0"/>
              <a:buChar char="•"/>
              <a:defRPr/>
            </a:pPr>
            <a:r>
              <a:rPr lang="cs-CZ" dirty="0">
                <a:solidFill>
                  <a:schemeClr val="bg1"/>
                </a:solidFill>
                <a:latin typeface="+mj-lt"/>
              </a:rPr>
              <a:t> přiměřenost</a:t>
            </a:r>
          </a:p>
          <a:p>
            <a:pPr lvl="1">
              <a:lnSpc>
                <a:spcPct val="90000"/>
              </a:lnSpc>
              <a:buClr>
                <a:schemeClr val="tx1"/>
              </a:buClr>
              <a:buFont typeface="Arial" panose="020B0604020202020204" pitchFamily="34" charset="0"/>
              <a:buChar char="•"/>
              <a:defRPr/>
            </a:pPr>
            <a:r>
              <a:rPr lang="cs-CZ" dirty="0">
                <a:solidFill>
                  <a:schemeClr val="bg1"/>
                </a:solidFill>
                <a:latin typeface="+mj-lt"/>
              </a:rPr>
              <a:t> trvalost (udržování) </a:t>
            </a:r>
          </a:p>
          <a:p>
            <a:pPr lvl="1">
              <a:lnSpc>
                <a:spcPct val="90000"/>
              </a:lnSpc>
              <a:buClr>
                <a:schemeClr val="tx1"/>
              </a:buClr>
              <a:buFont typeface="Arial" panose="020B0604020202020204" pitchFamily="34" charset="0"/>
              <a:buChar char="•"/>
              <a:defRPr/>
            </a:pPr>
            <a:r>
              <a:rPr lang="cs-CZ" dirty="0">
                <a:solidFill>
                  <a:schemeClr val="bg1"/>
                </a:solidFill>
                <a:latin typeface="+mj-lt"/>
              </a:rPr>
              <a:t> umění učit</a:t>
            </a:r>
          </a:p>
          <a:p>
            <a:pPr lvl="1">
              <a:lnSpc>
                <a:spcPct val="90000"/>
              </a:lnSpc>
              <a:buClr>
                <a:schemeClr val="tx1"/>
              </a:buClr>
              <a:buFont typeface="Arial" panose="020B0604020202020204" pitchFamily="34" charset="0"/>
              <a:buChar char="•"/>
              <a:defRPr/>
            </a:pPr>
            <a:r>
              <a:rPr lang="cs-CZ" dirty="0">
                <a:solidFill>
                  <a:schemeClr val="bg1"/>
                </a:solidFill>
                <a:latin typeface="+mj-lt"/>
              </a:rPr>
              <a:t> kolektivnost a individuální přístup</a:t>
            </a:r>
          </a:p>
          <a:p>
            <a:pPr lvl="1">
              <a:lnSpc>
                <a:spcPct val="90000"/>
              </a:lnSpc>
              <a:buClr>
                <a:schemeClr val="tx1"/>
              </a:buClr>
              <a:buFont typeface="Arial" panose="020B0604020202020204" pitchFamily="34" charset="0"/>
              <a:buChar char="•"/>
              <a:defRPr/>
            </a:pPr>
            <a:r>
              <a:rPr lang="cs-CZ" dirty="0">
                <a:solidFill>
                  <a:schemeClr val="bg1"/>
                </a:solidFill>
                <a:latin typeface="+mj-lt"/>
              </a:rPr>
              <a:t> ekonomičnost</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10FE34E8-ADC3-476B-B53A-EAFD63322409}"/>
              </a:ext>
            </a:extLst>
          </p:cNvPr>
          <p:cNvSpPr>
            <a:spLocks noGrp="1" noChangeArrowheads="1"/>
          </p:cNvSpPr>
          <p:nvPr>
            <p:ph type="title" idx="4294967295"/>
          </p:nvPr>
        </p:nvSpPr>
        <p:spPr>
          <a:xfrm>
            <a:off x="1187450" y="0"/>
            <a:ext cx="8229600" cy="1139825"/>
          </a:xfrm>
        </p:spPr>
        <p:txBody>
          <a:bodyPr/>
          <a:lstStyle/>
          <a:p>
            <a:pPr algn="l"/>
            <a:r>
              <a:rPr lang="cs-CZ" altLang="cs-CZ">
                <a:solidFill>
                  <a:schemeClr val="bg1"/>
                </a:solidFill>
              </a:rPr>
              <a:t>Shrnutí</a:t>
            </a:r>
          </a:p>
        </p:txBody>
      </p:sp>
      <p:sp>
        <p:nvSpPr>
          <p:cNvPr id="113667" name="Rectangle 3">
            <a:extLst>
              <a:ext uri="{FF2B5EF4-FFF2-40B4-BE49-F238E27FC236}">
                <a16:creationId xmlns:a16="http://schemas.microsoft.com/office/drawing/2014/main" id="{0816FA88-01A3-4521-983D-08EFADE5E3BB}"/>
              </a:ext>
            </a:extLst>
          </p:cNvPr>
          <p:cNvSpPr>
            <a:spLocks noGrp="1" noChangeArrowheads="1"/>
          </p:cNvSpPr>
          <p:nvPr>
            <p:ph type="body" idx="4294967295"/>
          </p:nvPr>
        </p:nvSpPr>
        <p:spPr>
          <a:xfrm>
            <a:off x="468313" y="1628775"/>
            <a:ext cx="8229600" cy="4525963"/>
          </a:xfrm>
        </p:spPr>
        <p:txBody>
          <a:bodyPr/>
          <a:lstStyle/>
          <a:p>
            <a:pPr>
              <a:defRPr/>
            </a:pPr>
            <a:r>
              <a:rPr lang="cs-CZ" dirty="0">
                <a:solidFill>
                  <a:schemeClr val="bg1"/>
                </a:solidFill>
                <a:latin typeface="+mj-lt"/>
              </a:rPr>
              <a:t>dodržování zásad</a:t>
            </a:r>
          </a:p>
          <a:p>
            <a:pPr>
              <a:defRPr/>
            </a:pPr>
            <a:r>
              <a:rPr lang="cs-CZ" dirty="0">
                <a:solidFill>
                  <a:schemeClr val="bg1"/>
                </a:solidFill>
                <a:latin typeface="+mj-lt"/>
              </a:rPr>
              <a:t>precizní příprava</a:t>
            </a:r>
          </a:p>
          <a:p>
            <a:pPr>
              <a:defRPr/>
            </a:pPr>
            <a:r>
              <a:rPr lang="cs-CZ" dirty="0">
                <a:solidFill>
                  <a:schemeClr val="bg1"/>
                </a:solidFill>
                <a:latin typeface="+mj-lt"/>
              </a:rPr>
              <a:t>struktura teoretického a praktického zaměstnání</a:t>
            </a:r>
          </a:p>
          <a:p>
            <a:pPr>
              <a:defRPr/>
            </a:pPr>
            <a:r>
              <a:rPr lang="cs-CZ" dirty="0">
                <a:solidFill>
                  <a:schemeClr val="bg1"/>
                </a:solidFill>
                <a:latin typeface="+mj-lt"/>
              </a:rPr>
              <a:t>obsah písemné přípravy</a:t>
            </a:r>
          </a:p>
          <a:p>
            <a:pPr>
              <a:defRPr/>
            </a:pPr>
            <a:r>
              <a:rPr lang="cs-CZ" dirty="0">
                <a:solidFill>
                  <a:schemeClr val="bg1"/>
                </a:solidFill>
                <a:latin typeface="+mj-lt"/>
              </a:rPr>
              <a:t>hodnocení a rozbor zaměstnání</a:t>
            </a:r>
          </a:p>
          <a:p>
            <a:pPr>
              <a:defRPr/>
            </a:pPr>
            <a:endParaRPr lang="cs-CZ" dirty="0">
              <a:solidFill>
                <a:schemeClr val="bg1"/>
              </a:solidFill>
              <a:latin typeface="+mj-lt"/>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B2D06F17-5C32-4B57-BE94-74FABB57240B}"/>
              </a:ext>
            </a:extLst>
          </p:cNvPr>
          <p:cNvSpPr>
            <a:spLocks noGrp="1" noChangeArrowheads="1"/>
          </p:cNvSpPr>
          <p:nvPr>
            <p:ph type="ctrTitle" idx="4294967295"/>
          </p:nvPr>
        </p:nvSpPr>
        <p:spPr>
          <a:xfrm>
            <a:off x="1018219" y="71445"/>
            <a:ext cx="7772400" cy="1736725"/>
          </a:xfrm>
        </p:spPr>
        <p:txBody>
          <a:bodyPr/>
          <a:lstStyle/>
          <a:p>
            <a:pPr algn="l"/>
            <a:r>
              <a:rPr lang="cs-CZ" altLang="cs-CZ" sz="4800" b="1">
                <a:solidFill>
                  <a:schemeClr val="bg1"/>
                </a:solidFill>
              </a:rPr>
              <a:t>3. OSVOJOVÁNÍ DOVEDNOSTÍ</a:t>
            </a:r>
            <a:br>
              <a:rPr lang="cs-CZ" altLang="cs-CZ" sz="4800">
                <a:solidFill>
                  <a:schemeClr val="bg1"/>
                </a:solidFill>
              </a:rPr>
            </a:br>
            <a:endParaRPr lang="cs-CZ" altLang="cs-CZ" sz="4800">
              <a:solidFill>
                <a:schemeClr val="bg1"/>
              </a:solidFill>
            </a:endParaRPr>
          </a:p>
        </p:txBody>
      </p:sp>
      <p:sp>
        <p:nvSpPr>
          <p:cNvPr id="123907" name="Rectangle 3">
            <a:extLst>
              <a:ext uri="{FF2B5EF4-FFF2-40B4-BE49-F238E27FC236}">
                <a16:creationId xmlns:a16="http://schemas.microsoft.com/office/drawing/2014/main" id="{446D04CB-29B0-42CE-8B5A-C787DD0AF890}"/>
              </a:ext>
            </a:extLst>
          </p:cNvPr>
          <p:cNvSpPr>
            <a:spLocks noGrp="1" noChangeArrowheads="1"/>
          </p:cNvSpPr>
          <p:nvPr>
            <p:ph type="subTitle" idx="4294967295"/>
          </p:nvPr>
        </p:nvSpPr>
        <p:spPr>
          <a:xfrm>
            <a:off x="529074" y="1909659"/>
            <a:ext cx="6400800" cy="1752600"/>
          </a:xfrm>
        </p:spPr>
        <p:txBody>
          <a:bodyPr/>
          <a:lstStyle/>
          <a:p>
            <a:pPr>
              <a:defRPr/>
            </a:pPr>
            <a:r>
              <a:rPr lang="cs-CZ" b="1" dirty="0">
                <a:solidFill>
                  <a:schemeClr val="bg1"/>
                </a:solidFill>
                <a:latin typeface="+mj-lt"/>
              </a:rPr>
              <a:t>praktických i intelektuálních</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A8F8A03E-A3EA-462F-ABE6-C7BD3515F05A}"/>
              </a:ext>
            </a:extLst>
          </p:cNvPr>
          <p:cNvSpPr>
            <a:spLocks noGrp="1" noChangeArrowheads="1"/>
          </p:cNvSpPr>
          <p:nvPr>
            <p:ph type="title" idx="4294967295"/>
          </p:nvPr>
        </p:nvSpPr>
        <p:spPr>
          <a:xfrm>
            <a:off x="1116013" y="-11113"/>
            <a:ext cx="8229600" cy="1143001"/>
          </a:xfrm>
        </p:spPr>
        <p:txBody>
          <a:bodyPr/>
          <a:lstStyle/>
          <a:p>
            <a:pPr algn="l"/>
            <a:r>
              <a:rPr lang="cs-CZ" altLang="cs-CZ" b="1">
                <a:solidFill>
                  <a:schemeClr val="bg1"/>
                </a:solidFill>
              </a:rPr>
              <a:t>Mnemotechnická</a:t>
            </a:r>
            <a:r>
              <a:rPr lang="cs-CZ" altLang="cs-CZ">
                <a:solidFill>
                  <a:schemeClr val="bg1"/>
                </a:solidFill>
              </a:rPr>
              <a:t> </a:t>
            </a:r>
            <a:r>
              <a:rPr lang="cs-CZ" altLang="cs-CZ" b="1">
                <a:solidFill>
                  <a:schemeClr val="bg1"/>
                </a:solidFill>
              </a:rPr>
              <a:t>pomůcka</a:t>
            </a:r>
          </a:p>
        </p:txBody>
      </p:sp>
      <p:sp>
        <p:nvSpPr>
          <p:cNvPr id="129027" name="Rectangle 3">
            <a:extLst>
              <a:ext uri="{FF2B5EF4-FFF2-40B4-BE49-F238E27FC236}">
                <a16:creationId xmlns:a16="http://schemas.microsoft.com/office/drawing/2014/main" id="{FF86885C-B306-4168-92D8-0E2068738CB3}"/>
              </a:ext>
            </a:extLst>
          </p:cNvPr>
          <p:cNvSpPr>
            <a:spLocks noGrp="1" noChangeArrowheads="1"/>
          </p:cNvSpPr>
          <p:nvPr>
            <p:ph type="body" idx="4294967295"/>
          </p:nvPr>
        </p:nvSpPr>
        <p:spPr>
          <a:xfrm>
            <a:off x="914400" y="1700213"/>
            <a:ext cx="8229600" cy="4751387"/>
          </a:xfrm>
        </p:spPr>
        <p:txBody>
          <a:bodyPr/>
          <a:lstStyle/>
          <a:p>
            <a:pPr>
              <a:defRPr/>
            </a:pPr>
            <a:r>
              <a:rPr lang="cs-CZ" dirty="0">
                <a:solidFill>
                  <a:schemeClr val="bg1"/>
                </a:solidFill>
                <a:latin typeface="+mj-lt"/>
              </a:rPr>
              <a:t>VY	 vysvětlení</a:t>
            </a:r>
          </a:p>
          <a:p>
            <a:pPr>
              <a:defRPr/>
            </a:pPr>
            <a:r>
              <a:rPr lang="cs-CZ" dirty="0">
                <a:solidFill>
                  <a:schemeClr val="bg1"/>
                </a:solidFill>
                <a:latin typeface="+mj-lt"/>
              </a:rPr>
              <a:t>U	 ukázka</a:t>
            </a:r>
          </a:p>
          <a:p>
            <a:pPr>
              <a:defRPr/>
            </a:pPr>
            <a:r>
              <a:rPr lang="cs-CZ" dirty="0">
                <a:solidFill>
                  <a:schemeClr val="bg1"/>
                </a:solidFill>
                <a:latin typeface="+mj-lt"/>
              </a:rPr>
              <a:t>Č	 činnost</a:t>
            </a:r>
          </a:p>
          <a:p>
            <a:pPr>
              <a:defRPr/>
            </a:pPr>
            <a:r>
              <a:rPr lang="cs-CZ" dirty="0">
                <a:solidFill>
                  <a:schemeClr val="bg1"/>
                </a:solidFill>
                <a:latin typeface="+mj-lt"/>
              </a:rPr>
              <a:t>O	 oprava </a:t>
            </a:r>
            <a:r>
              <a:rPr lang="cs-CZ" sz="2400" dirty="0">
                <a:solidFill>
                  <a:schemeClr val="bg1"/>
                </a:solidFill>
                <a:latin typeface="+mj-lt"/>
              </a:rPr>
              <a:t>(na základě kontroly a zpětné vazby)</a:t>
            </a:r>
          </a:p>
          <a:p>
            <a:pPr>
              <a:defRPr/>
            </a:pPr>
            <a:r>
              <a:rPr lang="cs-CZ" dirty="0">
                <a:solidFill>
                  <a:schemeClr val="bg1"/>
                </a:solidFill>
                <a:latin typeface="+mj-lt"/>
              </a:rPr>
              <a:t>V	 vybavovací pomůcky</a:t>
            </a:r>
          </a:p>
          <a:p>
            <a:pPr>
              <a:defRPr/>
            </a:pPr>
            <a:r>
              <a:rPr lang="cs-CZ" dirty="0">
                <a:solidFill>
                  <a:schemeClr val="bg1"/>
                </a:solidFill>
                <a:latin typeface="+mj-lt"/>
              </a:rPr>
              <a:t>A	 aktivní opakování</a:t>
            </a:r>
          </a:p>
          <a:p>
            <a:pPr>
              <a:defRPr/>
            </a:pPr>
            <a:r>
              <a:rPr lang="cs-CZ" dirty="0">
                <a:solidFill>
                  <a:schemeClr val="bg1"/>
                </a:solidFill>
                <a:latin typeface="+mj-lt"/>
              </a:rPr>
              <a:t>T	 testování</a:t>
            </a:r>
          </a:p>
          <a:p>
            <a:pPr>
              <a:defRPr/>
            </a:pPr>
            <a:r>
              <a:rPr lang="cs-CZ" dirty="0">
                <a:solidFill>
                  <a:schemeClr val="bg1"/>
                </a:solidFill>
                <a:latin typeface="+mj-lt"/>
              </a:rPr>
              <a:t>?	 otázky</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8123FB10-6FFA-483C-AF8A-D8214FC32A5E}"/>
              </a:ext>
            </a:extLst>
          </p:cNvPr>
          <p:cNvSpPr>
            <a:spLocks noGrp="1" noChangeArrowheads="1"/>
          </p:cNvSpPr>
          <p:nvPr>
            <p:ph type="title" idx="4294967295"/>
          </p:nvPr>
        </p:nvSpPr>
        <p:spPr>
          <a:xfrm>
            <a:off x="1619250" y="34925"/>
            <a:ext cx="8229600" cy="1143000"/>
          </a:xfrm>
        </p:spPr>
        <p:txBody>
          <a:bodyPr/>
          <a:lstStyle/>
          <a:p>
            <a:pPr algn="l"/>
            <a:r>
              <a:rPr lang="cs-CZ" altLang="cs-CZ" sz="4000" b="1">
                <a:solidFill>
                  <a:schemeClr val="bg1"/>
                </a:solidFill>
              </a:rPr>
              <a:t>Vysvětlení           Ukázka</a:t>
            </a:r>
            <a:endParaRPr lang="cs-CZ" altLang="cs-CZ" sz="4000" b="1">
              <a:solidFill>
                <a:schemeClr val="bg1"/>
              </a:solidFill>
              <a:sym typeface="Symbol" panose="05050102010706020507" pitchFamily="18" charset="2"/>
            </a:endParaRPr>
          </a:p>
        </p:txBody>
      </p:sp>
      <p:sp>
        <p:nvSpPr>
          <p:cNvPr id="131075" name="Rectangle 3">
            <a:extLst>
              <a:ext uri="{FF2B5EF4-FFF2-40B4-BE49-F238E27FC236}">
                <a16:creationId xmlns:a16="http://schemas.microsoft.com/office/drawing/2014/main" id="{09086F24-79DA-4F5F-A57D-1C54ACA68DB4}"/>
              </a:ext>
            </a:extLst>
          </p:cNvPr>
          <p:cNvSpPr>
            <a:spLocks noGrp="1" noChangeArrowheads="1"/>
          </p:cNvSpPr>
          <p:nvPr>
            <p:ph type="body" idx="4294967295"/>
          </p:nvPr>
        </p:nvSpPr>
        <p:spPr>
          <a:xfrm>
            <a:off x="684213" y="1628775"/>
            <a:ext cx="8229600" cy="5040313"/>
          </a:xfrm>
        </p:spPr>
        <p:txBody>
          <a:bodyPr/>
          <a:lstStyle/>
          <a:p>
            <a:pPr>
              <a:defRPr/>
            </a:pPr>
            <a:r>
              <a:rPr lang="cs-CZ" dirty="0">
                <a:solidFill>
                  <a:schemeClr val="bg1"/>
                </a:solidFill>
                <a:latin typeface="+mj-lt"/>
              </a:rPr>
              <a:t>seznámení se všemi podstatnými souvislostmi</a:t>
            </a:r>
          </a:p>
          <a:p>
            <a:pPr>
              <a:defRPr/>
            </a:pPr>
            <a:r>
              <a:rPr lang="cs-CZ" dirty="0">
                <a:solidFill>
                  <a:schemeClr val="bg1"/>
                </a:solidFill>
                <a:latin typeface="+mj-lt"/>
              </a:rPr>
              <a:t>ne jen co, kdy, jak,… ale i </a:t>
            </a:r>
            <a:r>
              <a:rPr lang="cs-CZ" b="1" dirty="0">
                <a:solidFill>
                  <a:schemeClr val="bg1"/>
                </a:solidFill>
                <a:latin typeface="+mj-lt"/>
              </a:rPr>
              <a:t>PROČ!</a:t>
            </a:r>
          </a:p>
          <a:p>
            <a:pPr>
              <a:defRPr/>
            </a:pPr>
            <a:endParaRPr lang="cs-CZ" b="1" dirty="0">
              <a:solidFill>
                <a:schemeClr val="bg1"/>
              </a:solidFill>
              <a:latin typeface="+mj-lt"/>
            </a:endParaRPr>
          </a:p>
          <a:p>
            <a:pPr>
              <a:defRPr/>
            </a:pPr>
            <a:r>
              <a:rPr lang="cs-CZ" u="sng" dirty="0">
                <a:solidFill>
                  <a:schemeClr val="bg1"/>
                </a:solidFill>
                <a:latin typeface="+mj-lt"/>
              </a:rPr>
              <a:t>typy ukázek</a:t>
            </a:r>
          </a:p>
          <a:p>
            <a:pPr lvl="1">
              <a:defRPr/>
            </a:pPr>
            <a:r>
              <a:rPr lang="cs-CZ" dirty="0">
                <a:solidFill>
                  <a:schemeClr val="bg1"/>
                </a:solidFill>
                <a:latin typeface="+mj-lt"/>
              </a:rPr>
              <a:t>demonstrace</a:t>
            </a:r>
          </a:p>
          <a:p>
            <a:pPr lvl="1">
              <a:defRPr/>
            </a:pPr>
            <a:r>
              <a:rPr lang="cs-CZ" dirty="0">
                <a:solidFill>
                  <a:schemeClr val="bg1"/>
                </a:solidFill>
                <a:latin typeface="+mj-lt"/>
              </a:rPr>
              <a:t>příklad</a:t>
            </a:r>
          </a:p>
          <a:p>
            <a:pPr lvl="1">
              <a:defRPr/>
            </a:pPr>
            <a:r>
              <a:rPr lang="cs-CZ" dirty="0">
                <a:solidFill>
                  <a:schemeClr val="bg1"/>
                </a:solidFill>
                <a:latin typeface="+mj-lt"/>
              </a:rPr>
              <a:t>popis postupu</a:t>
            </a:r>
            <a:endParaRPr lang="cs-CZ" sz="2000" dirty="0">
              <a:solidFill>
                <a:schemeClr val="bg1"/>
              </a:solidFill>
              <a:latin typeface="+mj-lt"/>
            </a:endParaRPr>
          </a:p>
          <a:p>
            <a:pPr lvl="1">
              <a:buFontTx/>
              <a:buNone/>
              <a:defRPr/>
            </a:pPr>
            <a:r>
              <a:rPr lang="cs-CZ" b="1" dirty="0">
                <a:solidFill>
                  <a:schemeClr val="bg1"/>
                </a:solidFill>
                <a:latin typeface="+mj-lt"/>
                <a:sym typeface="Symbol" pitchFamily="18" charset="2"/>
              </a:rPr>
              <a:t>						 </a:t>
            </a:r>
            <a:r>
              <a:rPr lang="cs-CZ" sz="3200" b="1" dirty="0">
                <a:solidFill>
                  <a:schemeClr val="bg1"/>
                </a:solidFill>
                <a:latin typeface="+mj-lt"/>
                <a:sym typeface="Symbol" pitchFamily="18" charset="2"/>
              </a:rPr>
              <a:t>POROZUMĚNÍ</a:t>
            </a:r>
            <a:endParaRPr lang="cs-CZ" sz="3200" dirty="0">
              <a:solidFill>
                <a:schemeClr val="bg1"/>
              </a:solidFill>
              <a:latin typeface="+mj-lt"/>
            </a:endParaRP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6A336DE7-8574-4570-A026-2AEB72E9D9E8}"/>
              </a:ext>
            </a:extLst>
          </p:cNvPr>
          <p:cNvSpPr>
            <a:spLocks noGrp="1" noChangeArrowheads="1"/>
          </p:cNvSpPr>
          <p:nvPr>
            <p:ph type="title" idx="4294967295"/>
          </p:nvPr>
        </p:nvSpPr>
        <p:spPr>
          <a:xfrm>
            <a:off x="1187450" y="-22225"/>
            <a:ext cx="8229600" cy="1143000"/>
          </a:xfrm>
        </p:spPr>
        <p:txBody>
          <a:bodyPr/>
          <a:lstStyle/>
          <a:p>
            <a:pPr algn="l"/>
            <a:r>
              <a:rPr lang="cs-CZ" altLang="cs-CZ" sz="3600" b="1">
                <a:solidFill>
                  <a:schemeClr val="bg1"/>
                </a:solidFill>
              </a:rPr>
              <a:t>Činnost          Kontrola a oprava</a:t>
            </a:r>
          </a:p>
        </p:txBody>
      </p:sp>
      <p:sp>
        <p:nvSpPr>
          <p:cNvPr id="133123" name="Rectangle 3">
            <a:extLst>
              <a:ext uri="{FF2B5EF4-FFF2-40B4-BE49-F238E27FC236}">
                <a16:creationId xmlns:a16="http://schemas.microsoft.com/office/drawing/2014/main" id="{85B18CDB-271F-4923-AEDF-408A1498C27B}"/>
              </a:ext>
            </a:extLst>
          </p:cNvPr>
          <p:cNvSpPr>
            <a:spLocks noGrp="1" noChangeArrowheads="1"/>
          </p:cNvSpPr>
          <p:nvPr>
            <p:ph type="body" idx="4294967295"/>
          </p:nvPr>
        </p:nvSpPr>
        <p:spPr>
          <a:xfrm>
            <a:off x="0" y="1771650"/>
            <a:ext cx="8229600" cy="4324350"/>
          </a:xfrm>
        </p:spPr>
        <p:txBody>
          <a:bodyPr/>
          <a:lstStyle/>
          <a:p>
            <a:pPr>
              <a:defRPr/>
            </a:pPr>
            <a:r>
              <a:rPr lang="cs-CZ" dirty="0">
                <a:solidFill>
                  <a:schemeClr val="bg1"/>
                </a:solidFill>
                <a:latin typeface="+mj-lt"/>
              </a:rPr>
              <a:t>potřeba  si danou věc osahat, vyzkoušet</a:t>
            </a:r>
          </a:p>
          <a:p>
            <a:pPr>
              <a:defRPr/>
            </a:pPr>
            <a:r>
              <a:rPr lang="cs-CZ" dirty="0">
                <a:solidFill>
                  <a:schemeClr val="bg1"/>
                </a:solidFill>
                <a:latin typeface="+mj-lt"/>
              </a:rPr>
              <a:t>nácvik činnosti vyžaduje čas!</a:t>
            </a:r>
          </a:p>
          <a:p>
            <a:pPr>
              <a:defRPr/>
            </a:pPr>
            <a:endParaRPr lang="cs-CZ" dirty="0">
              <a:solidFill>
                <a:schemeClr val="bg1"/>
              </a:solidFill>
              <a:latin typeface="+mj-lt"/>
            </a:endParaRPr>
          </a:p>
          <a:p>
            <a:pPr>
              <a:defRPr/>
            </a:pPr>
            <a:r>
              <a:rPr lang="cs-CZ" dirty="0">
                <a:solidFill>
                  <a:schemeClr val="bg1"/>
                </a:solidFill>
                <a:latin typeface="+mj-lt"/>
              </a:rPr>
              <a:t>průběžná kontrola</a:t>
            </a:r>
          </a:p>
          <a:p>
            <a:pPr>
              <a:defRPr/>
            </a:pPr>
            <a:r>
              <a:rPr lang="cs-CZ" dirty="0">
                <a:solidFill>
                  <a:schemeClr val="bg1"/>
                </a:solidFill>
                <a:latin typeface="+mj-lt"/>
              </a:rPr>
              <a:t>oprava co nejdříve - </a:t>
            </a:r>
            <a:r>
              <a:rPr lang="cs-CZ" sz="2400" dirty="0">
                <a:solidFill>
                  <a:schemeClr val="bg1"/>
                </a:solidFill>
                <a:latin typeface="+mj-lt"/>
              </a:rPr>
              <a:t>zamezit zafixování chyb</a:t>
            </a:r>
          </a:p>
          <a:p>
            <a:pPr>
              <a:defRPr/>
            </a:pPr>
            <a:r>
              <a:rPr lang="cs-CZ" dirty="0">
                <a:solidFill>
                  <a:schemeClr val="bg1"/>
                </a:solidFill>
                <a:latin typeface="+mj-lt"/>
              </a:rPr>
              <a:t>sebekontrola a vzájemná kontrola</a:t>
            </a:r>
          </a:p>
          <a:p>
            <a:pPr>
              <a:defRPr/>
            </a:pPr>
            <a:r>
              <a:rPr lang="cs-CZ" dirty="0">
                <a:solidFill>
                  <a:schemeClr val="bg1"/>
                </a:solidFill>
                <a:latin typeface="+mj-lt"/>
              </a:rPr>
              <a:t>zdroj </a:t>
            </a:r>
            <a:r>
              <a:rPr lang="cs-CZ" u="sng" dirty="0">
                <a:solidFill>
                  <a:schemeClr val="bg1"/>
                </a:solidFill>
                <a:latin typeface="+mj-lt"/>
              </a:rPr>
              <a:t>zpětné vazby</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4F0B0067-1103-4C16-B42A-65FEAFB65CB3}"/>
              </a:ext>
            </a:extLst>
          </p:cNvPr>
          <p:cNvSpPr>
            <a:spLocks noGrp="1" noChangeArrowheads="1"/>
          </p:cNvSpPr>
          <p:nvPr>
            <p:ph type="title" idx="4294967295"/>
          </p:nvPr>
        </p:nvSpPr>
        <p:spPr>
          <a:xfrm>
            <a:off x="1187450" y="0"/>
            <a:ext cx="8229600" cy="1143000"/>
          </a:xfrm>
        </p:spPr>
        <p:txBody>
          <a:bodyPr/>
          <a:lstStyle/>
          <a:p>
            <a:pPr algn="l"/>
            <a:r>
              <a:rPr lang="cs-CZ" altLang="cs-CZ" sz="3200" b="1">
                <a:solidFill>
                  <a:schemeClr val="bg1"/>
                </a:solidFill>
              </a:rPr>
              <a:t>Vybavovací pomůcky             Opakování</a:t>
            </a:r>
          </a:p>
        </p:txBody>
      </p:sp>
      <p:sp>
        <p:nvSpPr>
          <p:cNvPr id="135171" name="Rectangle 3">
            <a:extLst>
              <a:ext uri="{FF2B5EF4-FFF2-40B4-BE49-F238E27FC236}">
                <a16:creationId xmlns:a16="http://schemas.microsoft.com/office/drawing/2014/main" id="{66DEB242-9E08-42BF-90FC-72671A4A3DE5}"/>
              </a:ext>
            </a:extLst>
          </p:cNvPr>
          <p:cNvSpPr>
            <a:spLocks noGrp="1" noChangeArrowheads="1"/>
          </p:cNvSpPr>
          <p:nvPr>
            <p:ph type="body" idx="4294967295"/>
          </p:nvPr>
        </p:nvSpPr>
        <p:spPr>
          <a:xfrm>
            <a:off x="323850" y="1449388"/>
            <a:ext cx="8229600" cy="4495800"/>
          </a:xfrm>
        </p:spPr>
        <p:txBody>
          <a:bodyPr/>
          <a:lstStyle/>
          <a:p>
            <a:pPr>
              <a:buFont typeface="Wingdings" pitchFamily="2" charset="2"/>
              <a:buNone/>
              <a:defRPr/>
            </a:pPr>
            <a:endParaRPr lang="cs-CZ" dirty="0">
              <a:solidFill>
                <a:schemeClr val="bg1"/>
              </a:solidFill>
              <a:latin typeface="+mj-lt"/>
            </a:endParaRPr>
          </a:p>
          <a:p>
            <a:pPr>
              <a:defRPr/>
            </a:pPr>
            <a:r>
              <a:rPr lang="cs-CZ" dirty="0">
                <a:solidFill>
                  <a:schemeClr val="bg1"/>
                </a:solidFill>
                <a:latin typeface="+mj-lt"/>
              </a:rPr>
              <a:t>shrnutí, přehled, vyjádření nejdůležitějších bodů</a:t>
            </a:r>
          </a:p>
          <a:p>
            <a:pPr>
              <a:defRPr/>
            </a:pPr>
            <a:endParaRPr lang="cs-CZ" dirty="0">
              <a:solidFill>
                <a:schemeClr val="bg1"/>
              </a:solidFill>
              <a:latin typeface="+mj-lt"/>
            </a:endParaRPr>
          </a:p>
          <a:p>
            <a:pPr>
              <a:defRPr/>
            </a:pPr>
            <a:r>
              <a:rPr lang="cs-CZ" dirty="0">
                <a:solidFill>
                  <a:schemeClr val="bg1"/>
                </a:solidFill>
                <a:latin typeface="+mj-lt"/>
              </a:rPr>
              <a:t>procvičování, cvičení, trénink</a:t>
            </a:r>
          </a:p>
          <a:p>
            <a:pPr>
              <a:defRPr/>
            </a:pPr>
            <a:endParaRPr lang="cs-CZ" dirty="0">
              <a:solidFill>
                <a:schemeClr val="bg1"/>
              </a:solidFill>
              <a:latin typeface="+mj-lt"/>
            </a:endParaRPr>
          </a:p>
          <a:p>
            <a:pPr>
              <a:buFont typeface="Wingdings" pitchFamily="2" charset="2"/>
              <a:buNone/>
              <a:defRPr/>
            </a:pPr>
            <a:r>
              <a:rPr lang="cs-CZ" dirty="0">
                <a:solidFill>
                  <a:schemeClr val="bg1"/>
                </a:solidFill>
                <a:latin typeface="+mj-lt"/>
              </a:rPr>
              <a:t>	pokud není čas opakovat, bude spousta času zapomenout</a:t>
            </a: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5142F80B-2565-486B-865A-3C1EE6EA9D6A}"/>
              </a:ext>
            </a:extLst>
          </p:cNvPr>
          <p:cNvSpPr>
            <a:spLocks noGrp="1" noChangeArrowheads="1"/>
          </p:cNvSpPr>
          <p:nvPr>
            <p:ph type="title" idx="4294967295"/>
          </p:nvPr>
        </p:nvSpPr>
        <p:spPr>
          <a:xfrm>
            <a:off x="1187450" y="-28575"/>
            <a:ext cx="8229600" cy="1143000"/>
          </a:xfrm>
        </p:spPr>
        <p:txBody>
          <a:bodyPr/>
          <a:lstStyle/>
          <a:p>
            <a:pPr algn="l"/>
            <a:r>
              <a:rPr lang="cs-CZ" altLang="cs-CZ" sz="4000" b="1">
                <a:solidFill>
                  <a:schemeClr val="bg1"/>
                </a:solidFill>
              </a:rPr>
              <a:t>Testování         Odpovědi na otázky</a:t>
            </a:r>
          </a:p>
        </p:txBody>
      </p:sp>
      <p:sp>
        <p:nvSpPr>
          <p:cNvPr id="137219" name="Rectangle 3">
            <a:extLst>
              <a:ext uri="{FF2B5EF4-FFF2-40B4-BE49-F238E27FC236}">
                <a16:creationId xmlns:a16="http://schemas.microsoft.com/office/drawing/2014/main" id="{EC6A15F7-4E7D-4DC3-A7F2-1249F4039C60}"/>
              </a:ext>
            </a:extLst>
          </p:cNvPr>
          <p:cNvSpPr>
            <a:spLocks noGrp="1" noChangeArrowheads="1"/>
          </p:cNvSpPr>
          <p:nvPr>
            <p:ph type="body" idx="4294967295"/>
          </p:nvPr>
        </p:nvSpPr>
        <p:spPr>
          <a:xfrm>
            <a:off x="0" y="1600200"/>
            <a:ext cx="8229600" cy="4495800"/>
          </a:xfrm>
        </p:spPr>
        <p:txBody>
          <a:bodyPr/>
          <a:lstStyle/>
          <a:p>
            <a:pPr>
              <a:defRPr/>
            </a:pPr>
            <a:endParaRPr lang="cs-CZ" dirty="0">
              <a:solidFill>
                <a:schemeClr val="bg1"/>
              </a:solidFill>
              <a:latin typeface="+mj-lt"/>
            </a:endParaRPr>
          </a:p>
          <a:p>
            <a:pPr>
              <a:defRPr/>
            </a:pPr>
            <a:r>
              <a:rPr lang="cs-CZ" dirty="0">
                <a:solidFill>
                  <a:schemeClr val="bg1"/>
                </a:solidFill>
                <a:latin typeface="+mj-lt"/>
              </a:rPr>
              <a:t>ověření výsledků učení (nanečisto)</a:t>
            </a:r>
          </a:p>
          <a:p>
            <a:pPr>
              <a:defRPr/>
            </a:pPr>
            <a:r>
              <a:rPr lang="cs-CZ" dirty="0">
                <a:solidFill>
                  <a:schemeClr val="bg1"/>
                </a:solidFill>
                <a:latin typeface="+mj-lt"/>
              </a:rPr>
              <a:t>sebedůvěra</a:t>
            </a:r>
          </a:p>
          <a:p>
            <a:pPr>
              <a:defRPr/>
            </a:pPr>
            <a:r>
              <a:rPr lang="cs-CZ" dirty="0">
                <a:solidFill>
                  <a:schemeClr val="bg1"/>
                </a:solidFill>
                <a:latin typeface="+mj-lt"/>
              </a:rPr>
              <a:t>hodnocení (skryté / otevřené)</a:t>
            </a:r>
          </a:p>
          <a:p>
            <a:pPr>
              <a:defRPr/>
            </a:pPr>
            <a:endParaRPr lang="cs-CZ" dirty="0">
              <a:solidFill>
                <a:schemeClr val="bg1"/>
              </a:solidFill>
              <a:latin typeface="+mj-lt"/>
            </a:endParaRPr>
          </a:p>
          <a:p>
            <a:pPr>
              <a:defRPr/>
            </a:pPr>
            <a:r>
              <a:rPr lang="cs-CZ" dirty="0">
                <a:solidFill>
                  <a:schemeClr val="bg1"/>
                </a:solidFill>
                <a:latin typeface="+mj-lt"/>
              </a:rPr>
              <a:t>vysvětlení nejasností</a:t>
            </a:r>
          </a:p>
          <a:p>
            <a:pPr>
              <a:defRPr/>
            </a:pPr>
            <a:r>
              <a:rPr lang="cs-CZ" dirty="0">
                <a:solidFill>
                  <a:schemeClr val="bg1"/>
                </a:solidFill>
                <a:latin typeface="+mj-lt"/>
              </a:rPr>
              <a:t>individuální kontakt (pro nesmělost žáků)</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98547ED4-905C-4FBB-B665-297F3158FE53}"/>
              </a:ext>
            </a:extLst>
          </p:cNvPr>
          <p:cNvSpPr>
            <a:spLocks noGrp="1" noChangeArrowheads="1"/>
          </p:cNvSpPr>
          <p:nvPr>
            <p:ph type="title" idx="4294967295"/>
          </p:nvPr>
        </p:nvSpPr>
        <p:spPr>
          <a:xfrm>
            <a:off x="1331913" y="-17463"/>
            <a:ext cx="8229600" cy="1143001"/>
          </a:xfrm>
        </p:spPr>
        <p:txBody>
          <a:bodyPr/>
          <a:lstStyle/>
          <a:p>
            <a:pPr algn="l"/>
            <a:r>
              <a:rPr lang="cs-CZ" altLang="cs-CZ" b="1">
                <a:solidFill>
                  <a:schemeClr val="bg1"/>
                </a:solidFill>
              </a:rPr>
              <a:t>Spojení všech prvků v celek</a:t>
            </a:r>
          </a:p>
        </p:txBody>
      </p:sp>
      <p:sp>
        <p:nvSpPr>
          <p:cNvPr id="139267" name="Rectangle 3">
            <a:extLst>
              <a:ext uri="{FF2B5EF4-FFF2-40B4-BE49-F238E27FC236}">
                <a16:creationId xmlns:a16="http://schemas.microsoft.com/office/drawing/2014/main" id="{60731521-D1D2-4E52-A14C-A071DB3CB6AE}"/>
              </a:ext>
            </a:extLst>
          </p:cNvPr>
          <p:cNvSpPr>
            <a:spLocks noGrp="1" noChangeArrowheads="1"/>
          </p:cNvSpPr>
          <p:nvPr>
            <p:ph type="body" idx="4294967295"/>
          </p:nvPr>
        </p:nvSpPr>
        <p:spPr>
          <a:xfrm>
            <a:off x="914400" y="1700213"/>
            <a:ext cx="8229600" cy="4183062"/>
          </a:xfrm>
        </p:spPr>
        <p:txBody>
          <a:bodyPr/>
          <a:lstStyle/>
          <a:p>
            <a:pPr>
              <a:defRPr/>
            </a:pPr>
            <a:r>
              <a:rPr lang="cs-CZ" dirty="0">
                <a:solidFill>
                  <a:schemeClr val="bg1"/>
                </a:solidFill>
                <a:latin typeface="+mj-lt"/>
              </a:rPr>
              <a:t>nemusí být v konkrétním pořadí</a:t>
            </a:r>
          </a:p>
          <a:p>
            <a:pPr>
              <a:defRPr/>
            </a:pPr>
            <a:r>
              <a:rPr lang="cs-CZ" dirty="0">
                <a:solidFill>
                  <a:schemeClr val="bg1"/>
                </a:solidFill>
                <a:latin typeface="+mj-lt"/>
              </a:rPr>
              <a:t>některé prvky mohou být sloučeny v jedné činnosti</a:t>
            </a:r>
          </a:p>
          <a:p>
            <a:pPr>
              <a:defRPr/>
            </a:pPr>
            <a:r>
              <a:rPr lang="cs-CZ" dirty="0">
                <a:solidFill>
                  <a:schemeClr val="bg1"/>
                </a:solidFill>
                <a:latin typeface="+mj-lt"/>
              </a:rPr>
              <a:t>zastoupeny musí být všechny</a:t>
            </a:r>
          </a:p>
          <a:p>
            <a:pPr>
              <a:defRPr/>
            </a:pPr>
            <a:endParaRPr lang="cs-CZ" dirty="0">
              <a:solidFill>
                <a:schemeClr val="bg1"/>
              </a:solidFill>
              <a:latin typeface="+mj-lt"/>
            </a:endParaRPr>
          </a:p>
          <a:p>
            <a:pPr>
              <a:buFont typeface="Wingdings" pitchFamily="2" charset="2"/>
              <a:buNone/>
              <a:defRPr/>
            </a:pPr>
            <a:r>
              <a:rPr lang="cs-CZ" sz="4000" b="1" dirty="0">
                <a:solidFill>
                  <a:schemeClr val="bg1"/>
                </a:solidFill>
                <a:latin typeface="+mj-lt"/>
              </a:rPr>
              <a:t>V Y U Č O V A T ?</a:t>
            </a:r>
          </a:p>
          <a:p>
            <a:pPr>
              <a:defRPr/>
            </a:pPr>
            <a:endParaRPr lang="cs-CZ" dirty="0">
              <a:solidFill>
                <a:schemeClr val="bg1"/>
              </a:solidFill>
              <a:latin typeface="+mj-lt"/>
            </a:endParaRP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71927075-F23F-4E33-910F-A6131AA105F5}"/>
              </a:ext>
            </a:extLst>
          </p:cNvPr>
          <p:cNvSpPr>
            <a:spLocks noGrp="1" noChangeArrowheads="1"/>
          </p:cNvSpPr>
          <p:nvPr>
            <p:ph type="title" idx="4294967295"/>
          </p:nvPr>
        </p:nvSpPr>
        <p:spPr>
          <a:xfrm>
            <a:off x="1258888" y="0"/>
            <a:ext cx="8229600" cy="1143000"/>
          </a:xfrm>
        </p:spPr>
        <p:txBody>
          <a:bodyPr/>
          <a:lstStyle/>
          <a:p>
            <a:pPr algn="l"/>
            <a:r>
              <a:rPr lang="cs-CZ" altLang="cs-CZ">
                <a:solidFill>
                  <a:schemeClr val="bg1"/>
                </a:solidFill>
              </a:rPr>
              <a:t>Shrnutí</a:t>
            </a:r>
          </a:p>
        </p:txBody>
      </p:sp>
      <p:sp>
        <p:nvSpPr>
          <p:cNvPr id="141315" name="Rectangle 3">
            <a:extLst>
              <a:ext uri="{FF2B5EF4-FFF2-40B4-BE49-F238E27FC236}">
                <a16:creationId xmlns:a16="http://schemas.microsoft.com/office/drawing/2014/main" id="{EC707EBB-D7CA-4E79-9150-703C75F319E0}"/>
              </a:ext>
            </a:extLst>
          </p:cNvPr>
          <p:cNvSpPr>
            <a:spLocks noGrp="1" noChangeArrowheads="1"/>
          </p:cNvSpPr>
          <p:nvPr>
            <p:ph type="body" idx="4294967295"/>
          </p:nvPr>
        </p:nvSpPr>
        <p:spPr>
          <a:xfrm>
            <a:off x="914400" y="1341438"/>
            <a:ext cx="8229600" cy="4924425"/>
          </a:xfrm>
        </p:spPr>
        <p:txBody>
          <a:bodyPr/>
          <a:lstStyle/>
          <a:p>
            <a:pPr>
              <a:lnSpc>
                <a:spcPct val="90000"/>
              </a:lnSpc>
              <a:buFont typeface="Wingdings" pitchFamily="2" charset="2"/>
              <a:buNone/>
              <a:defRPr/>
            </a:pPr>
            <a:r>
              <a:rPr lang="cs-CZ" u="sng" dirty="0">
                <a:solidFill>
                  <a:schemeClr val="bg1"/>
                </a:solidFill>
                <a:latin typeface="+mj-lt"/>
              </a:rPr>
              <a:t>Vojáci chtějí</a:t>
            </a:r>
            <a:r>
              <a:rPr lang="cs-CZ" dirty="0">
                <a:solidFill>
                  <a:schemeClr val="bg1"/>
                </a:solidFill>
                <a:latin typeface="+mj-lt"/>
              </a:rPr>
              <a:t>:</a:t>
            </a:r>
          </a:p>
          <a:p>
            <a:pPr>
              <a:lnSpc>
                <a:spcPct val="90000"/>
              </a:lnSpc>
              <a:defRPr/>
            </a:pPr>
            <a:r>
              <a:rPr lang="cs-CZ" dirty="0">
                <a:solidFill>
                  <a:schemeClr val="bg1"/>
                </a:solidFill>
                <a:latin typeface="+mj-lt"/>
              </a:rPr>
              <a:t>vědět co se od nich očekává, co se mají naučit</a:t>
            </a:r>
          </a:p>
          <a:p>
            <a:pPr>
              <a:lnSpc>
                <a:spcPct val="90000"/>
              </a:lnSpc>
              <a:defRPr/>
            </a:pPr>
            <a:r>
              <a:rPr lang="cs-CZ" dirty="0">
                <a:solidFill>
                  <a:schemeClr val="bg1"/>
                </a:solidFill>
                <a:latin typeface="+mj-lt"/>
              </a:rPr>
              <a:t>vědět jaký je nejlepší postup a proč</a:t>
            </a:r>
          </a:p>
          <a:p>
            <a:pPr>
              <a:lnSpc>
                <a:spcPct val="90000"/>
              </a:lnSpc>
              <a:defRPr/>
            </a:pPr>
            <a:r>
              <a:rPr lang="cs-CZ" dirty="0">
                <a:solidFill>
                  <a:schemeClr val="bg1"/>
                </a:solidFill>
                <a:latin typeface="+mj-lt"/>
              </a:rPr>
              <a:t>vyzkoušet si dovednost sami</a:t>
            </a:r>
          </a:p>
          <a:p>
            <a:pPr>
              <a:lnSpc>
                <a:spcPct val="90000"/>
              </a:lnSpc>
              <a:defRPr/>
            </a:pPr>
            <a:r>
              <a:rPr lang="cs-CZ" dirty="0">
                <a:solidFill>
                  <a:schemeClr val="bg1"/>
                </a:solidFill>
                <a:latin typeface="+mj-lt"/>
              </a:rPr>
              <a:t>vědět jaké dělají chyby a poradit</a:t>
            </a:r>
          </a:p>
          <a:p>
            <a:pPr>
              <a:lnSpc>
                <a:spcPct val="90000"/>
              </a:lnSpc>
              <a:defRPr/>
            </a:pPr>
            <a:r>
              <a:rPr lang="cs-CZ" dirty="0">
                <a:solidFill>
                  <a:schemeClr val="bg1"/>
                </a:solidFill>
                <a:latin typeface="+mj-lt"/>
              </a:rPr>
              <a:t>připomenutí a příležitost k opakování</a:t>
            </a:r>
          </a:p>
          <a:p>
            <a:pPr>
              <a:lnSpc>
                <a:spcPct val="90000"/>
              </a:lnSpc>
              <a:defRPr/>
            </a:pPr>
            <a:r>
              <a:rPr lang="cs-CZ" dirty="0">
                <a:solidFill>
                  <a:schemeClr val="bg1"/>
                </a:solidFill>
                <a:latin typeface="+mj-lt"/>
              </a:rPr>
              <a:t>mít možnost se zeptat na nejasnosti</a:t>
            </a:r>
          </a:p>
          <a:p>
            <a:pPr>
              <a:lnSpc>
                <a:spcPct val="90000"/>
              </a:lnSpc>
              <a:defRPr/>
            </a:pPr>
            <a:r>
              <a:rPr lang="cs-CZ" dirty="0">
                <a:solidFill>
                  <a:schemeClr val="bg1"/>
                </a:solidFill>
                <a:latin typeface="+mj-lt"/>
              </a:rPr>
              <a:t>kontrolu a ohodnocení</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D4B2F972-E5A8-4697-8B2B-2A75D060F0B2}"/>
              </a:ext>
            </a:extLst>
          </p:cNvPr>
          <p:cNvSpPr>
            <a:spLocks noGrp="1" noChangeArrowheads="1"/>
          </p:cNvSpPr>
          <p:nvPr>
            <p:ph type="ctrTitle" idx="4294967295"/>
          </p:nvPr>
        </p:nvSpPr>
        <p:spPr>
          <a:xfrm>
            <a:off x="1042988" y="1773238"/>
            <a:ext cx="7772400" cy="1736725"/>
          </a:xfrm>
        </p:spPr>
        <p:txBody>
          <a:bodyPr/>
          <a:lstStyle/>
          <a:p>
            <a:pPr algn="l"/>
            <a:r>
              <a:rPr lang="cs-CZ" altLang="cs-CZ" sz="4800" b="1">
                <a:solidFill>
                  <a:schemeClr val="bg1"/>
                </a:solidFill>
              </a:rPr>
              <a:t>4.</a:t>
            </a:r>
            <a:r>
              <a:rPr lang="cs-CZ" altLang="cs-CZ" sz="4800">
                <a:solidFill>
                  <a:schemeClr val="bg1"/>
                </a:solidFill>
              </a:rPr>
              <a:t> </a:t>
            </a:r>
            <a:r>
              <a:rPr lang="cs-CZ" altLang="cs-CZ" sz="4800" b="1">
                <a:solidFill>
                  <a:schemeClr val="bg1"/>
                </a:solidFill>
              </a:rPr>
              <a:t>Komunikace</a:t>
            </a:r>
            <a:br>
              <a:rPr lang="cs-CZ" altLang="cs-CZ" sz="4800" b="1">
                <a:solidFill>
                  <a:schemeClr val="bg1"/>
                </a:solidFill>
              </a:rPr>
            </a:br>
            <a:r>
              <a:rPr lang="cs-CZ" altLang="cs-CZ" sz="4800" b="1">
                <a:solidFill>
                  <a:schemeClr val="bg1"/>
                </a:solidFill>
              </a:rPr>
              <a:t>mezi instruktorem a vojáky</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5F3A4B1-5885-44F4-8E88-A7A34393E4D6}"/>
              </a:ext>
            </a:extLst>
          </p:cNvPr>
          <p:cNvSpPr>
            <a:spLocks noGrp="1" noRot="1" noChangeArrowheads="1"/>
          </p:cNvSpPr>
          <p:nvPr>
            <p:ph type="title" idx="4294967295"/>
          </p:nvPr>
        </p:nvSpPr>
        <p:spPr>
          <a:xfrm>
            <a:off x="1476375" y="188913"/>
            <a:ext cx="8893175" cy="736600"/>
          </a:xfrm>
        </p:spPr>
        <p:txBody>
          <a:bodyPr/>
          <a:lstStyle/>
          <a:p>
            <a:pPr algn="l"/>
            <a:r>
              <a:rPr lang="cs-CZ" altLang="cs-CZ" b="1">
                <a:solidFill>
                  <a:srgbClr val="FF0000"/>
                </a:solidFill>
              </a:rPr>
              <a:t>Vědeckost</a:t>
            </a:r>
          </a:p>
        </p:txBody>
      </p:sp>
      <p:sp>
        <p:nvSpPr>
          <p:cNvPr id="166915" name="Rectangle 3">
            <a:extLst>
              <a:ext uri="{FF2B5EF4-FFF2-40B4-BE49-F238E27FC236}">
                <a16:creationId xmlns:a16="http://schemas.microsoft.com/office/drawing/2014/main" id="{4E07433A-889B-4CCE-9BF6-DFC785053514}"/>
              </a:ext>
            </a:extLst>
          </p:cNvPr>
          <p:cNvSpPr>
            <a:spLocks noGrp="1" noRot="1" noChangeArrowheads="1"/>
          </p:cNvSpPr>
          <p:nvPr>
            <p:ph type="body" idx="4294967295"/>
          </p:nvPr>
        </p:nvSpPr>
        <p:spPr>
          <a:xfrm>
            <a:off x="539750" y="1844675"/>
            <a:ext cx="8007350" cy="4191000"/>
          </a:xfrm>
        </p:spPr>
        <p:txBody>
          <a:bodyPr/>
          <a:lstStyle/>
          <a:p>
            <a:pPr>
              <a:defRPr/>
            </a:pPr>
            <a:r>
              <a:rPr lang="cs-CZ" dirty="0">
                <a:solidFill>
                  <a:schemeClr val="bg1"/>
                </a:solidFill>
                <a:latin typeface="+mj-lt"/>
              </a:rPr>
              <a:t>vycházet z hlubokých vojenských a vojensko-technických znalostí</a:t>
            </a:r>
          </a:p>
          <a:p>
            <a:pPr>
              <a:defRPr/>
            </a:pPr>
            <a:r>
              <a:rPr lang="cs-CZ" dirty="0">
                <a:solidFill>
                  <a:schemeClr val="bg1"/>
                </a:solidFill>
                <a:latin typeface="+mj-lt"/>
              </a:rPr>
              <a:t>cvičit v souladu s příslušnými normami a standardy činnosti</a:t>
            </a:r>
          </a:p>
          <a:p>
            <a:pPr>
              <a:defRPr/>
            </a:pPr>
            <a:r>
              <a:rPr lang="cs-CZ" dirty="0">
                <a:solidFill>
                  <a:schemeClr val="bg1"/>
                </a:solidFill>
                <a:latin typeface="+mj-lt"/>
              </a:rPr>
              <a:t>uplatňovat aktuální poznatky a zkušenosti z reálně probíhajících operací</a:t>
            </a:r>
          </a:p>
          <a:p>
            <a:pPr>
              <a:defRPr/>
            </a:pPr>
            <a:r>
              <a:rPr lang="cs-CZ" dirty="0">
                <a:solidFill>
                  <a:schemeClr val="bg1"/>
                </a:solidFill>
                <a:latin typeface="+mj-lt"/>
              </a:rPr>
              <a:t>ctít zásady vojenské sociologie, psychologie a pedagogiky</a:t>
            </a: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11D9E179-AD59-4985-89D5-BE59EFAB3544}"/>
              </a:ext>
            </a:extLst>
          </p:cNvPr>
          <p:cNvSpPr>
            <a:spLocks noGrp="1" noChangeArrowheads="1"/>
          </p:cNvSpPr>
          <p:nvPr>
            <p:ph type="title" idx="4294967295"/>
          </p:nvPr>
        </p:nvSpPr>
        <p:spPr>
          <a:xfrm>
            <a:off x="0" y="274638"/>
            <a:ext cx="8229600" cy="1066800"/>
          </a:xfrm>
        </p:spPr>
        <p:txBody>
          <a:bodyPr/>
          <a:lstStyle/>
          <a:p>
            <a:pPr algn="l"/>
            <a:r>
              <a:rPr lang="cs-CZ" altLang="cs-CZ" sz="4000" b="1"/>
              <a:t>VYUČOVÁNÍ</a:t>
            </a:r>
            <a:br>
              <a:rPr lang="cs-CZ" altLang="cs-CZ" sz="4000" b="1"/>
            </a:br>
            <a:r>
              <a:rPr lang="cs-CZ" altLang="cs-CZ" sz="4000" b="1"/>
              <a:t>JE DVOUSMĚRNÝ PROCES</a:t>
            </a:r>
          </a:p>
        </p:txBody>
      </p:sp>
      <p:sp>
        <p:nvSpPr>
          <p:cNvPr id="144387" name="Rectangle 3">
            <a:extLst>
              <a:ext uri="{FF2B5EF4-FFF2-40B4-BE49-F238E27FC236}">
                <a16:creationId xmlns:a16="http://schemas.microsoft.com/office/drawing/2014/main" id="{8A61A7D2-08E3-44ED-B296-D4225C52DF11}"/>
              </a:ext>
            </a:extLst>
          </p:cNvPr>
          <p:cNvSpPr>
            <a:spLocks noGrp="1" noChangeArrowheads="1"/>
          </p:cNvSpPr>
          <p:nvPr>
            <p:ph type="body" sz="half" idx="4294967295"/>
          </p:nvPr>
        </p:nvSpPr>
        <p:spPr>
          <a:xfrm>
            <a:off x="862013" y="1628775"/>
            <a:ext cx="4043362" cy="4824413"/>
          </a:xfrm>
        </p:spPr>
        <p:txBody>
          <a:bodyPr/>
          <a:lstStyle/>
          <a:p>
            <a:pPr>
              <a:lnSpc>
                <a:spcPct val="90000"/>
              </a:lnSpc>
              <a:buFont typeface="Wingdings" pitchFamily="2" charset="2"/>
              <a:buNone/>
              <a:defRPr/>
            </a:pPr>
            <a:r>
              <a:rPr lang="cs-CZ" sz="2000" b="1" dirty="0">
                <a:solidFill>
                  <a:schemeClr val="bg1"/>
                </a:solidFill>
                <a:latin typeface="+mj-lt"/>
              </a:rPr>
              <a:t>INSTRUKTOR</a:t>
            </a:r>
            <a:r>
              <a:rPr lang="cs-CZ" sz="2000" dirty="0">
                <a:solidFill>
                  <a:schemeClr val="bg1"/>
                </a:solidFill>
                <a:latin typeface="+mj-lt"/>
              </a:rPr>
              <a:t>        </a:t>
            </a:r>
            <a:r>
              <a:rPr lang="cs-CZ" dirty="0">
                <a:solidFill>
                  <a:schemeClr val="bg1"/>
                </a:solidFill>
                <a:latin typeface="+mj-lt"/>
                <a:sym typeface="Symbol" pitchFamily="18" charset="2"/>
              </a:rPr>
              <a:t></a:t>
            </a:r>
            <a:endParaRPr lang="cs-CZ" dirty="0">
              <a:solidFill>
                <a:schemeClr val="bg1"/>
              </a:solidFill>
              <a:latin typeface="+mj-lt"/>
            </a:endParaRPr>
          </a:p>
          <a:p>
            <a:pPr>
              <a:lnSpc>
                <a:spcPct val="90000"/>
              </a:lnSpc>
              <a:defRPr/>
            </a:pPr>
            <a:endParaRPr lang="cs-CZ" sz="2000" u="sng" dirty="0">
              <a:solidFill>
                <a:schemeClr val="bg1"/>
              </a:solidFill>
              <a:latin typeface="+mj-lt"/>
            </a:endParaRPr>
          </a:p>
          <a:p>
            <a:pPr>
              <a:lnSpc>
                <a:spcPct val="90000"/>
              </a:lnSpc>
              <a:buFont typeface="Wingdings" pitchFamily="2" charset="2"/>
              <a:buNone/>
              <a:defRPr/>
            </a:pPr>
            <a:r>
              <a:rPr lang="cs-CZ" sz="2000" u="sng" dirty="0">
                <a:solidFill>
                  <a:schemeClr val="bg1"/>
                </a:solidFill>
                <a:latin typeface="+mj-lt"/>
              </a:rPr>
              <a:t>pokyny:</a:t>
            </a:r>
            <a:endParaRPr lang="cs-CZ" sz="2000" dirty="0">
              <a:solidFill>
                <a:schemeClr val="bg1"/>
              </a:solidFill>
              <a:latin typeface="+mj-lt"/>
            </a:endParaRPr>
          </a:p>
          <a:p>
            <a:pPr>
              <a:lnSpc>
                <a:spcPct val="90000"/>
              </a:lnSpc>
              <a:buFont typeface="Wingdings" pitchFamily="2" charset="2"/>
              <a:buNone/>
              <a:defRPr/>
            </a:pPr>
            <a:r>
              <a:rPr lang="cs-CZ" sz="2000" dirty="0">
                <a:solidFill>
                  <a:schemeClr val="bg1"/>
                </a:solidFill>
                <a:latin typeface="+mj-lt"/>
              </a:rPr>
              <a:t>učební materiály,</a:t>
            </a:r>
          </a:p>
          <a:p>
            <a:pPr>
              <a:lnSpc>
                <a:spcPct val="90000"/>
              </a:lnSpc>
              <a:buFont typeface="Wingdings" pitchFamily="2" charset="2"/>
              <a:buNone/>
              <a:defRPr/>
            </a:pPr>
            <a:r>
              <a:rPr lang="cs-CZ" sz="2000" dirty="0">
                <a:solidFill>
                  <a:schemeClr val="bg1"/>
                </a:solidFill>
                <a:latin typeface="+mj-lt"/>
              </a:rPr>
              <a:t>vysvětlování,</a:t>
            </a:r>
          </a:p>
          <a:p>
            <a:pPr>
              <a:lnSpc>
                <a:spcPct val="90000"/>
              </a:lnSpc>
              <a:buFont typeface="Wingdings" pitchFamily="2" charset="2"/>
              <a:buNone/>
              <a:defRPr/>
            </a:pPr>
            <a:r>
              <a:rPr lang="cs-CZ" sz="2000" dirty="0">
                <a:solidFill>
                  <a:schemeClr val="bg1"/>
                </a:solidFill>
                <a:latin typeface="+mj-lt"/>
              </a:rPr>
              <a:t>kontrola, opravování atd.  </a:t>
            </a:r>
            <a:endParaRPr lang="cs-CZ" sz="2000" u="sng" dirty="0">
              <a:solidFill>
                <a:schemeClr val="bg1"/>
              </a:solidFill>
              <a:latin typeface="+mj-lt"/>
            </a:endParaRPr>
          </a:p>
          <a:p>
            <a:pPr>
              <a:lnSpc>
                <a:spcPct val="90000"/>
              </a:lnSpc>
              <a:buFont typeface="Wingdings" pitchFamily="2" charset="2"/>
              <a:buNone/>
              <a:defRPr/>
            </a:pPr>
            <a:endParaRPr lang="cs-CZ" sz="2000" dirty="0">
              <a:solidFill>
                <a:schemeClr val="bg1"/>
              </a:solidFill>
              <a:latin typeface="+mj-lt"/>
              <a:sym typeface="Symbol" pitchFamily="18" charset="2"/>
            </a:endParaRPr>
          </a:p>
          <a:p>
            <a:pPr>
              <a:lnSpc>
                <a:spcPct val="90000"/>
              </a:lnSpc>
              <a:buFont typeface="Wingdings" pitchFamily="2" charset="2"/>
              <a:buNone/>
              <a:defRPr/>
            </a:pPr>
            <a:r>
              <a:rPr lang="cs-CZ" dirty="0">
                <a:solidFill>
                  <a:schemeClr val="bg1"/>
                </a:solidFill>
                <a:latin typeface="+mj-lt"/>
                <a:sym typeface="Symbol" pitchFamily="18" charset="2"/>
              </a:rPr>
              <a:t></a:t>
            </a:r>
          </a:p>
          <a:p>
            <a:pPr>
              <a:lnSpc>
                <a:spcPct val="90000"/>
              </a:lnSpc>
              <a:defRPr/>
            </a:pPr>
            <a:endParaRPr lang="cs-CZ" sz="2000" dirty="0">
              <a:solidFill>
                <a:schemeClr val="bg1"/>
              </a:solidFill>
              <a:latin typeface="+mj-lt"/>
            </a:endParaRPr>
          </a:p>
        </p:txBody>
      </p:sp>
      <p:sp>
        <p:nvSpPr>
          <p:cNvPr id="144388" name="Rectangle 4">
            <a:extLst>
              <a:ext uri="{FF2B5EF4-FFF2-40B4-BE49-F238E27FC236}">
                <a16:creationId xmlns:a16="http://schemas.microsoft.com/office/drawing/2014/main" id="{5DC5E5CC-D812-4FAD-86D6-22ED905DC131}"/>
              </a:ext>
            </a:extLst>
          </p:cNvPr>
          <p:cNvSpPr>
            <a:spLocks noGrp="1" noChangeArrowheads="1"/>
          </p:cNvSpPr>
          <p:nvPr>
            <p:ph type="body" sz="half" idx="4294967295"/>
          </p:nvPr>
        </p:nvSpPr>
        <p:spPr>
          <a:xfrm>
            <a:off x="5105400" y="1700213"/>
            <a:ext cx="4038600" cy="4824412"/>
          </a:xfrm>
        </p:spPr>
        <p:txBody>
          <a:bodyPr/>
          <a:lstStyle/>
          <a:p>
            <a:pPr>
              <a:lnSpc>
                <a:spcPct val="90000"/>
              </a:lnSpc>
              <a:buFont typeface="Wingdings" pitchFamily="2" charset="2"/>
              <a:buNone/>
              <a:defRPr/>
            </a:pPr>
            <a:r>
              <a:rPr lang="cs-CZ" sz="2000" b="1" dirty="0">
                <a:solidFill>
                  <a:schemeClr val="bg1"/>
                </a:solidFill>
                <a:latin typeface="+mj-lt"/>
              </a:rPr>
              <a:t>CVIČÍCÍ</a:t>
            </a:r>
          </a:p>
          <a:p>
            <a:pPr>
              <a:lnSpc>
                <a:spcPct val="90000"/>
              </a:lnSpc>
              <a:defRPr/>
            </a:pPr>
            <a:endParaRPr lang="cs-CZ" sz="2000" dirty="0">
              <a:solidFill>
                <a:schemeClr val="bg1"/>
              </a:solidFill>
              <a:latin typeface="+mj-lt"/>
            </a:endParaRPr>
          </a:p>
          <a:p>
            <a:pPr>
              <a:lnSpc>
                <a:spcPct val="90000"/>
              </a:lnSpc>
              <a:buFont typeface="Wingdings" pitchFamily="2" charset="2"/>
              <a:buNone/>
              <a:defRPr/>
            </a:pPr>
            <a:r>
              <a:rPr lang="cs-CZ" dirty="0">
                <a:solidFill>
                  <a:schemeClr val="bg1"/>
                </a:solidFill>
                <a:latin typeface="+mj-lt"/>
                <a:sym typeface="Symbol" pitchFamily="18" charset="2"/>
              </a:rPr>
              <a:t></a:t>
            </a:r>
          </a:p>
          <a:p>
            <a:pPr>
              <a:lnSpc>
                <a:spcPct val="90000"/>
              </a:lnSpc>
              <a:buFont typeface="Wingdings" pitchFamily="2" charset="2"/>
              <a:buNone/>
              <a:defRPr/>
            </a:pPr>
            <a:endParaRPr lang="cs-CZ" sz="2000" dirty="0">
              <a:solidFill>
                <a:schemeClr val="bg1"/>
              </a:solidFill>
              <a:latin typeface="+mj-lt"/>
            </a:endParaRPr>
          </a:p>
          <a:p>
            <a:pPr>
              <a:lnSpc>
                <a:spcPct val="90000"/>
              </a:lnSpc>
              <a:buFont typeface="Wingdings" pitchFamily="2" charset="2"/>
              <a:buNone/>
              <a:defRPr/>
            </a:pPr>
            <a:r>
              <a:rPr lang="cs-CZ" sz="2000" dirty="0">
                <a:solidFill>
                  <a:schemeClr val="bg1"/>
                </a:solidFill>
                <a:latin typeface="+mj-lt"/>
              </a:rPr>
              <a:t>	upravuje si vlastní verzi porozumění a testuje ji</a:t>
            </a:r>
          </a:p>
          <a:p>
            <a:pPr>
              <a:lnSpc>
                <a:spcPct val="90000"/>
              </a:lnSpc>
              <a:defRPr/>
            </a:pPr>
            <a:endParaRPr lang="cs-CZ" sz="2000" dirty="0">
              <a:solidFill>
                <a:schemeClr val="bg1"/>
              </a:solidFill>
              <a:latin typeface="+mj-lt"/>
              <a:sym typeface="Symbol" pitchFamily="18" charset="2"/>
            </a:endParaRPr>
          </a:p>
          <a:p>
            <a:pPr>
              <a:lnSpc>
                <a:spcPct val="90000"/>
              </a:lnSpc>
              <a:buFont typeface="Wingdings" pitchFamily="2" charset="2"/>
              <a:buNone/>
              <a:defRPr/>
            </a:pPr>
            <a:br>
              <a:rPr lang="cs-CZ" sz="2000" dirty="0">
                <a:solidFill>
                  <a:schemeClr val="bg1"/>
                </a:solidFill>
                <a:latin typeface="+mj-lt"/>
              </a:rPr>
            </a:br>
            <a:r>
              <a:rPr lang="cs-CZ" sz="2000" u="sng" dirty="0">
                <a:solidFill>
                  <a:schemeClr val="bg1"/>
                </a:solidFill>
                <a:latin typeface="+mj-lt"/>
              </a:rPr>
              <a:t>zpětná vazba:</a:t>
            </a:r>
            <a:endParaRPr lang="cs-CZ" sz="2000" dirty="0">
              <a:solidFill>
                <a:schemeClr val="bg1"/>
              </a:solidFill>
              <a:latin typeface="+mj-lt"/>
            </a:endParaRPr>
          </a:p>
          <a:p>
            <a:pPr>
              <a:lnSpc>
                <a:spcPct val="90000"/>
              </a:lnSpc>
              <a:buFont typeface="Wingdings" pitchFamily="2" charset="2"/>
              <a:buNone/>
              <a:defRPr/>
            </a:pPr>
            <a:r>
              <a:rPr lang="cs-CZ" sz="2000" dirty="0">
                <a:solidFill>
                  <a:schemeClr val="bg1"/>
                </a:solidFill>
                <a:latin typeface="+mj-lt"/>
              </a:rPr>
              <a:t>		vlastní práce, 	otázky,</a:t>
            </a:r>
          </a:p>
          <a:p>
            <a:pPr>
              <a:lnSpc>
                <a:spcPct val="90000"/>
              </a:lnSpc>
              <a:buFont typeface="Wingdings" pitchFamily="2" charset="2"/>
              <a:buNone/>
              <a:defRPr/>
            </a:pPr>
            <a:r>
              <a:rPr lang="cs-CZ" sz="2000" dirty="0">
                <a:solidFill>
                  <a:schemeClr val="bg1"/>
                </a:solidFill>
                <a:latin typeface="+mj-lt"/>
              </a:rPr>
              <a:t>		řeč těla</a:t>
            </a:r>
            <a:endParaRPr lang="cs-CZ" sz="2000" u="sng" dirty="0">
              <a:solidFill>
                <a:schemeClr val="bg1"/>
              </a:solidFill>
              <a:latin typeface="+mj-lt"/>
            </a:endParaRPr>
          </a:p>
          <a:p>
            <a:pPr>
              <a:lnSpc>
                <a:spcPct val="90000"/>
              </a:lnSpc>
              <a:buFont typeface="Wingdings" pitchFamily="2" charset="2"/>
              <a:buNone/>
              <a:defRPr/>
            </a:pPr>
            <a:r>
              <a:rPr lang="cs-CZ" dirty="0">
                <a:solidFill>
                  <a:schemeClr val="bg1"/>
                </a:solidFill>
                <a:latin typeface="+mj-lt"/>
                <a:sym typeface="Symbol" pitchFamily="18" charset="2"/>
              </a:rPr>
              <a:t></a:t>
            </a:r>
          </a:p>
        </p:txBody>
      </p:sp>
      <p:sp>
        <p:nvSpPr>
          <p:cNvPr id="132101" name="AutoShape 5">
            <a:extLst>
              <a:ext uri="{FF2B5EF4-FFF2-40B4-BE49-F238E27FC236}">
                <a16:creationId xmlns:a16="http://schemas.microsoft.com/office/drawing/2014/main" id="{DE68229F-32AE-4FD4-A7DA-7FC313A47BC6}"/>
              </a:ext>
            </a:extLst>
          </p:cNvPr>
          <p:cNvSpPr>
            <a:spLocks noChangeArrowheads="1"/>
          </p:cNvSpPr>
          <p:nvPr/>
        </p:nvSpPr>
        <p:spPr bwMode="auto">
          <a:xfrm rot="-1144506">
            <a:off x="2843213" y="2565400"/>
            <a:ext cx="3600450" cy="358775"/>
          </a:xfrm>
          <a:prstGeom prst="rightArrow">
            <a:avLst>
              <a:gd name="adj1" fmla="val 50000"/>
              <a:gd name="adj2" fmla="val 250885"/>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cs-CZ" altLang="cs-CZ" sz="1800">
              <a:latin typeface="Arial" panose="020B0604020202020204" pitchFamily="34" charset="0"/>
            </a:endParaRPr>
          </a:p>
        </p:txBody>
      </p:sp>
      <p:sp>
        <p:nvSpPr>
          <p:cNvPr id="132102" name="AutoShape 6">
            <a:extLst>
              <a:ext uri="{FF2B5EF4-FFF2-40B4-BE49-F238E27FC236}">
                <a16:creationId xmlns:a16="http://schemas.microsoft.com/office/drawing/2014/main" id="{853FFC3F-0432-4B5C-8A05-72998977639C}"/>
              </a:ext>
            </a:extLst>
          </p:cNvPr>
          <p:cNvSpPr>
            <a:spLocks noChangeArrowheads="1"/>
          </p:cNvSpPr>
          <p:nvPr/>
        </p:nvSpPr>
        <p:spPr bwMode="auto">
          <a:xfrm rot="2283829">
            <a:off x="1762125" y="3344863"/>
            <a:ext cx="4303713" cy="360362"/>
          </a:xfrm>
          <a:prstGeom prst="leftArrow">
            <a:avLst>
              <a:gd name="adj1" fmla="val 50000"/>
              <a:gd name="adj2" fmla="val 298569"/>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cs-CZ" altLang="cs-CZ" sz="1800">
              <a:latin typeface="Arial" panose="020B0604020202020204" pitchFamily="34" charset="0"/>
            </a:endParaRP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Rectangle 2">
            <a:extLst>
              <a:ext uri="{FF2B5EF4-FFF2-40B4-BE49-F238E27FC236}">
                <a16:creationId xmlns:a16="http://schemas.microsoft.com/office/drawing/2014/main" id="{5B0CCA6C-4409-4BBF-9725-60B8FEAC2718}"/>
              </a:ext>
            </a:extLst>
          </p:cNvPr>
          <p:cNvSpPr>
            <a:spLocks noGrp="1" noChangeArrowheads="1"/>
          </p:cNvSpPr>
          <p:nvPr>
            <p:ph type="title" idx="4294967295"/>
          </p:nvPr>
        </p:nvSpPr>
        <p:spPr>
          <a:xfrm>
            <a:off x="1116013" y="17463"/>
            <a:ext cx="8229600" cy="1143000"/>
          </a:xfrm>
        </p:spPr>
        <p:txBody>
          <a:bodyPr/>
          <a:lstStyle/>
          <a:p>
            <a:pPr algn="l"/>
            <a:r>
              <a:rPr lang="cs-CZ" altLang="cs-CZ">
                <a:solidFill>
                  <a:schemeClr val="bg1"/>
                </a:solidFill>
              </a:rPr>
              <a:t>Poslouchají nás při výkladu?</a:t>
            </a:r>
          </a:p>
        </p:txBody>
      </p:sp>
      <p:sp>
        <p:nvSpPr>
          <p:cNvPr id="146435" name="Rectangle 3">
            <a:extLst>
              <a:ext uri="{FF2B5EF4-FFF2-40B4-BE49-F238E27FC236}">
                <a16:creationId xmlns:a16="http://schemas.microsoft.com/office/drawing/2014/main" id="{D7058E16-5B8D-46FF-BC44-63FFA4E0A677}"/>
              </a:ext>
            </a:extLst>
          </p:cNvPr>
          <p:cNvSpPr>
            <a:spLocks noGrp="1" noChangeArrowheads="1"/>
          </p:cNvSpPr>
          <p:nvPr>
            <p:ph type="body" idx="4294967295"/>
          </p:nvPr>
        </p:nvSpPr>
        <p:spPr>
          <a:xfrm>
            <a:off x="684213" y="1916113"/>
            <a:ext cx="8229600" cy="3967162"/>
          </a:xfrm>
        </p:spPr>
        <p:txBody>
          <a:bodyPr/>
          <a:lstStyle/>
          <a:p>
            <a:pPr>
              <a:defRPr/>
            </a:pPr>
            <a:r>
              <a:rPr lang="cs-CZ" dirty="0">
                <a:solidFill>
                  <a:schemeClr val="bg1"/>
                </a:solidFill>
                <a:latin typeface="+mj-lt"/>
              </a:rPr>
              <a:t>koncentrovaná pozornost</a:t>
            </a:r>
          </a:p>
          <a:p>
            <a:pPr>
              <a:defRPr/>
            </a:pPr>
            <a:r>
              <a:rPr lang="cs-CZ" dirty="0">
                <a:solidFill>
                  <a:schemeClr val="bg1"/>
                </a:solidFill>
                <a:latin typeface="+mj-lt"/>
              </a:rPr>
              <a:t>oční kontakt</a:t>
            </a:r>
          </a:p>
          <a:p>
            <a:pPr>
              <a:defRPr/>
            </a:pPr>
            <a:r>
              <a:rPr lang="cs-CZ" dirty="0">
                <a:solidFill>
                  <a:schemeClr val="bg1"/>
                </a:solidFill>
                <a:latin typeface="+mj-lt"/>
              </a:rPr>
              <a:t>neverbální podpora a vstřícný postoj</a:t>
            </a:r>
          </a:p>
          <a:p>
            <a:pPr>
              <a:defRPr/>
            </a:pPr>
            <a:r>
              <a:rPr lang="cs-CZ" dirty="0">
                <a:solidFill>
                  <a:schemeClr val="bg1"/>
                </a:solidFill>
                <a:latin typeface="+mj-lt"/>
              </a:rPr>
              <a:t>zájem o informace - dotazy</a:t>
            </a: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65630-F328-471E-921F-BAAF6599AFB5}"/>
              </a:ext>
            </a:extLst>
          </p:cNvPr>
          <p:cNvSpPr>
            <a:spLocks noGrp="1" noChangeArrowheads="1"/>
          </p:cNvSpPr>
          <p:nvPr>
            <p:ph type="title" idx="4294967295"/>
          </p:nvPr>
        </p:nvSpPr>
        <p:spPr>
          <a:xfrm>
            <a:off x="1337659" y="-4873"/>
            <a:ext cx="7211382" cy="1143000"/>
          </a:xfrm>
        </p:spPr>
        <p:txBody>
          <a:bodyPr/>
          <a:lstStyle/>
          <a:p>
            <a:pPr algn="l"/>
            <a:r>
              <a:rPr lang="cs-CZ" altLang="cs-CZ">
                <a:solidFill>
                  <a:schemeClr val="bg1"/>
                </a:solidFill>
              </a:rPr>
              <a:t>… nebo neposlouchají?</a:t>
            </a:r>
          </a:p>
        </p:txBody>
      </p:sp>
      <p:sp>
        <p:nvSpPr>
          <p:cNvPr id="147459" name="Rectangle 3">
            <a:extLst>
              <a:ext uri="{FF2B5EF4-FFF2-40B4-BE49-F238E27FC236}">
                <a16:creationId xmlns:a16="http://schemas.microsoft.com/office/drawing/2014/main" id="{DF02F33F-CB8E-4246-8AA6-3F9319759468}"/>
              </a:ext>
            </a:extLst>
          </p:cNvPr>
          <p:cNvSpPr>
            <a:spLocks noGrp="1" noChangeArrowheads="1"/>
          </p:cNvSpPr>
          <p:nvPr>
            <p:ph type="body" idx="4294967295"/>
          </p:nvPr>
        </p:nvSpPr>
        <p:spPr>
          <a:xfrm>
            <a:off x="755650" y="1417638"/>
            <a:ext cx="8229600" cy="4568825"/>
          </a:xfrm>
        </p:spPr>
        <p:txBody>
          <a:bodyPr/>
          <a:lstStyle/>
          <a:p>
            <a:pPr>
              <a:defRPr/>
            </a:pPr>
            <a:r>
              <a:rPr lang="cs-CZ" dirty="0">
                <a:solidFill>
                  <a:schemeClr val="bg1"/>
                </a:solidFill>
                <a:latin typeface="+mj-lt"/>
              </a:rPr>
              <a:t>neposednost</a:t>
            </a:r>
          </a:p>
          <a:p>
            <a:pPr>
              <a:defRPr/>
            </a:pPr>
            <a:r>
              <a:rPr lang="cs-CZ" dirty="0">
                <a:solidFill>
                  <a:schemeClr val="bg1"/>
                </a:solidFill>
                <a:latin typeface="+mj-lt"/>
              </a:rPr>
              <a:t>věnování se jiným věcem</a:t>
            </a:r>
          </a:p>
          <a:p>
            <a:pPr>
              <a:defRPr/>
            </a:pPr>
            <a:r>
              <a:rPr lang="cs-CZ" dirty="0">
                <a:solidFill>
                  <a:schemeClr val="bg1"/>
                </a:solidFill>
                <a:latin typeface="+mj-lt"/>
              </a:rPr>
              <a:t>sledování hodinek</a:t>
            </a:r>
          </a:p>
          <a:p>
            <a:pPr>
              <a:defRPr/>
            </a:pPr>
            <a:r>
              <a:rPr lang="cs-CZ" dirty="0">
                <a:solidFill>
                  <a:schemeClr val="bg1"/>
                </a:solidFill>
                <a:latin typeface="+mj-lt"/>
              </a:rPr>
              <a:t>tichý hovor ve dvojicích</a:t>
            </a:r>
          </a:p>
          <a:p>
            <a:pPr>
              <a:defRPr/>
            </a:pPr>
            <a:r>
              <a:rPr lang="cs-CZ" dirty="0">
                <a:solidFill>
                  <a:schemeClr val="bg1"/>
                </a:solidFill>
                <a:latin typeface="+mj-lt"/>
              </a:rPr>
              <a:t>hraní si s předměty</a:t>
            </a:r>
          </a:p>
          <a:p>
            <a:pPr>
              <a:defRPr/>
            </a:pPr>
            <a:r>
              <a:rPr lang="cs-CZ" dirty="0">
                <a:solidFill>
                  <a:schemeClr val="bg1"/>
                </a:solidFill>
                <a:latin typeface="+mj-lt"/>
              </a:rPr>
              <a:t>mžourání, usínání</a:t>
            </a:r>
          </a:p>
          <a:p>
            <a:pPr>
              <a:defRPr/>
            </a:pPr>
            <a:r>
              <a:rPr lang="cs-CZ" dirty="0">
                <a:solidFill>
                  <a:schemeClr val="bg1"/>
                </a:solidFill>
                <a:latin typeface="+mj-lt"/>
              </a:rPr>
              <a:t>…</a:t>
            </a: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4" name="Rectangle 2">
            <a:extLst>
              <a:ext uri="{FF2B5EF4-FFF2-40B4-BE49-F238E27FC236}">
                <a16:creationId xmlns:a16="http://schemas.microsoft.com/office/drawing/2014/main" id="{E11860D5-A17B-4D2F-8A7E-013D6C5AAE22}"/>
              </a:ext>
            </a:extLst>
          </p:cNvPr>
          <p:cNvSpPr>
            <a:spLocks noGrp="1" noChangeArrowheads="1"/>
          </p:cNvSpPr>
          <p:nvPr>
            <p:ph type="title" idx="4294967295"/>
          </p:nvPr>
        </p:nvSpPr>
        <p:spPr>
          <a:xfrm>
            <a:off x="1258888" y="96838"/>
            <a:ext cx="8229600" cy="1143000"/>
          </a:xfrm>
        </p:spPr>
        <p:txBody>
          <a:bodyPr/>
          <a:lstStyle/>
          <a:p>
            <a:pPr algn="l"/>
            <a:r>
              <a:rPr lang="cs-CZ" altLang="cs-CZ">
                <a:solidFill>
                  <a:schemeClr val="bg1"/>
                </a:solidFill>
              </a:rPr>
              <a:t>Složky přednesu</a:t>
            </a:r>
          </a:p>
        </p:txBody>
      </p:sp>
      <p:sp>
        <p:nvSpPr>
          <p:cNvPr id="148483" name="Rectangle 3">
            <a:extLst>
              <a:ext uri="{FF2B5EF4-FFF2-40B4-BE49-F238E27FC236}">
                <a16:creationId xmlns:a16="http://schemas.microsoft.com/office/drawing/2014/main" id="{70EA06B0-4DB3-4E5E-A0F7-A186B0C1D9CB}"/>
              </a:ext>
            </a:extLst>
          </p:cNvPr>
          <p:cNvSpPr>
            <a:spLocks noGrp="1" noChangeArrowheads="1"/>
          </p:cNvSpPr>
          <p:nvPr>
            <p:ph type="body" idx="4294967295"/>
          </p:nvPr>
        </p:nvSpPr>
        <p:spPr>
          <a:xfrm>
            <a:off x="611188" y="1412875"/>
            <a:ext cx="8229600" cy="5256213"/>
          </a:xfrm>
        </p:spPr>
        <p:txBody>
          <a:bodyPr/>
          <a:lstStyle/>
          <a:p>
            <a:pPr>
              <a:lnSpc>
                <a:spcPct val="90000"/>
              </a:lnSpc>
              <a:defRPr/>
            </a:pPr>
            <a:r>
              <a:rPr lang="cs-CZ" dirty="0">
                <a:solidFill>
                  <a:schemeClr val="bg1"/>
                </a:solidFill>
                <a:latin typeface="+mj-lt"/>
              </a:rPr>
              <a:t>Řeč</a:t>
            </a:r>
          </a:p>
          <a:p>
            <a:pPr lvl="2">
              <a:lnSpc>
                <a:spcPct val="90000"/>
              </a:lnSpc>
              <a:defRPr/>
            </a:pPr>
            <a:r>
              <a:rPr lang="cs-CZ" dirty="0">
                <a:solidFill>
                  <a:schemeClr val="bg1"/>
                </a:solidFill>
                <a:latin typeface="+mj-lt"/>
              </a:rPr>
              <a:t>výslovnost, tempo, pauzy, intonace, hlasitost, slovní zásoba, plevelná slova</a:t>
            </a:r>
          </a:p>
          <a:p>
            <a:pPr>
              <a:lnSpc>
                <a:spcPct val="90000"/>
              </a:lnSpc>
              <a:defRPr/>
            </a:pPr>
            <a:r>
              <a:rPr lang="cs-CZ" dirty="0">
                <a:solidFill>
                  <a:schemeClr val="bg1"/>
                </a:solidFill>
                <a:latin typeface="+mj-lt"/>
              </a:rPr>
              <a:t>Pohyb těla, způsob stání, chození, sezení</a:t>
            </a:r>
          </a:p>
          <a:p>
            <a:pPr lvl="2">
              <a:lnSpc>
                <a:spcPct val="90000"/>
              </a:lnSpc>
              <a:defRPr/>
            </a:pPr>
            <a:r>
              <a:rPr lang="cs-CZ" dirty="0">
                <a:solidFill>
                  <a:schemeClr val="bg1"/>
                </a:solidFill>
                <a:latin typeface="+mj-lt"/>
              </a:rPr>
              <a:t>upoutání pozornosti  x  rušivé vlivy</a:t>
            </a:r>
          </a:p>
          <a:p>
            <a:pPr>
              <a:lnSpc>
                <a:spcPct val="90000"/>
              </a:lnSpc>
              <a:defRPr/>
            </a:pPr>
            <a:r>
              <a:rPr lang="cs-CZ" dirty="0">
                <a:solidFill>
                  <a:schemeClr val="bg1"/>
                </a:solidFill>
                <a:latin typeface="+mj-lt"/>
              </a:rPr>
              <a:t>Gestikulace</a:t>
            </a:r>
          </a:p>
          <a:p>
            <a:pPr lvl="2">
              <a:lnSpc>
                <a:spcPct val="90000"/>
              </a:lnSpc>
              <a:defRPr/>
            </a:pPr>
            <a:r>
              <a:rPr lang="cs-CZ" dirty="0">
                <a:solidFill>
                  <a:schemeClr val="bg1"/>
                </a:solidFill>
                <a:latin typeface="+mj-lt"/>
              </a:rPr>
              <a:t>zdůraznění slov, pozor na ztuhlost a stereotyp</a:t>
            </a:r>
          </a:p>
          <a:p>
            <a:pPr>
              <a:lnSpc>
                <a:spcPct val="90000"/>
              </a:lnSpc>
              <a:defRPr/>
            </a:pPr>
            <a:r>
              <a:rPr lang="cs-CZ" dirty="0">
                <a:solidFill>
                  <a:schemeClr val="bg1"/>
                </a:solidFill>
                <a:latin typeface="+mj-lt"/>
              </a:rPr>
              <a:t>Mimika</a:t>
            </a:r>
          </a:p>
          <a:p>
            <a:pPr lvl="2">
              <a:lnSpc>
                <a:spcPct val="90000"/>
              </a:lnSpc>
              <a:defRPr/>
            </a:pPr>
            <a:r>
              <a:rPr lang="cs-CZ" dirty="0">
                <a:solidFill>
                  <a:schemeClr val="bg1"/>
                </a:solidFill>
                <a:latin typeface="+mj-lt"/>
              </a:rPr>
              <a:t>těžko ovladatelná vědomou cestou</a:t>
            </a:r>
          </a:p>
          <a:p>
            <a:pPr>
              <a:lnSpc>
                <a:spcPct val="90000"/>
              </a:lnSpc>
              <a:defRPr/>
            </a:pPr>
            <a:r>
              <a:rPr lang="cs-CZ" dirty="0">
                <a:solidFill>
                  <a:schemeClr val="bg1"/>
                </a:solidFill>
                <a:latin typeface="+mj-lt"/>
              </a:rPr>
              <a:t>Oční kontakt</a:t>
            </a:r>
          </a:p>
          <a:p>
            <a:pPr lvl="2">
              <a:lnSpc>
                <a:spcPct val="90000"/>
              </a:lnSpc>
              <a:defRPr/>
            </a:pPr>
            <a:r>
              <a:rPr lang="cs-CZ" dirty="0">
                <a:solidFill>
                  <a:schemeClr val="bg1"/>
                </a:solidFill>
                <a:latin typeface="+mj-lt"/>
              </a:rPr>
              <a:t>80 – 90% doby projevu</a:t>
            </a: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569F395F-3C9D-4B61-9781-F865032684FC}"/>
              </a:ext>
            </a:extLst>
          </p:cNvPr>
          <p:cNvSpPr>
            <a:spLocks noGrp="1" noChangeArrowheads="1"/>
          </p:cNvSpPr>
          <p:nvPr>
            <p:ph type="title" idx="4294967295"/>
          </p:nvPr>
        </p:nvSpPr>
        <p:spPr>
          <a:xfrm>
            <a:off x="1258888" y="0"/>
            <a:ext cx="8229600" cy="1143000"/>
          </a:xfrm>
        </p:spPr>
        <p:txBody>
          <a:bodyPr/>
          <a:lstStyle/>
          <a:p>
            <a:pPr algn="l"/>
            <a:r>
              <a:rPr lang="cs-CZ" altLang="cs-CZ" b="1">
                <a:solidFill>
                  <a:schemeClr val="bg1"/>
                </a:solidFill>
              </a:rPr>
              <a:t>Překážky v komunikaci</a:t>
            </a:r>
          </a:p>
        </p:txBody>
      </p:sp>
      <p:sp>
        <p:nvSpPr>
          <p:cNvPr id="149507" name="Rectangle 3">
            <a:extLst>
              <a:ext uri="{FF2B5EF4-FFF2-40B4-BE49-F238E27FC236}">
                <a16:creationId xmlns:a16="http://schemas.microsoft.com/office/drawing/2014/main" id="{CEEFD324-F1B1-47EC-A0CC-3E0512A77AF8}"/>
              </a:ext>
            </a:extLst>
          </p:cNvPr>
          <p:cNvSpPr>
            <a:spLocks noGrp="1" noChangeArrowheads="1"/>
          </p:cNvSpPr>
          <p:nvPr>
            <p:ph type="body" idx="4294967295"/>
          </p:nvPr>
        </p:nvSpPr>
        <p:spPr>
          <a:xfrm>
            <a:off x="914400" y="1773238"/>
            <a:ext cx="8229600" cy="4495800"/>
          </a:xfrm>
        </p:spPr>
        <p:txBody>
          <a:bodyPr/>
          <a:lstStyle/>
          <a:p>
            <a:pPr>
              <a:defRPr/>
            </a:pPr>
            <a:r>
              <a:rPr lang="cs-CZ" dirty="0">
                <a:solidFill>
                  <a:schemeClr val="bg1"/>
                </a:solidFill>
                <a:latin typeface="+mj-lt"/>
              </a:rPr>
              <a:t>přílišná (ne)náročnost práce</a:t>
            </a:r>
          </a:p>
          <a:p>
            <a:pPr lvl="1">
              <a:defRPr/>
            </a:pPr>
            <a:r>
              <a:rPr lang="cs-CZ" dirty="0">
                <a:solidFill>
                  <a:schemeClr val="bg1"/>
                </a:solidFill>
                <a:latin typeface="+mj-lt"/>
              </a:rPr>
              <a:t>schopnosti  vojáků se liší</a:t>
            </a:r>
          </a:p>
          <a:p>
            <a:pPr>
              <a:defRPr/>
            </a:pPr>
            <a:r>
              <a:rPr lang="cs-CZ" dirty="0">
                <a:solidFill>
                  <a:schemeClr val="bg1"/>
                </a:solidFill>
                <a:latin typeface="+mj-lt"/>
              </a:rPr>
              <a:t>slovní zásoba a používání jazyka (odborná terminologie, cizí slova, slang)</a:t>
            </a:r>
          </a:p>
          <a:p>
            <a:pPr>
              <a:defRPr/>
            </a:pPr>
            <a:r>
              <a:rPr lang="cs-CZ" dirty="0">
                <a:solidFill>
                  <a:schemeClr val="bg1"/>
                </a:solidFill>
                <a:latin typeface="+mj-lt"/>
              </a:rPr>
              <a:t>prostředí a podmínky</a:t>
            </a:r>
          </a:p>
          <a:p>
            <a:pPr>
              <a:defRPr/>
            </a:pPr>
            <a:r>
              <a:rPr lang="cs-CZ" dirty="0">
                <a:solidFill>
                  <a:schemeClr val="bg1"/>
                </a:solidFill>
                <a:latin typeface="+mj-lt"/>
              </a:rPr>
              <a:t>strach z neúspěchu a malá očekávání</a:t>
            </a:r>
          </a:p>
          <a:p>
            <a:pPr>
              <a:defRPr/>
            </a:pPr>
            <a:r>
              <a:rPr lang="cs-CZ" dirty="0">
                <a:solidFill>
                  <a:schemeClr val="bg1"/>
                </a:solidFill>
                <a:latin typeface="+mj-lt"/>
              </a:rPr>
              <a:t>nepřístupný instruktor</a:t>
            </a:r>
          </a:p>
          <a:p>
            <a:pPr>
              <a:defRPr/>
            </a:pPr>
            <a:endParaRPr lang="cs-CZ" dirty="0">
              <a:solidFill>
                <a:schemeClr val="bg1"/>
              </a:solidFill>
              <a:latin typeface="+mj-lt"/>
            </a:endParaRP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569F395F-3C9D-4B61-9781-F865032684FC}"/>
              </a:ext>
            </a:extLst>
          </p:cNvPr>
          <p:cNvSpPr>
            <a:spLocks noGrp="1" noChangeArrowheads="1"/>
          </p:cNvSpPr>
          <p:nvPr>
            <p:ph type="title" idx="4294967295"/>
          </p:nvPr>
        </p:nvSpPr>
        <p:spPr>
          <a:xfrm>
            <a:off x="1258888" y="0"/>
            <a:ext cx="8229600" cy="1143000"/>
          </a:xfrm>
        </p:spPr>
        <p:txBody>
          <a:bodyPr/>
          <a:lstStyle/>
          <a:p>
            <a:pPr algn="l"/>
            <a:r>
              <a:rPr lang="cs-CZ" altLang="cs-CZ" b="1" dirty="0">
                <a:solidFill>
                  <a:schemeClr val="bg1"/>
                </a:solidFill>
              </a:rPr>
              <a:t>Otázky</a:t>
            </a:r>
          </a:p>
        </p:txBody>
      </p:sp>
      <p:sp>
        <p:nvSpPr>
          <p:cNvPr id="149507" name="Rectangle 3">
            <a:extLst>
              <a:ext uri="{FF2B5EF4-FFF2-40B4-BE49-F238E27FC236}">
                <a16:creationId xmlns:a16="http://schemas.microsoft.com/office/drawing/2014/main" id="{CEEFD324-F1B1-47EC-A0CC-3E0512A77AF8}"/>
              </a:ext>
            </a:extLst>
          </p:cNvPr>
          <p:cNvSpPr>
            <a:spLocks noGrp="1" noChangeArrowheads="1"/>
          </p:cNvSpPr>
          <p:nvPr>
            <p:ph type="body" idx="4294967295"/>
          </p:nvPr>
        </p:nvSpPr>
        <p:spPr>
          <a:xfrm>
            <a:off x="914400" y="1773238"/>
            <a:ext cx="8229600" cy="4495800"/>
          </a:xfrm>
        </p:spPr>
        <p:txBody>
          <a:bodyPr/>
          <a:lstStyle/>
          <a:p>
            <a:pPr marL="0" indent="0">
              <a:buNone/>
              <a:defRPr/>
            </a:pPr>
            <a:r>
              <a:rPr lang="cs-CZ" dirty="0">
                <a:solidFill>
                  <a:schemeClr val="bg1"/>
                </a:solidFill>
                <a:latin typeface="+mj-lt"/>
                <a:cs typeface="Calibri"/>
              </a:rPr>
              <a:t>- Organizace výcviku v základech přežití</a:t>
            </a:r>
          </a:p>
          <a:p>
            <a:pPr marL="0" indent="0">
              <a:buNone/>
              <a:defRPr/>
            </a:pPr>
            <a:r>
              <a:rPr lang="cs-CZ" dirty="0">
                <a:solidFill>
                  <a:schemeClr val="bg1"/>
                </a:solidFill>
                <a:latin typeface="+mj-lt"/>
                <a:cs typeface="Calibri"/>
              </a:rPr>
              <a:t>- Principy přípravy</a:t>
            </a:r>
          </a:p>
          <a:p>
            <a:pPr marL="0" indent="0">
              <a:buNone/>
              <a:defRPr/>
            </a:pPr>
            <a:r>
              <a:rPr lang="cs-CZ" dirty="0">
                <a:solidFill>
                  <a:schemeClr val="bg1"/>
                </a:solidFill>
                <a:latin typeface="+mj-lt"/>
                <a:cs typeface="Calibri"/>
              </a:rPr>
              <a:t>- Formy výcviku přežití</a:t>
            </a:r>
          </a:p>
          <a:p>
            <a:pPr marL="0" indent="0">
              <a:buNone/>
              <a:defRPr/>
            </a:pPr>
            <a:r>
              <a:rPr lang="cs-CZ" dirty="0">
                <a:solidFill>
                  <a:schemeClr val="bg1"/>
                </a:solidFill>
                <a:latin typeface="+mj-lt"/>
                <a:cs typeface="Calibri"/>
              </a:rPr>
              <a:t>- Metody výcviku přežití</a:t>
            </a:r>
          </a:p>
          <a:p>
            <a:pPr marL="0" indent="0">
              <a:buNone/>
              <a:defRPr/>
            </a:pPr>
            <a:r>
              <a:rPr lang="cs-CZ" dirty="0">
                <a:solidFill>
                  <a:schemeClr val="bg1"/>
                </a:solidFill>
                <a:latin typeface="+mj-lt"/>
                <a:cs typeface="Calibri"/>
              </a:rPr>
              <a:t>- Rozdělení metod</a:t>
            </a:r>
          </a:p>
          <a:p>
            <a:pPr marL="0" indent="0">
              <a:buNone/>
              <a:defRPr/>
            </a:pPr>
            <a:r>
              <a:rPr lang="cs-CZ" dirty="0">
                <a:solidFill>
                  <a:schemeClr val="bg1"/>
                </a:solidFill>
                <a:latin typeface="+mj-lt"/>
                <a:cs typeface="Calibri"/>
              </a:rPr>
              <a:t>- Třídění prostředků výuky</a:t>
            </a:r>
          </a:p>
          <a:p>
            <a:pPr marL="0" indent="0">
              <a:buNone/>
              <a:defRPr/>
            </a:pPr>
            <a:r>
              <a:rPr lang="cs-CZ" dirty="0">
                <a:solidFill>
                  <a:schemeClr val="bg1"/>
                </a:solidFill>
                <a:latin typeface="+mj-lt"/>
                <a:cs typeface="Calibri"/>
              </a:rPr>
              <a:t>- Složky přednesu</a:t>
            </a:r>
          </a:p>
        </p:txBody>
      </p:sp>
    </p:spTree>
    <p:extLst>
      <p:ext uri="{BB962C8B-B14F-4D97-AF65-F5344CB8AC3E}">
        <p14:creationId xmlns:p14="http://schemas.microsoft.com/office/powerpoint/2010/main" val="344908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1B9872E-4A85-4062-B9D2-D8496A20DAE7}"/>
              </a:ext>
            </a:extLst>
          </p:cNvPr>
          <p:cNvSpPr>
            <a:spLocks noGrp="1" noRot="1" noChangeArrowheads="1"/>
          </p:cNvSpPr>
          <p:nvPr>
            <p:ph type="title" idx="4294967295"/>
          </p:nvPr>
        </p:nvSpPr>
        <p:spPr>
          <a:xfrm>
            <a:off x="1258888" y="188913"/>
            <a:ext cx="8893175" cy="736600"/>
          </a:xfrm>
        </p:spPr>
        <p:txBody>
          <a:bodyPr/>
          <a:lstStyle/>
          <a:p>
            <a:pPr algn="l"/>
            <a:r>
              <a:rPr lang="cs-CZ" altLang="cs-CZ" sz="3600" b="1">
                <a:solidFill>
                  <a:srgbClr val="FF0000"/>
                </a:solidFill>
              </a:rPr>
              <a:t>Učit vojska tomu, co potřebují v boji</a:t>
            </a:r>
          </a:p>
        </p:txBody>
      </p:sp>
      <p:sp>
        <p:nvSpPr>
          <p:cNvPr id="168963" name="Rectangle 3">
            <a:extLst>
              <a:ext uri="{FF2B5EF4-FFF2-40B4-BE49-F238E27FC236}">
                <a16:creationId xmlns:a16="http://schemas.microsoft.com/office/drawing/2014/main" id="{24B5CDFB-03E4-49A3-8127-7F160EFBA6DB}"/>
              </a:ext>
            </a:extLst>
          </p:cNvPr>
          <p:cNvSpPr>
            <a:spLocks noGrp="1" noRot="1" noChangeArrowheads="1"/>
          </p:cNvSpPr>
          <p:nvPr>
            <p:ph type="body" idx="4294967295"/>
          </p:nvPr>
        </p:nvSpPr>
        <p:spPr>
          <a:xfrm>
            <a:off x="611188" y="1844675"/>
            <a:ext cx="8007350" cy="4191000"/>
          </a:xfrm>
        </p:spPr>
        <p:txBody>
          <a:bodyPr/>
          <a:lstStyle/>
          <a:p>
            <a:pPr>
              <a:defRPr/>
            </a:pPr>
            <a:r>
              <a:rPr lang="cs-CZ" dirty="0">
                <a:solidFill>
                  <a:schemeClr val="bg1"/>
                </a:solidFill>
                <a:latin typeface="+mj-lt"/>
              </a:rPr>
              <a:t>přibližovat situace při výcviku skutečným bojovým podmínkám</a:t>
            </a:r>
          </a:p>
          <a:p>
            <a:pPr>
              <a:defRPr/>
            </a:pPr>
            <a:r>
              <a:rPr lang="cs-CZ" dirty="0">
                <a:solidFill>
                  <a:schemeClr val="bg1"/>
                </a:solidFill>
                <a:latin typeface="+mj-lt"/>
              </a:rPr>
              <a:t>nedovolit zlehčování a zjednodušování výcviku</a:t>
            </a:r>
          </a:p>
          <a:p>
            <a:pPr>
              <a:defRPr/>
            </a:pPr>
            <a:r>
              <a:rPr lang="cs-CZ" dirty="0">
                <a:solidFill>
                  <a:schemeClr val="bg1"/>
                </a:solidFill>
                <a:latin typeface="+mj-lt"/>
              </a:rPr>
              <a:t>neustále zdokonalovat vojáky v používání BT a organických zbraní jednotky</a:t>
            </a:r>
          </a:p>
          <a:p>
            <a:pPr>
              <a:defRPr/>
            </a:pPr>
            <a:r>
              <a:rPr lang="cs-CZ" dirty="0">
                <a:solidFill>
                  <a:schemeClr val="bg1"/>
                </a:solidFill>
                <a:latin typeface="+mj-lt"/>
              </a:rPr>
              <a:t>soustavně prohlubovat taktické a bojové návyky (bojové drily)</a:t>
            </a:r>
          </a:p>
          <a:p>
            <a:pPr>
              <a:defRPr/>
            </a:pPr>
            <a:endParaRPr lang="cs-CZ" dirty="0">
              <a:solidFill>
                <a:schemeClr val="bg1"/>
              </a:solidFill>
              <a:latin typeface="+mj-lt"/>
            </a:endParaRPr>
          </a:p>
          <a:p>
            <a:pPr>
              <a:defRPr/>
            </a:pPr>
            <a:endParaRPr lang="cs-CZ" dirty="0">
              <a:solidFill>
                <a:schemeClr val="bg1"/>
              </a:solidFill>
              <a:latin typeface="+mj-lt"/>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79C46C-FC89-4CF7-BB27-624F1C3145BF}"/>
              </a:ext>
            </a:extLst>
          </p:cNvPr>
          <p:cNvSpPr>
            <a:spLocks noGrp="1" noRot="1" noChangeArrowheads="1"/>
          </p:cNvSpPr>
          <p:nvPr>
            <p:ph type="title" idx="4294967295"/>
          </p:nvPr>
        </p:nvSpPr>
        <p:spPr>
          <a:xfrm>
            <a:off x="1403350" y="188913"/>
            <a:ext cx="7345363" cy="663575"/>
          </a:xfrm>
        </p:spPr>
        <p:txBody>
          <a:bodyPr/>
          <a:lstStyle/>
          <a:p>
            <a:pPr algn="l"/>
            <a:r>
              <a:rPr lang="cs-CZ" altLang="cs-CZ" b="1">
                <a:solidFill>
                  <a:srgbClr val="FF0000"/>
                </a:solidFill>
              </a:rPr>
              <a:t>Uvědomělost a aktivita</a:t>
            </a:r>
          </a:p>
        </p:txBody>
      </p:sp>
      <p:sp>
        <p:nvSpPr>
          <p:cNvPr id="171011" name="Rectangle 3">
            <a:extLst>
              <a:ext uri="{FF2B5EF4-FFF2-40B4-BE49-F238E27FC236}">
                <a16:creationId xmlns:a16="http://schemas.microsoft.com/office/drawing/2014/main" id="{421BFD37-C0F6-4136-943C-FBF60191303C}"/>
              </a:ext>
            </a:extLst>
          </p:cNvPr>
          <p:cNvSpPr>
            <a:spLocks noGrp="1" noRot="1" noChangeArrowheads="1"/>
          </p:cNvSpPr>
          <p:nvPr>
            <p:ph type="body" idx="4294967295"/>
          </p:nvPr>
        </p:nvSpPr>
        <p:spPr>
          <a:xfrm>
            <a:off x="611188" y="1628775"/>
            <a:ext cx="8435975" cy="4924425"/>
          </a:xfrm>
        </p:spPr>
        <p:txBody>
          <a:bodyPr/>
          <a:lstStyle/>
          <a:p>
            <a:pPr>
              <a:lnSpc>
                <a:spcPct val="90000"/>
              </a:lnSpc>
              <a:buFont typeface="Wingdings" pitchFamily="2" charset="2"/>
              <a:buNone/>
              <a:defRPr/>
            </a:pPr>
            <a:r>
              <a:rPr lang="cs-CZ" u="sng" dirty="0">
                <a:solidFill>
                  <a:schemeClr val="bg1"/>
                </a:solidFill>
                <a:latin typeface="+mj-lt"/>
              </a:rPr>
              <a:t>se při výcviku dosahuje:</a:t>
            </a:r>
          </a:p>
          <a:p>
            <a:pPr>
              <a:lnSpc>
                <a:spcPct val="90000"/>
              </a:lnSpc>
              <a:defRPr/>
            </a:pPr>
            <a:r>
              <a:rPr lang="cs-CZ" dirty="0">
                <a:solidFill>
                  <a:schemeClr val="bg1"/>
                </a:solidFill>
                <a:latin typeface="+mj-lt"/>
              </a:rPr>
              <a:t>vhodnou motivací podřízených</a:t>
            </a:r>
          </a:p>
          <a:p>
            <a:pPr>
              <a:lnSpc>
                <a:spcPct val="90000"/>
              </a:lnSpc>
              <a:defRPr/>
            </a:pPr>
            <a:r>
              <a:rPr lang="cs-CZ" dirty="0">
                <a:solidFill>
                  <a:schemeClr val="bg1"/>
                </a:solidFill>
                <a:latin typeface="+mj-lt"/>
              </a:rPr>
              <a:t>výkladem látky přístupnou formou</a:t>
            </a:r>
          </a:p>
          <a:p>
            <a:pPr>
              <a:lnSpc>
                <a:spcPct val="90000"/>
              </a:lnSpc>
              <a:defRPr/>
            </a:pPr>
            <a:r>
              <a:rPr lang="cs-CZ" dirty="0">
                <a:solidFill>
                  <a:schemeClr val="bg1"/>
                </a:solidFill>
                <a:latin typeface="+mj-lt"/>
              </a:rPr>
              <a:t>použitím vhodných metod a prostředků</a:t>
            </a:r>
          </a:p>
          <a:p>
            <a:pPr>
              <a:lnSpc>
                <a:spcPct val="90000"/>
              </a:lnSpc>
              <a:defRPr/>
            </a:pPr>
            <a:r>
              <a:rPr lang="cs-CZ" dirty="0">
                <a:solidFill>
                  <a:schemeClr val="bg1"/>
                </a:solidFill>
                <a:latin typeface="+mj-lt"/>
              </a:rPr>
              <a:t>pravidelným přezkušováním a objektivním hodnocením</a:t>
            </a:r>
          </a:p>
          <a:p>
            <a:pPr>
              <a:lnSpc>
                <a:spcPct val="90000"/>
              </a:lnSpc>
              <a:defRPr/>
            </a:pPr>
            <a:r>
              <a:rPr lang="cs-CZ" dirty="0">
                <a:solidFill>
                  <a:schemeClr val="bg1"/>
                </a:solidFill>
                <a:latin typeface="+mj-lt"/>
              </a:rPr>
              <a:t>vytvářením soutěživé atmosféry</a:t>
            </a:r>
          </a:p>
          <a:p>
            <a:pPr>
              <a:lnSpc>
                <a:spcPct val="90000"/>
              </a:lnSpc>
              <a:defRPr/>
            </a:pPr>
            <a:r>
              <a:rPr lang="cs-CZ" dirty="0">
                <a:solidFill>
                  <a:schemeClr val="bg1"/>
                </a:solidFill>
                <a:latin typeface="+mj-lt"/>
              </a:rPr>
              <a:t>stanovením odpovědnosti jednotlivce za výsledek jednotky</a:t>
            </a:r>
          </a:p>
          <a:p>
            <a:pPr>
              <a:lnSpc>
                <a:spcPct val="90000"/>
              </a:lnSpc>
              <a:defRPr/>
            </a:pPr>
            <a:endParaRPr lang="cs-CZ" dirty="0">
              <a:solidFill>
                <a:schemeClr val="bg1"/>
              </a:solidFill>
              <a:latin typeface="+mj-lt"/>
            </a:endParaRPr>
          </a:p>
        </p:txBody>
      </p:sp>
    </p:spTree>
  </p:cSld>
  <p:clrMapOvr>
    <a:masterClrMapping/>
  </p:clrMapOvr>
  <p:transition/>
</p:sld>
</file>

<file path=ppt/theme/theme1.xml><?xml version="1.0" encoding="utf-8"?>
<a:theme xmlns:a="http://schemas.openxmlformats.org/drawingml/2006/main" name="Motiv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otiv1" id="{1A8105E5-3A6B-43F5-804A-8886E1051206}" vid="{5E1E0585-9373-48A3-87A0-6AE360227D0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5FFDBACBD070DD419BEEEED858171F5F" ma:contentTypeVersion="4" ma:contentTypeDescription="Vytvoří nový dokument" ma:contentTypeScope="" ma:versionID="70445f39f347e0b3c261364a5f110315">
  <xsd:schema xmlns:xsd="http://www.w3.org/2001/XMLSchema" xmlns:xs="http://www.w3.org/2001/XMLSchema" xmlns:p="http://schemas.microsoft.com/office/2006/metadata/properties" xmlns:ns2="e2285f5f-a0f1-4742-bd8a-8c092caa1a6e" targetNamespace="http://schemas.microsoft.com/office/2006/metadata/properties" ma:root="true" ma:fieldsID="1b3b94ba5c5fa0a1ef36aca64a20b860" ns2:_="">
    <xsd:import namespace="e2285f5f-a0f1-4742-bd8a-8c092caa1a6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285f5f-a0f1-4742-bd8a-8c092caa1a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C766BD-072B-4825-B02B-8BC11DD2B60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127C47E-3B92-4C51-A4C4-C976631A61AA}">
  <ds:schemaRefs>
    <ds:schemaRef ds:uri="http://schemas.microsoft.com/sharepoint/v3/contenttype/forms"/>
  </ds:schemaRefs>
</ds:datastoreItem>
</file>

<file path=customXml/itemProps3.xml><?xml version="1.0" encoding="utf-8"?>
<ds:datastoreItem xmlns:ds="http://schemas.openxmlformats.org/officeDocument/2006/customXml" ds:itemID="{9ED05D1C-2BAD-4BBA-BCDA-E3A83154BA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285f5f-a0f1-4742-bd8a-8c092caa1a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Motiv1</Template>
  <TotalTime>983</TotalTime>
  <Words>10957</Words>
  <Application>Microsoft Office PowerPoint</Application>
  <PresentationFormat>Předvádění na obrazovce (4:3)</PresentationFormat>
  <Paragraphs>1129</Paragraphs>
  <Slides>75</Slides>
  <Notes>60</Notes>
  <HiddenSlides>0</HiddenSlides>
  <MMClips>0</MMClips>
  <ScaleCrop>false</ScaleCrop>
  <HeadingPairs>
    <vt:vector size="4" baseType="variant">
      <vt:variant>
        <vt:lpstr>Motiv</vt:lpstr>
      </vt:variant>
      <vt:variant>
        <vt:i4>1</vt:i4>
      </vt:variant>
      <vt:variant>
        <vt:lpstr>Nadpisy snímků</vt:lpstr>
      </vt:variant>
      <vt:variant>
        <vt:i4>75</vt:i4>
      </vt:variant>
    </vt:vector>
  </HeadingPairs>
  <TitlesOfParts>
    <vt:vector size="76" baseType="lpstr">
      <vt:lpstr>Motiv1</vt:lpstr>
      <vt:lpstr>Vedení výcviku v základech přežití</vt:lpstr>
      <vt:lpstr> Vedení výcviku v základech přežití  Cíl: popis a vysvětlení základních procesů při vedení výcviku v základech přežití   Průběh: 1. VÝCVIKOVÝ PROCES 2. ORGANIZACE VÝCVIKU 3. SOUČINNOST PŘI ORGANIZACI VÝCVIKU 4. PŘÍPRAVA PŘÍSLUŠNÍKŮ AČR 5. METODICKÁ PŘÍPRAVA 6. ZÁSADY PŘÍPRAVY A VEDENÍ ZAMĚSTNÁNÍ 7. OSVOJOVÁNÍ DOVEDNOSTÍ</vt:lpstr>
      <vt:lpstr>Prezentace aplikace PowerPoint</vt:lpstr>
      <vt:lpstr>Organizace výcviku</vt:lpstr>
      <vt:lpstr>Součinnost při organizaci výcviku v ZP</vt:lpstr>
      <vt:lpstr>Principy přípravy </vt:lpstr>
      <vt:lpstr>Vědeckost</vt:lpstr>
      <vt:lpstr>Učit vojska tomu, co potřebují v boji</vt:lpstr>
      <vt:lpstr>Uvědomělost a aktivita</vt:lpstr>
      <vt:lpstr>Názornost</vt:lpstr>
      <vt:lpstr>Soustavnost a posloupnost</vt:lpstr>
      <vt:lpstr>Přiměřenost</vt:lpstr>
      <vt:lpstr>Přiměřenost</vt:lpstr>
      <vt:lpstr>Trvalost (udržování)</vt:lpstr>
      <vt:lpstr>Kolektivnost a individuální přístup</vt:lpstr>
      <vt:lpstr>Umění učit</vt:lpstr>
      <vt:lpstr>Ekonomičnost</vt:lpstr>
      <vt:lpstr>Formy přípravy</vt:lpstr>
      <vt:lpstr>Formy výcviku přežití</vt:lpstr>
      <vt:lpstr>Metodicko-organizační formy výcviku</vt:lpstr>
      <vt:lpstr>Metodika přípravy</vt:lpstr>
      <vt:lpstr>Rozdělení metod</vt:lpstr>
      <vt:lpstr>Metody výcviku přežití</vt:lpstr>
      <vt:lpstr>Výklad</vt:lpstr>
      <vt:lpstr>Činnost instruktora při výkladu</vt:lpstr>
      <vt:lpstr>Činnost instruktora při výkladu</vt:lpstr>
      <vt:lpstr>Ukázka (s vysvětlením)</vt:lpstr>
      <vt:lpstr>Příprava na ukázku</vt:lpstr>
      <vt:lpstr>Nácvik (nových dovedností)</vt:lpstr>
      <vt:lpstr>Cvičení</vt:lpstr>
      <vt:lpstr>Požadavky na přípravu, organizaci a provádění cvičení</vt:lpstr>
      <vt:lpstr>Instruktáž</vt:lpstr>
      <vt:lpstr>Činnost řídícího zaměstnání při provedení instruktáže</vt:lpstr>
      <vt:lpstr>Prostředky přípravy</vt:lpstr>
      <vt:lpstr>Třídění prostředků</vt:lpstr>
      <vt:lpstr>Učební pomůcky</vt:lpstr>
      <vt:lpstr>Didaktická technika</vt:lpstr>
      <vt:lpstr>Didaktická technika</vt:lpstr>
      <vt:lpstr>Výuková a výcviková místa a prostory</vt:lpstr>
      <vt:lpstr>Zabezpečení výcviku přežití</vt:lpstr>
      <vt:lpstr>Bezpečnost a ochrana zdraví</vt:lpstr>
      <vt:lpstr>2. Zásady přípravy a vedení zaměstnání</vt:lpstr>
      <vt:lpstr>Úspěšné zaměstnání</vt:lpstr>
      <vt:lpstr>Zásady pro přípravu a vedení zaměstnání </vt:lpstr>
      <vt:lpstr>Příprava zaměstnání</vt:lpstr>
      <vt:lpstr>Plánování zaměstnání</vt:lpstr>
      <vt:lpstr>Organizování zaměstnání</vt:lpstr>
      <vt:lpstr>Písemná příprava</vt:lpstr>
      <vt:lpstr>Obsah písemné přípravy</vt:lpstr>
      <vt:lpstr>Provedení zaměstnání</vt:lpstr>
      <vt:lpstr>Průběh zaměstnání při teoretické přípravě</vt:lpstr>
      <vt:lpstr>Průběh zaměstnání při teoretické přípravě</vt:lpstr>
      <vt:lpstr>Průběh zaměstnání při teoretické přípravě</vt:lpstr>
      <vt:lpstr>Průběh zaměstnání při praktické přípravě</vt:lpstr>
      <vt:lpstr>Průběh zaměstnání při praktické přípravě</vt:lpstr>
      <vt:lpstr>Průběh zaměstnání při praktické přípravě</vt:lpstr>
      <vt:lpstr>Průběh zaměstnání při praktické přípravě</vt:lpstr>
      <vt:lpstr>Rozbor (analýza) a hodnocení zaměstnání</vt:lpstr>
      <vt:lpstr>Otázky?</vt:lpstr>
      <vt:lpstr>Shrnutí</vt:lpstr>
      <vt:lpstr>3. OSVOJOVÁNÍ DOVEDNOSTÍ </vt:lpstr>
      <vt:lpstr>Mnemotechnická pomůcka</vt:lpstr>
      <vt:lpstr>Vysvětlení           Ukázka</vt:lpstr>
      <vt:lpstr>Činnost          Kontrola a oprava</vt:lpstr>
      <vt:lpstr>Vybavovací pomůcky             Opakování</vt:lpstr>
      <vt:lpstr>Testování         Odpovědi na otázky</vt:lpstr>
      <vt:lpstr>Spojení všech prvků v celek</vt:lpstr>
      <vt:lpstr>Shrnutí</vt:lpstr>
      <vt:lpstr>4. Komunikace mezi instruktorem a vojáky</vt:lpstr>
      <vt:lpstr>VYUČOVÁNÍ JE DVOUSMĚRNÝ PROCES</vt:lpstr>
      <vt:lpstr>Poslouchají nás při výkladu?</vt:lpstr>
      <vt:lpstr>… nebo neposlouchají?</vt:lpstr>
      <vt:lpstr>Složky přednesu</vt:lpstr>
      <vt:lpstr>Překážky v komunikaci</vt:lpstr>
      <vt:lpstr>Otázky</vt:lpstr>
    </vt:vector>
  </TitlesOfParts>
  <Company>ŘeVD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Organizace výcviku přežití</dc:title>
  <dc:creator>Martin Doležel</dc:creator>
  <cp:lastModifiedBy>Michal Vágner</cp:lastModifiedBy>
  <cp:revision>68</cp:revision>
  <dcterms:created xsi:type="dcterms:W3CDTF">2010-07-01T10:25:00Z</dcterms:created>
  <dcterms:modified xsi:type="dcterms:W3CDTF">2021-12-10T12:24:58Z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0x0101005FFDBACBD070DD419BEEEED858171F5F</vt:lpwstr>
  </property>
</Properties>
</file>