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6" r:id="rId47"/>
    <p:sldId id="307" r:id="rId48"/>
    <p:sldId id="305" r:id="rId49"/>
    <p:sldId id="308" r:id="rId50"/>
    <p:sldId id="309" r:id="rId51"/>
    <p:sldId id="310" r:id="rId52"/>
    <p:sldId id="311" r:id="rId53"/>
    <p:sldId id="312" r:id="rId54"/>
    <p:sldId id="314" r:id="rId55"/>
    <p:sldId id="315" r:id="rId56"/>
    <p:sldId id="316" r:id="rId57"/>
  </p:sldIdLst>
  <p:sldSz cx="12192000" cy="6858000"/>
  <p:notesSz cx="6797675" cy="98726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53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0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7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7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1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2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3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0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8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10/2/2019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6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740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1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D695D-2731-4AA3-A548-860D0B3E8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45" b="19133"/>
          <a:stretch/>
        </p:blipFill>
        <p:spPr>
          <a:xfrm>
            <a:off x="-1" y="8888"/>
            <a:ext cx="12192000" cy="45510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A8A7B7-CEE6-42A0-936B-7DDE89CC2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723" y="4956811"/>
            <a:ext cx="11439414" cy="897439"/>
          </a:xfrm>
        </p:spPr>
        <p:txBody>
          <a:bodyPr>
            <a:normAutofit/>
          </a:bodyPr>
          <a:lstStyle/>
          <a:p>
            <a:r>
              <a:rPr lang="cs-CZ" sz="4800" b="1" dirty="0">
                <a:solidFill>
                  <a:srgbClr val="C00000"/>
                </a:solidFill>
              </a:rPr>
              <a:t>Jazyková cvičení V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89B250-BBA7-4084-9620-20778846E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275" y="5783001"/>
            <a:ext cx="10656310" cy="425961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ГРАММАТИКА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99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768858-AED9-4A75-A856-DD320A34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5106"/>
            <a:ext cx="10058400" cy="1117549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Классы глагола</a:t>
            </a:r>
            <a:endParaRPr lang="cs-CZ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Zástupný symbol pro obsah 4">
            <a:extLst>
              <a:ext uri="{FF2B5EF4-FFF2-40B4-BE49-F238E27FC236}">
                <a16:creationId xmlns:a16="http://schemas.microsoft.com/office/drawing/2014/main" id="{C065FEAE-077A-497F-8F0A-93D07CB47A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0557699"/>
              </p:ext>
            </p:extLst>
          </p:nvPr>
        </p:nvGraphicFramePr>
        <p:xfrm>
          <a:off x="1817449" y="1472655"/>
          <a:ext cx="8557101" cy="4199388"/>
        </p:xfrm>
        <a:graphic>
          <a:graphicData uri="http://schemas.openxmlformats.org/drawingml/2006/table">
            <a:tbl>
              <a:tblPr firstRow="1" firstCol="1" bandRow="1"/>
              <a:tblGrid>
                <a:gridCol w="1391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3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8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10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4151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Таблица классов глаголов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Класс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ОП/ОН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Тип спр.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Пример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151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ПГ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А/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AJ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дум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/ дум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1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Е/Е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красн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/ красн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е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1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OVA/UJ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бесед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ова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/ бесед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j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1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NU/N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вер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ну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/ вер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1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I/0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говор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и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/ говор-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151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НГ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А/0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пис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/ пиш-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1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А/0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держ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а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/ держ-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1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Е/0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смотр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е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/ смотр-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1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0/ 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NU/N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сох- / сох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ну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 / сох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15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0/0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нес- / нес-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980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5F7996-A9D5-4694-B24A-39F19E3E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СПРЯЖЕНИЕ ГЛАГОЛА</a:t>
            </a:r>
            <a:endParaRPr lang="cs-CZ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Zástupný symbol pro obsah 11">
            <a:extLst>
              <a:ext uri="{FF2B5EF4-FFF2-40B4-BE49-F238E27FC236}">
                <a16:creationId xmlns:a16="http://schemas.microsoft.com/office/drawing/2014/main" id="{A9007A68-047A-49FB-BBF9-FE4CB612FD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033925"/>
              </p:ext>
            </p:extLst>
          </p:nvPr>
        </p:nvGraphicFramePr>
        <p:xfrm>
          <a:off x="1466289" y="2014194"/>
          <a:ext cx="9259421" cy="388522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3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42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94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18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42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095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инфинитив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спр.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писать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идти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думать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спр.</a:t>
                      </a:r>
                      <a:endParaRPr lang="cs-CZ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верить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держать</a:t>
                      </a:r>
                      <a:endParaRPr lang="cs-CZ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1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ед.ч.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л.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л.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 л.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пишу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пишешь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пишет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иду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идёшь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идёт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думаю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думаешь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думает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верю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веришь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верит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держу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держишь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держит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80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мн.ч.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 л.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 л.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 л.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пишем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пишете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пишут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идём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идёте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идут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думаем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думаете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думают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верим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верите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верят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держим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держите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Держат</a:t>
                      </a:r>
                      <a:endParaRPr lang="cs-CZ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686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BC627E1-8AF4-4B98-800D-4613FBF4B6CC}"/>
              </a:ext>
            </a:extLst>
          </p:cNvPr>
          <p:cNvSpPr/>
          <p:nvPr/>
        </p:nvSpPr>
        <p:spPr>
          <a:xfrm>
            <a:off x="1340528" y="910736"/>
            <a:ext cx="9374820" cy="4724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Важным отличием между языками является наличие </a:t>
            </a:r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чередования при спряжении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Изменения основы характерны для РЯ у глаголов типа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хо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ж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х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хо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ишь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(с тематическим гласным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 и отсутствуют у соответствующих чешских глаголов, напр.: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cho</a:t>
            </a:r>
            <a:r>
              <a:rPr lang="ru-RU" sz="2000" b="1" i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ím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x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cho</a:t>
            </a:r>
            <a:r>
              <a:rPr lang="cs-CZ" sz="20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íš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Хорошо известные РЯ изменения основы на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напр. чередования типа: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х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ж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ешь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пе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пе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ёшь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 в ЧЯ присутствуют лишь в редких случаях, напр.: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</a:t>
            </a:r>
            <a:r>
              <a:rPr lang="ru-RU" sz="2000" b="1" i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x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mů</a:t>
            </a:r>
            <a:r>
              <a:rPr lang="ru-RU" sz="2000" b="1" i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ž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eš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lvl="0"/>
            <a:endParaRPr 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Альтернации встречаются в обоих языках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могут отличаться условиями проявления и элементами системы.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učesat – </a:t>
            </a:r>
            <a:r>
              <a:rPr lang="cs-CZ" sz="2000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učeši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причесать - причешу</a:t>
            </a:r>
            <a:endParaRPr lang="cs-CZ" sz="20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ukázat – ukáži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показать - покажу</a:t>
            </a:r>
            <a:endParaRPr lang="cs-CZ" sz="20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53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D98A1D6-F095-4E9E-AEA6-F7756644D837}"/>
              </a:ext>
            </a:extLst>
          </p:cNvPr>
          <p:cNvSpPr/>
          <p:nvPr/>
        </p:nvSpPr>
        <p:spPr>
          <a:xfrm>
            <a:off x="798990" y="593259"/>
            <a:ext cx="10963922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9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Чередования</a:t>
            </a:r>
            <a:r>
              <a:rPr lang="ru-RU" sz="19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 РЯ зависят от спряжения глагола</a:t>
            </a:r>
          </a:p>
          <a:p>
            <a:pPr lvl="0"/>
            <a:endParaRPr lang="cs-CZ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</a:t>
            </a:r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во всех формах лица, числа (напр. </a:t>
            </a: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плакать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</a:t>
            </a:r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только в 1.л.ед.ч. (напр. </a:t>
            </a: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платить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ru-RU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чередований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жечь — жгу, жжёшь, жжёт, жжём, </a:t>
            </a:r>
            <a:r>
              <a:rPr lang="ru-RU" sz="19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жжёте</a:t>
            </a: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жгут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хотеть — хочу, хочешь, хочет, хотим, хотите, хотят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ехать — еду, едешь, едет, едем, едете, едут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колыхать — колышу, колышешь, колышет, колышем, колышете, колышут (возможен и вариант колыхаю, колыхаешь)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полоскать — полощу, полощешь, полощет, полощем, полощете, полощут (возможен и вариант </a:t>
            </a:r>
            <a:r>
              <a:rPr lang="ru-RU" sz="19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полоскаю</a:t>
            </a: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9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полоскаешь</a:t>
            </a: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лазить — лажу, лазишь, лазит, лазим, лазите, лазят (существует и глагол лазать с формами лазаю, лазаешь, лазает и т.д.)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махать — машу, машешь, машет, машем, машете, машут (в разговорной речи возможен и вариант махаю, махаешь)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Придумайте предложения с некоторыми формами и переведите их.</a:t>
            </a:r>
            <a:endParaRPr lang="cs-CZ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4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2090A85-288B-4910-BD05-FC83D105ED96}"/>
              </a:ext>
            </a:extLst>
          </p:cNvPr>
          <p:cNvSpPr/>
          <p:nvPr/>
        </p:nvSpPr>
        <p:spPr>
          <a:xfrm>
            <a:off x="2121763" y="1376039"/>
            <a:ext cx="75637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ТРАНСПОЗИЦИЯ ГРАММАТИЧЕСКИХ ФОРМ ЛИЦА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lvl="0"/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характерна как для русского, так и для чешского языка. В конкретном употреблении можно наблюдать большое количество сходных явлений.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Например, авторское или докторское «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мы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», специфическое использование форм 3 л.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ед.ч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при общении с маленькими детьми.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Maminka ti to pofouká.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(в значении 1 л.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ед.ч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.) или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Это кто у нас вырос такой большой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?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(в значении 2 л.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ед.ч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.). 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то же время есть и случаи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межъязыковой асимметрии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59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A2CA60D-255C-4435-833E-F75CB0DC78ED}"/>
              </a:ext>
            </a:extLst>
          </p:cNvPr>
          <p:cNvSpPr/>
          <p:nvPr/>
        </p:nvSpPr>
        <p:spPr>
          <a:xfrm>
            <a:off x="2476870" y="1118586"/>
            <a:ext cx="6667130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Синонимичная замена лиц и чисел: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ЧЯ = РЯ: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 мн. – 2 ед. или мн.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Как мы себя чувствуем?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 ед. – 1 ед.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мама тебе поможет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 ед. – 2 ед.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Как у нас сегодня девушка вырядилась! –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Podívejme, slečinka se na to vystrojila.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ед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.– 1 ед.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успокойся, дуреха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– по отношению к себе)</a:t>
            </a: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 мн. – 1 ед.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таким образом мы приходим к выводу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… - лекторское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мы)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 ед. – 2 мн.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Берегись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!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9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868E448-EB09-425E-B840-66249A71687F}"/>
              </a:ext>
            </a:extLst>
          </p:cNvPr>
          <p:cNvSpPr/>
          <p:nvPr/>
        </p:nvSpPr>
        <p:spPr>
          <a:xfrm>
            <a:off x="1997476" y="1003178"/>
            <a:ext cx="7146524" cy="483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cs-CZ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ЧЯ ≠ РЯ:</a:t>
            </a:r>
          </a:p>
          <a:p>
            <a:pPr marL="285750" lvl="0" indent="-28575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мн.ч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.. – 1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ед.ч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..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Оставьте его в покое, говорят вам!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(раздражение)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Безличные глаголы: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Prší.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Mrazí mě.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 kamnech praská.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Bolí mě zub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Bolí mě v zádech.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Некоторые личные глаголы могут употребляться в значении безличных: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ветер дует – сильно дует.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Чешский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результатив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mám uvařeno/uklízeno/sbaleno</a:t>
            </a:r>
            <a:endParaRPr lang="cs-CZ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215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9C173C-8D5C-49D4-A77D-306BDA6048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6705"/>
              </p:ext>
            </p:extLst>
          </p:nvPr>
        </p:nvGraphicFramePr>
        <p:xfrm>
          <a:off x="1511166" y="1345701"/>
          <a:ext cx="8511723" cy="373232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16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1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Maso nakrájíme na plátky.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Мясо нарезают ломтиками.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Tebe člověk neošidí.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Тебя не проведешь.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Lže jako když tiskne.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7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Чувство, как будто грязью облили.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Tento dezert se podává s ovocem.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Этот десерт подают с фруктами.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Někdo zaklepal na dveře.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 дверь постучали.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Jde se tam lesem.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Мне не спится.</a:t>
                      </a:r>
                      <a:endParaRPr lang="cs-CZ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628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4131785-4E9B-4FA4-9DB8-F3C9071419F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03" y="1269508"/>
            <a:ext cx="8540318" cy="4421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15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DA2CB63-E300-4993-AE8B-2BDCD4E788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0617"/>
            <a:ext cx="9635242" cy="6081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516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72DE9D6-6ECE-4513-82D7-4723FA935E1F}"/>
              </a:ext>
            </a:extLst>
          </p:cNvPr>
          <p:cNvSpPr/>
          <p:nvPr/>
        </p:nvSpPr>
        <p:spPr>
          <a:xfrm>
            <a:off x="3642804" y="956158"/>
            <a:ext cx="677070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ГЛАГОЛА</a:t>
            </a:r>
            <a:r>
              <a:rPr lang="ru-RU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х </a:t>
            </a: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неличные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инфинитив, причастия, деепричастия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Грамматические категории:</a:t>
            </a:r>
          </a:p>
          <a:p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Лицо</a:t>
            </a:r>
          </a:p>
          <a:p>
            <a:r>
              <a:rPr lang="ru-R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Число</a:t>
            </a:r>
          </a:p>
          <a:p>
            <a:r>
              <a:rPr lang="ru-R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Время</a:t>
            </a:r>
          </a:p>
          <a:p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	Наклонение</a:t>
            </a:r>
          </a:p>
          <a:p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	Залог</a:t>
            </a:r>
          </a:p>
          <a:p>
            <a:r>
              <a:rPr lang="ru-R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	Вид</a:t>
            </a:r>
            <a:endParaRPr lang="cs-CZ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27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A0B8471-0041-438A-B599-188556A798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05" y="383959"/>
            <a:ext cx="8521589" cy="6090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463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DCC103F-463B-423E-ACEC-7BE0C435025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671" y="523901"/>
            <a:ext cx="9532657" cy="5810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916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F0F5A7D-0413-43F5-BE13-0FC6A6A92B87}"/>
              </a:ext>
            </a:extLst>
          </p:cNvPr>
          <p:cNvSpPr/>
          <p:nvPr/>
        </p:nvSpPr>
        <p:spPr>
          <a:xfrm>
            <a:off x="2565647" y="1535837"/>
            <a:ext cx="657835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КАТЕГОРИЯ ВРЕМЕНИ</a:t>
            </a:r>
          </a:p>
          <a:p>
            <a:pPr lvl="0" algn="ctr"/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/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Выражает отношение действия к моменту речи.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Для русского и чешского языков характерна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трехчленная система временных форм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включающая настоящее, прошедшее и будущее время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65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9143C-8E62-4A97-B7B1-E8B6950B7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951883"/>
            <a:ext cx="3161963" cy="164592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br>
              <a:rPr lang="cs-CZ" sz="1800" b="1" dirty="0">
                <a:solidFill>
                  <a:prstClr val="black"/>
                </a:solidFill>
                <a:latin typeface="Constantia"/>
                <a:ea typeface="Calibri"/>
                <a:cs typeface="Times New Roman"/>
              </a:rPr>
            </a:br>
            <a:br>
              <a:rPr lang="cs-CZ" sz="1800" b="1" dirty="0">
                <a:solidFill>
                  <a:prstClr val="black"/>
                </a:solidFill>
                <a:latin typeface="Constantia"/>
                <a:ea typeface="Calibri"/>
                <a:cs typeface="Times New Roman"/>
              </a:rPr>
            </a:br>
            <a:br>
              <a:rPr lang="cs-CZ" sz="1800" b="1" dirty="0">
                <a:solidFill>
                  <a:prstClr val="black"/>
                </a:solidFill>
                <a:latin typeface="Constantia"/>
                <a:ea typeface="Calibri"/>
                <a:cs typeface="Times New Roman"/>
              </a:rPr>
            </a:b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Формы будущего времени от глаголов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несовершенного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вида образуются сходным образом.</a:t>
            </a:r>
            <a:br>
              <a:rPr lang="cs-CZ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FED024A-3968-46C8-B044-5E0BCD8F1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187" y="1509204"/>
            <a:ext cx="7420601" cy="3684233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1C8569A-F587-4470-B777-2175F9112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597803"/>
            <a:ext cx="3161963" cy="36068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Формы глаголов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совершенного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вида в обоих языках уже заключают в себе значение будущего времени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 сделаю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udělám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6230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A08A29B-989C-4493-9A71-50D465DEE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331" y="1314884"/>
            <a:ext cx="7631350" cy="3523447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ECA9A1-4F0F-493D-B44E-4C55CA8057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1625600"/>
            <a:ext cx="3161963" cy="36068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buClrTx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Формы прошедшего времени в РЯ обращают на себя внимание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отсутствием в своем составе вспомогательного глагола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при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необходимости использовать подлежащее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0251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0F62C7-86F4-4FF2-A017-F569580F20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0124" y="878889"/>
            <a:ext cx="8655728" cy="5438067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Кроме того ЧЯ располагает не отличающимися широкой сферой употребления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формами предпрошедшего времени,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напр.: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byl jsem nesl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Проблематика плюсквамперфекта более актуальна для ЧЯ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spcBef>
                <a:spcPts val="0"/>
              </a:spcBef>
              <a:buClrTx/>
              <a:buFont typeface="Courier New" panose="02070309020205020404" pitchFamily="49" charset="0"/>
              <a:buChar char="o"/>
            </a:pP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Stalo se, jak byl král přikázal. Odešel vykonat, co byl již řekl.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0" indent="0">
              <a:spcBef>
                <a:spcPts val="0"/>
              </a:spcBef>
              <a:buClrTx/>
              <a:buNone/>
            </a:pP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Для обоих языков возможно в ограниченной мере употребление форм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многократных глаголов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для выражения грамматического значения давнопрошедшего времени (напр.: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нашивал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х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nosíval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). В РЯ эти формы не образуются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парадигматически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spcBef>
                <a:spcPts val="0"/>
              </a:spcBef>
              <a:buClrTx/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Matka bdívala nad nemocným dítětem. Zavazadla balíval na poslední chvíli. Do slamníků se cpávala sláma. Odpoledne se dělávalo hezky. Vzájemně se chválívali. Koupávala ho ve vaničce.</a:t>
            </a:r>
            <a:endParaRPr lang="cs-CZ" sz="20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78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571A4A-FEA4-45DC-9014-11BB83ECF3D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71348" y="1079500"/>
            <a:ext cx="8771138" cy="5334000"/>
          </a:xfrm>
        </p:spPr>
        <p:txBody>
          <a:bodyPr>
            <a:normAutofit/>
          </a:bodyPr>
          <a:lstStyle/>
          <a:p>
            <a:pPr marL="0" lvl="0" indent="44958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None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категории времени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распространенным явлением можно считать </a:t>
            </a:r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транспозицию грамматических форм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Здесь встречаются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общие обоим языкам случаи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marL="0" lvl="0" indent="44958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None/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ЧЯ = РЯ</a:t>
            </a:r>
            <a:endParaRPr lang="cs-CZ" sz="2000" b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15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Настоящее историческое (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Roku 1348 zakládá Karel IV. Univerzitu.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x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1725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году Петр I умирает.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).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Или выражение с помощью форм настоящего времени вневременного действия.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Kdo jinému jámu kopá, sám do ní padá.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х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Как аукнется, так и откликнется.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Употребление глагола настоящего времени НСВ в значении будущего времени, например: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Zítra jedu do Prahy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х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Завтра я еду в Прагу.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1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043BDAD-83C8-4A5C-814C-34101AD242B7}"/>
              </a:ext>
            </a:extLst>
          </p:cNvPr>
          <p:cNvSpPr/>
          <p:nvPr/>
        </p:nvSpPr>
        <p:spPr>
          <a:xfrm>
            <a:off x="612559" y="746695"/>
            <a:ext cx="10963923" cy="531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Русский и чешский языки </a:t>
            </a:r>
            <a:r>
              <a:rPr kumimoji="0" lang="ru-RU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расходятся в возможностях транспозиции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marL="0" marR="0" lvl="0" indent="44958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cs-CZ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ЧЯ форма будущего совершенного в значении настоящего (т.е. в значении неактуального презенса) употребляется практически без ограничения.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 večeři si obyčejně koupím salám.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РЯ подобное употребление очень ограничено!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Оно характерно лишь для конструкций со специфическими модальными оттенками.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Идет медленно, нет-нет да и остановится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ЧЯ также широко распространено настоящее драматическое.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Prodíral jsem se lesem a najednou na mě někdo vyběhne z houští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РЯ его образование возможно, однако употребление не отличается широтой.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Как взмолится золотая рыбка!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833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C61432F-1AEA-4D04-A964-31C458A9B259}"/>
              </a:ext>
            </a:extLst>
          </p:cNvPr>
          <p:cNvSpPr/>
          <p:nvPr/>
        </p:nvSpPr>
        <p:spPr>
          <a:xfrm>
            <a:off x="1784411" y="1843950"/>
            <a:ext cx="782122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Obvykle uklidím po synovi hračky, když jde spát.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Obvykle udělám všechno, co ti na očích vidím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 jako taxi či hotel Číňan často nepochopí.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Muži vykouří v průměru 25 cigaret a ženy 21 cigaret denně.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Denně do země přijde až 300 nelegálních uprchlíků.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Člověk se plazí po poušti a najednou uvidí studnu.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Každý den vejde do zahrady, uvidí květiny a řekne: „Všechno je zde stejné jako včera.“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Když se dozvím proč, docela mě to rozzlobí, ale ještě to přejdu.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Jenom si tak plavu na kajaku a najednou mě málem sežere velryba!</a:t>
            </a:r>
          </a:p>
        </p:txBody>
      </p:sp>
    </p:spTree>
    <p:extLst>
      <p:ext uri="{BB962C8B-B14F-4D97-AF65-F5344CB8AC3E}">
        <p14:creationId xmlns:p14="http://schemas.microsoft.com/office/powerpoint/2010/main" val="393305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64601C0-B043-4D6E-9197-EF29A2F39E9D}"/>
              </a:ext>
            </a:extLst>
          </p:cNvPr>
          <p:cNvSpPr/>
          <p:nvPr/>
        </p:nvSpPr>
        <p:spPr>
          <a:xfrm>
            <a:off x="2985856" y="1262744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РЯ прошедшее совершенное может транспонироваться в настоящее.</a:t>
            </a:r>
          </a:p>
          <a:p>
            <a:pPr lvl="0"/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Над рекой повис туман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ЧЯ обычно избегает подобных конструкций.</a:t>
            </a:r>
          </a:p>
          <a:p>
            <a:pPr lvl="0"/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прошедшего времени могут выступать в РЯ в значении будущего. </a:t>
            </a:r>
          </a:p>
          <a:p>
            <a:pPr lvl="0"/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я тебе и поверил. </a:t>
            </a:r>
          </a:p>
          <a:p>
            <a:pPr lvl="0"/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же, так он туда и поехал.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мы и бросились тебе помогать.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хутором сгустились сумерки.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нами собрались тучи.</a:t>
            </a:r>
          </a:p>
        </p:txBody>
      </p:sp>
    </p:spTree>
    <p:extLst>
      <p:ext uri="{BB962C8B-B14F-4D97-AF65-F5344CB8AC3E}">
        <p14:creationId xmlns:p14="http://schemas.microsoft.com/office/powerpoint/2010/main" val="1698777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8176A6F-6A97-4CB9-AD27-D71D3ECA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B050"/>
                </a:solidFill>
              </a:rPr>
              <a:t>Грамматические признаки глагола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4889F7C-9F60-4376-8A1D-E95B37FC46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 algn="ctr">
              <a:spcBef>
                <a:spcPct val="20000"/>
              </a:spcBef>
              <a:buClr>
                <a:srgbClr val="A7EA52"/>
              </a:buClr>
              <a:buSzPct val="95000"/>
              <a:buNone/>
            </a:pPr>
            <a:r>
              <a:rPr lang="ru-RU" sz="2200" b="1" u="sng" dirty="0">
                <a:solidFill>
                  <a:srgbClr val="212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Постоянные</a:t>
            </a:r>
            <a:endParaRPr lang="cs-CZ" sz="2200" b="1" u="sng" dirty="0">
              <a:solidFill>
                <a:srgbClr val="212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</a:t>
            </a: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Залог</a:t>
            </a: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Возвратность</a:t>
            </a: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Переходность</a:t>
            </a: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спряжения глагола</a:t>
            </a:r>
            <a:endParaRPr lang="cs-CZ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8C03F1B-02F5-4682-AEED-8A35C0FFDD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algn="ctr">
              <a:spcBef>
                <a:spcPct val="20000"/>
              </a:spcBef>
              <a:buClr>
                <a:srgbClr val="A7EA52"/>
              </a:buClr>
              <a:buSzPct val="95000"/>
              <a:buNone/>
            </a:pPr>
            <a:r>
              <a:rPr lang="ru-RU" sz="2200" b="1" u="sng" dirty="0">
                <a:solidFill>
                  <a:srgbClr val="2127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Непостоянные</a:t>
            </a:r>
            <a:endParaRPr lang="cs-CZ" sz="2200" b="1" u="sng" dirty="0">
              <a:solidFill>
                <a:srgbClr val="212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20000"/>
              </a:spcBef>
              <a:buClr>
                <a:srgbClr val="A7EA52"/>
              </a:buClr>
              <a:buSzPct val="95000"/>
              <a:buNone/>
            </a:pPr>
            <a:endParaRPr lang="cs-CZ" sz="2200" b="1" dirty="0">
              <a:solidFill>
                <a:srgbClr val="2127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Наклонение</a:t>
            </a: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</a:t>
            </a: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Лицо</a:t>
            </a: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Число </a:t>
            </a: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</a:t>
            </a:r>
            <a:endParaRPr lang="cs-CZ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237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69D3FA7-3010-4770-BAAC-03530C503A75}"/>
              </a:ext>
            </a:extLst>
          </p:cNvPr>
          <p:cNvSpPr/>
          <p:nvPr/>
        </p:nvSpPr>
        <p:spPr>
          <a:xfrm>
            <a:off x="1491448" y="937485"/>
            <a:ext cx="9365941" cy="445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РЯ прошедшее время – ЧЯ настоящее время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800100" marR="0" lvl="1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 вспомогательным глаголом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je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/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má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+ прилагательное</a:t>
            </a:r>
          </a:p>
          <a:p>
            <a:pPr marL="1257300" marR="0" lvl="2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Клей застыл. </a:t>
            </a:r>
          </a:p>
          <a:p>
            <a:pPr marL="1257300" marR="0" lvl="2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Пиво выдохлось.</a:t>
            </a:r>
          </a:p>
          <a:p>
            <a:pPr marL="800100" marR="0" lvl="1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 вспомогательным глаголом 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je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/</a:t>
            </a:r>
            <a:r>
              <a:rPr kumimoji="0" lang="ru-RU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má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+ отглагольное сущ. или наречие</a:t>
            </a:r>
          </a:p>
          <a:p>
            <a:pPr marL="1257300" marR="0" lvl="2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Отец уже встал.</a:t>
            </a:r>
          </a:p>
          <a:p>
            <a:pPr marL="1257300" marR="0" lvl="2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Поезд опоздал на 30 минут .</a:t>
            </a:r>
          </a:p>
          <a:p>
            <a:pPr marL="800100" marR="0" lvl="1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Пассивные причастные конструкции</a:t>
            </a:r>
          </a:p>
          <a:p>
            <a:pPr marL="1257300" marR="0" lvl="2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 устала.</a:t>
            </a:r>
          </a:p>
          <a:p>
            <a:pPr marL="1257300" marR="0" lvl="2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Все пропало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marL="800100" marR="0" lvl="1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Форма настоящего времени несовершенного вида</a:t>
            </a:r>
          </a:p>
          <a:p>
            <a:pPr marL="1257300" marR="0" lvl="2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Рядом с городом раскинулось озеро.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9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83E0755-B0F2-437D-9FF0-290F6CDDCAC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34" y="152636"/>
            <a:ext cx="7992888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480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9F06E82-D255-4F1B-9E46-1633342095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28" y="889986"/>
            <a:ext cx="9352143" cy="5078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103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237D095-3C4B-497E-B43D-587182214E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96" y="124288"/>
            <a:ext cx="72728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131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082E8-CF16-4540-B91D-FADB47DD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вида глагола</a:t>
            </a:r>
            <a:endParaRPr lang="cs-CZ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775539-8640-49C0-8B44-D5C0B5BC1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Характеризует протекание действия с точки зрения того, как оно развивается во времени вне зависимости от момента речи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marL="0" lvl="0" indent="0">
              <a:spcBef>
                <a:spcPct val="20000"/>
              </a:spcBef>
              <a:buClr>
                <a:srgbClr val="A7EA52"/>
              </a:buClr>
              <a:buSzPct val="95000"/>
              <a:buNone/>
            </a:pPr>
            <a:endParaRPr lang="ru-RU" sz="22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Определяется по наличию или отсутствию у глагола значения ограничения действия в его развитии.</a:t>
            </a:r>
          </a:p>
          <a:p>
            <a:pPr marL="0" lvl="0" indent="0">
              <a:spcBef>
                <a:spcPct val="20000"/>
              </a:spcBef>
              <a:buClr>
                <a:srgbClr val="A7EA52"/>
              </a:buClr>
              <a:buSzPct val="95000"/>
              <a:buNone/>
            </a:pPr>
            <a:endParaRPr lang="ru-RU" sz="22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Присуща абсолютно всем глаголам.</a:t>
            </a:r>
          </a:p>
        </p:txBody>
      </p:sp>
    </p:spTree>
    <p:extLst>
      <p:ext uri="{BB962C8B-B14F-4D97-AF65-F5344CB8AC3E}">
        <p14:creationId xmlns:p14="http://schemas.microsoft.com/office/powerpoint/2010/main" val="35004358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4DD8A10-FE9F-4F5A-B387-8D115C80E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9322" y="1782055"/>
            <a:ext cx="3161963" cy="3606800"/>
          </a:xfrm>
        </p:spPr>
        <p:txBody>
          <a:bodyPr>
            <a:normAutofit fontScale="92500"/>
          </a:bodyPr>
          <a:lstStyle/>
          <a:p>
            <a:r>
              <a:rPr lang="ru-RU" sz="2400" b="1" dirty="0">
                <a:solidFill>
                  <a:srgbClr val="21274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Категория вида в славянских языках тесно связана с категорией времени</a:t>
            </a:r>
            <a:r>
              <a:rPr lang="ru-RU" sz="2400" dirty="0">
                <a:solidFill>
                  <a:srgbClr val="21274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и образование временных форм зависит от принадлежности к одному из видов.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Zástupný symbol pro obsah 9">
            <a:extLst>
              <a:ext uri="{FF2B5EF4-FFF2-40B4-BE49-F238E27FC236}">
                <a16:creationId xmlns:a16="http://schemas.microsoft.com/office/drawing/2014/main" id="{09A024E6-957D-4B1C-B40D-BACC51BA92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985414"/>
              </p:ext>
            </p:extLst>
          </p:nvPr>
        </p:nvGraphicFramePr>
        <p:xfrm>
          <a:off x="115410" y="2183908"/>
          <a:ext cx="7972147" cy="278685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94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0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8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4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4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0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8122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Глаголы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Инфинитив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Время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24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настоящее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прошедшее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аналитическое будущее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простое будущее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НСВ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Times New Roman"/>
                          <a:ea typeface="Times New Roman"/>
                        </a:rPr>
                        <a:t>psát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писать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Times New Roman"/>
                          <a:ea typeface="Times New Roman"/>
                        </a:rPr>
                        <a:t>píšu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я пишу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Times New Roman"/>
                          <a:ea typeface="Times New Roman"/>
                        </a:rPr>
                        <a:t>psal jsem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я писал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b</a:t>
                      </a:r>
                      <a:r>
                        <a:rPr lang="cs-CZ" sz="1600" b="1" dirty="0">
                          <a:effectLst/>
                          <a:latin typeface="Times New Roman"/>
                          <a:ea typeface="Times New Roman"/>
                        </a:rPr>
                        <a:t>udu psát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я буду писать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СВ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Times New Roman"/>
                          <a:ea typeface="Times New Roman"/>
                        </a:rPr>
                        <a:t>napsat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написать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Times New Roman"/>
                          <a:ea typeface="Times New Roman"/>
                        </a:rPr>
                        <a:t>napsal jsem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я написал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Times New Roman"/>
                          <a:ea typeface="Times New Roman"/>
                        </a:rPr>
                        <a:t>napíšu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я напишу</a:t>
                      </a:r>
                      <a:endParaRPr lang="cs-CZ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966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15DA6125-CB21-4601-B42D-EDC56A240280}"/>
              </a:ext>
            </a:extLst>
          </p:cNvPr>
          <p:cNvSpPr/>
          <p:nvPr/>
        </p:nvSpPr>
        <p:spPr>
          <a:xfrm>
            <a:off x="1492928" y="1243786"/>
            <a:ext cx="9206143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чешский и русский языки располагают </a:t>
            </a:r>
            <a:r>
              <a:rPr lang="ru-RU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двучленной парадигмой </a:t>
            </a:r>
            <a:r>
              <a:rPr lang="ru-RU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совершенных и несовершенных форм глагола, противопоставленных по категориальным видовым признакам </a:t>
            </a:r>
            <a:r>
              <a:rPr lang="ru-RU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целостности и предельности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Структуру видовых противопоставлений в принципе можно считать сходной.</a:t>
            </a:r>
          </a:p>
          <a:p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</a:t>
            </a:r>
            <a:r>
              <a:rPr lang="cs-CZ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 Обозначает действие в его течении, без указания на предел.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поет,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zpívá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 Глаголы ограничены пределом действия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запел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 начал,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попел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 некоторое время,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спел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 завершил).</a:t>
            </a:r>
          </a:p>
          <a:p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спеть, zazpívat – совершить действие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cs-CZ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331175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DAAB987-259A-4BCD-9F40-678B15556D1B}"/>
              </a:ext>
            </a:extLst>
          </p:cNvPr>
          <p:cNvSpPr/>
          <p:nvPr/>
        </p:nvSpPr>
        <p:spPr>
          <a:xfrm>
            <a:off x="1572827" y="813488"/>
            <a:ext cx="90463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Противопоставление по критериям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завершенность / незавершенность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результативность / </a:t>
            </a:r>
            <a:r>
              <a:rPr kumimoji="0" lang="ru-RU" sz="2000" b="1" i="0" u="sng" strike="noStrike" kern="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нерезультативность</a:t>
            </a:r>
            <a:endParaRPr kumimoji="0" lang="ru-RU" sz="2000" b="1" i="0" u="none" strike="noStrike" kern="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прошлом месяце он </a:t>
            </a:r>
            <a:r>
              <a:rPr kumimoji="0" lang="ru-RU" sz="20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ездил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в отпуск.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х 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Он отлично </a:t>
            </a:r>
            <a:r>
              <a:rPr kumimoji="0" lang="ru-RU" sz="20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съездил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в отпуск.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Она </a:t>
            </a:r>
            <a:r>
              <a:rPr kumimoji="0" lang="ru-RU" sz="20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писала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диктант в общей сложности три часа.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х 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Она </a:t>
            </a:r>
            <a:r>
              <a:rPr kumimoji="0" lang="ru-RU" sz="20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написала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диктант за 3 часа.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молодости она </a:t>
            </a:r>
            <a:r>
              <a:rPr kumimoji="0" lang="ru-RU" sz="20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играла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на скрипке.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х 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Она </a:t>
            </a:r>
            <a:r>
              <a:rPr kumimoji="0" lang="ru-RU" sz="20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сыграла</a:t>
            </a: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на скрипке сложнейший этюд.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(завершенность присутствует, но глагол НСВ!)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 internetu </a:t>
            </a:r>
            <a:r>
              <a:rPr kumimoji="0" lang="cs-CZ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platím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kartou. x Česko </a:t>
            </a:r>
            <a:r>
              <a:rPr kumimoji="0" lang="cs-CZ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zaplatilo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za dvě unesené Češky v Pákistánu výkupné kolem 150 milionů korun.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Frankfurtská firma </a:t>
            </a:r>
            <a:r>
              <a:rPr kumimoji="0" lang="cs-CZ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vyráběla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jízdní kola a psací stroje. x Firma </a:t>
            </a:r>
            <a:r>
              <a:rPr kumimoji="0" lang="cs-CZ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vyrobila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první přenosnou televizi na baterie.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Člověk </a:t>
            </a:r>
            <a:r>
              <a:rPr kumimoji="0" lang="cs-CZ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ničí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životní prostředí. x </a:t>
            </a:r>
            <a:r>
              <a:rPr kumimoji="0" lang="cs-CZ" sz="20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Zničila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jsem si život.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180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D3F9D64-E578-43E8-A3F8-5B2E6082AA08}"/>
              </a:ext>
            </a:extLst>
          </p:cNvPr>
          <p:cNvSpPr/>
          <p:nvPr/>
        </p:nvSpPr>
        <p:spPr>
          <a:xfrm>
            <a:off x="2228295" y="1633492"/>
            <a:ext cx="73063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000" b="1" u="sng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ВИДОВ</a:t>
            </a:r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АЯ</a:t>
            </a:r>
            <a:r>
              <a:rPr lang="cs-CZ" sz="2000" b="1" u="sng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ПАР</a:t>
            </a:r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(в узком понимании)</a:t>
            </a:r>
            <a:r>
              <a:rPr lang="cs-CZ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это два глагола, тождественные по лексическому значению и различающиеся только по виду.</a:t>
            </a:r>
          </a:p>
          <a:p>
            <a:pPr lvl="0"/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Большинство глаголов способно образовать чисто видовую пару.</a:t>
            </a:r>
          </a:p>
          <a:p>
            <a:pPr lvl="0"/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оpravit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opravovat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чинить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починить</a:t>
            </a:r>
          </a:p>
          <a:p>
            <a:pPr lvl="0"/>
            <a:endParaRPr lang="ru-RU" sz="2000" dirty="0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086627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5AAA6C1-925B-4AFA-9F4F-BA797EFFCF67}"/>
              </a:ext>
            </a:extLst>
          </p:cNvPr>
          <p:cNvSpPr/>
          <p:nvPr/>
        </p:nvSpPr>
        <p:spPr>
          <a:xfrm>
            <a:off x="1253231" y="530004"/>
            <a:ext cx="96855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u="sng" dirty="0">
              <a:solidFill>
                <a:prstClr val="black"/>
              </a:solidFill>
              <a:latin typeface="Constantia"/>
            </a:endParaRPr>
          </a:p>
          <a:p>
            <a:pPr lvl="0" algn="ctr"/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ВИДОВЫХ ПАР</a:t>
            </a:r>
          </a:p>
          <a:p>
            <a:pPr lvl="0" algn="ctr"/>
            <a:endParaRPr lang="ru-RU" sz="20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ЧЯ и РЯ характеризуются сходными средствами.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b="1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Перфективация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происходит по большей части с помощью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префиксации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причем приставка может иметь чисто видовое или же семантическое значение (напр.: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psát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napsat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писать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написать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РЯ также с помощью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суффикса ну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имеющего значение однократности действия (напр.: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кивать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кивнуть; трогать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затронуть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ЧЯ наблюдаем глаголы мгновенного действия с аффиксом </a:t>
            </a:r>
            <a:r>
              <a:rPr lang="cs-CZ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dokonavá slovesa okamžitá,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напр.: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tleskat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tlesknout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hvízdat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hvízdnout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РЯ с помощью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места ударения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(напр.: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насыпать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насыпать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отрезать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отрезать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3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E0CA5640-D622-4B7F-A288-A500592C749B}"/>
              </a:ext>
            </a:extLst>
          </p:cNvPr>
          <p:cNvSpPr/>
          <p:nvPr/>
        </p:nvSpPr>
        <p:spPr>
          <a:xfrm>
            <a:off x="2318551" y="1003176"/>
            <a:ext cx="755489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000" b="1" u="sng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Все глагольные формы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(личные формы, причастие, деепричастие, инфинитив) имеют характеристики: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вида, залога, возвратности и переходности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ru-RU" sz="2000" b="1" u="sng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Личные формы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могут изменяться по: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наклонениям, временам, лицам, числам и родам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(в прошедшем времени).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b="1" u="sng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Причастие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как глагольно-именная форма может изменяться по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падежам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по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родам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34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B558914-69B9-434D-820D-480917B13F89}"/>
              </a:ext>
            </a:extLst>
          </p:cNvPr>
          <p:cNvSpPr/>
          <p:nvPr/>
        </p:nvSpPr>
        <p:spPr>
          <a:xfrm>
            <a:off x="2189826" y="1204706"/>
            <a:ext cx="78123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Имперфективация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осуществляется в основном с помощью разнообразных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суффиксов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(напр.: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dostat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dostávat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рассказать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рассказывать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ЧЯ, кроме того, возможно в принципе парадигматическое образование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многократных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глаголов типа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dělat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dělávat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то время как литературный РЯ избегает форм типа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хаживал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Далее возможно образование видовых пар при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изменении основы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(напр.: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přinést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přinášet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принести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приносить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обоих языков типично существование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супплетивных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видовых пар (напр.: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взять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брать;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vzít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 </a:t>
            </a:r>
            <a:r>
              <a:rPr lang="ru-RU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brát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474012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2F0DCF5-C59B-4FA0-B33A-C17844EBF719}"/>
              </a:ext>
            </a:extLst>
          </p:cNvPr>
          <p:cNvSpPr/>
          <p:nvPr/>
        </p:nvSpPr>
        <p:spPr>
          <a:xfrm>
            <a:off x="2228295" y="1597236"/>
            <a:ext cx="77413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Существование сходных формообразующих средств </a:t>
            </a:r>
            <a:r>
              <a:rPr lang="ru-RU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не означает их параллельного использования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обоими языками - для каждого из приведенных способов образования видовых пар можно привести примеры межъязыковой асимметрии.</a:t>
            </a:r>
          </a:p>
          <a:p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глагол, имеющий форму только НСВ в одном языке может иметь эквивалент в виде видовой пары в другом языке (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chtít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х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хотеть / захотеть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двувидовой глагол может соответствовать видовой паре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организовать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х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organizovat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/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zorganizovat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261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633315B-6534-48D3-86C5-5935B0035BDC}"/>
              </a:ext>
            </a:extLst>
          </p:cNvPr>
          <p:cNvSpPr/>
          <p:nvPr/>
        </p:nvSpPr>
        <p:spPr>
          <a:xfrm>
            <a:off x="1867270" y="970918"/>
            <a:ext cx="84574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Глаголы, не имеющие парных форм – </a:t>
            </a:r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одновидовые глаголы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lvl="0" indent="449580" algn="just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Они не образуют видовую пару, имеют только форму СВ или только форму НСВ.</a:t>
            </a:r>
          </a:p>
          <a:p>
            <a:pPr lvl="0" indent="449580" algn="just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indent="449580" algn="just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Непарные глаголы СВ (</a:t>
            </a:r>
            <a:r>
              <a:rPr lang="cs-CZ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perfektiva tantum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с приставкой по-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полежать, посидеть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с приставкой по- и за- - начало действия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зашагать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nasmát se, vybouřit se, zaplavat si</a:t>
            </a:r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algn="just"/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indent="449580" algn="just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Непарные глаголы НСВ (</a:t>
            </a:r>
            <a:r>
              <a:rPr lang="cs-CZ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imperfektiva tantum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бесприставочные с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суф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–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ыва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(-ива-) - многократность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говаривал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приставочные с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суф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–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ыва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(-ива-), -а-, -е-, -и-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заискивать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	с приставкой по- +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суф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–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ыва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(-ива-)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покашливать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chybět, muset, chvátat, potýkat se</a:t>
            </a:r>
          </a:p>
        </p:txBody>
      </p:sp>
    </p:spTree>
    <p:extLst>
      <p:ext uri="{BB962C8B-B14F-4D97-AF65-F5344CB8AC3E}">
        <p14:creationId xmlns:p14="http://schemas.microsoft.com/office/powerpoint/2010/main" val="485718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0A052B1-9FBB-4544-A0BD-61C3D327E488}"/>
              </a:ext>
            </a:extLst>
          </p:cNvPr>
          <p:cNvSpPr/>
          <p:nvPr/>
        </p:nvSpPr>
        <p:spPr>
          <a:xfrm>
            <a:off x="2210540" y="1443842"/>
            <a:ext cx="74217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Недоумевает даже сам похититель.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школы до сих пор стоит на углу улицы Знаменки.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Погибшие люди будут как подобает похоронены.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Полежал так с минуту с закрытыми глазами и вдруг засмеялся и сел.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Подзаработал немного, а под конец ― обогатился даже.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Sestoupil jsem tedy k bazénu, převlékl se a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zaplaval si.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Vydováděl se jako Lucifer v pohádce Čert ví proč 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zubní pastě chybí uzávěr.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Musí kontaktovat veterinárního lékaře a zajistit očkování.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Náhle kamarád zahlédne v řece krokodýla. </a:t>
            </a:r>
          </a:p>
        </p:txBody>
      </p:sp>
    </p:spTree>
    <p:extLst>
      <p:ext uri="{BB962C8B-B14F-4D97-AF65-F5344CB8AC3E}">
        <p14:creationId xmlns:p14="http://schemas.microsoft.com/office/powerpoint/2010/main" val="4217777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8EBBD8-8DD5-4EC4-BCEF-1D8ACE81FC3B}"/>
              </a:ext>
            </a:extLst>
          </p:cNvPr>
          <p:cNvSpPr/>
          <p:nvPr/>
        </p:nvSpPr>
        <p:spPr>
          <a:xfrm>
            <a:off x="560773" y="659023"/>
            <a:ext cx="1107045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Глаголы, совмещающие грамматическое значение обоих видов – </a:t>
            </a:r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двувидовые глаголы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зависимости от контекста имеют значение СВ или НСВ.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Более типичны для РЯ, хотя существуют и в ЧЯ (напр.: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жениться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obětovat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).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ЧЯ активно включает их в видовую систему.</a:t>
            </a:r>
          </a:p>
          <a:p>
            <a:pPr lvl="0" indent="449580" algn="just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глаголы с суффиксами –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ова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-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ирова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атаковать, организовать, телеграфировать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глаголы с суффиксами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–ova-, -</a:t>
            </a:r>
            <a:r>
              <a:rPr lang="cs-CZ" sz="2000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izova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publikovat, komentovat, garantovat, konstatovat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organizovat</a:t>
            </a:r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indent="449580" algn="just"/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algn="just"/>
            <a:r>
              <a:rPr lang="ru-RU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некоторые другие, незаимствованные глаголы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обещать, велеть, женить, казнить, ранить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jmenovat, obětovat, věnovat</a:t>
            </a:r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 многих чешских глаголов (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zorganizovat, vydezinfikovat, zkonstruovat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появляются видовые пары, но это не значит, что двувидовой глагол перестает существовать!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excerpovat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nedok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→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vyexcerpovat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implementovat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nedok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→ </a:t>
            </a:r>
            <a:r>
              <a:rPr lang="cs-CZ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vimplementovat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realizovat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nedok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→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zrealizovat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1660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6AC5F66F-CFC9-41CB-8477-8A6B08F5B946}"/>
              </a:ext>
            </a:extLst>
          </p:cNvPr>
          <p:cNvSpPr/>
          <p:nvPr/>
        </p:nvSpPr>
        <p:spPr>
          <a:xfrm>
            <a:off x="2331867" y="1228397"/>
            <a:ext cx="78064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Студенты регулярно организуют кружки.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завтра организуют экскурсию в музей.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поступает, как велит совесть.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Cделаем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если велит и заставит.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Эту комиссию долго реформировали.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полностью реформировали эту комиссию.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endParaRPr lang="cs-CZ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Hasiči každý rok evakuují děti z letních táborů kvůli rozvodněným řekám.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Kniha je výborem z esejů, které autor publikoval v letech 1986-1991.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Předseda dnes informoval vládu o výsledku jednání.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Lidé obětují zdraví, aby vydělali peníze, potom obětují peníze, aby znovu získali zdraví.</a:t>
            </a:r>
          </a:p>
        </p:txBody>
      </p:sp>
    </p:spTree>
    <p:extLst>
      <p:ext uri="{BB962C8B-B14F-4D97-AF65-F5344CB8AC3E}">
        <p14:creationId xmlns:p14="http://schemas.microsoft.com/office/powerpoint/2010/main" val="38039723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71F736E-29B4-4372-9450-58FA9C36F27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340528"/>
            <a:ext cx="7706813" cy="3888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683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136FC90-091C-456F-8F0A-CA813EBD411E}"/>
              </a:ext>
            </a:extLst>
          </p:cNvPr>
          <p:cNvSpPr/>
          <p:nvPr/>
        </p:nvSpPr>
        <p:spPr>
          <a:xfrm>
            <a:off x="1439662" y="766732"/>
            <a:ext cx="931267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Своеобразную группу образуют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 </a:t>
            </a:r>
            <a:r>
              <a:rPr kumimoji="0" lang="ru-RU" sz="24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nstantia"/>
              </a:rPr>
              <a:t>глаголы движения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nstantia"/>
              </a:rPr>
              <a:t>.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nstanti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Эти глаголы обладают двумя формами несовершенного вида и делятся на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однонаправленные и разнонаправленные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Многократные, разнонаправленные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(длительность, повторяемость, многократность)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Однократные,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однонаправленные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 (однократность, мгновенность)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Некратные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 – единичные, прерывистое и однонаправленное действие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бежать, ехать, идти; </a:t>
            </a:r>
            <a:r>
              <a:rPr kumimoji="0" lang="cs-CZ" sz="2000" b="0" i="1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běžet, jet, jít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Кратные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 – непрерывное, но разнонаправленное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бегать, возить, ездить; </a:t>
            </a:r>
            <a:r>
              <a:rPr kumimoji="0" lang="cs-CZ" sz="2000" b="0" i="1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běhat, vozit, jezdit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				</a:t>
            </a: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0202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76396DB-8F6F-4414-B443-737E63B1DC75}"/>
              </a:ext>
            </a:extLst>
          </p:cNvPr>
          <p:cNvSpPr/>
          <p:nvPr/>
        </p:nvSpPr>
        <p:spPr>
          <a:xfrm>
            <a:off x="2429522" y="1384916"/>
            <a:ext cx="73329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 точки зрения грамматической семантики речь идет о противопоставлении по характеру действия: его детерминированности / недетерминированности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Оба типа глаголов образуют видовые пары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с помощью выше описанных механизмов, свойственных и прочим глаголам. </a:t>
            </a:r>
          </a:p>
          <a:p>
            <a:pPr lvl="0"/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Имеются как соответствия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летать/налетать – лететь/перелететь/перелетать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х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létat/nalétat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–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letět/přeletět/přelétat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), так и более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многочисленные случаи несходства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между языками.</a:t>
            </a:r>
          </a:p>
        </p:txBody>
      </p:sp>
    </p:spTree>
    <p:extLst>
      <p:ext uri="{BB962C8B-B14F-4D97-AF65-F5344CB8AC3E}">
        <p14:creationId xmlns:p14="http://schemas.microsoft.com/office/powerpoint/2010/main" val="1046841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2EC0E43-A818-4667-BF3D-7549E34EA8E1}"/>
              </a:ext>
            </a:extLst>
          </p:cNvPr>
          <p:cNvSpPr/>
          <p:nvPr/>
        </p:nvSpPr>
        <p:spPr>
          <a:xfrm>
            <a:off x="1346433" y="610484"/>
            <a:ext cx="10203415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Различия при употреблении глаголов движения</a:t>
            </a:r>
            <a:endParaRPr lang="cs-CZ" sz="2000" b="1" u="sng" dirty="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Jede tam tramvaj? Parník pluje po řece. Autobus tam nejede.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Včera jsme byli v kině. V létě byl bratr v Moskvě. Nedávno jsme byli v Oděse. Před týdnem jsme byli v divadle.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Ve středu se byli podívat na výstavu. Byli jsme se koupat. Minulý týden byl otec lovit ryby. Babička se byla léčit na Krymu.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Chci jet tramvají. Chtěli bychom jet domu. Chtěl běžet za nimi. Musel jít pěšky. Chtěl bych jít do divadla.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 встретил его, когда он шел в университет. Отец пошел вперед. Из Праги в Москву мы полетели на самолете. Он поехал с женой за границу. Потом он поднялся и пошел к реке.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 морю плывет корабль. По реке плавало много лодок. Ребята плыли по направлению к берегу. Дельфины плыли к кораблю.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82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1A989CB-7878-4A66-915A-131C4BD4DDC8}"/>
              </a:ext>
            </a:extLst>
          </p:cNvPr>
          <p:cNvSpPr/>
          <p:nvPr/>
        </p:nvSpPr>
        <p:spPr>
          <a:xfrm>
            <a:off x="1038687" y="707870"/>
            <a:ext cx="10271463" cy="5432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Категория числа</a:t>
            </a: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выражает количественную характеристику глагола.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Единственное число может указывать на безличность. 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Меня тошнит. Меня укачивает. Меня клонит в сон.</a:t>
            </a:r>
            <a:endParaRPr lang="cs-CZ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Множественное число глагола в односоставном предложении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указывает на неопределенность субъекта. 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дверь стучат. К Вам пришли. Сидорову в обед  звонили. В палате ещё долго вспоминали его рассказы. На балконе соседней дачи зажгли свет. Вас ждут в аудитории. Тебе передали книгу (передадут) . Если бы меня спросили, я бы ответил согласием. Очень уж шумят у нас в классах. Родители водили его за ручку. Где-то играли на гармошке. Пассажиров просят пройти на вторую платформу. Привезли ракушку с моря. Дорожки в посёлке посыпали галькой.</a:t>
            </a:r>
          </a:p>
        </p:txBody>
      </p:sp>
    </p:spTree>
    <p:extLst>
      <p:ext uri="{BB962C8B-B14F-4D97-AF65-F5344CB8AC3E}">
        <p14:creationId xmlns:p14="http://schemas.microsoft.com/office/powerpoint/2010/main" val="3244162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5B1BAD2-997F-47BB-9CDE-E6BA82112358}"/>
              </a:ext>
            </a:extLst>
          </p:cNvPr>
          <p:cNvSpPr/>
          <p:nvPr/>
        </p:nvSpPr>
        <p:spPr>
          <a:xfrm>
            <a:off x="1705992" y="754602"/>
            <a:ext cx="87800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области категории вида грамматические системы обоих языков различаются не столько инвентарем грамматических форм, сколько </a:t>
            </a:r>
            <a:r>
              <a:rPr lang="ru-RU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особенностями функционирования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 сферой их употребления. </a:t>
            </a:r>
            <a:endParaRPr lang="cs-CZ" sz="2000" b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endParaRPr lang="cs-CZ" sz="2000" b="1" u="sng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lvl="0"/>
            <a:r>
              <a:rPr lang="ru-RU" sz="2000" b="1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Говоря обобщенно в ЧЯ шире распространено использование форм СВ.</a:t>
            </a:r>
          </a:p>
          <a:p>
            <a:pPr lvl="0"/>
            <a:endParaRPr lang="ru-RU" sz="20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СВ в ЧЯ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указывает на продолжительность </a:t>
            </a:r>
            <a:r>
              <a:rPr lang="ru-RU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каждого акта повторяющегося действия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актуализирует его как процесс (свойственно прежде всего для художественной и научной литературы):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Později pociťuje každý člověk snížení tonusu. Jinými slovy mnohem rychleji se </a:t>
            </a:r>
            <a:r>
              <a:rPr lang="cs-CZ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unaví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Čas od času noviny </a:t>
            </a:r>
            <a:r>
              <a:rPr lang="cs-CZ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přinesou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zprávu, že....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Každé jaro </a:t>
            </a:r>
            <a:r>
              <a:rPr lang="cs-CZ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vylije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řeka svoje proudy na....</a:t>
            </a:r>
          </a:p>
        </p:txBody>
      </p:sp>
    </p:spTree>
    <p:extLst>
      <p:ext uri="{BB962C8B-B14F-4D97-AF65-F5344CB8AC3E}">
        <p14:creationId xmlns:p14="http://schemas.microsoft.com/office/powerpoint/2010/main" val="29554465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2E7ABB2-3813-4BCC-AFEC-8DD88CEF4285}"/>
              </a:ext>
            </a:extLst>
          </p:cNvPr>
          <p:cNvSpPr/>
          <p:nvPr/>
        </p:nvSpPr>
        <p:spPr>
          <a:xfrm>
            <a:off x="1269507" y="458956"/>
            <a:ext cx="102093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Употребление СВ в ЧЯ в случае повторяющегося действия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повторяются </a:t>
            </a:r>
            <a:r>
              <a:rPr lang="ru-RU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завершенные, целостные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действия</a:t>
            </a:r>
          </a:p>
          <a:p>
            <a:pPr marL="457200" lvl="0"/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Země oběhne slunce za rok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Zásoby slunečního svitu a energie, které člověk nashromáždil v létě, během zimy dojdou.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повторяются </a:t>
            </a:r>
            <a:r>
              <a:rPr lang="ru-RU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целостные действия, достигшие определенного результата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457200" lvl="0"/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Ráno tady vždycky uklidím. Pokaždé když přijedu do Hodonína, navštívím Vaši kavárnu. Pokaždé když ho uvidím, zatmí se mi před očima.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повторяются </a:t>
            </a:r>
            <a:r>
              <a:rPr lang="ru-RU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неожиданные, мгновенные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действия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457200" lvl="0"/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Lidé mluví, jdou, najednou padnou….a konec. Najednou z jednoho kočárku vykoukne mimino a povídá do druhého kočárku: "Hele, co jsi, chlapeček nebo holčička?" 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повторяются </a:t>
            </a:r>
            <a:r>
              <a:rPr lang="ru-RU" sz="2000" u="sng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непредвиденные или нежелательные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действия</a:t>
            </a:r>
            <a:endParaRPr lang="cs-CZ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457200" lvl="0"/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Babička ty řízky často spálí. Peníze se často rozplynou a bratr pokaždé zůstane pod mostem.</a:t>
            </a:r>
          </a:p>
          <a:p>
            <a:pPr lvl="0"/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Употребление СВ в ЧЯ при </a:t>
            </a:r>
            <a:r>
              <a:rPr lang="ru-RU" sz="2000" b="1" dirty="0" err="1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атемпоральном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значении 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(ЧЯ – 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В+СВ, РЯ –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только 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В):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cs-CZ" sz="20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Dvě paralelní přímky se protnou v nekonečnu.</a:t>
            </a:r>
            <a:endParaRPr lang="cs-CZ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577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4075D82-237F-4DD9-96ED-AC2D404931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917586"/>
              </p:ext>
            </p:extLst>
          </p:nvPr>
        </p:nvGraphicFramePr>
        <p:xfrm>
          <a:off x="2303478" y="1209498"/>
          <a:ext cx="7585044" cy="443900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97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7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8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Nadání k hudbě se často </a:t>
                      </a:r>
                      <a:r>
                        <a:rPr lang="cs-CZ" sz="2000" b="1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projeví</a:t>
                      </a: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už v útlém mládí.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8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Když se setkáme, vždycky </a:t>
                      </a:r>
                      <a:r>
                        <a:rPr lang="cs-CZ" sz="2000" b="1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 zeptá</a:t>
                      </a: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Země </a:t>
                      </a:r>
                      <a:r>
                        <a:rPr lang="cs-CZ" sz="2000" b="1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oběhne</a:t>
                      </a: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kolem Slunce za rok.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Vždycky tady </a:t>
                      </a:r>
                      <a:r>
                        <a:rPr lang="cs-CZ" sz="2000" b="1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uklidím</a:t>
                      </a: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před polednem.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4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Silně orámovanou část </a:t>
                      </a:r>
                      <a:r>
                        <a:rPr lang="cs-CZ" sz="2000" b="1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vyplní</a:t>
                      </a: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student.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4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Nikdy se jí </a:t>
                      </a:r>
                      <a:r>
                        <a:rPr lang="cs-CZ" sz="2000" b="1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nepodíval</a:t>
                      </a: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přímo do očí.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4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Ty mě </a:t>
                      </a:r>
                      <a:r>
                        <a:rPr lang="cs-CZ" sz="2000" b="1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nenecháš</a:t>
                      </a: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domluvit.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3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Odložte si</a:t>
                      </a:r>
                      <a:r>
                        <a:rPr lang="cs-CZ" sz="2000" noProof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397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DF98C9A-A83B-4E79-82C2-5750BB108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796223"/>
              </p:ext>
            </p:extLst>
          </p:nvPr>
        </p:nvGraphicFramePr>
        <p:xfrm>
          <a:off x="1740023" y="930567"/>
          <a:ext cx="8895425" cy="476889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102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3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51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Nadání k hudbě se často </a:t>
                      </a: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projeví</a:t>
                      </a: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už v útlém mládí.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Способность к музыке часто 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проявляется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уже в раннем детстве.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Když se setkáme, vždycky </a:t>
                      </a: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 zeptá</a:t>
                      </a: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Когда мы встретимся/встречаемся он всегда 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спрашивает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…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Země </a:t>
                      </a: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oběhne</a:t>
                      </a: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kolem Slunce za rok.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Земля 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делает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полный оборот вокруг Солнца за год.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Vždycky tady </a:t>
                      </a: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uklidím</a:t>
                      </a: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před polednem.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Я 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убираю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здесь всегда к 12 часам дня.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Silně orámovanou část </a:t>
                      </a: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vyplní</a:t>
                      </a: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student.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Выделенную часть 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заполняет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студент.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Nikdy se jí </a:t>
                      </a: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nepodíval</a:t>
                      </a: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přímo do očí.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Он никогда не 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смотрел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ей прямо в глаза.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Ty mě </a:t>
                      </a: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nenecháš</a:t>
                      </a: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domluvit.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Ты мне не </a:t>
                      </a: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даешь</a:t>
                      </a: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договорить.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Odložte si</a:t>
                      </a:r>
                      <a:r>
                        <a:rPr lang="cs-CZ" sz="20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Раздевайтесь.</a:t>
                      </a:r>
                      <a:endParaRPr lang="cs-CZ" sz="2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3878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C82900-6032-4809-BAD8-ECD071CF2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45" y="1379319"/>
            <a:ext cx="8277132" cy="428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0165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0A6287C-2685-4278-998F-94469555B2D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50" y="386929"/>
            <a:ext cx="5708350" cy="357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5192789-D4F3-4714-8F0C-7F76223F606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012" y="3888419"/>
            <a:ext cx="5708350" cy="2577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608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BB13B43-9F44-4E42-8325-563C1565A14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98" y="1147439"/>
            <a:ext cx="7425727" cy="4563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29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DB2A38F-28BB-4354-8203-0928B9BEA0FE}"/>
              </a:ext>
            </a:extLst>
          </p:cNvPr>
          <p:cNvSpPr/>
          <p:nvPr/>
        </p:nvSpPr>
        <p:spPr>
          <a:xfrm>
            <a:off x="852256" y="541823"/>
            <a:ext cx="1106157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u="sng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Категория лица</a:t>
            </a:r>
            <a:r>
              <a:rPr lang="ru-RU" sz="2000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выражает отношение действия к говорящему лицу.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Формальными показателями лица являются личные окончания.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лица есть только у глаголов настоящего и будущего времени изъявительного и повелительного наклонения.</a:t>
            </a:r>
          </a:p>
          <a:p>
            <a:pPr lvl="0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все глаголы имеют формы лица.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Глаголы, не имеющие форм лица и обозначающие действия или состояния, протекающие бессубъектно, называются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безличными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Меня знобит.</a:t>
            </a:r>
            <a:endParaRPr lang="cs-CZ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Безличные глаголы не изменяются по лицам, числам и родам.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них не может быть употреблено подлежащее.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Некоторые личные глаголы могут быть употреблены в значении безличных. 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Зимой темнеет рано.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Вдали темнеет лес.</a:t>
            </a:r>
          </a:p>
          <a:p>
            <a:pPr lvl="0"/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 начнет светать. Меня знобит. Вечерело. Смеркается. Его бы тошнило. Мне не везет. У него ничего не выходит. Лодку сносит к берегу. Мне не спалось. Нельзя откладывать эксперименты. У меня не прибрано! Деревню замело снегом. У нас плохо с бензином. Уже пора вставать, семь часов. Ему совсем холодно. Нам не работается.</a:t>
            </a:r>
          </a:p>
        </p:txBody>
      </p:sp>
    </p:spTree>
    <p:extLst>
      <p:ext uri="{BB962C8B-B14F-4D97-AF65-F5344CB8AC3E}">
        <p14:creationId xmlns:p14="http://schemas.microsoft.com/office/powerpoint/2010/main" val="1098897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99849829-442A-4ECD-A274-29EE2E538C56}"/>
              </a:ext>
            </a:extLst>
          </p:cNvPr>
          <p:cNvSpPr/>
          <p:nvPr/>
        </p:nvSpPr>
        <p:spPr>
          <a:xfrm>
            <a:off x="946951" y="495633"/>
            <a:ext cx="10298097" cy="5866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Недостаточность парадигмы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Для РЯ характерно наличие недостаточных глаголов – у них нет форм 1 и(ли) 2 л. ед. ч. (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победить, ощутить, убедить, дерзить, чудить, дудеть, очутиться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Что делать в таком случае при переводе</a:t>
            </a:r>
            <a:r>
              <a:rPr lang="cs-CZ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 РЯ?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Прочие случаи недостаточности парадигмы.</a:t>
            </a:r>
          </a:p>
          <a:p>
            <a:pPr marL="171450" lvl="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изменяется по лицам и не имеет формы будущего времени глагол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объять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71450" lvl="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несдобровать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имеет только форму инфинитива;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71450" lvl="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безличных глаголов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парадигмы лица, числа и рода представлены одним членом: светает, светало (инф. – светать);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безличные глаголы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имеют повелительного наклонения;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71450" lvl="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глагола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неймется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нет форм прошедшего времени и инфинитива;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71450" lvl="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глаголы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слыхать и видать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употребляются только в формах прошедшего времени;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71450" lvl="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глаголы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стлать и стелить, настигнуть и настичь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имеют общую для обоих глаголов парадигму спряжения по лицам и числам;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глаголы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хотеть, мочь, видеть, слышать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 не имеют синтетических форм повелительного наклонения.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36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7FC0D54-8A59-403B-83AD-4F2A141E11A9}"/>
              </a:ext>
            </a:extLst>
          </p:cNvPr>
          <p:cNvSpPr/>
          <p:nvPr/>
        </p:nvSpPr>
        <p:spPr>
          <a:xfrm>
            <a:off x="1917577" y="783540"/>
            <a:ext cx="8655728" cy="5079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Избыточность парадигмы</a:t>
            </a:r>
            <a:endParaRPr lang="cs-CZ" sz="2000" b="1" dirty="0">
              <a:solidFill>
                <a:srgbClr val="00B05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Нормативное использование личных местоимений  в РЯ приводит к тому, что категории лица и числа выражены дважды.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 туда ни за что не пойду. Ты лучше молчи. Он ведет себя коварно. Мы всю неделю только и делаем, что восхищаемся достопримечательностями.  Да что вы себе позволяете?  Они об этом знать не знают.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Прочие случаи избыточности парадигмы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Попробуйте образовать предложения со следующими глаголами и перевести их.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капать, двигать, мяукать, брызгать, мучать</a:t>
            </a:r>
            <a:endParaRPr lang="ru-RU" sz="2000" i="1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139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CFA7DE-D885-41C3-8266-8BCFF430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616" y="531372"/>
            <a:ext cx="5893293" cy="960077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Лицо и число глагола</a:t>
            </a:r>
            <a:endParaRPr lang="cs-CZ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57FF20E-2CCB-44F2-8EFC-3AB277E21B78}"/>
              </a:ext>
            </a:extLst>
          </p:cNvPr>
          <p:cNvSpPr/>
          <p:nvPr/>
        </p:nvSpPr>
        <p:spPr>
          <a:xfrm>
            <a:off x="1244354" y="1676843"/>
            <a:ext cx="9533138" cy="3920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спряжения глагола определяющее значение имеет его класс.</a:t>
            </a:r>
            <a:endParaRPr lang="cs-CZ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0" indent="-27432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u="sng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Класс глагола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определяется соотношением тематических суффиксов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основы настоящего времени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основы прошедшего времени</a:t>
            </a:r>
            <a:endParaRPr lang="cs-CZ" sz="2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74320" lvl="0" indent="-27432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ОН: от 3л.мн.ч.: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верн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ут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→ </a:t>
            </a:r>
            <a:r>
              <a:rPr lang="ru-RU" sz="22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верн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cs-CZ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Ø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рису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ют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→ рис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</a:t>
            </a:r>
            <a:r>
              <a:rPr lang="cs-CZ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</a:t>
            </a: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cs-CZ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UJ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(напр. повелительное накл., деепричастия НСВ)</a:t>
            </a:r>
            <a:endParaRPr lang="cs-CZ" sz="2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74320" lvl="0" indent="-274320">
              <a:spcBef>
                <a:spcPct val="20000"/>
              </a:spcBef>
              <a:buClr>
                <a:srgbClr val="A7EA52"/>
              </a:buClr>
              <a:buSzPct val="95000"/>
              <a:buFont typeface="Wingdings 2"/>
              <a:buChar char=""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ОП: от инфинитива: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беседова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ть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→ </a:t>
            </a:r>
            <a:r>
              <a:rPr lang="ru-RU" sz="22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бесед</a:t>
            </a:r>
            <a:r>
              <a:rPr lang="ru-RU" sz="2200" b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ова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 дума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ть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→ дум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(напр. сослагательное. накл., причастия </a:t>
            </a:r>
            <a:r>
              <a:rPr lang="ru-RU" sz="22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прош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r>
              <a:rPr lang="ru-RU" sz="2200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вр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.)</a:t>
            </a:r>
            <a:endParaRPr lang="cs-CZ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97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">
      <a:dk1>
        <a:srgbClr val="000000"/>
      </a:dk1>
      <a:lt1>
        <a:srgbClr val="FFFFFF"/>
      </a:lt1>
      <a:dk2>
        <a:srgbClr val="243841"/>
      </a:dk2>
      <a:lt2>
        <a:srgbClr val="E8E6E2"/>
      </a:lt2>
      <a:accent1>
        <a:srgbClr val="889CD5"/>
      </a:accent1>
      <a:accent2>
        <a:srgbClr val="6BACCB"/>
      </a:accent2>
      <a:accent3>
        <a:srgbClr val="6FAEA8"/>
      </a:accent3>
      <a:accent4>
        <a:srgbClr val="60B288"/>
      </a:accent4>
      <a:accent5>
        <a:srgbClr val="68B36D"/>
      </a:accent5>
      <a:accent6>
        <a:srgbClr val="7CB25F"/>
      </a:accent6>
      <a:hlink>
        <a:srgbClr val="908157"/>
      </a:hlink>
      <a:folHlink>
        <a:srgbClr val="7F7F7F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3463</Words>
  <Application>Microsoft Office PowerPoint</Application>
  <PresentationFormat>Širokoúhlá obrazovka</PresentationFormat>
  <Paragraphs>504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4" baseType="lpstr">
      <vt:lpstr>Arial</vt:lpstr>
      <vt:lpstr>Constantia</vt:lpstr>
      <vt:lpstr>Courier New</vt:lpstr>
      <vt:lpstr>Garamond</vt:lpstr>
      <vt:lpstr>Times New Roman</vt:lpstr>
      <vt:lpstr>Wingdings</vt:lpstr>
      <vt:lpstr>Wingdings 2</vt:lpstr>
      <vt:lpstr>SavonVTI</vt:lpstr>
      <vt:lpstr>Jazyková cvičení V</vt:lpstr>
      <vt:lpstr>Prezentace aplikace PowerPoint</vt:lpstr>
      <vt:lpstr>Грамматические признаки глагола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Лицо и число глагола</vt:lpstr>
      <vt:lpstr>Классы глагола</vt:lpstr>
      <vt:lpstr>СПРЯЖЕНИЕ ГЛАГОЛА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Формы будущего времени от глаголов несовершенного вида образуются сходным образом.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Категория вида глагола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Jazyková cvičení V</dc:title>
  <dc:creator>Veronika</dc:creator>
  <cp:lastModifiedBy>Veronika</cp:lastModifiedBy>
  <cp:revision>18</cp:revision>
  <cp:lastPrinted>2019-09-24T09:58:34Z</cp:lastPrinted>
  <dcterms:created xsi:type="dcterms:W3CDTF">2019-09-13T13:07:40Z</dcterms:created>
  <dcterms:modified xsi:type="dcterms:W3CDTF">2019-10-02T07:52:26Z</dcterms:modified>
</cp:coreProperties>
</file>