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7" r:id="rId2"/>
    <p:sldId id="293" r:id="rId3"/>
    <p:sldId id="294" r:id="rId4"/>
    <p:sldId id="263" r:id="rId5"/>
    <p:sldId id="261" r:id="rId6"/>
    <p:sldId id="260" r:id="rId7"/>
    <p:sldId id="296" r:id="rId8"/>
    <p:sldId id="334" r:id="rId9"/>
    <p:sldId id="335" r:id="rId10"/>
    <p:sldId id="336" r:id="rId11"/>
    <p:sldId id="267" r:id="rId12"/>
    <p:sldId id="338" r:id="rId13"/>
    <p:sldId id="340" r:id="rId14"/>
    <p:sldId id="341" r:id="rId15"/>
    <p:sldId id="342" r:id="rId16"/>
    <p:sldId id="339" r:id="rId17"/>
    <p:sldId id="298" r:id="rId18"/>
    <p:sldId id="259" r:id="rId19"/>
    <p:sldId id="332" r:id="rId20"/>
    <p:sldId id="299" r:id="rId21"/>
    <p:sldId id="300" r:id="rId22"/>
    <p:sldId id="301" r:id="rId23"/>
    <p:sldId id="314" r:id="rId24"/>
    <p:sldId id="328" r:id="rId25"/>
    <p:sldId id="302" r:id="rId26"/>
    <p:sldId id="303" r:id="rId27"/>
    <p:sldId id="304" r:id="rId28"/>
    <p:sldId id="305" r:id="rId29"/>
    <p:sldId id="315" r:id="rId30"/>
    <p:sldId id="306" r:id="rId31"/>
    <p:sldId id="317" r:id="rId32"/>
    <p:sldId id="316" r:id="rId33"/>
    <p:sldId id="264" r:id="rId34"/>
    <p:sldId id="326" r:id="rId35"/>
    <p:sldId id="324" r:id="rId36"/>
    <p:sldId id="329" r:id="rId37"/>
    <p:sldId id="325" r:id="rId38"/>
    <p:sldId id="309" r:id="rId39"/>
    <p:sldId id="274" r:id="rId40"/>
    <p:sldId id="275" r:id="rId41"/>
    <p:sldId id="276" r:id="rId42"/>
    <p:sldId id="277" r:id="rId43"/>
    <p:sldId id="278" r:id="rId44"/>
    <p:sldId id="279" r:id="rId45"/>
    <p:sldId id="327" r:id="rId46"/>
    <p:sldId id="280" r:id="rId47"/>
    <p:sldId id="289" r:id="rId48"/>
    <p:sldId id="321" r:id="rId49"/>
    <p:sldId id="322" r:id="rId50"/>
    <p:sldId id="290" r:id="rId51"/>
    <p:sldId id="291" r:id="rId52"/>
    <p:sldId id="320" r:id="rId53"/>
    <p:sldId id="287" r:id="rId54"/>
    <p:sldId id="323" r:id="rId55"/>
    <p:sldId id="288" r:id="rId56"/>
    <p:sldId id="284" r:id="rId57"/>
    <p:sldId id="285" r:id="rId58"/>
    <p:sldId id="286" r:id="rId59"/>
    <p:sldId id="292" r:id="rId60"/>
    <p:sldId id="318" r:id="rId61"/>
    <p:sldId id="266" r:id="rId6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02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15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12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76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5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67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74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6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95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1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70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050098-51AA-4BD3-894D-F9E6E490267C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16291D3-8CC5-4168-8B09-7CC563C565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500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Nejstarší literární památky středověkých Čech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60136"/>
            <a:ext cx="3581400" cy="1563493"/>
          </a:xfrm>
        </p:spPr>
        <p:txBody>
          <a:bodyPr rtlCol="0">
            <a:normAutofit lnSpcReduction="10000"/>
          </a:bodyPr>
          <a:lstStyle/>
          <a:p>
            <a:r>
              <a:rPr lang="cs-CZ" b="1" dirty="0"/>
              <a:t>Středověké písemnictví a knižní kultura středověku</a:t>
            </a:r>
          </a:p>
          <a:p>
            <a:r>
              <a:rPr lang="cs-CZ" b="1" dirty="0"/>
              <a:t>výběrová přednáška LS 2016/2017</a:t>
            </a:r>
          </a:p>
          <a:p>
            <a:r>
              <a:rPr lang="cs-CZ" b="1" dirty="0"/>
              <a:t>Mg. Petra Michalová</a:t>
            </a:r>
          </a:p>
          <a:p>
            <a:r>
              <a:rPr lang="cs-CZ" b="1" dirty="0"/>
              <a:t>6</a:t>
            </a:r>
            <a:r>
              <a:rPr lang="cs-CZ" b="1" dirty="0" smtClean="0"/>
              <a:t>. </a:t>
            </a:r>
            <a:r>
              <a:rPr lang="cs-CZ" b="1" dirty="0"/>
              <a:t>3. 2017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75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679" y="1069676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 svědectví </a:t>
            </a:r>
            <a:r>
              <a:rPr lang="cs-CZ" altLang="cs-CZ" sz="2400" dirty="0"/>
              <a:t>o pojetí svatosti a křesťanských ctností v daném historickém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 přes </a:t>
            </a:r>
            <a:r>
              <a:rPr lang="cs-CZ" altLang="cs-CZ" sz="2400" dirty="0"/>
              <a:t>formální svázanost topikou a dobovými poetikami se legendy </a:t>
            </a:r>
            <a:r>
              <a:rPr lang="cs-CZ" altLang="cs-CZ" sz="2400" dirty="0" smtClean="0"/>
              <a:t>proměňují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proměny </a:t>
            </a:r>
            <a:r>
              <a:rPr lang="cs-CZ" altLang="cs-CZ" sz="2400" dirty="0"/>
              <a:t>v závislosti na proměně společnosti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 sv</a:t>
            </a:r>
            <a:r>
              <a:rPr lang="cs-CZ" altLang="cs-CZ" sz="2400" dirty="0"/>
              <a:t>. Václav – v legendách 10. století – kníže - </a:t>
            </a:r>
            <a:r>
              <a:rPr lang="cs-CZ" altLang="cs-CZ" sz="2400" dirty="0" smtClean="0"/>
              <a:t>mnich/asketa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v </a:t>
            </a:r>
            <a:r>
              <a:rPr lang="cs-CZ" altLang="cs-CZ" sz="2400" dirty="0"/>
              <a:t>legendách 13. a 14. století – kníže –rytíř (</a:t>
            </a:r>
            <a:r>
              <a:rPr lang="cs-CZ" altLang="cs-CZ" sz="2400" dirty="0" err="1"/>
              <a:t>miles</a:t>
            </a:r>
            <a:r>
              <a:rPr lang="cs-CZ" altLang="cs-CZ" sz="2400" dirty="0"/>
              <a:t> Christi)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8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Svatováclavské legendy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nejstarší literární památky středověkých Čech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život sv. Václava - </a:t>
            </a:r>
            <a:r>
              <a:rPr lang="cs-CZ" dirty="0" err="1" smtClean="0"/>
              <a:t>Widukind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jinak zprávy </a:t>
            </a:r>
            <a:r>
              <a:rPr lang="cs-CZ" dirty="0"/>
              <a:t>jen ze svatováclavských </a:t>
            </a:r>
            <a:r>
              <a:rPr lang="cs-CZ" dirty="0" smtClean="0"/>
              <a:t>legend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nejstarší literární památky českého prostředí – V LATINĚ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1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4333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cs typeface="Trebuchet MS" panose="020B0603020202020204" pitchFamily="34" charset="0"/>
              </a:rPr>
              <a:t>Staroslověnská literatura a liturgie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024127" y="1528548"/>
            <a:ext cx="9880434" cy="488589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Překlady Evangelia nebo liturgie do jiných jazyků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 dnes běžné, tehdy ale zásadní problém – věroučný i dogmatický – složitá problematika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Konstantinova Předmluva k překladu Evangelia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Určena řeckým vzdělancům, popis toho, jak při překladu postupoval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Knihy Otců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Poučná literatura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 err="1" smtClean="0"/>
              <a:t>Nomokánon</a:t>
            </a:r>
            <a:r>
              <a:rPr lang="cs-CZ" altLang="cs-CZ" sz="2400" dirty="0" smtClean="0"/>
              <a:t> - směsná sbírka církevních předpisů (kánon) a občanských zákonů (</a:t>
            </a:r>
            <a:r>
              <a:rPr lang="cs-CZ" altLang="cs-CZ" sz="2400" dirty="0" err="1" smtClean="0"/>
              <a:t>nomoi</a:t>
            </a:r>
            <a:r>
              <a:rPr lang="cs-CZ" altLang="cs-CZ" sz="2400" dirty="0" smtClean="0"/>
              <a:t>) týkajících se církve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Život sv. Konstantina a Život sv. Metoděje</a:t>
            </a:r>
          </a:p>
        </p:txBody>
      </p:sp>
    </p:spTree>
    <p:extLst>
      <p:ext uri="{BB962C8B-B14F-4D97-AF65-F5344CB8AC3E}">
        <p14:creationId xmlns:p14="http://schemas.microsoft.com/office/powerpoint/2010/main" val="41745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Konstantina a Život Metoděje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ŽIVOT KONSTANTINŮV A ŽIVOT METODĚJŮV</a:t>
            </a:r>
            <a:r>
              <a:rPr lang="cs-CZ" dirty="0"/>
              <a:t> – obě díla vznikla na Velké </a:t>
            </a:r>
            <a:r>
              <a:rPr lang="cs-CZ" dirty="0" smtClean="0"/>
              <a:t>Moravě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k. </a:t>
            </a:r>
            <a:r>
              <a:rPr lang="cs-CZ" dirty="0"/>
              <a:t>9. </a:t>
            </a:r>
            <a:r>
              <a:rPr lang="cs-CZ" dirty="0" smtClean="0"/>
              <a:t>st. - krátce </a:t>
            </a:r>
            <a:r>
              <a:rPr lang="cs-CZ" dirty="0"/>
              <a:t>po jejich </a:t>
            </a:r>
            <a:r>
              <a:rPr lang="cs-CZ" dirty="0" smtClean="0"/>
              <a:t>smrti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obě legendy - vysoce kultivovaný sloh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důkaz </a:t>
            </a:r>
            <a:r>
              <a:rPr lang="cs-CZ" dirty="0"/>
              <a:t>vysoké kulturní úrovně prostředí, v němž </a:t>
            </a:r>
            <a:r>
              <a:rPr lang="cs-CZ" dirty="0" smtClean="0"/>
              <a:t>vznikly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stylisticky vybroušené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samostatně </a:t>
            </a:r>
            <a:r>
              <a:rPr lang="cs-CZ" dirty="0"/>
              <a:t>a tvůrčím způsobem zpracovávající byzantské vzory.</a:t>
            </a:r>
          </a:p>
        </p:txBody>
      </p:sp>
    </p:spTree>
    <p:extLst>
      <p:ext uri="{BB962C8B-B14F-4D97-AF65-F5344CB8AC3E}">
        <p14:creationId xmlns:p14="http://schemas.microsoft.com/office/powerpoint/2010/main" val="70144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</a:t>
            </a:r>
            <a:r>
              <a:rPr lang="cs-CZ" dirty="0" err="1" smtClean="0"/>
              <a:t>konstantinův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ŽIVOT KONSTANTINŮV</a:t>
            </a:r>
            <a:r>
              <a:rPr lang="cs-CZ" dirty="0"/>
              <a:t> = Paměť a život blaženého učitele našeho Konstantina Filosofa prvního vychovatele slovanského národa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rozsáhlá památka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vznikla patrně brzy po Konstantinově smrti, ještě za Metodějova </a:t>
            </a:r>
            <a:r>
              <a:rPr lang="cs-CZ" dirty="0" smtClean="0"/>
              <a:t>života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autorem </a:t>
            </a:r>
            <a:r>
              <a:rPr lang="cs-CZ" dirty="0"/>
              <a:t>patrně </a:t>
            </a:r>
            <a:r>
              <a:rPr lang="cs-CZ" dirty="0" smtClean="0"/>
              <a:t>Konstantinův </a:t>
            </a:r>
            <a:r>
              <a:rPr lang="cs-CZ" dirty="0"/>
              <a:t>žák </a:t>
            </a:r>
            <a:r>
              <a:rPr lang="cs-CZ" dirty="0" smtClean="0"/>
              <a:t>Kliment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později se stal </a:t>
            </a:r>
            <a:r>
              <a:rPr lang="cs-CZ" dirty="0"/>
              <a:t>velickým biskupem (</a:t>
            </a:r>
            <a:r>
              <a:rPr lang="cs-CZ" dirty="0" smtClean="0"/>
              <a:t>Makedonie)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dochována </a:t>
            </a:r>
            <a:r>
              <a:rPr lang="cs-CZ" dirty="0"/>
              <a:t>jen v podstatně mladších rukopisech – nejml. z 15. st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avšak velké množství rukopisů </a:t>
            </a:r>
            <a:r>
              <a:rPr lang="cs-CZ" dirty="0"/>
              <a:t>– </a:t>
            </a:r>
            <a:r>
              <a:rPr lang="cs-CZ" dirty="0" smtClean="0"/>
              <a:t>cca 40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4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</a:t>
            </a:r>
            <a:r>
              <a:rPr lang="cs-CZ" dirty="0" err="1" smtClean="0"/>
              <a:t>mětodějův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ŽIVOT METODĚJŮV</a:t>
            </a:r>
            <a:r>
              <a:rPr lang="cs-CZ" dirty="0"/>
              <a:t> = Paměť a život blaženého otce a učitele našeho, Metoděje, arcibiskupa </a:t>
            </a:r>
            <a:r>
              <a:rPr lang="cs-CZ" dirty="0" smtClean="0"/>
              <a:t>moravského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není </a:t>
            </a:r>
            <a:r>
              <a:rPr lang="cs-CZ" dirty="0"/>
              <a:t>tak rozsáhlý jako </a:t>
            </a:r>
            <a:r>
              <a:rPr lang="cs-CZ" dirty="0" smtClean="0"/>
              <a:t>ŽK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vznikl </a:t>
            </a:r>
            <a:r>
              <a:rPr lang="cs-CZ" dirty="0"/>
              <a:t>ještě v 9. st. na </a:t>
            </a:r>
            <a:r>
              <a:rPr lang="cs-CZ" dirty="0" smtClean="0"/>
              <a:t>VM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první rukopisy dochovány ze 12. s 13. st</a:t>
            </a:r>
            <a:r>
              <a:rPr lang="cs-CZ" dirty="0" smtClean="0"/>
              <a:t>. – celkem 9 rukopisů 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69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cs typeface="Trebuchet MS" panose="020B0603020202020204" pitchFamily="34" charset="0"/>
              </a:rPr>
              <a:t>Pozdější reflexe cyrilometodějské misie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527175" y="1857375"/>
            <a:ext cx="9499600" cy="4052888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Po zániku Velké Moravy – část učenců přešlo do Čech – zde pak pokračuje slovanské písemnictví, otázkou je, jak to dopadlo s liturgií</a:t>
            </a:r>
          </a:p>
          <a:p>
            <a:pPr eaLnBrk="1" hangingPunct="1"/>
            <a:r>
              <a:rPr lang="cs-CZ" altLang="cs-CZ" dirty="0" smtClean="0"/>
              <a:t>I. Staroslověnská legenda o sv. Václavu</a:t>
            </a:r>
          </a:p>
          <a:p>
            <a:pPr eaLnBrk="1" hangingPunct="1"/>
            <a:r>
              <a:rPr lang="cs-CZ" altLang="cs-CZ" dirty="0" smtClean="0"/>
              <a:t>Kristiánova legenda zmiňuje cyrilometodějskou misii – povědomí o ní tedy i v 10. st. </a:t>
            </a:r>
          </a:p>
          <a:p>
            <a:pPr lvl="1" eaLnBrk="1" hangingPunct="1"/>
            <a:r>
              <a:rPr lang="cs-CZ" altLang="cs-CZ" dirty="0" smtClean="0"/>
              <a:t> Rehabilitace Cyrilova snažení</a:t>
            </a:r>
          </a:p>
          <a:p>
            <a:pPr eaLnBrk="1" hangingPunct="1"/>
            <a:r>
              <a:rPr lang="cs-CZ" altLang="cs-CZ" dirty="0" smtClean="0"/>
              <a:t>II. staroslověnská legenda – počátek 11. století</a:t>
            </a:r>
          </a:p>
          <a:p>
            <a:pPr eaLnBrk="1" hangingPunct="1"/>
            <a:r>
              <a:rPr lang="cs-CZ" altLang="cs-CZ" dirty="0" smtClean="0"/>
              <a:t>slovanská liturgie postupně mizí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744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79811"/>
          </a:xfrm>
        </p:spPr>
        <p:txBody>
          <a:bodyPr/>
          <a:lstStyle/>
          <a:p>
            <a:r>
              <a:rPr lang="cs-CZ" dirty="0" smtClean="0"/>
              <a:t>Latinská literární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013045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 Svatováclavský kult - vzniká </a:t>
            </a:r>
            <a:r>
              <a:rPr lang="cs-CZ" sz="2800" dirty="0"/>
              <a:t>již záhy po Václavově smrti a rychle </a:t>
            </a:r>
            <a:r>
              <a:rPr lang="cs-CZ" sz="2800" dirty="0" smtClean="0"/>
              <a:t>sílí</a:t>
            </a:r>
            <a:endParaRPr 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 Nedlouho </a:t>
            </a:r>
            <a:r>
              <a:rPr lang="cs-CZ" sz="2800" dirty="0"/>
              <a:t>poté je i zabudován do ideologie knížecí moci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</a:t>
            </a:r>
            <a:r>
              <a:rPr lang="cs-CZ" sz="2400" dirty="0"/>
              <a:t>sv. </a:t>
            </a:r>
            <a:r>
              <a:rPr lang="cs-CZ" sz="2400" dirty="0" smtClean="0"/>
              <a:t>Václav</a:t>
            </a:r>
            <a:r>
              <a:rPr lang="cs-CZ" sz="2400" dirty="0"/>
              <a:t> </a:t>
            </a:r>
            <a:r>
              <a:rPr lang="cs-CZ" sz="2400" dirty="0" smtClean="0"/>
              <a:t>- </a:t>
            </a:r>
            <a:r>
              <a:rPr lang="cs-CZ" sz="2400" dirty="0"/>
              <a:t>člen Přemyslovců považován za ochránce knížete </a:t>
            </a: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 </a:t>
            </a:r>
            <a:r>
              <a:rPr lang="cs-CZ" sz="2400" dirty="0"/>
              <a:t>tím </a:t>
            </a:r>
            <a:r>
              <a:rPr lang="cs-CZ" sz="2400" dirty="0" smtClean="0"/>
              <a:t>zároveň i </a:t>
            </a:r>
            <a:r>
              <a:rPr lang="cs-CZ" sz="2400" dirty="0"/>
              <a:t>celé země, jež je </a:t>
            </a:r>
            <a:r>
              <a:rPr lang="cs-CZ" sz="2400" dirty="0" smtClean="0"/>
              <a:t>knížeti svěřena </a:t>
            </a:r>
          </a:p>
          <a:p>
            <a:pPr marL="128016" lvl="1" indent="0">
              <a:buNone/>
              <a:defRPr/>
            </a:pPr>
            <a:endParaRPr lang="cs-CZ" sz="24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zároveň je světcem, jenž svou přízní posvěcuje vládnoucí rod.</a:t>
            </a:r>
          </a:p>
        </p:txBody>
      </p:sp>
    </p:spTree>
    <p:extLst>
      <p:ext uri="{BB962C8B-B14F-4D97-AF65-F5344CB8AC3E}">
        <p14:creationId xmlns:p14="http://schemas.microsoft.com/office/powerpoint/2010/main" val="427931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681038" y="733425"/>
            <a:ext cx="9613900" cy="74053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dirty="0" smtClean="0"/>
              <a:t> Svatováclavské legendy – ediční   zpřístupnění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1054549" y="1590083"/>
            <a:ext cx="9613900" cy="462438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u="sng" dirty="0" smtClean="0"/>
              <a:t>Legenda </a:t>
            </a:r>
            <a:r>
              <a:rPr lang="cs-CZ" altLang="cs-CZ" sz="2400" b="1" u="sng" dirty="0" err="1" smtClean="0"/>
              <a:t>Crescente</a:t>
            </a:r>
            <a:r>
              <a:rPr lang="cs-CZ" altLang="cs-CZ" sz="2400" b="1" u="sng" dirty="0" smtClean="0"/>
              <a:t> fide</a:t>
            </a:r>
          </a:p>
          <a:p>
            <a:pPr lvl="1" eaLnBrk="1" hangingPunct="1"/>
            <a:r>
              <a:rPr lang="cs-CZ" altLang="cs-CZ" sz="1600" i="1" dirty="0" err="1" smtClean="0"/>
              <a:t>Fontes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rerum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Bohemicarum</a:t>
            </a:r>
            <a:r>
              <a:rPr lang="cs-CZ" altLang="cs-CZ" sz="1600" i="1" dirty="0" smtClean="0"/>
              <a:t> I, </a:t>
            </a:r>
            <a:r>
              <a:rPr lang="cs-CZ" altLang="cs-CZ" sz="1600" dirty="0" err="1" smtClean="0"/>
              <a:t>ed</a:t>
            </a:r>
            <a:r>
              <a:rPr lang="cs-CZ" altLang="cs-CZ" sz="1600" dirty="0" smtClean="0"/>
              <a:t>. František PALACKÝ, Praha 1873.</a:t>
            </a:r>
          </a:p>
          <a:p>
            <a:pPr lvl="1" eaLnBrk="1" hangingPunct="1"/>
            <a:r>
              <a:rPr lang="cs-CZ" altLang="cs-CZ" sz="1600" dirty="0" smtClean="0"/>
              <a:t>Oldřich KRÁLÍK, </a:t>
            </a:r>
            <a:r>
              <a:rPr lang="cs-CZ" altLang="cs-CZ" sz="1600" i="1" dirty="0" smtClean="0"/>
              <a:t>Nejstarší legendy přemyslovských Čech, </a:t>
            </a:r>
            <a:r>
              <a:rPr lang="cs-CZ" altLang="cs-CZ" sz="1600" dirty="0" smtClean="0"/>
              <a:t>Vyšehrad, Praha 1969.</a:t>
            </a:r>
          </a:p>
          <a:p>
            <a:pPr eaLnBrk="1" hangingPunct="1"/>
            <a:r>
              <a:rPr lang="cs-CZ" altLang="cs-CZ" sz="2400" b="1" u="sng" dirty="0" smtClean="0"/>
              <a:t>I. Staroslověnská legenda</a:t>
            </a:r>
          </a:p>
          <a:p>
            <a:pPr lvl="1" eaLnBrk="1" hangingPunct="1"/>
            <a:r>
              <a:rPr lang="cs-CZ" altLang="cs-CZ" sz="1600" i="1" dirty="0" smtClean="0"/>
              <a:t>Sborník staroslovanských literárních památek o sv. Václavu a sv. Ludmile. </a:t>
            </a:r>
            <a:r>
              <a:rPr lang="cs-CZ" altLang="cs-CZ" sz="1600" dirty="0" smtClean="0"/>
              <a:t>Ed. Josef VAJS, Praha 1929.</a:t>
            </a:r>
          </a:p>
          <a:p>
            <a:pPr lvl="1" eaLnBrk="1" hangingPunct="1"/>
            <a:r>
              <a:rPr lang="cs-CZ" altLang="cs-CZ" sz="1600" dirty="0" smtClean="0"/>
              <a:t>Oldřich KRÁLÍK, </a:t>
            </a:r>
            <a:r>
              <a:rPr lang="cs-CZ" altLang="cs-CZ" sz="1600" i="1" dirty="0" smtClean="0"/>
              <a:t>Nejstarší legendy přemyslovských Čech, </a:t>
            </a:r>
            <a:r>
              <a:rPr lang="cs-CZ" altLang="cs-CZ" sz="1600" dirty="0" smtClean="0"/>
              <a:t>Vyšehrad, Praha 1969.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828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9662" y="839337"/>
            <a:ext cx="9720073" cy="4023360"/>
          </a:xfrm>
        </p:spPr>
        <p:txBody>
          <a:bodyPr/>
          <a:lstStyle/>
          <a:p>
            <a:r>
              <a:rPr lang="cs-CZ" altLang="cs-CZ" sz="2400" b="1" u="sng" dirty="0" err="1"/>
              <a:t>Gumpoldova</a:t>
            </a:r>
            <a:r>
              <a:rPr lang="cs-CZ" altLang="cs-CZ" sz="2400" b="1" u="sng" dirty="0"/>
              <a:t> legenda (</a:t>
            </a:r>
            <a:r>
              <a:rPr lang="cs-CZ" altLang="cs-CZ" sz="2400" b="1" u="sng" dirty="0" err="1"/>
              <a:t>Passio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sancti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Wencezlai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martyris</a:t>
            </a:r>
            <a:r>
              <a:rPr lang="cs-CZ" altLang="cs-CZ" sz="2400" b="1" u="sng" dirty="0"/>
              <a:t> - Utrpení sv. Václava mučedníka)</a:t>
            </a:r>
          </a:p>
          <a:p>
            <a:pPr lvl="1"/>
            <a:r>
              <a:rPr lang="cs-CZ" altLang="cs-CZ" sz="1600" dirty="0"/>
              <a:t>Oldřich KRÁLÍK (</a:t>
            </a:r>
            <a:r>
              <a:rPr lang="cs-CZ" altLang="cs-CZ" sz="1600" dirty="0" err="1"/>
              <a:t>ed</a:t>
            </a:r>
            <a:r>
              <a:rPr lang="cs-CZ" altLang="cs-CZ" sz="1600" dirty="0"/>
              <a:t>.), </a:t>
            </a:r>
            <a:r>
              <a:rPr lang="cs-CZ" altLang="cs-CZ" sz="1600" i="1" dirty="0"/>
              <a:t>Nejstarší legendy přemyslovských Čech, </a:t>
            </a:r>
            <a:r>
              <a:rPr lang="cs-CZ" altLang="cs-CZ" sz="1600" dirty="0"/>
              <a:t>Vyšehrad, Praha 1969.</a:t>
            </a:r>
          </a:p>
          <a:p>
            <a:pPr lvl="1"/>
            <a:r>
              <a:rPr lang="cs-CZ" altLang="cs-CZ" sz="1600" dirty="0"/>
              <a:t>Jana ZACHOVÁ (</a:t>
            </a:r>
            <a:r>
              <a:rPr lang="cs-CZ" altLang="cs-CZ" sz="1600" dirty="0" err="1"/>
              <a:t>ed</a:t>
            </a:r>
            <a:r>
              <a:rPr lang="cs-CZ" altLang="cs-CZ" sz="1600" dirty="0"/>
              <a:t>.), Legendy </a:t>
            </a:r>
            <a:r>
              <a:rPr lang="cs-CZ" altLang="cs-CZ" sz="1600" dirty="0" err="1"/>
              <a:t>Wolfenbüttelského</a:t>
            </a:r>
            <a:r>
              <a:rPr lang="cs-CZ" altLang="cs-CZ" sz="1600" dirty="0"/>
              <a:t> rukopisu, Praha 2010.</a:t>
            </a:r>
          </a:p>
          <a:p>
            <a:r>
              <a:rPr lang="cs-CZ" altLang="cs-CZ" sz="2400" b="1" u="sng" dirty="0"/>
              <a:t>Kristiánova legenda ( Vita et </a:t>
            </a:r>
            <a:r>
              <a:rPr lang="cs-CZ" altLang="cs-CZ" sz="2400" b="1" u="sng" dirty="0" err="1"/>
              <a:t>passio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sancti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Wenceslai</a:t>
            </a:r>
            <a:r>
              <a:rPr lang="cs-CZ" altLang="cs-CZ" sz="2400" b="1" u="sng" dirty="0"/>
              <a:t> et </a:t>
            </a:r>
            <a:r>
              <a:rPr lang="cs-CZ" altLang="cs-CZ" sz="2400" b="1" u="sng" dirty="0" err="1"/>
              <a:t>sancte</a:t>
            </a:r>
            <a:r>
              <a:rPr lang="cs-CZ" altLang="cs-CZ" sz="2400" b="1" u="sng" dirty="0"/>
              <a:t> Ludmile ave </a:t>
            </a:r>
            <a:r>
              <a:rPr lang="cs-CZ" altLang="cs-CZ" sz="2400" b="1" u="sng" dirty="0" err="1"/>
              <a:t>eius</a:t>
            </a:r>
            <a:r>
              <a:rPr lang="cs-CZ" altLang="cs-CZ" sz="2400" b="1" u="sng" dirty="0"/>
              <a:t>)</a:t>
            </a:r>
          </a:p>
          <a:p>
            <a:pPr lvl="1"/>
            <a:r>
              <a:rPr lang="cs-CZ" altLang="cs-CZ" sz="1600" i="1" dirty="0" err="1"/>
              <a:t>Fontes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rerum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Bohemicarum</a:t>
            </a:r>
            <a:r>
              <a:rPr lang="cs-CZ" altLang="cs-CZ" sz="1600" i="1" dirty="0"/>
              <a:t> I, </a:t>
            </a:r>
            <a:r>
              <a:rPr lang="cs-CZ" altLang="cs-CZ" sz="1600" dirty="0" err="1"/>
              <a:t>ed</a:t>
            </a:r>
            <a:r>
              <a:rPr lang="cs-CZ" altLang="cs-CZ" sz="1600" dirty="0"/>
              <a:t>. František PALACKÝ, Praha 1873.</a:t>
            </a:r>
          </a:p>
          <a:p>
            <a:pPr lvl="1"/>
            <a:r>
              <a:rPr lang="cs-CZ" altLang="cs-CZ" sz="1600" dirty="0"/>
              <a:t>Oldřich KRÁLÍK, </a:t>
            </a:r>
            <a:r>
              <a:rPr lang="cs-CZ" altLang="cs-CZ" sz="1600" i="1" dirty="0"/>
              <a:t>Nejstarší legendy přemyslovských Čech, </a:t>
            </a:r>
            <a:r>
              <a:rPr lang="cs-CZ" altLang="cs-CZ" sz="1600" dirty="0"/>
              <a:t>Vyšehrad, Praha 1969.</a:t>
            </a:r>
          </a:p>
          <a:p>
            <a:pPr lvl="1"/>
            <a:r>
              <a:rPr lang="cs-CZ" altLang="cs-CZ" sz="1600" dirty="0"/>
              <a:t>Jaroslav LUDVÍKOVSKÝ, </a:t>
            </a:r>
            <a:r>
              <a:rPr lang="cs-CZ" altLang="cs-CZ" sz="1600" i="1" dirty="0"/>
              <a:t>Kristiánova legenda. Život a umučení svatého Václava a jeho báby svaté Ludmily, </a:t>
            </a:r>
            <a:r>
              <a:rPr lang="cs-CZ" altLang="cs-CZ" sz="1600" dirty="0"/>
              <a:t>Vyšehrad, Praha 1978.</a:t>
            </a:r>
            <a:r>
              <a:rPr lang="cs-CZ" altLang="cs-CZ" sz="1600" i="1" dirty="0"/>
              <a:t> </a:t>
            </a:r>
            <a:endParaRPr lang="cs-CZ" altLang="cs-CZ" sz="1600" dirty="0"/>
          </a:p>
          <a:p>
            <a:pPr lvl="1"/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2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Hagiografie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9900" dirty="0" smtClean="0"/>
              <a:t>?</a:t>
            </a:r>
            <a:endParaRPr lang="cs-CZ" sz="19900" dirty="0"/>
          </a:p>
        </p:txBody>
      </p:sp>
    </p:spTree>
    <p:extLst>
      <p:ext uri="{BB962C8B-B14F-4D97-AF65-F5344CB8AC3E}">
        <p14:creationId xmlns:p14="http://schemas.microsoft.com/office/powerpoint/2010/main" val="339369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staroslověnská legenda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patrně krátce po 935</a:t>
            </a:r>
          </a:p>
          <a:p>
            <a:r>
              <a:rPr lang="cs-CZ" dirty="0" smtClean="0"/>
              <a:t>Autor neznámý</a:t>
            </a:r>
          </a:p>
          <a:p>
            <a:r>
              <a:rPr lang="cs-CZ" dirty="0" smtClean="0"/>
              <a:t>Vznik na českém území</a:t>
            </a:r>
          </a:p>
          <a:p>
            <a:r>
              <a:rPr lang="cs-CZ" dirty="0" smtClean="0"/>
              <a:t>Dochována jen v ruských a hlaholsko-charvátských rukopisech</a:t>
            </a:r>
          </a:p>
          <a:p>
            <a:endParaRPr lang="cs-CZ" dirty="0"/>
          </a:p>
          <a:p>
            <a:r>
              <a:rPr lang="cs-CZ" b="1" dirty="0" smtClean="0"/>
              <a:t>sv. Václav</a:t>
            </a:r>
          </a:p>
          <a:p>
            <a:pPr lvl="1"/>
            <a:r>
              <a:rPr lang="cs-CZ" dirty="0" smtClean="0"/>
              <a:t>hluboce zbožný kníže</a:t>
            </a:r>
          </a:p>
        </p:txBody>
      </p:sp>
    </p:spTree>
    <p:extLst>
      <p:ext uri="{BB962C8B-B14F-4D97-AF65-F5344CB8AC3E}">
        <p14:creationId xmlns:p14="http://schemas.microsoft.com/office/powerpoint/2010/main" val="41832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1203"/>
          </a:xfrm>
        </p:spPr>
        <p:txBody>
          <a:bodyPr/>
          <a:lstStyle/>
          <a:p>
            <a:r>
              <a:rPr lang="cs-CZ" dirty="0" err="1" smtClean="0"/>
              <a:t>Crescente</a:t>
            </a:r>
            <a:r>
              <a:rPr lang="cs-CZ" dirty="0" smtClean="0"/>
              <a:t> fide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93949"/>
            <a:ext cx="10058400" cy="45410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základní latinská legenda o sv. Václavu</a:t>
            </a:r>
          </a:p>
          <a:p>
            <a:r>
              <a:rPr lang="cs-CZ" dirty="0" smtClean="0"/>
              <a:t>Vznik – krátce po Václavově smrti – kolem pol. 10. st.  </a:t>
            </a:r>
            <a:endParaRPr lang="cs-CZ" dirty="0"/>
          </a:p>
          <a:p>
            <a:pPr lvl="1"/>
            <a:r>
              <a:rPr lang="cs-CZ" dirty="0" smtClean="0"/>
              <a:t>Klášter sv. </a:t>
            </a:r>
            <a:r>
              <a:rPr lang="cs-CZ" dirty="0" err="1" smtClean="0"/>
              <a:t>Jimrama</a:t>
            </a:r>
            <a:r>
              <a:rPr lang="cs-CZ" dirty="0" smtClean="0"/>
              <a:t> v Řezně</a:t>
            </a:r>
          </a:p>
          <a:p>
            <a:r>
              <a:rPr lang="cs-CZ" dirty="0" smtClean="0"/>
              <a:t>Dvě recenze</a:t>
            </a:r>
          </a:p>
          <a:p>
            <a:pPr lvl="1"/>
            <a:r>
              <a:rPr lang="cs-CZ" dirty="0" smtClean="0"/>
              <a:t>Bavorská</a:t>
            </a:r>
          </a:p>
          <a:p>
            <a:pPr lvl="1"/>
            <a:r>
              <a:rPr lang="cs-CZ" dirty="0" smtClean="0"/>
              <a:t>Česká - </a:t>
            </a:r>
            <a:r>
              <a:rPr lang="cs-CZ" dirty="0" smtClean="0">
                <a:sym typeface="Symbol" panose="05050102010706020507" pitchFamily="18" charset="2"/>
              </a:rPr>
              <a:t> kol. 975 – jeden z kněží pražského </a:t>
            </a:r>
            <a:r>
              <a:rPr lang="cs-CZ" dirty="0" err="1" smtClean="0">
                <a:sym typeface="Symbol" panose="05050102010706020507" pitchFamily="18" charset="2"/>
              </a:rPr>
              <a:t>archipresbyteriátu</a:t>
            </a:r>
            <a:endParaRPr lang="cs-CZ" dirty="0">
              <a:sym typeface="Symbol" panose="05050102010706020507" pitchFamily="18" charset="2"/>
            </a:endParaRPr>
          </a:p>
          <a:p>
            <a:pPr lvl="1"/>
            <a:r>
              <a:rPr lang="cs-CZ" dirty="0" smtClean="0">
                <a:sym typeface="Symbol" panose="05050102010706020507" pitchFamily="18" charset="2"/>
              </a:rPr>
              <a:t> původem z kl. Sv. </a:t>
            </a:r>
            <a:r>
              <a:rPr lang="cs-CZ" dirty="0" err="1" smtClean="0">
                <a:sym typeface="Symbol" panose="05050102010706020507" pitchFamily="18" charset="2"/>
              </a:rPr>
              <a:t>Jimrama</a:t>
            </a:r>
            <a:r>
              <a:rPr lang="cs-CZ" dirty="0" smtClean="0">
                <a:sym typeface="Symbol" panose="05050102010706020507" pitchFamily="18" charset="2"/>
              </a:rPr>
              <a:t> v Řezně – sepsal ji v kl. Sv. Jiří – souvislost se založením pražského biskupství (973)</a:t>
            </a:r>
            <a:endParaRPr lang="cs-CZ" dirty="0" smtClean="0"/>
          </a:p>
          <a:p>
            <a:r>
              <a:rPr lang="cs-CZ" dirty="0" smtClean="0"/>
              <a:t>reflexe českých reálií – pro české publikum</a:t>
            </a:r>
          </a:p>
          <a:p>
            <a:r>
              <a:rPr lang="cs-CZ" dirty="0" smtClean="0"/>
              <a:t>Stručná, </a:t>
            </a:r>
            <a:r>
              <a:rPr lang="cs-CZ" dirty="0"/>
              <a:t>m</a:t>
            </a:r>
            <a:r>
              <a:rPr lang="cs-CZ" dirty="0" smtClean="0"/>
              <a:t>álo </a:t>
            </a:r>
            <a:r>
              <a:rPr lang="cs-CZ" dirty="0" err="1" smtClean="0"/>
              <a:t>rétorizovaná</a:t>
            </a:r>
            <a:endParaRPr lang="cs-CZ" dirty="0" smtClean="0"/>
          </a:p>
          <a:p>
            <a:r>
              <a:rPr lang="cs-CZ" dirty="0" smtClean="0"/>
              <a:t>lidové prvky</a:t>
            </a:r>
          </a:p>
          <a:p>
            <a:r>
              <a:rPr lang="cs-CZ" b="1" dirty="0" smtClean="0"/>
              <a:t>Sv. Václav </a:t>
            </a:r>
            <a:r>
              <a:rPr lang="cs-CZ" dirty="0" smtClean="0"/>
              <a:t>– mnich, asketa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5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1953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Gumpoldova</a:t>
            </a:r>
            <a:r>
              <a:rPr lang="cs-CZ" dirty="0" smtClean="0"/>
              <a:t> legenda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5085"/>
            <a:ext cx="10058400" cy="47857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Gumpold</a:t>
            </a:r>
            <a:r>
              <a:rPr lang="cs-CZ" dirty="0" smtClean="0"/>
              <a:t> († 985) – biskup italské Mantovy (</a:t>
            </a:r>
            <a:r>
              <a:rPr lang="cs-CZ" dirty="0"/>
              <a:t>p</a:t>
            </a:r>
            <a:r>
              <a:rPr lang="cs-CZ" dirty="0" smtClean="0"/>
              <a:t>ředtím patrně pobýval v Praze)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Rozšíření základního schématu </a:t>
            </a:r>
            <a:r>
              <a:rPr lang="cs-CZ" dirty="0"/>
              <a:t>z</a:t>
            </a:r>
            <a:r>
              <a:rPr lang="cs-CZ" dirty="0" smtClean="0"/>
              <a:t> legendy Crescente fide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Vznik na objednávku císaře Oty II.  - kolem r. 983, kdy Ota zemřel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Iluminovaný rukopis legendy – 1002 – 1004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kněžna Emma – objednavatelka rukopisu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Vyhnána se syny – azyl v Bavorsku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Skriptorium ve </a:t>
            </a:r>
            <a:r>
              <a:rPr lang="cs-CZ" dirty="0" err="1" smtClean="0"/>
              <a:t>Fuldě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Iluminace reflektují i scény z Kristiánovy legendy – znal ji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77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5196" y="1221475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 err="1" smtClean="0"/>
              <a:t>Gumpoldova</a:t>
            </a:r>
            <a:r>
              <a:rPr lang="cs-CZ" sz="2800" dirty="0" smtClean="0"/>
              <a:t> legenda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/>
              <a:t>předloha pro II. staroslověnskou legendu (</a:t>
            </a:r>
            <a:r>
              <a:rPr lang="cs-CZ" sz="2800" dirty="0">
                <a:sym typeface="Symbol" panose="05050102010706020507" pitchFamily="18" charset="2"/>
              </a:rPr>
              <a:t> přel. 10. a 11. st</a:t>
            </a:r>
            <a:r>
              <a:rPr lang="cs-CZ" sz="2800" dirty="0" smtClean="0">
                <a:sym typeface="Symbol" panose="05050102010706020507" pitchFamily="18" charset="2"/>
              </a:rPr>
              <a:t>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ym typeface="Symbol" panose="05050102010706020507" pitchFamily="18" charset="2"/>
              </a:rPr>
              <a:t> </a:t>
            </a:r>
            <a:r>
              <a:rPr lang="cs-CZ" sz="2800" dirty="0" smtClean="0">
                <a:sym typeface="Symbol" panose="05050102010706020507" pitchFamily="18" charset="2"/>
              </a:rPr>
              <a:t>koexistence latinské </a:t>
            </a:r>
            <a:r>
              <a:rPr lang="cs-CZ" sz="2800" dirty="0">
                <a:sym typeface="Symbol" panose="05050102010706020507" pitchFamily="18" charset="2"/>
              </a:rPr>
              <a:t>a staroslověnské liturgie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7978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 err="1" smtClean="0"/>
              <a:t>Wolfenbüttelský</a:t>
            </a:r>
            <a:r>
              <a:rPr lang="cs-CZ" sz="2800" dirty="0" smtClean="0"/>
              <a:t> </a:t>
            </a:r>
            <a:r>
              <a:rPr lang="cs-CZ" sz="2800" dirty="0"/>
              <a:t>rukopis  - </a:t>
            </a:r>
            <a:r>
              <a:rPr lang="cs-CZ" sz="2800" dirty="0">
                <a:sym typeface="Symbol" panose="05050102010706020507" pitchFamily="18" charset="2"/>
              </a:rPr>
              <a:t> 14. 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ym typeface="Symbol" panose="05050102010706020507" pitchFamily="18" charset="2"/>
              </a:rPr>
              <a:t> </a:t>
            </a:r>
            <a:r>
              <a:rPr lang="cs-CZ" sz="2400" dirty="0" err="1" smtClean="0">
                <a:sym typeface="Symbol" panose="05050102010706020507" pitchFamily="18" charset="2"/>
              </a:rPr>
              <a:t>Gumpoldova</a:t>
            </a:r>
            <a:r>
              <a:rPr lang="cs-CZ" sz="2400" dirty="0" smtClean="0">
                <a:sym typeface="Symbol" panose="05050102010706020507" pitchFamily="18" charset="2"/>
              </a:rPr>
              <a:t> </a:t>
            </a:r>
            <a:r>
              <a:rPr lang="cs-CZ" sz="2400" dirty="0">
                <a:sym typeface="Symbol" panose="05050102010706020507" pitchFamily="18" charset="2"/>
              </a:rPr>
              <a:t>legenda – do rukopisu zapsaná kol. 1006 – </a:t>
            </a:r>
            <a:r>
              <a:rPr lang="cs-CZ" sz="2400" dirty="0" smtClean="0">
                <a:sym typeface="Symbol" panose="05050102010706020507" pitchFamily="18" charset="2"/>
              </a:rPr>
              <a:t> postupně </a:t>
            </a:r>
            <a:r>
              <a:rPr lang="cs-CZ" sz="2400" dirty="0">
                <a:sym typeface="Symbol" panose="05050102010706020507" pitchFamily="18" charset="2"/>
              </a:rPr>
              <a:t>další texty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ym typeface="Symbol" panose="05050102010706020507" pitchFamily="18" charset="2"/>
              </a:rPr>
              <a:t> Legendy </a:t>
            </a:r>
            <a:r>
              <a:rPr lang="cs-CZ" sz="2400" dirty="0">
                <a:sym typeface="Symbol" panose="05050102010706020507" pitchFamily="18" charset="2"/>
              </a:rPr>
              <a:t>o </a:t>
            </a:r>
            <a:r>
              <a:rPr lang="cs-CZ" sz="2400" dirty="0" err="1">
                <a:sym typeface="Symbol" panose="05050102010706020507" pitchFamily="18" charset="2"/>
              </a:rPr>
              <a:t>Pantaleonovi</a:t>
            </a:r>
            <a:r>
              <a:rPr lang="cs-CZ" sz="2400" dirty="0">
                <a:sym typeface="Symbol" panose="05050102010706020507" pitchFamily="18" charset="2"/>
              </a:rPr>
              <a:t> a sv. Jiljí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ym typeface="Symbol" panose="05050102010706020507" pitchFamily="18" charset="2"/>
              </a:rPr>
              <a:t> homilie</a:t>
            </a:r>
            <a:r>
              <a:rPr lang="cs-CZ" sz="2400" dirty="0">
                <a:sym typeface="Symbol" panose="05050102010706020507" pitchFamily="18" charset="2"/>
              </a:rPr>
              <a:t>, </a:t>
            </a:r>
            <a:r>
              <a:rPr lang="cs-CZ" sz="2400" dirty="0" err="1">
                <a:sym typeface="Symbol" panose="05050102010706020507" pitchFamily="18" charset="2"/>
              </a:rPr>
              <a:t>Aristotelica</a:t>
            </a:r>
            <a:endParaRPr lang="cs-CZ" sz="2400" dirty="0">
              <a:sym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795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Sv. Václav</a:t>
            </a:r>
          </a:p>
          <a:p>
            <a:r>
              <a:rPr lang="cs-CZ" dirty="0" smtClean="0"/>
              <a:t>hluboká zbožnost </a:t>
            </a:r>
          </a:p>
          <a:p>
            <a:r>
              <a:rPr lang="cs-CZ" dirty="0" smtClean="0"/>
              <a:t>zájem o knížecí vládu – nezanedbává knížectví</a:t>
            </a:r>
          </a:p>
          <a:p>
            <a:r>
              <a:rPr lang="cs-CZ" dirty="0" smtClean="0"/>
              <a:t>spravedlivý kníže  - ideál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0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a/a9/Emma_and_Wenceslaus-Gumpold_manuscrip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692" y="743919"/>
            <a:ext cx="4842457" cy="539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9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8/87/Zab%C3%B3jstwo_Wac%C5%82awa.JPG/1024px-Zab%C3%B3jstwo_Wac%C5%82aw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435" y="1017431"/>
            <a:ext cx="8664948" cy="505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Kristiánova legenda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k. 10. st.</a:t>
            </a:r>
          </a:p>
          <a:p>
            <a:r>
              <a:rPr lang="cs-CZ" dirty="0" smtClean="0"/>
              <a:t>spory o pravost</a:t>
            </a:r>
          </a:p>
          <a:p>
            <a:r>
              <a:rPr lang="cs-CZ" dirty="0" smtClean="0"/>
              <a:t>autor – mnich Kristián – bratr Boleslava II. </a:t>
            </a:r>
          </a:p>
          <a:p>
            <a:r>
              <a:rPr lang="cs-CZ" dirty="0" smtClean="0"/>
              <a:t>dílo věnováno právě Vojtěchovi</a:t>
            </a:r>
          </a:p>
          <a:p>
            <a:r>
              <a:rPr lang="cs-CZ" dirty="0"/>
              <a:t>legenda o životě sv. Václava a jeho báby sv. </a:t>
            </a:r>
            <a:r>
              <a:rPr lang="cs-CZ" dirty="0" smtClean="0"/>
              <a:t>Ludmily</a:t>
            </a:r>
          </a:p>
          <a:p>
            <a:pPr lvl="1"/>
            <a:r>
              <a:rPr lang="cs-CZ" dirty="0" smtClean="0"/>
              <a:t>dle schématu daného legendou </a:t>
            </a:r>
            <a:r>
              <a:rPr lang="cs-CZ" dirty="0" err="1" smtClean="0"/>
              <a:t>Crescente</a:t>
            </a:r>
            <a:r>
              <a:rPr lang="cs-CZ" dirty="0" smtClean="0"/>
              <a:t> fide a </a:t>
            </a:r>
            <a:r>
              <a:rPr lang="cs-CZ" dirty="0" err="1" smtClean="0"/>
              <a:t>Gumpoldovou</a:t>
            </a:r>
            <a:r>
              <a:rPr lang="cs-CZ" dirty="0" smtClean="0"/>
              <a:t> legendou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21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1548" y="1344304"/>
            <a:ext cx="9720073" cy="4023360"/>
          </a:xfrm>
        </p:spPr>
        <p:txBody>
          <a:bodyPr>
            <a:normAutofit/>
          </a:bodyPr>
          <a:lstStyle/>
          <a:p>
            <a:pPr marL="331470" lvl="1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sz="2800" dirty="0" err="1"/>
              <a:t>Ludmilská</a:t>
            </a:r>
            <a:r>
              <a:rPr lang="cs-CZ" sz="2800" dirty="0"/>
              <a:t> legenda </a:t>
            </a:r>
          </a:p>
          <a:p>
            <a:pPr marL="605790" lvl="2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dle legendy </a:t>
            </a:r>
            <a:r>
              <a:rPr lang="cs-CZ" sz="2400" dirty="0" err="1"/>
              <a:t>Fuit</a:t>
            </a:r>
            <a:r>
              <a:rPr lang="cs-CZ" sz="2400" dirty="0"/>
              <a:t> in </a:t>
            </a:r>
            <a:r>
              <a:rPr lang="cs-CZ" sz="2400" dirty="0" err="1"/>
              <a:t>provincia</a:t>
            </a:r>
            <a:r>
              <a:rPr lang="cs-CZ" sz="2400" dirty="0"/>
              <a:t> </a:t>
            </a:r>
            <a:r>
              <a:rPr lang="cs-CZ" sz="2400" dirty="0" err="1"/>
              <a:t>Bohemorum</a:t>
            </a:r>
            <a:r>
              <a:rPr lang="cs-CZ" sz="2400" dirty="0"/>
              <a:t> – spory o dataci – patrně po </a:t>
            </a:r>
            <a:r>
              <a:rPr lang="cs-CZ" sz="2400" dirty="0" err="1"/>
              <a:t>Crescente</a:t>
            </a:r>
            <a:r>
              <a:rPr lang="cs-CZ" sz="2400" dirty="0"/>
              <a:t> fide - k. 10. st.</a:t>
            </a:r>
          </a:p>
          <a:p>
            <a:pPr marL="605790" lvl="2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ale základní schéma Kristiánem mnohem více rozvinuté</a:t>
            </a:r>
          </a:p>
          <a:p>
            <a:pPr marL="605790" lvl="2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konflikt s Drahomírou</a:t>
            </a:r>
          </a:p>
          <a:p>
            <a:pPr marL="605790" lvl="2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zavraždění a přenesení jejího těla Václavem z Tetína do pražského kostela sv. Jiří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0204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2493" y="880280"/>
            <a:ext cx="9720073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 žánr hagiografie - literatura </a:t>
            </a:r>
            <a:r>
              <a:rPr lang="cs-CZ" sz="2400" dirty="0"/>
              <a:t>o světcích církve- relativně </a:t>
            </a:r>
            <a:r>
              <a:rPr lang="cs-CZ" sz="2400" dirty="0" smtClean="0"/>
              <a:t>moderní termín - </a:t>
            </a:r>
            <a:r>
              <a:rPr lang="cs-CZ" sz="2400" dirty="0"/>
              <a:t>v tomto </a:t>
            </a:r>
            <a:r>
              <a:rPr lang="cs-CZ" sz="2400" dirty="0" smtClean="0"/>
              <a:t>významu </a:t>
            </a:r>
            <a:r>
              <a:rPr lang="cs-CZ" sz="2400" dirty="0"/>
              <a:t>poprvé užit v </a:t>
            </a:r>
            <a:r>
              <a:rPr lang="cs-CZ" sz="2400" dirty="0" smtClean="0"/>
              <a:t>18. st.</a:t>
            </a: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Legenda = </a:t>
            </a:r>
            <a:r>
              <a:rPr lang="cs-CZ" sz="2400" dirty="0"/>
              <a:t>liturgický nebo náboženský text, popisující život a utrpení určitého světce</a:t>
            </a: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Legenda </a:t>
            </a:r>
            <a:r>
              <a:rPr lang="cs-CZ" altLang="cs-CZ" sz="2400" dirty="0"/>
              <a:t>= to, co má být </a:t>
            </a:r>
            <a:r>
              <a:rPr lang="cs-CZ" altLang="cs-CZ" sz="2400" dirty="0" smtClean="0"/>
              <a:t>čteno</a:t>
            </a:r>
          </a:p>
          <a:p>
            <a:pPr marL="0" indent="0">
              <a:buNone/>
              <a:defRPr/>
            </a:pPr>
            <a:endParaRPr lang="cs-CZ" altLang="cs-CZ" sz="2400" dirty="0"/>
          </a:p>
          <a:p>
            <a:pPr lvl="1">
              <a:defRPr/>
            </a:pPr>
            <a:r>
              <a:rPr lang="cs-CZ" altLang="cs-CZ" sz="2000" dirty="0"/>
              <a:t>vedle historických spisů nejoblíbenější druh literatury ve </a:t>
            </a:r>
            <a:r>
              <a:rPr lang="cs-CZ" altLang="cs-CZ" sz="2000" dirty="0" smtClean="0"/>
              <a:t>středověku</a:t>
            </a:r>
          </a:p>
          <a:p>
            <a:pPr lvl="1">
              <a:defRPr/>
            </a:pPr>
            <a:endParaRPr lang="cs-CZ" altLang="cs-CZ" sz="2000" dirty="0" smtClean="0"/>
          </a:p>
          <a:p>
            <a:pPr lvl="1">
              <a:defRPr/>
            </a:pPr>
            <a:r>
              <a:rPr lang="cs-CZ" altLang="cs-CZ" sz="2000" dirty="0" smtClean="0"/>
              <a:t>předčítaly </a:t>
            </a:r>
            <a:r>
              <a:rPr lang="cs-CZ" altLang="cs-CZ" sz="2000" dirty="0"/>
              <a:t>se ve dnech svátků daných světců – součást </a:t>
            </a:r>
            <a:r>
              <a:rPr lang="cs-CZ" altLang="cs-CZ" sz="2000" dirty="0" smtClean="0"/>
              <a:t>liturgie</a:t>
            </a:r>
          </a:p>
          <a:p>
            <a:pPr lvl="1">
              <a:defRPr/>
            </a:pPr>
            <a:endParaRPr lang="cs-CZ" altLang="cs-CZ" sz="2000" dirty="0"/>
          </a:p>
          <a:p>
            <a:pPr lvl="1">
              <a:defRPr/>
            </a:pPr>
            <a:r>
              <a:rPr lang="cs-CZ" altLang="cs-CZ" sz="2000" dirty="0"/>
              <a:t>postupný přechod do povědomí široké veřejnosti – postupně i součást lidové </a:t>
            </a:r>
            <a:r>
              <a:rPr lang="cs-CZ" altLang="cs-CZ" sz="2000" dirty="0" smtClean="0"/>
              <a:t>slovesnosti</a:t>
            </a:r>
          </a:p>
          <a:p>
            <a:pPr lvl="1">
              <a:defRPr/>
            </a:pPr>
            <a:r>
              <a:rPr lang="cs-CZ" altLang="cs-CZ" sz="2000" dirty="0"/>
              <a:t>projev vazby literatury na křesťanský základ života a kultury dané doby</a:t>
            </a:r>
          </a:p>
          <a:p>
            <a:pPr lvl="1">
              <a:defRPr/>
            </a:pPr>
            <a:endParaRPr lang="cs-CZ" altLang="cs-CZ" sz="20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8823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197735"/>
            <a:ext cx="10058400" cy="483730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kromě </a:t>
            </a:r>
            <a:r>
              <a:rPr lang="cs-CZ" sz="2800" dirty="0"/>
              <a:t>toho ALE vypráví české dějiny až do doby Václavovy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pohanský </a:t>
            </a:r>
            <a:r>
              <a:rPr lang="cs-CZ" sz="2800" dirty="0"/>
              <a:t>život Čechů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pověst </a:t>
            </a:r>
            <a:r>
              <a:rPr lang="cs-CZ" sz="2800" dirty="0"/>
              <a:t>o soudkyni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byzantská </a:t>
            </a:r>
            <a:r>
              <a:rPr lang="cs-CZ" sz="2800" dirty="0"/>
              <a:t>misie (Konstantin a Metoděj</a:t>
            </a:r>
            <a:r>
              <a:rPr lang="cs-CZ" sz="2800" dirty="0" smtClean="0"/>
              <a:t>) – vlastně také forma legendy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b="1" dirty="0" smtClean="0"/>
          </a:p>
          <a:p>
            <a:pPr marL="27432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55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8845" y="1330656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b="1" dirty="0" smtClean="0"/>
              <a:t> Kristiánova </a:t>
            </a:r>
            <a:r>
              <a:rPr lang="cs-CZ" sz="2800" b="1" dirty="0"/>
              <a:t>legenda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vlastně dvoj či </a:t>
            </a:r>
            <a:r>
              <a:rPr lang="cs-CZ" sz="2400" dirty="0" err="1"/>
              <a:t>trojlegenda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synkreze západní latinské vzdělanosti a vzdělanosti </a:t>
            </a:r>
            <a:r>
              <a:rPr lang="cs-CZ" sz="2400" dirty="0" err="1"/>
              <a:t>cyrilo</a:t>
            </a:r>
            <a:r>
              <a:rPr lang="cs-CZ" sz="2400" dirty="0"/>
              <a:t> – metodějské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doklad pro kontinuitu </a:t>
            </a:r>
            <a:r>
              <a:rPr lang="cs-CZ" sz="2400" dirty="0" smtClean="0"/>
              <a:t>velkomoravské </a:t>
            </a:r>
            <a:r>
              <a:rPr lang="cs-CZ" sz="2400" dirty="0"/>
              <a:t>slovanské vzdělanosti v přemyslovských Čechách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pramen pro dějiny počátků českého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208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Sv. Václav</a:t>
            </a:r>
          </a:p>
          <a:p>
            <a:r>
              <a:rPr lang="cs-CZ" dirty="0"/>
              <a:t>hluboce zbožný</a:t>
            </a:r>
          </a:p>
          <a:p>
            <a:r>
              <a:rPr lang="cs-CZ" dirty="0"/>
              <a:t>kníže – spravedlivý, milosrdný, ctnostný, moudrý již od dětství</a:t>
            </a:r>
          </a:p>
          <a:p>
            <a:r>
              <a:rPr lang="cs-CZ" dirty="0"/>
              <a:t>touha po mnišském životě a zříci se vlády ve prospěch bratra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697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Kristiánova legenda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Text 2 – Příkladný život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Text 3 - Zázraky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3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Kristiánova legenda a přemyslovská pověst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legenda o životě sv. Václava a jeho báby sv. Ludmily</a:t>
            </a:r>
          </a:p>
          <a:p>
            <a:r>
              <a:rPr lang="cs-CZ" dirty="0" smtClean="0"/>
              <a:t>kromě toho ALE vypráví </a:t>
            </a:r>
            <a:r>
              <a:rPr lang="cs-CZ" dirty="0"/>
              <a:t>české dějiny až do doby </a:t>
            </a:r>
            <a:r>
              <a:rPr lang="cs-CZ" dirty="0" smtClean="0"/>
              <a:t>Václavovy</a:t>
            </a:r>
          </a:p>
          <a:p>
            <a:r>
              <a:rPr lang="cs-CZ" dirty="0" smtClean="0"/>
              <a:t>pohanský život Čechů</a:t>
            </a:r>
          </a:p>
          <a:p>
            <a:r>
              <a:rPr lang="cs-CZ" dirty="0" smtClean="0"/>
              <a:t>pověst o soudkyni</a:t>
            </a:r>
          </a:p>
          <a:p>
            <a:r>
              <a:rPr lang="cs-CZ" dirty="0" smtClean="0"/>
              <a:t>byzantská misie (Konstantin a Metoděj)</a:t>
            </a:r>
          </a:p>
          <a:p>
            <a:r>
              <a:rPr lang="cs-CZ" dirty="0" smtClean="0"/>
              <a:t>rozsáhlejší a jiné zpracování přemyslovské pověsti - Kosmas</a:t>
            </a:r>
          </a:p>
        </p:txBody>
      </p:sp>
    </p:spTree>
    <p:extLst>
      <p:ext uri="{BB962C8B-B14F-4D97-AF65-F5344CB8AC3E}">
        <p14:creationId xmlns:p14="http://schemas.microsoft.com/office/powerpoint/2010/main" val="3772701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5256" y="751267"/>
            <a:ext cx="8596668" cy="832834"/>
          </a:xfrm>
        </p:spPr>
        <p:txBody>
          <a:bodyPr/>
          <a:lstStyle/>
          <a:p>
            <a:r>
              <a:rPr lang="cs-CZ" dirty="0"/>
              <a:t>Přemyslovská </a:t>
            </a:r>
            <a:r>
              <a:rPr lang="cs-CZ" dirty="0" smtClean="0"/>
              <a:t>pověst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1233" y="1897999"/>
            <a:ext cx="8596668" cy="4457261"/>
          </a:xfrm>
        </p:spPr>
        <p:txBody>
          <a:bodyPr>
            <a:normAutofit/>
          </a:bodyPr>
          <a:lstStyle/>
          <a:p>
            <a:r>
              <a:rPr lang="cs-CZ" sz="2000" dirty="0"/>
              <a:t>Přemyslovský kníže </a:t>
            </a:r>
            <a:r>
              <a:rPr lang="cs-CZ" sz="2000" dirty="0" smtClean="0"/>
              <a:t>- až do </a:t>
            </a:r>
            <a:r>
              <a:rPr lang="cs-CZ" sz="2000" dirty="0"/>
              <a:t>12. st. nástupcem mýtického Přemysla </a:t>
            </a:r>
            <a:r>
              <a:rPr lang="cs-CZ" sz="2000" dirty="0" smtClean="0"/>
              <a:t>Oráče</a:t>
            </a:r>
          </a:p>
          <a:p>
            <a:r>
              <a:rPr lang="cs-CZ" sz="2000" dirty="0" smtClean="0"/>
              <a:t>až ve druhé řadě byl vikářem věčného knížete panujícího Čechům – sv. Václava</a:t>
            </a:r>
          </a:p>
          <a:p>
            <a:r>
              <a:rPr lang="cs-CZ" sz="2000" dirty="0" smtClean="0"/>
              <a:t>nastolování knížat na kamenný stolec - </a:t>
            </a:r>
            <a:r>
              <a:rPr lang="cs-CZ" sz="2000" dirty="0"/>
              <a:t>návaznost na pohanskou dobu i </a:t>
            </a:r>
            <a:r>
              <a:rPr lang="cs-CZ" sz="2000" dirty="0" smtClean="0"/>
              <a:t>před-přemyslovskou tradici</a:t>
            </a:r>
          </a:p>
          <a:p>
            <a:pPr lvl="1"/>
            <a:r>
              <a:rPr lang="cs-CZ" sz="1800" dirty="0" smtClean="0"/>
              <a:t> </a:t>
            </a:r>
            <a:r>
              <a:rPr lang="cs-CZ" sz="1800" dirty="0"/>
              <a:t>ta musela být </a:t>
            </a:r>
            <a:r>
              <a:rPr lang="cs-CZ" sz="1800" dirty="0" smtClean="0"/>
              <a:t>živá - </a:t>
            </a:r>
            <a:r>
              <a:rPr lang="cs-CZ" sz="1800" dirty="0"/>
              <a:t>stolec nebyl </a:t>
            </a:r>
            <a:r>
              <a:rPr lang="cs-CZ" sz="1800" dirty="0" smtClean="0"/>
              <a:t>pokřesťanštěn </a:t>
            </a:r>
          </a:p>
          <a:p>
            <a:pPr lvl="1"/>
            <a:r>
              <a:rPr lang="cs-CZ" sz="1800" dirty="0" smtClean="0"/>
              <a:t>změna až ve 13. st. s dědičným královským titulem a rituálem korunovace</a:t>
            </a:r>
            <a:endParaRPr lang="cs-CZ" sz="1800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74374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272" y="1388853"/>
            <a:ext cx="9720073" cy="4023360"/>
          </a:xfrm>
        </p:spPr>
        <p:txBody>
          <a:bodyPr/>
          <a:lstStyle/>
          <a:p>
            <a:r>
              <a:rPr lang="cs-CZ" sz="2000" dirty="0"/>
              <a:t>Přemyslovci adaptovali pro své potřeby prakticky celou </a:t>
            </a:r>
            <a:r>
              <a:rPr lang="cs-CZ" sz="2000" dirty="0" smtClean="0"/>
              <a:t>dosavadní tradici </a:t>
            </a:r>
            <a:r>
              <a:rPr lang="cs-CZ" sz="2000" dirty="0"/>
              <a:t>kmene </a:t>
            </a:r>
            <a:r>
              <a:rPr lang="cs-CZ" sz="2000" dirty="0" smtClean="0"/>
              <a:t>Čechů </a:t>
            </a:r>
            <a:endParaRPr lang="cs-CZ" sz="2000" dirty="0"/>
          </a:p>
          <a:p>
            <a:pPr marL="128016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bájné </a:t>
            </a:r>
            <a:r>
              <a:rPr lang="cs-CZ" dirty="0"/>
              <a:t>dějiny</a:t>
            </a:r>
          </a:p>
          <a:p>
            <a:pPr lvl="1"/>
            <a:r>
              <a:rPr lang="cs-CZ" dirty="0"/>
              <a:t>přímá vazba na před národní </a:t>
            </a:r>
            <a:r>
              <a:rPr lang="cs-CZ" dirty="0" smtClean="0"/>
              <a:t>organismus</a:t>
            </a:r>
          </a:p>
          <a:p>
            <a:pPr lvl="1"/>
            <a:r>
              <a:rPr lang="cs-CZ" dirty="0" smtClean="0"/>
              <a:t>Pověst - </a:t>
            </a:r>
            <a:r>
              <a:rPr lang="cs-CZ" dirty="0"/>
              <a:t>zachovaná v Kristiánově legendě a v Kosmově kronice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8771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9019" y="1104181"/>
            <a:ext cx="9720073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učená </a:t>
            </a:r>
            <a:r>
              <a:rPr lang="cs-CZ" b="1" dirty="0"/>
              <a:t>a literárně adaptovaná látka pro potřeby nového přemyslovského </a:t>
            </a:r>
            <a:r>
              <a:rPr lang="cs-CZ" b="1" dirty="0" smtClean="0"/>
              <a:t>státu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nevypráví </a:t>
            </a:r>
            <a:r>
              <a:rPr lang="cs-CZ" b="1" dirty="0"/>
              <a:t>o tom jak byl kdysi dávno ustrojen český </a:t>
            </a:r>
            <a:r>
              <a:rPr lang="cs-CZ" b="1" dirty="0" smtClean="0"/>
              <a:t>kmen ALE </a:t>
            </a:r>
            <a:r>
              <a:rPr lang="cs-CZ" b="1" dirty="0"/>
              <a:t>jak byl ustrojen </a:t>
            </a:r>
            <a:r>
              <a:rPr lang="cs-CZ" b="1" dirty="0" smtClean="0"/>
              <a:t>SOUČASNÝ PŘEMYSLOVSKÝ STÁT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ne historie, ale spíše sociologie českého knížectví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5255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svatováclavské Legendy dalších staletí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homilie </a:t>
            </a:r>
            <a:r>
              <a:rPr lang="cs-CZ" dirty="0" err="1" smtClean="0"/>
              <a:t>Licet</a:t>
            </a:r>
            <a:r>
              <a:rPr lang="cs-CZ" dirty="0" smtClean="0"/>
              <a:t> </a:t>
            </a:r>
            <a:r>
              <a:rPr lang="cs-CZ" dirty="0" err="1" smtClean="0"/>
              <a:t>plura</a:t>
            </a:r>
            <a:r>
              <a:rPr lang="cs-CZ" dirty="0" smtClean="0"/>
              <a:t> (incipit)</a:t>
            </a:r>
          </a:p>
          <a:p>
            <a:r>
              <a:rPr lang="cs-CZ" dirty="0" err="1" smtClean="0"/>
              <a:t>Oportret</a:t>
            </a:r>
            <a:r>
              <a:rPr lang="cs-CZ" dirty="0" smtClean="0"/>
              <a:t> nos </a:t>
            </a:r>
            <a:r>
              <a:rPr lang="cs-CZ" dirty="0" err="1" smtClean="0"/>
              <a:t>fratres</a:t>
            </a:r>
            <a:endParaRPr lang="cs-CZ" dirty="0" smtClean="0"/>
          </a:p>
          <a:p>
            <a:pPr lvl="1"/>
            <a:r>
              <a:rPr lang="cs-CZ" dirty="0" smtClean="0"/>
              <a:t>rýmované prozaické přepracování </a:t>
            </a:r>
            <a:r>
              <a:rPr lang="cs-CZ" dirty="0" err="1" smtClean="0"/>
              <a:t>Gumpoldovy</a:t>
            </a:r>
            <a:r>
              <a:rPr lang="cs-CZ" dirty="0" smtClean="0"/>
              <a:t> legendy</a:t>
            </a:r>
          </a:p>
          <a:p>
            <a:r>
              <a:rPr lang="cs-CZ" dirty="0" smtClean="0"/>
              <a:t>II. staroslověnská legenda</a:t>
            </a:r>
          </a:p>
          <a:p>
            <a:pPr lvl="1"/>
            <a:r>
              <a:rPr lang="cs-CZ" dirty="0" smtClean="0"/>
              <a:t>vychází z </a:t>
            </a:r>
            <a:r>
              <a:rPr lang="cs-CZ" dirty="0" err="1" smtClean="0"/>
              <a:t>Gumpoldovy</a:t>
            </a:r>
            <a:r>
              <a:rPr lang="cs-CZ" dirty="0" smtClean="0"/>
              <a:t> legendy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13. 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Oriente </a:t>
            </a:r>
            <a:r>
              <a:rPr lang="cs-CZ" dirty="0" err="1"/>
              <a:t>iam</a:t>
            </a:r>
            <a:r>
              <a:rPr lang="cs-CZ" dirty="0"/>
              <a:t> sole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14. 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Karel IV.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1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03012" cy="8750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Další vývoj </a:t>
            </a:r>
            <a:r>
              <a:rPr lang="cs-CZ" dirty="0" err="1" smtClean="0"/>
              <a:t>legendistiky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3513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11. a 12. století v českém knížectví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Politické klima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Společnost a kultura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Postup christianizace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noví světci a světice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Vnitřní kolonizace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Kontakty se zahraničím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800" dirty="0" smtClean="0"/>
              <a:t> sňatky Přemyslovců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800" dirty="0" smtClean="0"/>
              <a:t>Podpora císaře na jeho taženích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800" dirty="0" smtClean="0"/>
              <a:t>Kontakty s císařským dvorem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800" dirty="0" smtClean="0"/>
              <a:t>Kontakty s kurií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92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985" y="1283868"/>
            <a:ext cx="9613900" cy="40957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/>
              <a:t>M</a:t>
            </a:r>
            <a:r>
              <a:rPr lang="cs-CZ" sz="2800" dirty="0" smtClean="0"/>
              <a:t>noho </a:t>
            </a:r>
            <a:r>
              <a:rPr lang="cs-CZ" sz="2800" dirty="0"/>
              <a:t>legend vzniklo </a:t>
            </a:r>
            <a:r>
              <a:rPr lang="cs-CZ" sz="2800" dirty="0" smtClean="0"/>
              <a:t>účelně</a:t>
            </a:r>
          </a:p>
          <a:p>
            <a:pPr>
              <a:defRPr/>
            </a:pPr>
            <a:endParaRPr lang="cs-CZ" sz="2800" dirty="0" smtClean="0"/>
          </a:p>
          <a:p>
            <a:pPr lvl="1">
              <a:defRPr/>
            </a:pPr>
            <a:r>
              <a:rPr lang="cs-CZ" sz="2400" dirty="0" smtClean="0"/>
              <a:t> podpora nebo iniciace </a:t>
            </a:r>
            <a:r>
              <a:rPr lang="cs-CZ" sz="2400" dirty="0"/>
              <a:t>kanonizačního </a:t>
            </a:r>
            <a:r>
              <a:rPr lang="cs-CZ" sz="2400" dirty="0" smtClean="0"/>
              <a:t>řízení</a:t>
            </a:r>
          </a:p>
          <a:p>
            <a:pPr lvl="1">
              <a:defRPr/>
            </a:pPr>
            <a:r>
              <a:rPr lang="cs-CZ" sz="2400" dirty="0" smtClean="0"/>
              <a:t>úsilí státu </a:t>
            </a:r>
            <a:r>
              <a:rPr lang="cs-CZ" sz="2400" dirty="0"/>
              <a:t>o vyšší mezinárodní </a:t>
            </a:r>
            <a:r>
              <a:rPr lang="cs-CZ" sz="2400" dirty="0" smtClean="0"/>
              <a:t>prestiž</a:t>
            </a:r>
          </a:p>
          <a:p>
            <a:pPr lvl="1">
              <a:defRPr/>
            </a:pPr>
            <a:r>
              <a:rPr lang="cs-CZ" sz="2400" dirty="0" smtClean="0"/>
              <a:t>úsilí o </a:t>
            </a:r>
            <a:r>
              <a:rPr lang="cs-CZ" sz="2400" dirty="0"/>
              <a:t>uznání papežské kurie – např. o povýšení biskupství na </a:t>
            </a:r>
            <a:r>
              <a:rPr lang="cs-CZ" sz="2400" dirty="0" smtClean="0"/>
              <a:t>arcibiskupství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478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Nové církevní řády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Premonstráti</a:t>
            </a:r>
          </a:p>
          <a:p>
            <a:pPr lvl="1">
              <a:defRPr/>
            </a:pPr>
            <a:r>
              <a:rPr lang="cs-CZ" dirty="0" smtClean="0"/>
              <a:t>1121 – Norbert z </a:t>
            </a:r>
            <a:r>
              <a:rPr lang="cs-CZ" dirty="0" err="1" smtClean="0"/>
              <a:t>Xanten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První mateřský klášter – </a:t>
            </a:r>
            <a:r>
              <a:rPr lang="cs-CZ" dirty="0" err="1" smtClean="0"/>
              <a:t>Prémontré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V Čechách – 1142 – klášter v Praze na Strahově </a:t>
            </a:r>
          </a:p>
          <a:p>
            <a:pPr lvl="1">
              <a:defRPr/>
            </a:pPr>
            <a:r>
              <a:rPr lang="cs-CZ" dirty="0" smtClean="0"/>
              <a:t>Řád řeholních kanovníků</a:t>
            </a:r>
          </a:p>
          <a:p>
            <a:pPr lvl="1">
              <a:defRPr/>
            </a:pPr>
            <a:r>
              <a:rPr lang="cs-CZ" dirty="0" smtClean="0"/>
              <a:t>Kněžské povinnosti mezi věřícími (kazatelství, zpovědi)</a:t>
            </a:r>
          </a:p>
          <a:p>
            <a:pPr>
              <a:defRPr/>
            </a:pPr>
            <a:r>
              <a:rPr lang="cs-CZ" dirty="0" smtClean="0"/>
              <a:t>Cisterciáci</a:t>
            </a:r>
          </a:p>
          <a:p>
            <a:pPr lvl="1">
              <a:defRPr/>
            </a:pPr>
            <a:r>
              <a:rPr lang="cs-CZ" dirty="0" smtClean="0"/>
              <a:t>1098 – reformní benediktini</a:t>
            </a:r>
          </a:p>
          <a:p>
            <a:pPr lvl="1">
              <a:defRPr/>
            </a:pPr>
            <a:r>
              <a:rPr lang="cs-CZ" dirty="0" smtClean="0"/>
              <a:t>Robert z </a:t>
            </a:r>
            <a:r>
              <a:rPr lang="cs-CZ" dirty="0" err="1" smtClean="0"/>
              <a:t>Molesme</a:t>
            </a:r>
            <a:r>
              <a:rPr lang="cs-CZ" dirty="0"/>
              <a:t> </a:t>
            </a:r>
            <a:r>
              <a:rPr lang="cs-CZ" dirty="0" smtClean="0"/>
              <a:t>– první konvent v </a:t>
            </a:r>
            <a:r>
              <a:rPr lang="cs-CZ" dirty="0" err="1" smtClean="0"/>
              <a:t>Citeaux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Návrat k benediktinské řeholi podle Benedikta z </a:t>
            </a:r>
            <a:r>
              <a:rPr lang="cs-CZ" dirty="0" err="1" smtClean="0"/>
              <a:t>Nursie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„</a:t>
            </a:r>
            <a:r>
              <a:rPr lang="cs-CZ" dirty="0" err="1" smtClean="0"/>
              <a:t>Ora</a:t>
            </a:r>
            <a:r>
              <a:rPr lang="cs-CZ" dirty="0" smtClean="0"/>
              <a:t> et </a:t>
            </a:r>
            <a:r>
              <a:rPr lang="cs-CZ" dirty="0" err="1" smtClean="0"/>
              <a:t>labora</a:t>
            </a:r>
            <a:r>
              <a:rPr lang="cs-CZ" dirty="0" smtClean="0"/>
              <a:t>“, Prostota, odříkání</a:t>
            </a:r>
          </a:p>
          <a:p>
            <a:pPr lvl="1">
              <a:defRPr/>
            </a:pPr>
            <a:r>
              <a:rPr lang="cs-CZ" dirty="0" smtClean="0"/>
              <a:t>Kláštery spíše mimo osídlené oblasti</a:t>
            </a:r>
          </a:p>
        </p:txBody>
      </p:sp>
    </p:spTree>
    <p:extLst>
      <p:ext uri="{BB962C8B-B14F-4D97-AF65-F5344CB8AC3E}">
        <p14:creationId xmlns:p14="http://schemas.microsoft.com/office/powerpoint/2010/main" val="8301662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Fenomén křížových výprav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První křížová výprava – 1095, papež </a:t>
            </a:r>
            <a:r>
              <a:rPr lang="cs-CZ" dirty="0"/>
              <a:t>U</a:t>
            </a:r>
            <a:r>
              <a:rPr lang="cs-CZ" dirty="0" smtClean="0"/>
              <a:t>rban II.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Původní cíl – dobýt z rukou pohanů Svatou zemi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Svolával je papež, ale i císař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Účastníci: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 pokání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smtClean="0"/>
              <a:t>odpuštění hříchů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smtClean="0"/>
              <a:t>naděje na věčný život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Křížové výpravy jako módní trend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Rytířství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Úzce spjato s křížovými výpravami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Rytíř – typ bojovníka ztělesňujícího nejen fyzickou sílu a obratnost, ale i mravní kvality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Rytířské ctnosti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Miles</a:t>
            </a:r>
            <a:r>
              <a:rPr lang="cs-CZ" dirty="0" smtClean="0"/>
              <a:t> Christi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noví světci a světice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sv. Prokop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bl</a:t>
            </a:r>
            <a:r>
              <a:rPr lang="cs-CZ" dirty="0" smtClean="0"/>
              <a:t>. </a:t>
            </a:r>
            <a:r>
              <a:rPr lang="cs-CZ" dirty="0" err="1" smtClean="0"/>
              <a:t>Hroznata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sv. Anežka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rovněž obměny v kultu stávajících světců – např. prvky rytířství – </a:t>
            </a:r>
            <a:r>
              <a:rPr lang="cs-CZ" dirty="0" err="1" smtClean="0"/>
              <a:t>miles</a:t>
            </a:r>
            <a:r>
              <a:rPr lang="cs-CZ" dirty="0" smtClean="0"/>
              <a:t> Christi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Např. svatováclavský kult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6080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o sv. Prokopu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Vita maior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Vita minor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Menší život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starší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v zachované podobě z poč. 13. 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základ ale už v Sázavském letopisu (12. st.)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úcta k Prokopovi – regionální – České knížectví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souvislost se zápasem slovanské a latinské liturgie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patriotické zacílení legendy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lidový světec</a:t>
            </a:r>
          </a:p>
        </p:txBody>
      </p:sp>
    </p:spTree>
    <p:extLst>
      <p:ext uri="{BB962C8B-B14F-4D97-AF65-F5344CB8AC3E}">
        <p14:creationId xmlns:p14="http://schemas.microsoft.com/office/powerpoint/2010/main" val="25706426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Blahoslavený </a:t>
            </a:r>
            <a:r>
              <a:rPr lang="cs-CZ" dirty="0" err="1" smtClean="0"/>
              <a:t>Hroznata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šlechtic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</a:t>
            </a:r>
            <a:r>
              <a:rPr lang="cs-CZ" dirty="0"/>
              <a:t>. 12. st. – vysoké úřady na přemyslovském dvoře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zakladatel </a:t>
            </a:r>
            <a:r>
              <a:rPr lang="cs-CZ" dirty="0"/>
              <a:t>kláštera v </a:t>
            </a:r>
            <a:r>
              <a:rPr lang="cs-CZ" dirty="0" smtClean="0"/>
              <a:t>Teplé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premonstráti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32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o </a:t>
            </a:r>
            <a:r>
              <a:rPr lang="cs-CZ" dirty="0" err="1" smtClean="0"/>
              <a:t>bl</a:t>
            </a:r>
            <a:r>
              <a:rPr lang="cs-CZ" dirty="0" smtClean="0"/>
              <a:t>. </a:t>
            </a:r>
            <a:r>
              <a:rPr lang="cs-CZ" dirty="0" err="1" smtClean="0"/>
              <a:t>Hroznatovi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legenda </a:t>
            </a:r>
            <a:r>
              <a:rPr lang="cs-CZ" dirty="0"/>
              <a:t>– vznik pol. 13. st. </a:t>
            </a:r>
            <a:r>
              <a:rPr lang="cs-CZ" dirty="0" smtClean="0"/>
              <a:t>v </a:t>
            </a:r>
            <a:r>
              <a:rPr lang="cs-CZ" dirty="0"/>
              <a:t>tepelském klášteře (opat Benedikt a Oldřich)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slib poutě do Jeruzaléma – neuskutečněna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pouť </a:t>
            </a:r>
            <a:r>
              <a:rPr lang="cs-CZ" dirty="0"/>
              <a:t>do </a:t>
            </a:r>
            <a:r>
              <a:rPr lang="cs-CZ" dirty="0" smtClean="0"/>
              <a:t>Říma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papež mu jako pokání uložil založení kláštera na rodových </a:t>
            </a:r>
            <a:r>
              <a:rPr lang="cs-CZ" dirty="0" smtClean="0"/>
              <a:t>statcích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edice: </a:t>
            </a:r>
            <a:r>
              <a:rPr lang="cs-CZ" i="1" dirty="0"/>
              <a:t>Život Blahoslaveného </a:t>
            </a:r>
            <a:r>
              <a:rPr lang="cs-CZ" i="1" dirty="0" err="1"/>
              <a:t>Hroznaty</a:t>
            </a:r>
            <a:r>
              <a:rPr lang="cs-CZ" i="1" dirty="0"/>
              <a:t> (Vita </a:t>
            </a:r>
            <a:r>
              <a:rPr lang="cs-CZ" i="1" dirty="0" err="1"/>
              <a:t>fratris</a:t>
            </a:r>
            <a:r>
              <a:rPr lang="cs-CZ" i="1" dirty="0"/>
              <a:t> </a:t>
            </a:r>
            <a:r>
              <a:rPr lang="cs-CZ" i="1" dirty="0" err="1"/>
              <a:t>Hroznatae</a:t>
            </a:r>
            <a:r>
              <a:rPr lang="cs-CZ" i="1" dirty="0"/>
              <a:t>), </a:t>
            </a:r>
            <a:r>
              <a:rPr lang="cs-CZ" dirty="0"/>
              <a:t>in: FRB I. Ed. Josef </a:t>
            </a:r>
            <a:r>
              <a:rPr lang="cs-CZ" dirty="0" err="1"/>
              <a:t>Emler</a:t>
            </a:r>
            <a:r>
              <a:rPr lang="cs-CZ" dirty="0"/>
              <a:t>, Praha 1873.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7902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04069"/>
          </a:xfrm>
        </p:spPr>
        <p:txBody>
          <a:bodyPr/>
          <a:lstStyle/>
          <a:p>
            <a:r>
              <a:rPr lang="cs-CZ" dirty="0" smtClean="0"/>
              <a:t>sv. Anežka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83140"/>
            <a:ext cx="10058400" cy="44519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Přemyslovna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dcera Přemysla Otakara I. a Konstancie Uherské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abatyše kláštera Na Františku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nabídky k sňatku – rušeny, další odmítla – řeholní život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1232 s bratrem Václavem I. špitál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1252 potvrzen papežem jako špitální a rytířský řád křižovníků s červenou hvězdou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1234 – podvojný klášter na Františku – řehole sv. Františka – klarisky a minorité</a:t>
            </a:r>
          </a:p>
        </p:txBody>
      </p:sp>
    </p:spTree>
    <p:extLst>
      <p:ext uri="{BB962C8B-B14F-4D97-AF65-F5344CB8AC3E}">
        <p14:creationId xmlns:p14="http://schemas.microsoft.com/office/powerpoint/2010/main" val="39038280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o sv. Anežce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latinská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poč</a:t>
            </a:r>
            <a:r>
              <a:rPr lang="cs-CZ" dirty="0"/>
              <a:t>. 14. st</a:t>
            </a:r>
            <a:r>
              <a:rPr lang="cs-CZ" dirty="0" smtClean="0"/>
              <a:t>. – snad okolo r. 1320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autor</a:t>
            </a:r>
            <a:r>
              <a:rPr lang="cs-CZ" dirty="0"/>
              <a:t>: františkán neznámého </a:t>
            </a:r>
            <a:r>
              <a:rPr lang="cs-CZ" dirty="0" smtClean="0"/>
              <a:t>jména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text </a:t>
            </a:r>
            <a:r>
              <a:rPr lang="cs-CZ" dirty="0"/>
              <a:t>sepsal na žádost sester klarisek z Anežčina kláštera na Františku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chvála </a:t>
            </a:r>
            <a:r>
              <a:rPr lang="cs-CZ" dirty="0"/>
              <a:t>Anežčiných snah o zachování původní františkánské řehole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snad </a:t>
            </a:r>
            <a:r>
              <a:rPr lang="cs-CZ" dirty="0"/>
              <a:t>projev snahy o Anežčinu </a:t>
            </a:r>
            <a:r>
              <a:rPr lang="cs-CZ" dirty="0" smtClean="0"/>
              <a:t>kanonizaci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 její kanonizaci usilovala i Eliška Přemyslovna – marně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6450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přesto legenda oblíbená – značné rozšíření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dochována i v rukopisech zahraniční provenience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překlad do němčiny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 jeho základě </a:t>
            </a:r>
            <a:r>
              <a:rPr lang="cs-CZ" dirty="0" smtClean="0"/>
              <a:t>pak </a:t>
            </a:r>
            <a:r>
              <a:rPr lang="cs-CZ" dirty="0"/>
              <a:t>i české veršované zpracování legendy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 13. st. obliba nových světic – i z panovnických </a:t>
            </a:r>
            <a:r>
              <a:rPr lang="cs-CZ" dirty="0" smtClean="0"/>
              <a:t>dynastií </a:t>
            </a:r>
            <a:r>
              <a:rPr lang="cs-CZ" dirty="0"/>
              <a:t>– např. Alžběta Durynská (kanonizována 1235)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33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08583" y="999203"/>
            <a:ext cx="10892263" cy="328619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cs-CZ" altLang="cs-CZ" sz="2400" dirty="0" smtClean="0"/>
          </a:p>
          <a:p>
            <a:pPr lvl="1" eaLnBrk="1" hangingPunct="1"/>
            <a:r>
              <a:rPr lang="cs-CZ" altLang="cs-CZ" sz="2000" dirty="0" smtClean="0"/>
              <a:t>První legendy vznikají ve 2. st. n. l. jako vyprávění o životě a utrpení křesťanských mučedníků </a:t>
            </a:r>
          </a:p>
          <a:p>
            <a:pPr marL="128016" lvl="1" indent="0" eaLnBrk="1" hangingPunct="1">
              <a:buNone/>
            </a:pP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/>
              <a:t> vzor z tradice biografií o význačných osobnostech – pozdní antika </a:t>
            </a:r>
          </a:p>
          <a:p>
            <a:pPr marL="128016" lvl="1" indent="0" eaLnBrk="1" hangingPunct="1">
              <a:buNone/>
            </a:pPr>
            <a:endParaRPr lang="cs-CZ" altLang="cs-CZ" sz="2000" dirty="0"/>
          </a:p>
          <a:p>
            <a:pPr lvl="1" eaLnBrk="1" hangingPunct="1"/>
            <a:r>
              <a:rPr lang="cs-CZ" altLang="cs-CZ" sz="2000" dirty="0" smtClean="0"/>
              <a:t>kánon jak takový typ literatury psát</a:t>
            </a:r>
          </a:p>
          <a:p>
            <a:pPr marL="128016" lvl="1" indent="0" eaLnBrk="1" hangingPunct="1">
              <a:buNone/>
            </a:pP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/>
              <a:t>Podobnost i s antickým dobrodružným románem a novelou</a:t>
            </a:r>
          </a:p>
        </p:txBody>
      </p:sp>
    </p:spTree>
    <p:extLst>
      <p:ext uri="{BB962C8B-B14F-4D97-AF65-F5344CB8AC3E}">
        <p14:creationId xmlns:p14="http://schemas.microsoft.com/office/powerpoint/2010/main" val="39862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o sv. </a:t>
            </a:r>
            <a:r>
              <a:rPr lang="cs-CZ" dirty="0" err="1" smtClean="0"/>
              <a:t>anežce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topické prvky:</a:t>
            </a:r>
          </a:p>
          <a:p>
            <a:r>
              <a:rPr lang="cs-CZ" dirty="0"/>
              <a:t>Anežčina matka má během těhotenství </a:t>
            </a:r>
            <a:r>
              <a:rPr lang="cs-CZ" dirty="0" smtClean="0"/>
              <a:t>sen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v komnatě se svými rouchy nalezne hrubý prostý šedý šat a provaz – roucho klarisek </a:t>
            </a:r>
          </a:p>
          <a:p>
            <a:pPr lvl="1"/>
            <a:r>
              <a:rPr lang="cs-CZ" dirty="0" smtClean="0"/>
              <a:t>hlas </a:t>
            </a:r>
            <a:r>
              <a:rPr lang="cs-CZ" dirty="0"/>
              <a:t>jí oznámí, že její dítě bude užívat tohoto oděvu a stane se světlem lidu v Čechách</a:t>
            </a:r>
          </a:p>
          <a:p>
            <a:r>
              <a:rPr lang="cs-CZ" dirty="0"/>
              <a:t>po narození:</a:t>
            </a:r>
          </a:p>
          <a:p>
            <a:r>
              <a:rPr lang="cs-CZ" dirty="0"/>
              <a:t>Anežka ihned po narození tělesná znamení uvozující její budoucí </a:t>
            </a:r>
            <a:r>
              <a:rPr lang="cs-CZ" dirty="0" smtClean="0"/>
              <a:t>svatost</a:t>
            </a:r>
          </a:p>
          <a:p>
            <a:pPr lvl="1"/>
            <a:r>
              <a:rPr lang="cs-CZ" dirty="0"/>
              <a:t>v kolébce mívala nohy a ruce přes sebe na způsob kříže – Kristus bude navěky přebývat na jejích prsou a zaslíbí mu své panenství</a:t>
            </a:r>
          </a:p>
          <a:p>
            <a:pPr lvl="1"/>
            <a:r>
              <a:rPr lang="cs-CZ" dirty="0"/>
              <a:t>ve třech letech zasnoubena – klášter </a:t>
            </a:r>
            <a:r>
              <a:rPr lang="cs-CZ" dirty="0" err="1"/>
              <a:t>Třebnice</a:t>
            </a:r>
            <a:r>
              <a:rPr lang="cs-CZ" dirty="0"/>
              <a:t> –zde výchova – modlitby před obrazem Krista a Panny Marie – zbožnější než ostatní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5719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2103120"/>
            <a:ext cx="10178955" cy="4024725"/>
          </a:xfrm>
        </p:spPr>
        <p:txBody>
          <a:bodyPr>
            <a:normAutofit/>
          </a:bodyPr>
          <a:lstStyle/>
          <a:p>
            <a:pPr lvl="1"/>
            <a:r>
              <a:rPr lang="cs-CZ" sz="2000" dirty="0" smtClean="0"/>
              <a:t>zasnoubení </a:t>
            </a:r>
            <a:r>
              <a:rPr lang="cs-CZ" sz="2000" dirty="0"/>
              <a:t>zrušeno – zpět do Čech – 6 let – klášter Doksany </a:t>
            </a:r>
          </a:p>
          <a:p>
            <a:pPr lvl="1"/>
            <a:r>
              <a:rPr lang="cs-CZ" sz="2000" dirty="0" smtClean="0"/>
              <a:t>zde </a:t>
            </a:r>
            <a:r>
              <a:rPr lang="cs-CZ" sz="2000" dirty="0"/>
              <a:t>vynikala umírněností nezvyklou u dětí jejího věku – vyvarovala se her, dodržovala dobré mravy a nejraději se zdržoval v kostele</a:t>
            </a:r>
          </a:p>
          <a:p>
            <a:pPr lvl="1"/>
            <a:r>
              <a:rPr lang="cs-CZ" sz="2000" dirty="0"/>
              <a:t>důsledný půst i v adventu</a:t>
            </a:r>
          </a:p>
          <a:p>
            <a:pPr lvl="1"/>
            <a:r>
              <a:rPr lang="cs-CZ" sz="2000" dirty="0"/>
              <a:t>trýznění těla</a:t>
            </a:r>
          </a:p>
          <a:p>
            <a:pPr lvl="1"/>
            <a:r>
              <a:rPr lang="cs-CZ" sz="2000" dirty="0"/>
              <a:t>odpírání rozkoše</a:t>
            </a:r>
          </a:p>
          <a:p>
            <a:pPr lvl="1"/>
            <a:r>
              <a:rPr lang="cs-CZ" sz="2000" dirty="0"/>
              <a:t>milosrdenství a almužny</a:t>
            </a:r>
          </a:p>
          <a:p>
            <a:pPr lvl="1"/>
            <a:r>
              <a:rPr lang="cs-CZ" sz="2000" dirty="0"/>
              <a:t>14 let – zásnuby – posel vidění – korunování Anežky korunou větší než císařskou – Anežka nevěsta Kristova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997895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Legenda </a:t>
            </a:r>
            <a:r>
              <a:rPr lang="cs-CZ" dirty="0"/>
              <a:t>o blahoslavené Anežce, Zdeněk Kalista (</a:t>
            </a:r>
            <a:r>
              <a:rPr lang="cs-CZ" dirty="0" err="1"/>
              <a:t>ed</a:t>
            </a:r>
            <a:r>
              <a:rPr lang="cs-CZ" dirty="0"/>
              <a:t>.), Praha 1941.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Jaroslav </a:t>
            </a:r>
            <a:r>
              <a:rPr lang="cs-CZ" dirty="0"/>
              <a:t>KOLÁR – Markéta SELUCKÁ (</a:t>
            </a:r>
            <a:r>
              <a:rPr lang="cs-CZ" dirty="0" err="1"/>
              <a:t>edd</a:t>
            </a:r>
            <a:r>
              <a:rPr lang="cs-CZ" dirty="0"/>
              <a:t>.), Středověké legendy o českých světcích, Brno 2011.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3254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hagiografické texty o světicích z oblasti středovýchodní Evropy – VÝHRADNĚ dětství jako malá dospělá</a:t>
            </a:r>
          </a:p>
          <a:p>
            <a:r>
              <a:rPr lang="cs-CZ" dirty="0" smtClean="0"/>
              <a:t>model ženské svatosti – odlišný od modelu mužské svatosti</a:t>
            </a:r>
          </a:p>
          <a:p>
            <a:r>
              <a:rPr lang="cs-CZ" dirty="0" smtClean="0"/>
              <a:t>raný středověk – monastický model svatosti – z klášterního prostředí</a:t>
            </a:r>
          </a:p>
          <a:p>
            <a:r>
              <a:rPr lang="cs-CZ" dirty="0" smtClean="0"/>
              <a:t>později s rozvojem laické vzdělanosti společnosti – nové modely svatosti – 13. st.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5344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9788" y="1030406"/>
            <a:ext cx="9720073" cy="4023360"/>
          </a:xfrm>
        </p:spPr>
        <p:txBody>
          <a:bodyPr>
            <a:normAutofit/>
          </a:bodyPr>
          <a:lstStyle/>
          <a:p>
            <a:r>
              <a:rPr lang="cs-CZ" sz="2800" dirty="0"/>
              <a:t>3 základní modely ženské svatosti:</a:t>
            </a:r>
          </a:p>
          <a:p>
            <a:pPr lvl="1"/>
            <a:r>
              <a:rPr lang="cs-CZ" sz="2400" dirty="0"/>
              <a:t>zbožná cudná a asketická manželka</a:t>
            </a:r>
          </a:p>
          <a:p>
            <a:pPr lvl="1"/>
            <a:r>
              <a:rPr lang="cs-CZ" sz="2400" dirty="0"/>
              <a:t>mystickými viděními nadaná bekyně</a:t>
            </a:r>
          </a:p>
          <a:p>
            <a:pPr lvl="1"/>
            <a:r>
              <a:rPr lang="cs-CZ" sz="2400" dirty="0"/>
              <a:t>slzy prolévající a tělo umrtvující řeholnice</a:t>
            </a:r>
          </a:p>
        </p:txBody>
      </p:sp>
    </p:spTree>
    <p:extLst>
      <p:ext uri="{BB962C8B-B14F-4D97-AF65-F5344CB8AC3E}">
        <p14:creationId xmlns:p14="http://schemas.microsoft.com/office/powerpoint/2010/main" val="40217300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13. století – rozvoj laické vzdělanosti a písemnictví – žánrová diferenciace</a:t>
            </a:r>
          </a:p>
          <a:p>
            <a:r>
              <a:rPr lang="cs-CZ" dirty="0" smtClean="0"/>
              <a:t>vrcholný středověk – více různorodých textů o světicích + texty od nich samých</a:t>
            </a:r>
          </a:p>
          <a:p>
            <a:r>
              <a:rPr lang="cs-CZ" dirty="0" smtClean="0"/>
              <a:t>ženská a mužská svatost – ne protikladná, ale odlišná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1639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 světce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topoi</a:t>
            </a:r>
            <a:r>
              <a:rPr lang="cs-CZ" dirty="0" smtClean="0"/>
              <a:t> </a:t>
            </a:r>
            <a:r>
              <a:rPr lang="cs-CZ" dirty="0" err="1" smtClean="0"/>
              <a:t>puer</a:t>
            </a:r>
            <a:r>
              <a:rPr lang="cs-CZ" dirty="0" smtClean="0"/>
              <a:t> </a:t>
            </a:r>
            <a:r>
              <a:rPr lang="cs-CZ" dirty="0" err="1" smtClean="0"/>
              <a:t>senex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pozdně antické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legendách velmi časté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moudrost neobvyklá dětskému věku - poučuje starší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předčí je zbožností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již od narození znamení uvozující budoucí svatost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topoi</a:t>
            </a:r>
            <a:r>
              <a:rPr lang="cs-CZ" dirty="0" smtClean="0"/>
              <a:t> </a:t>
            </a:r>
            <a:r>
              <a:rPr lang="cs-CZ" dirty="0" err="1" smtClean="0"/>
              <a:t>puer</a:t>
            </a:r>
            <a:r>
              <a:rPr lang="cs-CZ" dirty="0" smtClean="0"/>
              <a:t> </a:t>
            </a:r>
            <a:r>
              <a:rPr lang="cs-CZ" dirty="0" err="1" smtClean="0"/>
              <a:t>senex</a:t>
            </a:r>
            <a:r>
              <a:rPr lang="cs-CZ" dirty="0" smtClean="0"/>
              <a:t> v českých legendách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václavské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vojtěšské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anežské</a:t>
            </a:r>
          </a:p>
        </p:txBody>
      </p:sp>
    </p:spTree>
    <p:extLst>
      <p:ext uri="{BB962C8B-B14F-4D97-AF65-F5344CB8AC3E}">
        <p14:creationId xmlns:p14="http://schemas.microsoft.com/office/powerpoint/2010/main" val="40060684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970" y="458565"/>
            <a:ext cx="10058400" cy="1371600"/>
          </a:xfrm>
        </p:spPr>
        <p:txBody>
          <a:bodyPr/>
          <a:lstStyle/>
          <a:p>
            <a:r>
              <a:rPr lang="cs-CZ" dirty="0" smtClean="0"/>
              <a:t>Svatováclavské legendy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legendy raného středověku </a:t>
            </a:r>
          </a:p>
          <a:p>
            <a:pPr lvl="1"/>
            <a:r>
              <a:rPr lang="cs-CZ" dirty="0" smtClean="0"/>
              <a:t> model zbožného a učeného dítěte</a:t>
            </a:r>
          </a:p>
          <a:p>
            <a:pPr lvl="1"/>
            <a:r>
              <a:rPr lang="cs-CZ" dirty="0" smtClean="0"/>
              <a:t>avšak k tomu i pro jeho věk běžné hry</a:t>
            </a:r>
          </a:p>
          <a:p>
            <a:r>
              <a:rPr lang="cs-CZ" dirty="0" smtClean="0"/>
              <a:t>dětské hry poté ze schématu legendy odpadají </a:t>
            </a:r>
          </a:p>
          <a:p>
            <a:r>
              <a:rPr lang="cs-CZ" dirty="0" smtClean="0"/>
              <a:t>svatováclavské legendy 13. století</a:t>
            </a:r>
          </a:p>
          <a:p>
            <a:pPr lvl="1"/>
            <a:r>
              <a:rPr lang="cs-CZ" dirty="0" smtClean="0"/>
              <a:t>již jako dítě jedná jako dospělý – učený, zbožný, asketický</a:t>
            </a:r>
          </a:p>
          <a:p>
            <a:pPr lvl="1"/>
            <a:r>
              <a:rPr lang="cs-CZ" dirty="0" smtClean="0"/>
              <a:t>žádná dětskost</a:t>
            </a:r>
          </a:p>
          <a:p>
            <a:pPr lvl="1"/>
            <a:r>
              <a:rPr lang="cs-CZ" dirty="0" err="1" smtClean="0"/>
              <a:t>puer</a:t>
            </a:r>
            <a:r>
              <a:rPr lang="cs-CZ" dirty="0" smtClean="0"/>
              <a:t> </a:t>
            </a:r>
            <a:r>
              <a:rPr lang="cs-CZ" dirty="0" err="1" smtClean="0"/>
              <a:t>senex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8114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Svatovojtěšské legendy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Kanapariova</a:t>
            </a:r>
            <a:r>
              <a:rPr lang="cs-CZ" dirty="0" smtClean="0"/>
              <a:t> legenda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sv. Vojtěch – neobyčejně krásný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již jako dítě velmi moudrý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žádné dětské hry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vědomé odloučení od ostatního dětského kolektivu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neobyčejná zbožnost – modlí se víc než jeho učitelé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Brunonova</a:t>
            </a:r>
            <a:r>
              <a:rPr lang="cs-CZ" dirty="0" smtClean="0"/>
              <a:t> legenda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Vojtěch svévolný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chlapecké žerty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81768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o </a:t>
            </a:r>
            <a:r>
              <a:rPr lang="cs-CZ" dirty="0" err="1" smtClean="0"/>
              <a:t>Hroznatovi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 takřka mrtvý – matka ho zasvětila Panně Marii – dítě se zázračně uzdravilo</a:t>
            </a:r>
          </a:p>
          <a:p>
            <a:r>
              <a:rPr lang="cs-CZ" dirty="0" smtClean="0"/>
              <a:t>zasvěcení Bohu – v legendách často krok předznamenávající svatost</a:t>
            </a:r>
          </a:p>
          <a:p>
            <a:r>
              <a:rPr lang="cs-CZ" dirty="0" err="1" smtClean="0"/>
              <a:t>Hroznata</a:t>
            </a:r>
            <a:r>
              <a:rPr lang="cs-CZ" dirty="0" smtClean="0"/>
              <a:t> – na životě ohrožen pak v životě hned několikrát</a:t>
            </a:r>
            <a:r>
              <a:rPr lang="cs-CZ" dirty="0"/>
              <a:t> </a:t>
            </a:r>
            <a:r>
              <a:rPr lang="cs-CZ" dirty="0" smtClean="0"/>
              <a:t>– vždy zázračně vyvázl</a:t>
            </a:r>
          </a:p>
        </p:txBody>
      </p:sp>
    </p:spTree>
    <p:extLst>
      <p:ext uri="{BB962C8B-B14F-4D97-AF65-F5344CB8AC3E}">
        <p14:creationId xmlns:p14="http://schemas.microsoft.com/office/powerpoint/2010/main" val="312067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Hagiografie jako literární žánr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21324"/>
            <a:ext cx="9613900" cy="4498975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cs-CZ" altLang="cs-CZ" sz="1300" dirty="0" smtClean="0"/>
          </a:p>
          <a:p>
            <a:r>
              <a:rPr lang="cs-CZ" altLang="cs-CZ" sz="2800" dirty="0"/>
              <a:t>Postupné nabývání schematičnosti</a:t>
            </a:r>
          </a:p>
          <a:p>
            <a:pPr lvl="1"/>
            <a:r>
              <a:rPr lang="cs-CZ" altLang="cs-CZ" sz="2400" dirty="0"/>
              <a:t>ustálený systém ctností, zázraků i divů</a:t>
            </a:r>
          </a:p>
          <a:p>
            <a:pPr lvl="1"/>
            <a:r>
              <a:rPr lang="cs-CZ" altLang="cs-CZ" sz="2400" dirty="0"/>
              <a:t>světec jako IDEÁLNÍ TYP</a:t>
            </a:r>
          </a:p>
          <a:p>
            <a:endParaRPr lang="cs-CZ" altLang="cs-CZ" sz="2000" dirty="0"/>
          </a:p>
          <a:p>
            <a:r>
              <a:rPr lang="cs-CZ" altLang="cs-CZ" sz="2800" dirty="0"/>
              <a:t>Ustálená formální struktura </a:t>
            </a:r>
          </a:p>
          <a:p>
            <a:pPr lvl="1"/>
            <a:r>
              <a:rPr lang="cs-CZ" altLang="cs-CZ" sz="2400" dirty="0"/>
              <a:t>světcovo narození a původ</a:t>
            </a:r>
          </a:p>
          <a:p>
            <a:pPr lvl="1"/>
            <a:r>
              <a:rPr lang="cs-CZ" altLang="cs-CZ" sz="2400" dirty="0"/>
              <a:t>líčení světcova života – ctností a zásluh</a:t>
            </a:r>
          </a:p>
          <a:p>
            <a:pPr lvl="1"/>
            <a:r>
              <a:rPr lang="cs-CZ" altLang="cs-CZ" sz="2400" dirty="0"/>
              <a:t>umučení a smrt</a:t>
            </a:r>
          </a:p>
          <a:p>
            <a:pPr lvl="1"/>
            <a:r>
              <a:rPr lang="cs-CZ" altLang="cs-CZ" sz="2400" dirty="0" err="1"/>
              <a:t>translatio</a:t>
            </a:r>
            <a:r>
              <a:rPr lang="cs-CZ" altLang="cs-CZ" sz="2400" dirty="0"/>
              <a:t> – přenesení světcova těla</a:t>
            </a:r>
          </a:p>
          <a:p>
            <a:pPr lvl="1"/>
            <a:r>
              <a:rPr lang="cs-CZ" altLang="cs-CZ" sz="2400" dirty="0" err="1"/>
              <a:t>miracula</a:t>
            </a:r>
            <a:r>
              <a:rPr lang="cs-CZ" altLang="cs-CZ" sz="2400" dirty="0"/>
              <a:t> – zázraky konané světcem – buď za života nebo po smrti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27115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808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799" y="1223493"/>
            <a:ext cx="10178955" cy="4893971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Ernst R. CURTIUS, </a:t>
            </a:r>
            <a:r>
              <a:rPr lang="cs-CZ" altLang="cs-CZ" i="1" dirty="0" smtClean="0"/>
              <a:t>Evropská literatura a latinský středověk</a:t>
            </a:r>
            <a:r>
              <a:rPr lang="cs-CZ" altLang="cs-CZ" dirty="0" smtClean="0"/>
              <a:t>, Praha 1998.</a:t>
            </a:r>
          </a:p>
          <a:p>
            <a:r>
              <a:rPr lang="cs-CZ" altLang="cs-CZ" dirty="0" smtClean="0"/>
              <a:t>František GRAUS, </a:t>
            </a:r>
            <a:r>
              <a:rPr lang="cs-CZ" altLang="cs-CZ" i="1" dirty="0" smtClean="0"/>
              <a:t>Několik poznámek ke středověkému učení o společnosti</a:t>
            </a:r>
            <a:r>
              <a:rPr lang="cs-CZ" altLang="cs-CZ" dirty="0" smtClean="0"/>
              <a:t>, ČSČH 7/1959, str. 205 – 231.</a:t>
            </a:r>
          </a:p>
          <a:p>
            <a:r>
              <a:rPr lang="cs-CZ" altLang="cs-CZ" dirty="0" smtClean="0"/>
              <a:t>Jaroslav LUDVÍKOVSKÝ (</a:t>
            </a:r>
            <a:r>
              <a:rPr lang="cs-CZ" altLang="cs-CZ" dirty="0" err="1" smtClean="0"/>
              <a:t>ed</a:t>
            </a:r>
            <a:r>
              <a:rPr lang="cs-CZ" altLang="cs-CZ" dirty="0" smtClean="0"/>
              <a:t>.), </a:t>
            </a:r>
            <a:r>
              <a:rPr lang="cs-CZ" altLang="cs-CZ" i="1" dirty="0"/>
              <a:t>Kristiánova legenda. Život a umučení svatého Václava a jeho báby svaté Ludmily, </a:t>
            </a:r>
            <a:r>
              <a:rPr lang="cs-CZ" altLang="cs-CZ" dirty="0"/>
              <a:t>Vyšehrad, Praha </a:t>
            </a:r>
            <a:r>
              <a:rPr lang="cs-CZ" altLang="cs-CZ" dirty="0" smtClean="0"/>
              <a:t>2012.</a:t>
            </a:r>
            <a:endParaRPr lang="cs-CZ" sz="1800" dirty="0" smtClean="0"/>
          </a:p>
          <a:p>
            <a:r>
              <a:rPr lang="cs-CZ" sz="1800" dirty="0" smtClean="0"/>
              <a:t>Jan KALIVODA, </a:t>
            </a:r>
            <a:r>
              <a:rPr lang="cs-CZ" sz="1800" i="1" dirty="0" smtClean="0"/>
              <a:t>Nejstarší </a:t>
            </a:r>
            <a:r>
              <a:rPr lang="cs-CZ" sz="1800" i="1" dirty="0"/>
              <a:t>svatováclavská hagiografie v evropském literárním kontextu</a:t>
            </a:r>
            <a:r>
              <a:rPr lang="cs-CZ" sz="1800" dirty="0"/>
              <a:t>, s. 51- </a:t>
            </a:r>
            <a:r>
              <a:rPr lang="cs-CZ" sz="1800" dirty="0" smtClean="0"/>
              <a:t>64, in: </a:t>
            </a:r>
            <a:r>
              <a:rPr lang="cs-CZ" dirty="0"/>
              <a:t>Svatý Václav. Na památku 1100. výročí narození knížete Václava Svatého, Petr KUBÍN (Ed.), KTF UK, Praha </a:t>
            </a:r>
            <a:r>
              <a:rPr lang="cs-CZ" dirty="0" smtClean="0"/>
              <a:t>2010. </a:t>
            </a:r>
          </a:p>
          <a:p>
            <a:r>
              <a:rPr lang="cs-CZ" altLang="cs-CZ" dirty="0" smtClean="0"/>
              <a:t>Jaroslav KOLÁR – Markéta SELUCKÁ (</a:t>
            </a:r>
            <a:r>
              <a:rPr lang="cs-CZ" altLang="cs-CZ" dirty="0" err="1" smtClean="0"/>
              <a:t>ed</a:t>
            </a:r>
            <a:r>
              <a:rPr lang="cs-CZ" altLang="cs-CZ" dirty="0" smtClean="0"/>
              <a:t>.), Středověké legendy o českých světcích, Brno 2011.</a:t>
            </a:r>
            <a:endParaRPr lang="cs-CZ" altLang="cs-CZ" sz="1800" dirty="0"/>
          </a:p>
          <a:p>
            <a:r>
              <a:rPr lang="cs-CZ" altLang="cs-CZ" sz="1800" dirty="0" smtClean="0"/>
              <a:t>Oldřich KRÁLÍK (</a:t>
            </a:r>
            <a:r>
              <a:rPr lang="cs-CZ" altLang="cs-CZ" sz="1800" dirty="0" err="1" smtClean="0"/>
              <a:t>ed</a:t>
            </a:r>
            <a:r>
              <a:rPr lang="cs-CZ" altLang="cs-CZ" sz="1800" dirty="0" smtClean="0"/>
              <a:t>.), </a:t>
            </a:r>
            <a:r>
              <a:rPr lang="cs-CZ" altLang="cs-CZ" sz="1800" i="1" dirty="0"/>
              <a:t>Nejstarší legendy přemyslovských </a:t>
            </a:r>
            <a:r>
              <a:rPr lang="cs-CZ" altLang="cs-CZ" sz="1800" i="1" dirty="0" smtClean="0"/>
              <a:t>Čech</a:t>
            </a:r>
            <a:r>
              <a:rPr lang="cs-CZ" altLang="cs-CZ" sz="1800" i="1" dirty="0"/>
              <a:t>, </a:t>
            </a:r>
            <a:r>
              <a:rPr lang="cs-CZ" altLang="cs-CZ" sz="1800" dirty="0"/>
              <a:t>Vyšehrad, Praha 1969.</a:t>
            </a:r>
          </a:p>
          <a:p>
            <a:r>
              <a:rPr lang="cs-CZ" dirty="0" smtClean="0"/>
              <a:t>Dušan TŘEŠTÍK, </a:t>
            </a:r>
            <a:r>
              <a:rPr lang="cs-CZ" i="1" dirty="0" smtClean="0"/>
              <a:t>Kosmova </a:t>
            </a:r>
            <a:r>
              <a:rPr lang="cs-CZ" i="1" dirty="0"/>
              <a:t>kronika. Studie k počátkům českého dějepisectví a politického </a:t>
            </a:r>
            <a:r>
              <a:rPr lang="cs-CZ" i="1" dirty="0" smtClean="0"/>
              <a:t>myšlení, </a:t>
            </a:r>
            <a:r>
              <a:rPr lang="cs-CZ" dirty="0"/>
              <a:t>Academia, Praha </a:t>
            </a:r>
            <a:r>
              <a:rPr lang="cs-CZ" dirty="0" smtClean="0"/>
              <a:t>1968.</a:t>
            </a:r>
          </a:p>
          <a:p>
            <a:r>
              <a:rPr lang="cs-CZ" dirty="0" smtClean="0"/>
              <a:t>Dušan </a:t>
            </a:r>
            <a:r>
              <a:rPr lang="cs-CZ" dirty="0"/>
              <a:t>TŘEŠTÍK, </a:t>
            </a:r>
            <a:r>
              <a:rPr lang="cs-CZ" i="1" dirty="0"/>
              <a:t>Počátky Přemyslovců. Vstup Čechů do dějin (530 – 935)</a:t>
            </a:r>
            <a:r>
              <a:rPr lang="cs-CZ" dirty="0"/>
              <a:t>, Praha 1997</a:t>
            </a:r>
            <a:r>
              <a:rPr lang="cs-CZ" dirty="0" smtClean="0"/>
              <a:t>.</a:t>
            </a:r>
          </a:p>
          <a:p>
            <a:r>
              <a:rPr lang="cs-CZ" altLang="cs-CZ" dirty="0"/>
              <a:t>Jana ZACHOVÁ (</a:t>
            </a:r>
            <a:r>
              <a:rPr lang="cs-CZ" altLang="cs-CZ" dirty="0" err="1"/>
              <a:t>ed</a:t>
            </a:r>
            <a:r>
              <a:rPr lang="cs-CZ" altLang="cs-CZ" dirty="0"/>
              <a:t>.), Legendy </a:t>
            </a:r>
            <a:r>
              <a:rPr lang="cs-CZ" altLang="cs-CZ" dirty="0" err="1"/>
              <a:t>Wolfenbüttelského</a:t>
            </a:r>
            <a:r>
              <a:rPr lang="cs-CZ" altLang="cs-CZ" dirty="0"/>
              <a:t> rukopisu, Praha </a:t>
            </a:r>
            <a:r>
              <a:rPr lang="cs-CZ" altLang="cs-CZ" dirty="0" smtClean="0"/>
              <a:t>2010.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2989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 b="1" smtClean="0"/>
              <a:t>DĚKUJI ZA POROZNOST</a:t>
            </a:r>
          </a:p>
        </p:txBody>
      </p:sp>
      <p:sp>
        <p:nvSpPr>
          <p:cNvPr id="28675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Mgr. Petra Michalová</a:t>
            </a:r>
          </a:p>
          <a:p>
            <a:pPr eaLnBrk="1" hangingPunct="1"/>
            <a:r>
              <a:rPr lang="cs-CZ" altLang="cs-CZ" dirty="0" smtClean="0"/>
              <a:t>petra.rajterova@pedf.cuni.cz</a:t>
            </a:r>
          </a:p>
        </p:txBody>
      </p:sp>
    </p:spTree>
    <p:extLst>
      <p:ext uri="{BB962C8B-B14F-4D97-AF65-F5344CB8AC3E}">
        <p14:creationId xmlns:p14="http://schemas.microsoft.com/office/powerpoint/2010/main" val="25694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901" y="1289713"/>
            <a:ext cx="9730308" cy="4592471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cs-CZ" altLang="cs-CZ" sz="2000" dirty="0"/>
              <a:t>Dobové poetiky a fixně dané způsoby psaní </a:t>
            </a:r>
          </a:p>
          <a:p>
            <a:pPr lvl="2">
              <a:defRPr/>
            </a:pPr>
            <a:r>
              <a:rPr lang="cs-CZ" altLang="cs-CZ" sz="1600" dirty="0"/>
              <a:t>převzaté z antiky a postupně cizelované a </a:t>
            </a:r>
            <a:r>
              <a:rPr lang="cs-CZ" altLang="cs-CZ" sz="1600" dirty="0" smtClean="0"/>
              <a:t>ustalované</a:t>
            </a:r>
          </a:p>
          <a:p>
            <a:pPr lvl="2">
              <a:defRPr/>
            </a:pPr>
            <a:r>
              <a:rPr lang="cs-CZ" altLang="cs-CZ" sz="1600" dirty="0"/>
              <a:t>každý literární druh měl i odpovídající literární styl </a:t>
            </a:r>
          </a:p>
          <a:p>
            <a:pPr lvl="2">
              <a:defRPr/>
            </a:pPr>
            <a:endParaRPr lang="cs-CZ" altLang="cs-CZ" sz="1600" dirty="0"/>
          </a:p>
          <a:p>
            <a:pPr lvl="2"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2000" dirty="0" err="1"/>
              <a:t>Topoi</a:t>
            </a:r>
            <a:r>
              <a:rPr lang="cs-CZ" altLang="cs-CZ" sz="2000" dirty="0"/>
              <a:t> = ustálené myšlenkové obrazy užívané v literatuře</a:t>
            </a:r>
          </a:p>
          <a:p>
            <a:pPr lvl="2">
              <a:defRPr/>
            </a:pPr>
            <a:r>
              <a:rPr lang="cs-CZ" altLang="cs-CZ" sz="1600" dirty="0"/>
              <a:t>dědictví rétoriky pozdní antiky</a:t>
            </a:r>
          </a:p>
          <a:p>
            <a:pPr lvl="1">
              <a:defRPr/>
            </a:pPr>
            <a:r>
              <a:rPr lang="cs-CZ" altLang="cs-CZ" sz="2000" dirty="0"/>
              <a:t> </a:t>
            </a:r>
            <a:r>
              <a:rPr lang="cs-CZ" altLang="cs-CZ" sz="2000" dirty="0" err="1"/>
              <a:t>topoi</a:t>
            </a:r>
            <a:r>
              <a:rPr lang="cs-CZ" altLang="cs-CZ" sz="2000" dirty="0"/>
              <a:t> – v průběhu času se mění </a:t>
            </a:r>
          </a:p>
          <a:p>
            <a:pPr marL="128016" lvl="1" indent="0">
              <a:buNone/>
              <a:defRPr/>
            </a:pPr>
            <a:endParaRPr lang="cs-CZ" altLang="cs-CZ" sz="2000" dirty="0"/>
          </a:p>
          <a:p>
            <a:pPr lvl="1">
              <a:defRPr/>
            </a:pPr>
            <a:r>
              <a:rPr lang="cs-CZ" altLang="cs-CZ" sz="2000" dirty="0"/>
              <a:t>mění se i jejich funkce a to, co chtějí vyjádřit</a:t>
            </a:r>
          </a:p>
          <a:p>
            <a:pPr lvl="1">
              <a:defRPr/>
            </a:pPr>
            <a:r>
              <a:rPr lang="cs-CZ" altLang="cs-CZ" sz="2000" dirty="0"/>
              <a:t>přizpůsobují se proměně společnosti a módním </a:t>
            </a:r>
            <a:r>
              <a:rPr lang="cs-CZ" altLang="cs-CZ" sz="2000" dirty="0" smtClean="0"/>
              <a:t>trendům</a:t>
            </a:r>
          </a:p>
          <a:p>
            <a:pPr lvl="1">
              <a:defRPr/>
            </a:pPr>
            <a:r>
              <a:rPr lang="cs-CZ" altLang="cs-CZ" sz="2000" dirty="0" smtClean="0"/>
              <a:t>důležitý je historický kontext, ve kterém dílo vzniká</a:t>
            </a:r>
            <a:endParaRPr lang="cs-CZ" altLang="cs-CZ" sz="2000" dirty="0"/>
          </a:p>
          <a:p>
            <a:pPr marL="128016" lvl="1" indent="0"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490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Hagiografie jako historický pramen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81038" y="2279650"/>
            <a:ext cx="9613900" cy="4224338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Legenda jako historiografický pramen?</a:t>
            </a:r>
          </a:p>
          <a:p>
            <a:pPr marL="0" indent="0" eaLnBrk="1" hangingPunct="1">
              <a:buNone/>
            </a:pPr>
            <a:endParaRPr lang="cs-CZ" altLang="cs-CZ" sz="2800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Jak lze využít legendy jakožto prameny pro historiografii/dějepisectví?</a:t>
            </a:r>
          </a:p>
        </p:txBody>
      </p:sp>
    </p:spTree>
    <p:extLst>
      <p:ext uri="{BB962C8B-B14F-4D97-AF65-F5344CB8AC3E}">
        <p14:creationId xmlns:p14="http://schemas.microsoft.com/office/powerpoint/2010/main" val="19326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4253" y="975815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nelze v nich hledat bezprostřední objektivní a exaktní informaci o historických faktech, která zmiňují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v prvé řadě se jedná o literární text zobrazující ideál světce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součást liturgie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 apel na publikum - i to je však pro historika cenné </a:t>
            </a:r>
            <a:r>
              <a:rPr lang="cs-CZ" altLang="cs-CZ" sz="2400" dirty="0" smtClean="0"/>
              <a:t>zjištění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psány pro aktuální potřeby společnosti</a:t>
            </a: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19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665</TotalTime>
  <Words>2667</Words>
  <Application>Microsoft Office PowerPoint</Application>
  <PresentationFormat>Širokoúhlá obrazovka</PresentationFormat>
  <Paragraphs>401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9" baseType="lpstr">
      <vt:lpstr>Arial</vt:lpstr>
      <vt:lpstr>Symbol</vt:lpstr>
      <vt:lpstr>Trebuchet MS</vt:lpstr>
      <vt:lpstr>Tw Cen MT</vt:lpstr>
      <vt:lpstr>Tw Cen MT Condensed</vt:lpstr>
      <vt:lpstr>Wingdings</vt:lpstr>
      <vt:lpstr>Wingdings 3</vt:lpstr>
      <vt:lpstr>Integrál</vt:lpstr>
      <vt:lpstr>Nejstarší literární památky středověkých Čech</vt:lpstr>
      <vt:lpstr>Hagiografie</vt:lpstr>
      <vt:lpstr>Prezentace aplikace PowerPoint</vt:lpstr>
      <vt:lpstr>Prezentace aplikace PowerPoint</vt:lpstr>
      <vt:lpstr>Prezentace aplikace PowerPoint</vt:lpstr>
      <vt:lpstr>Hagiografie jako literární žánr</vt:lpstr>
      <vt:lpstr>Prezentace aplikace PowerPoint</vt:lpstr>
      <vt:lpstr>Hagiografie jako historický pramen</vt:lpstr>
      <vt:lpstr>Prezentace aplikace PowerPoint</vt:lpstr>
      <vt:lpstr>Prezentace aplikace PowerPoint</vt:lpstr>
      <vt:lpstr>Svatováclavské legendy</vt:lpstr>
      <vt:lpstr>Staroslověnská literatura a liturgie</vt:lpstr>
      <vt:lpstr>Život Konstantina a Život Metoděje</vt:lpstr>
      <vt:lpstr>Život konstantinův</vt:lpstr>
      <vt:lpstr>život mětodějův</vt:lpstr>
      <vt:lpstr>Pozdější reflexe cyrilometodějské misie </vt:lpstr>
      <vt:lpstr>Latinská literární tvorba</vt:lpstr>
      <vt:lpstr> Svatováclavské legendy – ediční   zpřístupnění</vt:lpstr>
      <vt:lpstr>Prezentace aplikace PowerPoint</vt:lpstr>
      <vt:lpstr>I. staroslověnská legenda</vt:lpstr>
      <vt:lpstr>Crescente fide</vt:lpstr>
      <vt:lpstr>Gumpoldova legenda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Kristiánova legenda</vt:lpstr>
      <vt:lpstr>Prezentace aplikace PowerPoint</vt:lpstr>
      <vt:lpstr>Prezentace aplikace PowerPoint</vt:lpstr>
      <vt:lpstr>Prezentace aplikace PowerPoint</vt:lpstr>
      <vt:lpstr>Prezentace aplikace PowerPoint</vt:lpstr>
      <vt:lpstr>Kristiánova legenda </vt:lpstr>
      <vt:lpstr>Kristiánova legenda a přemyslovská pověst</vt:lpstr>
      <vt:lpstr>Přemyslovská pověst</vt:lpstr>
      <vt:lpstr>Prezentace aplikace PowerPoint</vt:lpstr>
      <vt:lpstr>Prezentace aplikace PowerPoint</vt:lpstr>
      <vt:lpstr>svatováclavské Legendy dalších staletí</vt:lpstr>
      <vt:lpstr>Další vývoj legendistiky</vt:lpstr>
      <vt:lpstr>Nové církevní řády</vt:lpstr>
      <vt:lpstr>Fenomén křížových výprav</vt:lpstr>
      <vt:lpstr>Rytířství</vt:lpstr>
      <vt:lpstr>noví světci a světice</vt:lpstr>
      <vt:lpstr>legenda o sv. Prokopu</vt:lpstr>
      <vt:lpstr>Blahoslavený Hroznata</vt:lpstr>
      <vt:lpstr>legenda o bl. Hroznatovi</vt:lpstr>
      <vt:lpstr>sv. Anežka</vt:lpstr>
      <vt:lpstr>legenda o sv. Anežce</vt:lpstr>
      <vt:lpstr>Prezentace aplikace PowerPoint</vt:lpstr>
      <vt:lpstr>legenda o sv. anežce</vt:lpstr>
      <vt:lpstr>Prezentace aplikace PowerPoint</vt:lpstr>
      <vt:lpstr>Prezentace aplikace PowerPoint</vt:lpstr>
      <vt:lpstr>Světice</vt:lpstr>
      <vt:lpstr>Prezentace aplikace PowerPoint</vt:lpstr>
      <vt:lpstr>Prezentace aplikace PowerPoint</vt:lpstr>
      <vt:lpstr>Dětství světce</vt:lpstr>
      <vt:lpstr>Svatováclavské legendy</vt:lpstr>
      <vt:lpstr>Svatovojtěšské legendy</vt:lpstr>
      <vt:lpstr>Legenda o Hroznatovi</vt:lpstr>
      <vt:lpstr>Doporučená literatura</vt:lpstr>
      <vt:lpstr>DĚKUJI ZA POROZNOST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</dc:creator>
  <cp:lastModifiedBy>Petra</cp:lastModifiedBy>
  <cp:revision>36</cp:revision>
  <dcterms:created xsi:type="dcterms:W3CDTF">2017-01-22T18:31:58Z</dcterms:created>
  <dcterms:modified xsi:type="dcterms:W3CDTF">2017-03-06T11:36:28Z</dcterms:modified>
</cp:coreProperties>
</file>