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58" r:id="rId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6" autoAdjust="0"/>
    <p:restoredTop sz="94660"/>
  </p:normalViewPr>
  <p:slideViewPr>
    <p:cSldViewPr snapToGrid="0">
      <p:cViewPr varScale="1">
        <p:scale>
          <a:sx n="86" d="100"/>
          <a:sy n="86" d="100"/>
        </p:scale>
        <p:origin x="270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0468BB-11C5-FEB5-499F-90CB2FE813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8706281-99CC-3D34-AF60-59BDC3D964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B2A230D-4A9D-EA69-CAA8-39DBEA809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6FEF5-B6DE-4E36-BA0E-FF44FC58D4AB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A3B6C7F-D68A-C65C-34D6-427A1DAB2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317DB04-1A6E-FC96-E4CC-048CE611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DB5DB-0564-4666-9FB0-D7111ED1420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5798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39C12A-5C10-9AFD-CD48-12968FE9E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9125CFF-CA37-E810-F72C-1352B8C8BE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12D2F07-D1CB-03AB-200A-E53BC3835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6FEF5-B6DE-4E36-BA0E-FF44FC58D4AB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0F35D3F-85E5-9678-464E-5B8426237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361F3F1-AD22-E7A8-A149-98AF7FAF1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DB5DB-0564-4666-9FB0-D7111ED1420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0153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02D7A08C-B389-4BFF-DFF2-0A6BC2911B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C14F515-BC23-ADA2-6421-4FC3991523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9FC3C59-C93B-06AC-1CE9-D1E80890E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6FEF5-B6DE-4E36-BA0E-FF44FC58D4AB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6D98110-0D48-5F07-725A-E019B39C2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67E7F8C-3A1B-573B-799B-50DD147FC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DB5DB-0564-4666-9FB0-D7111ED1420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5628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9D399A-3CC4-D04B-A512-00EAADC49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5770F03-C338-C382-1E5F-066F6263E2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BF54EE5-D26B-24CF-568C-08837C177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6FEF5-B6DE-4E36-BA0E-FF44FC58D4AB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F2017EE-8D97-3AA1-0E7A-620D70D5E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659DB2B-6957-1767-665E-E3958B089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DB5DB-0564-4666-9FB0-D7111ED1420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8692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9ACFB8-71D5-4849-CBAF-13F6C034E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4DF9F70-CD2D-DCB2-25B7-E6982EE6EF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649E82B-1687-FC2D-EC2B-7484D56240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6FEF5-B6DE-4E36-BA0E-FF44FC58D4AB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D1B0C48-EBA9-CBDA-872A-EF45E909F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E999705-18BF-B899-31E1-9CAE7F86B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DB5DB-0564-4666-9FB0-D7111ED1420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72178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9ABDA5-36E3-0291-FA55-05E189618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A295DD3-B4F1-8A54-6B11-5C5C17D424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647B01E-25EF-4355-FC58-C71079CE67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9511108-192F-DE79-0412-C825A35A5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6FEF5-B6DE-4E36-BA0E-FF44FC58D4AB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8E09347-8790-A1D3-8C86-E3BE96C70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74C3567-ECAC-E822-8A2E-272CA5004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DB5DB-0564-4666-9FB0-D7111ED1420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537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97A45F-A983-207E-1513-CE83361FF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2F3A826-BBAD-1569-FEF4-65235980B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2F6D053-8EB6-52AC-87D9-97209DB6C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4043E325-CF45-60AD-4CD7-2BA4D85F56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62E0759B-DCA5-9854-6472-31ABA2903E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204A7811-15DA-F736-183D-E72EE06DA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6FEF5-B6DE-4E36-BA0E-FF44FC58D4AB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254346C3-0ED5-DFDF-DF67-3A94CFF02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6E434781-D749-92F2-5AD7-EF9768CED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DB5DB-0564-4666-9FB0-D7111ED1420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2314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19D24A-5D0B-754D-6946-573F7AEB5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5BD79F8D-A12E-29BB-E9D0-8AA7FDEB47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6FEF5-B6DE-4E36-BA0E-FF44FC58D4AB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F36A4EBE-4B7C-598F-8D2B-67FA0A7A1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8B00DF7-34F9-BC18-113F-14FDC81CC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DB5DB-0564-4666-9FB0-D7111ED1420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4748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54FC097E-638C-D46F-87C0-51845B9B3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6FEF5-B6DE-4E36-BA0E-FF44FC58D4AB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0E5ECE9-9703-99AB-D843-C27CC7BF65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7D907C1-1140-A8E1-E24C-94A24206D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DB5DB-0564-4666-9FB0-D7111ED1420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0911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1CDCD9-5257-DD7A-D350-1828FF035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9ABB63F-68EC-5346-4C53-9A22147EF6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98A984F-2872-7E76-43FE-74D0D92311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4654A28-6526-2CAF-784B-3E67F661A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6FEF5-B6DE-4E36-BA0E-FF44FC58D4AB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9512472-1797-681E-4D33-43ED6330A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7A39494-30D0-8E53-DB2A-5FAFD8955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DB5DB-0564-4666-9FB0-D7111ED1420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5033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13759B-8E69-C183-3080-C47BAAAEF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1F8FB2A2-8832-A84E-72FB-B8895ADD3A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E80B181-87FF-EEAB-0BEB-9BB60C6236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D439570-E357-886C-8199-D639C123C6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6FEF5-B6DE-4E36-BA0E-FF44FC58D4AB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DFDAB31-33C2-94FE-0051-3B8E90678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B8DB526-4993-61D3-778D-751E2B299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DB5DB-0564-4666-9FB0-D7111ED1420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3034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2D098426-73F7-167E-D695-8C89B3EAB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F446546-768D-9593-AB14-D723662010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050BDCE-3088-8091-19CE-3063BADC29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36FEF5-B6DE-4E36-BA0E-FF44FC58D4AB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B94237B-A8D6-5BF2-57FA-89506A70AC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E835E27-7CAF-A194-C6D9-6FDA58DB8A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EDB5DB-0564-4666-9FB0-D7111ED1420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7539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4E0BDEC-501D-5746-DD80-452A208A31B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g-BG" dirty="0"/>
              <a:t>Будущее образования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272962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6F2E134A-430E-CF6C-A154-E2C8578B9C9B}"/>
              </a:ext>
            </a:extLst>
          </p:cNvPr>
          <p:cNvSpPr txBox="1"/>
          <p:nvPr/>
        </p:nvSpPr>
        <p:spPr>
          <a:xfrm>
            <a:off x="55419" y="54403"/>
            <a:ext cx="10119359" cy="6863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2000" dirty="0"/>
              <a:t>	Образование стремительно выходит за рамки привычной институциональной </a:t>
            </a:r>
            <a:r>
              <a:rPr lang="ru-RU" sz="2000" dirty="0">
                <a:solidFill>
                  <a:srgbClr val="FF0000"/>
                </a:solidFill>
              </a:rPr>
              <a:t>модели</a:t>
            </a:r>
            <a:r>
              <a:rPr lang="ru-RU" sz="2000" dirty="0"/>
              <a:t>. Университетские </a:t>
            </a:r>
            <a:r>
              <a:rPr lang="ru-RU" sz="2000" dirty="0">
                <a:solidFill>
                  <a:srgbClr val="FF0000"/>
                </a:solidFill>
              </a:rPr>
              <a:t>аудитории</a:t>
            </a:r>
            <a:r>
              <a:rPr lang="ru-RU" sz="2000" dirty="0"/>
              <a:t> и школьные </a:t>
            </a:r>
            <a:r>
              <a:rPr lang="ru-RU" sz="2000" dirty="0">
                <a:solidFill>
                  <a:srgbClr val="FF0000"/>
                </a:solidFill>
              </a:rPr>
              <a:t>парты</a:t>
            </a:r>
            <a:r>
              <a:rPr lang="ru-RU" sz="2000" dirty="0"/>
              <a:t> больше не являются единственным пространством для получения знаний: онлайн-курсы превращаются в глобальную </a:t>
            </a:r>
            <a:r>
              <a:rPr lang="ru-RU" sz="2000" dirty="0">
                <a:solidFill>
                  <a:srgbClr val="FF0000"/>
                </a:solidFill>
              </a:rPr>
              <a:t>экосистему</a:t>
            </a:r>
            <a:r>
              <a:rPr lang="ru-RU" sz="2000" dirty="0"/>
              <a:t>, где исчезают географические и социальные </a:t>
            </a:r>
            <a:r>
              <a:rPr lang="ru-RU" sz="2000" dirty="0">
                <a:solidFill>
                  <a:srgbClr val="FF0000"/>
                </a:solidFill>
              </a:rPr>
              <a:t>барьеры</a:t>
            </a:r>
            <a:r>
              <a:rPr lang="ru-RU" sz="2000" dirty="0"/>
              <a:t>. Сегодня студент в провинциальном городе имеет возможность слушать лекции профессоров мирового уровня, а исследователь — обмениваться опытом с </a:t>
            </a:r>
            <a:r>
              <a:rPr lang="ru-RU" sz="2000" dirty="0">
                <a:solidFill>
                  <a:srgbClr val="FF0000"/>
                </a:solidFill>
              </a:rPr>
              <a:t>коллегами</a:t>
            </a:r>
            <a:r>
              <a:rPr lang="ru-RU" sz="2000" dirty="0"/>
              <a:t> на другой стороне планеты.</a:t>
            </a:r>
          </a:p>
          <a:p>
            <a:pPr algn="just">
              <a:buNone/>
            </a:pPr>
            <a:r>
              <a:rPr lang="ru-RU" sz="2000" dirty="0"/>
              <a:t>	Но подлинный переворот происходит благодаря искусственному интеллекту. Он не просто автоматизирует проверку заданий или предлагает готовые ответы, а постепенно становится интеллектуальным посредником между человеком и знанием. Алгоритмы способны выстраивать гибкие образовательные траектории, реагируя на индивидуальные способности, темп усвоения и даже эмоциональное состояние обучающегося.</a:t>
            </a:r>
          </a:p>
          <a:p>
            <a:pPr algn="just">
              <a:buNone/>
            </a:pPr>
            <a:r>
              <a:rPr lang="ru-RU" sz="2000" dirty="0"/>
              <a:t>	В этой связи всё чаще говорят о «персонализации образования» как о новой норме. Универсальные программы, рассчитанные на «среднего» студента, уходят в прошлое: их место занимают гибкие модели, учитывающие уникальные цели и интересы каждого. Тем самым образование парадоксальным образом становится одновременно технологичным и более человечным.</a:t>
            </a:r>
          </a:p>
          <a:p>
            <a:pPr algn="just">
              <a:buNone/>
            </a:pPr>
            <a:r>
              <a:rPr lang="ru-RU" sz="2000" dirty="0"/>
              <a:t>	И всё же возникает вопрос: не потеряет ли человек в такой системе то, что издавна считалось сутью образования, — живой диалог, интеллектуальную полемику, человеческую харизму преподавателя? Возможно, именно сочетание цифровых инструментов и традиционного общения определит тот баланс, который и станет будущим образования.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D443A309-034C-6775-6359-736ED7EC3B31}"/>
              </a:ext>
            </a:extLst>
          </p:cNvPr>
          <p:cNvSpPr txBox="1"/>
          <p:nvPr/>
        </p:nvSpPr>
        <p:spPr>
          <a:xfrm>
            <a:off x="10368742" y="371302"/>
            <a:ext cx="1546167" cy="330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00" b="1" dirty="0"/>
              <a:t>Определите род выделенных слов.</a:t>
            </a:r>
          </a:p>
          <a:p>
            <a:endParaRPr lang="ru-RU" sz="1900" b="1" dirty="0"/>
          </a:p>
          <a:p>
            <a:r>
              <a:rPr lang="ru-RU" sz="1900" b="1" dirty="0"/>
              <a:t>Каковы принципы отнесения </a:t>
            </a:r>
            <a:r>
              <a:rPr lang="ru-RU" sz="1900" b="1" dirty="0" err="1"/>
              <a:t>существи</a:t>
            </a:r>
            <a:r>
              <a:rPr lang="ru-RU" sz="1900" b="1" dirty="0"/>
              <a:t>-тельных к роду в РЯ?</a:t>
            </a:r>
            <a:endParaRPr lang="cs-CZ" sz="1900" b="1" dirty="0"/>
          </a:p>
        </p:txBody>
      </p:sp>
    </p:spTree>
    <p:extLst>
      <p:ext uri="{BB962C8B-B14F-4D97-AF65-F5344CB8AC3E}">
        <p14:creationId xmlns:p14="http://schemas.microsoft.com/office/powerpoint/2010/main" val="26606061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B132D83C-E32F-7387-17CA-147D04598116}"/>
              </a:ext>
            </a:extLst>
          </p:cNvPr>
          <p:cNvSpPr txBox="1"/>
          <p:nvPr/>
        </p:nvSpPr>
        <p:spPr>
          <a:xfrm>
            <a:off x="313112" y="269862"/>
            <a:ext cx="6619703" cy="5893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ru-RU" sz="20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ВОПРОСЫ ДЛЯ ДИСКУССИИ: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cs-CZ" sz="2000" b="1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Если каждый будет учиться по индивидуальной траектории, исчезнет ли «коллективное знание» и культурная общность? Может ли персонализация обучения привести к изоляции студента от общества?</a:t>
            </a:r>
            <a:endParaRPr lang="cs-CZ" sz="20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Согласны ли Вы с тем, что ИИ может быть более человечным учителем, чем человек? Искусственный интеллект понимает человека лучше, чем многие преподаватели. Значит ли это, что эмоциональный контакт — иллюзия?</a:t>
            </a:r>
            <a:endParaRPr lang="cs-CZ" sz="20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Что опаснее: отсутствие технологий в образовании или их чрезмерное присутствие?</a:t>
            </a:r>
            <a:endParaRPr lang="cs-CZ" sz="20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Если университет перестанет быть центром образования, потеряет ли диплом свою ценность?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DD5DFC5F-762D-32E4-AE8B-B45CA8E3B555}"/>
              </a:ext>
            </a:extLst>
          </p:cNvPr>
          <p:cNvSpPr txBox="1"/>
          <p:nvPr/>
        </p:nvSpPr>
        <p:spPr>
          <a:xfrm>
            <a:off x="7492538" y="1036320"/>
            <a:ext cx="429490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Это не / верно / правильно  / само собой разумеется.</a:t>
            </a:r>
          </a:p>
          <a:p>
            <a:endParaRPr lang="ru-RU" sz="2000" b="1" dirty="0"/>
          </a:p>
          <a:p>
            <a:r>
              <a:rPr lang="ru-RU" sz="2000" b="1" dirty="0"/>
              <a:t>Я бы хотел высказать свою точку зрения / свое мнение.</a:t>
            </a:r>
          </a:p>
        </p:txBody>
      </p:sp>
    </p:spTree>
    <p:extLst>
      <p:ext uri="{BB962C8B-B14F-4D97-AF65-F5344CB8AC3E}">
        <p14:creationId xmlns:p14="http://schemas.microsoft.com/office/powerpoint/2010/main" val="3188522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BBE8D956-B1D0-942E-3837-FD32841EF1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9876"/>
            <a:ext cx="5358938" cy="341501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4F7C0883-87AE-B528-3B67-7A69B0348A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3556" y="2607424"/>
            <a:ext cx="5558444" cy="4250575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A2EF5902-F036-3497-2A2F-4F030D5EA5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455322"/>
            <a:ext cx="5104015" cy="3402677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2B11D85B-1FC5-1B26-F93E-2C431C3F21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05948" y="1"/>
            <a:ext cx="3386051" cy="2539538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65FC2311-FB08-DB4B-CDBC-0261E02D95CE}"/>
              </a:ext>
            </a:extLst>
          </p:cNvPr>
          <p:cNvSpPr txBox="1"/>
          <p:nvPr/>
        </p:nvSpPr>
        <p:spPr>
          <a:xfrm>
            <a:off x="5647113" y="371302"/>
            <a:ext cx="29371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А какие у Вас ассоциации с началом учебного процесса?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5499159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300E8793-B4B3-45AD-8AD3-A319E01F13BF}"/>
              </a:ext>
            </a:extLst>
          </p:cNvPr>
          <p:cNvSpPr txBox="1"/>
          <p:nvPr/>
        </p:nvSpPr>
        <p:spPr>
          <a:xfrm>
            <a:off x="493222" y="674434"/>
            <a:ext cx="10956175" cy="53942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ru-RU" sz="2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Сложные слова и выражения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ru-RU" sz="20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Институциональная модель - система образования, основанная на официальных учреждениях.</a:t>
            </a:r>
            <a:endParaRPr lang="cs-CZ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Глобальная экосистема - сложная, взаимосвязанная система, охватывающая всё мировое образовательное пространство.</a:t>
            </a:r>
            <a:endParaRPr lang="cs-CZ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Подлинный переворот - радикальное и глубокое изменение привычного порядка.</a:t>
            </a:r>
            <a:endParaRPr lang="cs-CZ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Образовательные траектории - индивидуальные пути и последовательности обучения, построенные под конкретного ученика.</a:t>
            </a:r>
            <a:endParaRPr lang="cs-CZ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Гибкие модели - системы обучения, которые можно менять и приспосабливать под разные условия и людей.</a:t>
            </a:r>
            <a:endParaRPr lang="cs-CZ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Определить баланс - найти равновесие, гармонию между разными элементами (в данном случае — между технологиями и живым общением).</a:t>
            </a:r>
            <a:endParaRPr lang="cs-CZ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237859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7014</TotalTime>
  <Words>454</Words>
  <Application>Microsoft Office PowerPoint</Application>
  <PresentationFormat>Širokoúhlá obrazovka</PresentationFormat>
  <Paragraphs>26</Paragraphs>
  <Slides>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10" baseType="lpstr">
      <vt:lpstr>Aptos</vt:lpstr>
      <vt:lpstr>Arial</vt:lpstr>
      <vt:lpstr>Calibri</vt:lpstr>
      <vt:lpstr>Calibri Light</vt:lpstr>
      <vt:lpstr>Motiv Office</vt:lpstr>
      <vt:lpstr>Будущее образования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Veronika SN</dc:creator>
  <cp:lastModifiedBy>Veronika SN</cp:lastModifiedBy>
  <cp:revision>4</cp:revision>
  <dcterms:created xsi:type="dcterms:W3CDTF">2025-09-03T15:07:48Z</dcterms:created>
  <dcterms:modified xsi:type="dcterms:W3CDTF">2025-09-29T08:55:38Z</dcterms:modified>
</cp:coreProperties>
</file>