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F58D-C048-42E6-90F1-7EB4C634F975}" type="datetimeFigureOut">
              <a:rPr lang="cs-CZ" smtClean="0"/>
              <a:t>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B76E-8799-4C30-948A-C70B4841FB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185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F58D-C048-42E6-90F1-7EB4C634F975}" type="datetimeFigureOut">
              <a:rPr lang="cs-CZ" smtClean="0"/>
              <a:t>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B76E-8799-4C30-948A-C70B4841FB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6032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F58D-C048-42E6-90F1-7EB4C634F975}" type="datetimeFigureOut">
              <a:rPr lang="cs-CZ" smtClean="0"/>
              <a:t>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B76E-8799-4C30-948A-C70B4841FB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2088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F58D-C048-42E6-90F1-7EB4C634F975}" type="datetimeFigureOut">
              <a:rPr lang="cs-CZ" smtClean="0"/>
              <a:t>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B76E-8799-4C30-948A-C70B4841FB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4816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F58D-C048-42E6-90F1-7EB4C634F975}" type="datetimeFigureOut">
              <a:rPr lang="cs-CZ" smtClean="0"/>
              <a:t>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B76E-8799-4C30-948A-C70B4841FB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6666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F58D-C048-42E6-90F1-7EB4C634F975}" type="datetimeFigureOut">
              <a:rPr lang="cs-CZ" smtClean="0"/>
              <a:t>7.10.2020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B76E-8799-4C30-948A-C70B4841FB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5446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F58D-C048-42E6-90F1-7EB4C634F975}" type="datetimeFigureOut">
              <a:rPr lang="cs-CZ" smtClean="0"/>
              <a:t>7.10.2020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B76E-8799-4C30-948A-C70B4841FB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0181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F58D-C048-42E6-90F1-7EB4C634F975}" type="datetimeFigureOut">
              <a:rPr lang="cs-CZ" smtClean="0"/>
              <a:t>7.10.2020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B76E-8799-4C30-948A-C70B4841FB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862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F58D-C048-42E6-90F1-7EB4C634F975}" type="datetimeFigureOut">
              <a:rPr lang="cs-CZ" smtClean="0"/>
              <a:t>7.10.2020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B76E-8799-4C30-948A-C70B4841FB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0401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F58D-C048-42E6-90F1-7EB4C634F975}" type="datetimeFigureOut">
              <a:rPr lang="cs-CZ" smtClean="0"/>
              <a:t>7.10.2020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B76E-8799-4C30-948A-C70B4841FB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1794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F58D-C048-42E6-90F1-7EB4C634F975}" type="datetimeFigureOut">
              <a:rPr lang="cs-CZ" smtClean="0"/>
              <a:t>7.10.2020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B76E-8799-4C30-948A-C70B4841FB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3960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9F58D-C048-42E6-90F1-7EB4C634F975}" type="datetimeFigureOut">
              <a:rPr lang="cs-CZ" smtClean="0"/>
              <a:t>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5B76E-8799-4C30-948A-C70B4841FB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510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FC_příbuzenství_prezentace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Petr Charvát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7648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9. </a:t>
            </a:r>
            <a:r>
              <a:rPr lang="cs-CZ" dirty="0"/>
              <a:t>Irokézský </a:t>
            </a:r>
            <a:r>
              <a:rPr lang="cs-CZ" dirty="0" smtClean="0"/>
              <a:t>(jejich vlastním </a:t>
            </a:r>
            <a:r>
              <a:rPr lang="cs-CZ" dirty="0" err="1" smtClean="0"/>
              <a:t>jazykemHodinošoni</a:t>
            </a:r>
            <a:r>
              <a:rPr lang="cs-CZ" dirty="0"/>
              <a:t>) </a:t>
            </a:r>
            <a:r>
              <a:rPr lang="cs-CZ" dirty="0" smtClean="0"/>
              <a:t>kmen.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7577" y="2520752"/>
            <a:ext cx="8696846" cy="24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218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/>
              <a:t>10. </a:t>
            </a:r>
            <a:r>
              <a:rPr lang="cs-CZ" sz="3600" dirty="0"/>
              <a:t>Diagram struktury arabského kmene </a:t>
            </a:r>
            <a:r>
              <a:rPr lang="cs-CZ" sz="3600" dirty="0" err="1" smtClean="0"/>
              <a:t>Rašájda</a:t>
            </a:r>
            <a:r>
              <a:rPr lang="cs-CZ" sz="3600" dirty="0" smtClean="0"/>
              <a:t>; kmen je tu volným sdružením sourodých segmentů.</a:t>
            </a:r>
            <a:endParaRPr lang="cs-CZ" sz="3600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8454" y="1825625"/>
            <a:ext cx="949509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707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1. </a:t>
            </a:r>
            <a:r>
              <a:rPr lang="cs-CZ" dirty="0"/>
              <a:t>Soudržnost rodiny i po smrti: rodinná hrobka kultury </a:t>
            </a:r>
            <a:r>
              <a:rPr lang="cs-CZ" dirty="0" err="1"/>
              <a:t>Chancay</a:t>
            </a:r>
            <a:r>
              <a:rPr lang="cs-CZ" dirty="0"/>
              <a:t>, </a:t>
            </a:r>
            <a:r>
              <a:rPr lang="cs-CZ" dirty="0" err="1"/>
              <a:t>Perú</a:t>
            </a:r>
            <a:r>
              <a:rPr lang="cs-CZ" dirty="0"/>
              <a:t>.</a:t>
            </a: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012" y="1825625"/>
            <a:ext cx="5813976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5987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2. </a:t>
            </a:r>
            <a:r>
              <a:rPr lang="cs-CZ" dirty="0"/>
              <a:t>Rodina bývá často ztotožňována se svým domem. </a:t>
            </a:r>
          </a:p>
        </p:txBody>
      </p:sp>
      <p:pic>
        <p:nvPicPr>
          <p:cNvPr id="4" name="obrázek 4" descr="https://pressbooks.com/app/uploads/sites/47044/2019/08/introduction_figure_18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950" y="2077244"/>
            <a:ext cx="5626100" cy="3848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1019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 smtClean="0"/>
              <a:t>3. </a:t>
            </a:r>
            <a:r>
              <a:rPr lang="cs-CZ" sz="3600" dirty="0"/>
              <a:t>I v našich poměrech bylo někdy těžko zorientovat se v příbuzenských vztazích. Zde je výpis z farní kroniky Vamberka z roku 1755</a:t>
            </a:r>
            <a:r>
              <a:rPr lang="cs-CZ" sz="3600" dirty="0" smtClean="0"/>
              <a:t>.</a:t>
            </a:r>
            <a:r>
              <a:rPr lang="cs-CZ" sz="3600" dirty="0"/>
              <a:t> </a:t>
            </a:r>
          </a:p>
        </p:txBody>
      </p:sp>
      <p:pic>
        <p:nvPicPr>
          <p:cNvPr id="4" name="obrázek 4" descr="http://img24.cz/images/d8vzy5bd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648" y="1825625"/>
            <a:ext cx="9008704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4622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4. Nejčastější </a:t>
            </a:r>
            <a:r>
              <a:rPr lang="cs-CZ" dirty="0"/>
              <a:t>schéma současné české rodiny.</a:t>
            </a: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8509" y="1825625"/>
            <a:ext cx="603498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22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200" dirty="0" smtClean="0"/>
              <a:t>5. </a:t>
            </a:r>
            <a:r>
              <a:rPr lang="cs-CZ" sz="3200" dirty="0"/>
              <a:t>Ilustrace exogamních společenských vztahů. Každý soused dané obce si musí hledat manželského partnera či partnerku mimo </a:t>
            </a:r>
            <a:r>
              <a:rPr lang="cs-CZ" sz="3200" dirty="0" smtClean="0"/>
              <a:t>své bydliště, </a:t>
            </a:r>
            <a:r>
              <a:rPr lang="cs-CZ" sz="3200" dirty="0"/>
              <a:t>„za kopcem</a:t>
            </a:r>
            <a:r>
              <a:rPr lang="cs-CZ" sz="3200" dirty="0" smtClean="0"/>
              <a:t>“.</a:t>
            </a:r>
            <a:endParaRPr lang="cs-CZ" sz="3200" dirty="0"/>
          </a:p>
        </p:txBody>
      </p:sp>
      <p:pic>
        <p:nvPicPr>
          <p:cNvPr id="4" name="obrázek 4" descr="Figure 1. Single descent group communities (after Keesing Reference Keesing1975:40). Since each descent group is exogamous, spouses must come from neighboring communities.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501" y="1825625"/>
            <a:ext cx="9024997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7863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6. </a:t>
            </a:r>
            <a:r>
              <a:rPr lang="cs-CZ" dirty="0"/>
              <a:t>Schéma </a:t>
            </a:r>
            <a:r>
              <a:rPr lang="cs-CZ" dirty="0" smtClean="0"/>
              <a:t>ustrojení rodu </a:t>
            </a:r>
            <a:r>
              <a:rPr lang="cs-CZ" dirty="0"/>
              <a:t>a v podstatě též kmene.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85" y="2004681"/>
            <a:ext cx="5041829" cy="399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31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200" dirty="0" smtClean="0"/>
              <a:t>7. Schéma </a:t>
            </a:r>
            <a:r>
              <a:rPr lang="cs-CZ" sz="2200" dirty="0"/>
              <a:t>„kónického klanu“, totiž </a:t>
            </a:r>
            <a:r>
              <a:rPr lang="cs-CZ" sz="2200" dirty="0" smtClean="0"/>
              <a:t>klanu (rodu), </a:t>
            </a:r>
            <a:r>
              <a:rPr lang="cs-CZ" sz="2200" dirty="0"/>
              <a:t>v němž si jednotlivé rody nejsou rovny, ale zaujímají hierarchické vztahy. Starší synové a jejich potomstvo jsou tu situováni </a:t>
            </a:r>
            <a:r>
              <a:rPr lang="cs-CZ" sz="2200" dirty="0" smtClean="0"/>
              <a:t>vlevo</a:t>
            </a:r>
            <a:r>
              <a:rPr lang="cs-CZ" sz="2200" dirty="0"/>
              <a:t>. Společenská váha dalších synů a jejich potomstva klesá směrem </a:t>
            </a:r>
            <a:r>
              <a:rPr lang="cs-CZ" sz="2200" dirty="0" smtClean="0"/>
              <a:t>vpravo</a:t>
            </a:r>
            <a:r>
              <a:rPr lang="cs-CZ" sz="2200" dirty="0"/>
              <a:t>, což je vyjádřeno řazením písmen abecedy (od </a:t>
            </a:r>
            <a:r>
              <a:rPr lang="cs-CZ" sz="2200" dirty="0" smtClean="0"/>
              <a:t>A po </a:t>
            </a:r>
            <a:r>
              <a:rPr lang="cs-CZ" sz="2200" dirty="0"/>
              <a:t>D). </a:t>
            </a:r>
            <a:endParaRPr lang="cs-CZ" dirty="0"/>
          </a:p>
        </p:txBody>
      </p:sp>
      <p:pic>
        <p:nvPicPr>
          <p:cNvPr id="4" name="obrázek 4" descr="https://pressbooks.com/app/uploads/sites/47044/2019/01/political_anth_figure_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253" y="1825625"/>
            <a:ext cx="5369494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2740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 smtClean="0"/>
              <a:t>8. </a:t>
            </a:r>
            <a:r>
              <a:rPr lang="cs-CZ" sz="3600" dirty="0"/>
              <a:t>Detail svitku z březové kůry, zobrazujícího obřadní tanec, kde tanečníci zastupují dvě stavební složky dané pospolitosti, tzv. </a:t>
            </a:r>
            <a:r>
              <a:rPr lang="cs-CZ" sz="3600" dirty="0" err="1"/>
              <a:t>moiety</a:t>
            </a:r>
            <a:r>
              <a:rPr lang="cs-CZ" sz="3600" dirty="0"/>
              <a:t>. </a:t>
            </a:r>
            <a:r>
              <a:rPr lang="cs-CZ" sz="3600" dirty="0" err="1"/>
              <a:t>Odžibvové</a:t>
            </a:r>
            <a:r>
              <a:rPr lang="cs-CZ" sz="3600" dirty="0"/>
              <a:t>, asi 1875.</a:t>
            </a:r>
          </a:p>
        </p:txBody>
      </p:sp>
      <p:pic>
        <p:nvPicPr>
          <p:cNvPr id="4" name="obrázek 4" descr="https://cdn.britannica.com/59/42159-050-ABE2FED2/Detail-Ojibwa-birch-bark-scroll-pattern-dance-Denver-187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551" y="1825625"/>
            <a:ext cx="5170898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026729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121</Words>
  <Application>Microsoft Office PowerPoint</Application>
  <PresentationFormat>Širokoúhlá obrazovka</PresentationFormat>
  <Paragraphs>12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FC_příbuzenství_prezentace</vt:lpstr>
      <vt:lpstr>1. Soudržnost rodiny i po smrti: rodinná hrobka kultury Chancay, Perú.</vt:lpstr>
      <vt:lpstr>2. Rodina bývá často ztotožňována se svým domem. </vt:lpstr>
      <vt:lpstr>3. I v našich poměrech bylo někdy těžko zorientovat se v příbuzenských vztazích. Zde je výpis z farní kroniky Vamberka z roku 1755. </vt:lpstr>
      <vt:lpstr>4. Nejčastější schéma současné české rodiny.</vt:lpstr>
      <vt:lpstr>5. Ilustrace exogamních společenských vztahů. Každý soused dané obce si musí hledat manželského partnera či partnerku mimo své bydliště, „za kopcem“.</vt:lpstr>
      <vt:lpstr>6. Schéma ustrojení rodu a v podstatě též kmene.</vt:lpstr>
      <vt:lpstr>7. Schéma „kónického klanu“, totiž klanu (rodu), v němž si jednotlivé rody nejsou rovny, ale zaujímají hierarchické vztahy. Starší synové a jejich potomstvo jsou tu situováni vlevo. Společenská váha dalších synů a jejich potomstva klesá směrem vpravo, což je vyjádřeno řazením písmen abecedy (od A po D). </vt:lpstr>
      <vt:lpstr>8. Detail svitku z březové kůry, zobrazujícího obřadní tanec, kde tanečníci zastupují dvě stavební složky dané pospolitosti, tzv. moiety. Odžibvové, asi 1875.</vt:lpstr>
      <vt:lpstr>9. Irokézský (jejich vlastním jazykemHodinošoni) kmen.</vt:lpstr>
      <vt:lpstr>10. Diagram struktury arabského kmene Rašájda; kmen je tu volným sdružením sourodých segmentů.</vt:lpstr>
    </vt:vector>
  </TitlesOfParts>
  <Company>UK Pedf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FC_příbuzenství_prezentace</dc:title>
  <dc:creator>uzivatel</dc:creator>
  <cp:lastModifiedBy>uzivatel</cp:lastModifiedBy>
  <cp:revision>12</cp:revision>
  <dcterms:created xsi:type="dcterms:W3CDTF">2020-10-07T10:54:59Z</dcterms:created>
  <dcterms:modified xsi:type="dcterms:W3CDTF">2020-10-07T11:26:17Z</dcterms:modified>
</cp:coreProperties>
</file>