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9" r:id="rId5"/>
  </p:sldMasterIdLst>
  <p:handoutMasterIdLst>
    <p:handoutMasterId r:id="rId30"/>
  </p:handoutMasterIdLst>
  <p:sldIdLst>
    <p:sldId id="269" r:id="rId6"/>
    <p:sldId id="270" r:id="rId7"/>
    <p:sldId id="301" r:id="rId8"/>
    <p:sldId id="277" r:id="rId9"/>
    <p:sldId id="265" r:id="rId10"/>
    <p:sldId id="268" r:id="rId11"/>
    <p:sldId id="280" r:id="rId12"/>
    <p:sldId id="282" r:id="rId13"/>
    <p:sldId id="285" r:id="rId14"/>
    <p:sldId id="291" r:id="rId15"/>
    <p:sldId id="293" r:id="rId16"/>
    <p:sldId id="288" r:id="rId17"/>
    <p:sldId id="290" r:id="rId18"/>
    <p:sldId id="292" r:id="rId19"/>
    <p:sldId id="294" r:id="rId20"/>
    <p:sldId id="287" r:id="rId21"/>
    <p:sldId id="295" r:id="rId22"/>
    <p:sldId id="296" r:id="rId23"/>
    <p:sldId id="278" r:id="rId24"/>
    <p:sldId id="297" r:id="rId25"/>
    <p:sldId id="299" r:id="rId26"/>
    <p:sldId id="298" r:id="rId27"/>
    <p:sldId id="300" r:id="rId28"/>
    <p:sldId id="276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75C6E6E-5EA4-41FD-BF40-FA51685534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0FFF925-45A1-4ACB-B700-2793A6FCDA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2E0C9-AA8C-4F52-B833-23E54EABDA61}" type="datetimeFigureOut">
              <a:rPr lang="cs-CZ" smtClean="0"/>
              <a:t>22.09.2020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DBBBA6-0AB2-4EF1-A320-139D77A64F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E0498E-9DDE-4235-B265-81CF84752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CA4D7-AF41-44FD-9A45-FED2947723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71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vfnpraha.sharepoint.com/sites/edu/navody/PDFnavody/priprava-prezentaci.pdf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POVĚ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64B5CB0-FFD0-466F-B761-6B73A8511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hlinkClick r:id="rId3"/>
            <a:extLst>
              <a:ext uri="{FF2B5EF4-FFF2-40B4-BE49-F238E27FC236}">
                <a16:creationId xmlns:a16="http://schemas.microsoft.com/office/drawing/2014/main" id="{EDAC1EDD-F8EE-4043-B702-0B566B07D478}"/>
              </a:ext>
            </a:extLst>
          </p:cNvPr>
          <p:cNvSpPr txBox="1"/>
          <p:nvPr/>
        </p:nvSpPr>
        <p:spPr>
          <a:xfrm>
            <a:off x="362309" y="5262114"/>
            <a:ext cx="1104182" cy="5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720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brazky_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/>
          <p:cNvSpPr>
            <a:spLocks noGrp="1"/>
          </p:cNvSpPr>
          <p:nvPr>
            <p:ph type="pic" sz="quarter" idx="13"/>
          </p:nvPr>
        </p:nvSpPr>
        <p:spPr>
          <a:xfrm>
            <a:off x="498306" y="2695477"/>
            <a:ext cx="3384550" cy="257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6" name="Zástupný symbol obrázku 2"/>
          <p:cNvSpPr>
            <a:spLocks noGrp="1"/>
          </p:cNvSpPr>
          <p:nvPr>
            <p:ph type="pic" sz="quarter" idx="14"/>
          </p:nvPr>
        </p:nvSpPr>
        <p:spPr>
          <a:xfrm>
            <a:off x="8382334" y="2695477"/>
            <a:ext cx="3384550" cy="257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2"/>
          <p:cNvSpPr>
            <a:spLocks noGrp="1"/>
          </p:cNvSpPr>
          <p:nvPr>
            <p:ph type="pic" sz="quarter" idx="15"/>
          </p:nvPr>
        </p:nvSpPr>
        <p:spPr>
          <a:xfrm>
            <a:off x="4440320" y="2695477"/>
            <a:ext cx="3384550" cy="257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98475" y="5599113"/>
            <a:ext cx="3384550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cs-CZ" dirty="0"/>
              <a:t>Popisek obrázku</a:t>
            </a:r>
          </a:p>
        </p:txBody>
      </p:sp>
      <p:sp>
        <p:nvSpPr>
          <p:cNvPr id="10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8382334" y="5608026"/>
            <a:ext cx="3384550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cs-CZ" dirty="0"/>
              <a:t>Popisek obrázku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8" hasCustomPrompt="1"/>
          </p:nvPr>
        </p:nvSpPr>
        <p:spPr>
          <a:xfrm>
            <a:off x="4440320" y="5607636"/>
            <a:ext cx="3384550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cs-CZ" dirty="0"/>
              <a:t>Popisek obrázku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2F0CB3E-ECBC-4C1D-A4A9-D74455158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03203C97-621A-4324-AE5C-A326FA1B8F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3CC625-3FC7-4B9F-80F7-3D3BFD63B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39929"/>
            <a:ext cx="9802907" cy="1000213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57420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26"/>
          <p:cNvSpPr>
            <a:spLocks noGrp="1"/>
          </p:cNvSpPr>
          <p:nvPr>
            <p:ph sz="quarter" idx="10" hasCustomPrompt="1"/>
          </p:nvPr>
        </p:nvSpPr>
        <p:spPr>
          <a:xfrm>
            <a:off x="820738" y="2630078"/>
            <a:ext cx="10548938" cy="3864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/>
              <a:t>Klikněte na ikonu a vyberte akci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AAEC38-4F09-4C40-BC19-5F30C4A75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4F512B77-B2BF-4567-B2E4-08E2A69FD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5526A8-C60E-459E-87B3-F6F5B7FC3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637825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_s_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2">
            <a:extLst>
              <a:ext uri="{FF2B5EF4-FFF2-40B4-BE49-F238E27FC236}">
                <a16:creationId xmlns:a16="http://schemas.microsoft.com/office/drawing/2014/main" id="{AA716AB0-8D19-498A-971A-0C7F0EDB8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5813" y="4408097"/>
            <a:ext cx="4924873" cy="1982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Zástupný symbol obrázku 2">
            <a:extLst>
              <a:ext uri="{FF2B5EF4-FFF2-40B4-BE49-F238E27FC236}">
                <a16:creationId xmlns:a16="http://schemas.microsoft.com/office/drawing/2014/main" id="{9E98ECA3-A32E-44C4-83EF-221E82E414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9811" y="4408096"/>
            <a:ext cx="4934790" cy="1982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22">
            <a:extLst>
              <a:ext uri="{FF2B5EF4-FFF2-40B4-BE49-F238E27FC236}">
                <a16:creationId xmlns:a16="http://schemas.microsoft.com/office/drawing/2014/main" id="{4A97B10C-083C-4351-BCC0-8E6EC55853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813" y="2309813"/>
            <a:ext cx="10618788" cy="1882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3pPr marL="914400" indent="0">
              <a:buNone/>
              <a:defRPr baseline="0"/>
            </a:lvl3pPr>
          </a:lstStyle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BB441D-594A-4099-B68F-13E6E8043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0" name="Zástupný symbol pro text 14">
            <a:extLst>
              <a:ext uri="{FF2B5EF4-FFF2-40B4-BE49-F238E27FC236}">
                <a16:creationId xmlns:a16="http://schemas.microsoft.com/office/drawing/2014/main" id="{79D3BDB2-1F47-4A2A-9A9E-7A926A1BEB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C2498C-2BA8-439C-A029-5B4AA02DD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143276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654057" y="3097687"/>
            <a:ext cx="2997200" cy="32242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817954" y="3068981"/>
            <a:ext cx="2997200" cy="3224212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3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8429926" y="3076084"/>
            <a:ext cx="3009600" cy="3224212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54057" y="2290517"/>
            <a:ext cx="2997200" cy="807170"/>
          </a:xfrm>
          <a:prstGeom prst="round2Same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1" name="Zástupný symbol pro text 14"/>
          <p:cNvSpPr>
            <a:spLocks noGrp="1"/>
          </p:cNvSpPr>
          <p:nvPr>
            <p:ph type="body" sz="quarter" idx="20" hasCustomPrompt="1"/>
          </p:nvPr>
        </p:nvSpPr>
        <p:spPr>
          <a:xfrm>
            <a:off x="8429926" y="2290517"/>
            <a:ext cx="3009600" cy="785567"/>
          </a:xfrm>
          <a:prstGeom prst="round2Same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817954" y="2290517"/>
            <a:ext cx="2997200" cy="771860"/>
          </a:xfrm>
          <a:prstGeom prst="round2Same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C2ED2D2-FC6F-4204-8B1D-94D2BB362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7" name="Zástupný symbol pro text 14">
            <a:extLst>
              <a:ext uri="{FF2B5EF4-FFF2-40B4-BE49-F238E27FC236}">
                <a16:creationId xmlns:a16="http://schemas.microsoft.com/office/drawing/2014/main" id="{D9E91D6B-B887-490C-A2FF-61FCE2CC2C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462EBF-C0A1-4EAC-B4C9-CE8259889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74974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820738" y="3076084"/>
            <a:ext cx="2997200" cy="32242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654057" y="3076084"/>
            <a:ext cx="2997200" cy="3224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3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8429926" y="3076084"/>
            <a:ext cx="3009600" cy="3224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9" hasCustomPrompt="1"/>
          </p:nvPr>
        </p:nvSpPr>
        <p:spPr>
          <a:xfrm>
            <a:off x="820738" y="2297620"/>
            <a:ext cx="2997200" cy="805943"/>
          </a:xfrm>
          <a:prstGeom prst="round2Same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1" name="Zástupný symbol pro text 14"/>
          <p:cNvSpPr>
            <a:spLocks noGrp="1"/>
          </p:cNvSpPr>
          <p:nvPr>
            <p:ph type="body" sz="quarter" idx="20" hasCustomPrompt="1"/>
          </p:nvPr>
        </p:nvSpPr>
        <p:spPr>
          <a:xfrm>
            <a:off x="8429926" y="2297620"/>
            <a:ext cx="3009600" cy="778464"/>
          </a:xfrm>
          <a:prstGeom prst="round2Same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4654057" y="2297620"/>
            <a:ext cx="2997200" cy="778464"/>
          </a:xfrm>
          <a:prstGeom prst="round2Same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B916BA-8E31-417E-BCBB-F91455950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4" name="Zástupný symbol pro text 14">
            <a:extLst>
              <a:ext uri="{FF2B5EF4-FFF2-40B4-BE49-F238E27FC236}">
                <a16:creationId xmlns:a16="http://schemas.microsoft.com/office/drawing/2014/main" id="{C0D97DC0-F3B9-46CE-A221-6B520FFE66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D90F9A-2B01-4EE1-9046-A23BEF8CB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037" y="141915"/>
            <a:ext cx="9797882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126654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817954" y="3068981"/>
            <a:ext cx="4789216" cy="2986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817954" y="2355011"/>
            <a:ext cx="4789216" cy="713970"/>
          </a:xfrm>
          <a:prstGeom prst="round2Same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4" name="Zástupný symbol pro text 14">
            <a:extLst>
              <a:ext uri="{FF2B5EF4-FFF2-40B4-BE49-F238E27FC236}">
                <a16:creationId xmlns:a16="http://schemas.microsoft.com/office/drawing/2014/main" id="{70C5C68E-88C7-4DB9-8FA9-28488F9ECD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0310" y="2355011"/>
            <a:ext cx="4789216" cy="713970"/>
          </a:xfrm>
          <a:prstGeom prst="round2Same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7" name="Zástupný symbol pro text 4">
            <a:extLst>
              <a:ext uri="{FF2B5EF4-FFF2-40B4-BE49-F238E27FC236}">
                <a16:creationId xmlns:a16="http://schemas.microsoft.com/office/drawing/2014/main" id="{DFF6976E-4786-4F94-B6CB-AC2EFBFF33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0310" y="3068981"/>
            <a:ext cx="4789216" cy="29867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6B99D7A-2D5E-4C7E-8AE3-CA7899BC6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0" name="Zástupný symbol pro text 14">
            <a:extLst>
              <a:ext uri="{FF2B5EF4-FFF2-40B4-BE49-F238E27FC236}">
                <a16:creationId xmlns:a16="http://schemas.microsoft.com/office/drawing/2014/main" id="{D1BE3A48-3CF3-4BB5-B972-F25B12FF00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C2D4DB-74B0-4EFF-86C5-3E6FD32E5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5413"/>
            <a:ext cx="9802907" cy="981341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763048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817954" y="3068981"/>
            <a:ext cx="4789216" cy="298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817954" y="2337758"/>
            <a:ext cx="4789216" cy="731223"/>
          </a:xfrm>
          <a:prstGeom prst="round2Same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4" name="Zástupný symbol pro text 14">
            <a:extLst>
              <a:ext uri="{FF2B5EF4-FFF2-40B4-BE49-F238E27FC236}">
                <a16:creationId xmlns:a16="http://schemas.microsoft.com/office/drawing/2014/main" id="{70C5C68E-88C7-4DB9-8FA9-28488F9ECD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0310" y="2337758"/>
            <a:ext cx="4789216" cy="731223"/>
          </a:xfrm>
          <a:prstGeom prst="round2Same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7" name="Zástupný symbol pro text 4">
            <a:extLst>
              <a:ext uri="{FF2B5EF4-FFF2-40B4-BE49-F238E27FC236}">
                <a16:creationId xmlns:a16="http://schemas.microsoft.com/office/drawing/2014/main" id="{DFF6976E-4786-4F94-B6CB-AC2EFBFF33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0310" y="3068981"/>
            <a:ext cx="4789216" cy="29867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59C9046-8333-4CDB-8364-40A36940B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1" name="Zástupný symbol pro text 14">
            <a:extLst>
              <a:ext uri="{FF2B5EF4-FFF2-40B4-BE49-F238E27FC236}">
                <a16:creationId xmlns:a16="http://schemas.microsoft.com/office/drawing/2014/main" id="{FA0EC8A6-8030-42E3-A1C8-BC6F6C6F85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DE2668-5962-449E-B0FC-FD8DD8ABD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122507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F8439B93-23FF-433C-AFAE-FB9A314FD6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5108" y="4663674"/>
            <a:ext cx="2379692" cy="1448998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7" name="Zástupný symbol pro text 2">
            <a:extLst>
              <a:ext uri="{FF2B5EF4-FFF2-40B4-BE49-F238E27FC236}">
                <a16:creationId xmlns:a16="http://schemas.microsoft.com/office/drawing/2014/main" id="{40664290-8C24-46E7-AD00-315BA7377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5614" y="4663674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8" name="Zástupný symbol pro text 2">
            <a:extLst>
              <a:ext uri="{FF2B5EF4-FFF2-40B4-BE49-F238E27FC236}">
                <a16:creationId xmlns:a16="http://schemas.microsoft.com/office/drawing/2014/main" id="{8C94B7EE-CE49-4D80-B5E3-00C895155E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5361" y="4663674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525B5956-DB57-4823-91C4-BF0AB466EF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086" y="2662927"/>
            <a:ext cx="2379692" cy="1448998"/>
          </a:xfrm>
          <a:prstGeom prst="round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0" name="Zástupný symbol pro text 2">
            <a:extLst>
              <a:ext uri="{FF2B5EF4-FFF2-40B4-BE49-F238E27FC236}">
                <a16:creationId xmlns:a16="http://schemas.microsoft.com/office/drawing/2014/main" id="{BD22644C-A242-4443-8A14-5BAD36959E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4909" y="2662927"/>
            <a:ext cx="2379692" cy="144899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CB9D0A9-48CD-44D5-A5AB-60F66E6D25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7263" y="2662927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813" y="2662927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B6B5186-F405-4388-8CF9-88BF2835A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29EA4D7F-6BAB-4993-AF6A-7E27AE7AB9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8BDC50-A891-46AB-B6F8-2719949C1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826675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F8439B93-23FF-433C-AFAE-FB9A314FD6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5813" y="4643205"/>
            <a:ext cx="2379692" cy="1448998"/>
          </a:xfrm>
          <a:prstGeom prst="round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7" name="Zástupný symbol pro text 2">
            <a:extLst>
              <a:ext uri="{FF2B5EF4-FFF2-40B4-BE49-F238E27FC236}">
                <a16:creationId xmlns:a16="http://schemas.microsoft.com/office/drawing/2014/main" id="{40664290-8C24-46E7-AD00-315BA7377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6086" y="4643205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8" name="Zástupný symbol pro text 2">
            <a:extLst>
              <a:ext uri="{FF2B5EF4-FFF2-40B4-BE49-F238E27FC236}">
                <a16:creationId xmlns:a16="http://schemas.microsoft.com/office/drawing/2014/main" id="{8C94B7EE-CE49-4D80-B5E3-00C895155E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7263" y="4663674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525B5956-DB57-4823-91C4-BF0AB466EF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086" y="2662927"/>
            <a:ext cx="2379692" cy="1448998"/>
          </a:xfrm>
          <a:prstGeom prst="round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0" name="Zástupný symbol pro text 2">
            <a:extLst>
              <a:ext uri="{FF2B5EF4-FFF2-40B4-BE49-F238E27FC236}">
                <a16:creationId xmlns:a16="http://schemas.microsoft.com/office/drawing/2014/main" id="{BD22644C-A242-4443-8A14-5BAD36959E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4909" y="2662927"/>
            <a:ext cx="2379692" cy="1448998"/>
          </a:xfrm>
          <a:prstGeom prst="round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CB9D0A9-48CD-44D5-A5AB-60F66E6D25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7263" y="2662927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813" y="2662927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7DBE4EA8-322F-48EA-9FD2-AE4E88490C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4909" y="4643205"/>
            <a:ext cx="2379692" cy="1448998"/>
          </a:xfrm>
          <a:prstGeom prst="round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2F7DE3F-07C2-4E43-B991-D2DF372F8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EBD13389-D3C1-45B4-AF3A-75681BDCC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A679E9-3581-48F8-9078-B3F5AA31F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326901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F8439B93-23FF-433C-AFAE-FB9A314FD6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5108" y="4663674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7" name="Zástupný symbol pro text 2">
            <a:extLst>
              <a:ext uri="{FF2B5EF4-FFF2-40B4-BE49-F238E27FC236}">
                <a16:creationId xmlns:a16="http://schemas.microsoft.com/office/drawing/2014/main" id="{40664290-8C24-46E7-AD00-315BA7377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5614" y="4663674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8" name="Zástupný symbol pro text 2">
            <a:extLst>
              <a:ext uri="{FF2B5EF4-FFF2-40B4-BE49-F238E27FC236}">
                <a16:creationId xmlns:a16="http://schemas.microsoft.com/office/drawing/2014/main" id="{8C94B7EE-CE49-4D80-B5E3-00C895155E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5361" y="4663674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525B5956-DB57-4823-91C4-BF0AB466EF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086" y="2662927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0" name="Zástupný symbol pro text 2">
            <a:extLst>
              <a:ext uri="{FF2B5EF4-FFF2-40B4-BE49-F238E27FC236}">
                <a16:creationId xmlns:a16="http://schemas.microsoft.com/office/drawing/2014/main" id="{BD22644C-A242-4443-8A14-5BAD36959E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4909" y="2662927"/>
            <a:ext cx="2379692" cy="144899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CB9D0A9-48CD-44D5-A5AB-60F66E6D25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7263" y="2662927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813" y="2662927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78D2BC4-D2C1-4561-AACF-B06BF2CF8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ED05C878-05B3-43BC-922F-11A5ECA6F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2BDF4A-1D37-46F7-9540-179BC724A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23"/>
            <a:ext cx="9802907" cy="984831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06948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2DF800C-B454-458D-9A80-A70F1355F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71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kruh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14">
            <a:extLst>
              <a:ext uri="{FF2B5EF4-FFF2-40B4-BE49-F238E27FC236}">
                <a16:creationId xmlns:a16="http://schemas.microsoft.com/office/drawing/2014/main" id="{7F7087A1-F1B3-42F3-A7F2-5A929F305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2553" y="2970595"/>
            <a:ext cx="2541916" cy="252155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27831D8D-CE9D-412E-8076-A54DA4AFA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5461" y="2970596"/>
            <a:ext cx="2541916" cy="252155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5" name="Zástupný symbol pro text 2">
            <a:extLst>
              <a:ext uri="{FF2B5EF4-FFF2-40B4-BE49-F238E27FC236}">
                <a16:creationId xmlns:a16="http://schemas.microsoft.com/office/drawing/2014/main" id="{1695FDEE-988C-40D3-A62E-5DF07E32FC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8369" y="2970597"/>
            <a:ext cx="2541916" cy="2521553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CE05DB26-5F58-4D3D-B7B2-3509F4958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91277" y="2970594"/>
            <a:ext cx="2541916" cy="2521553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534F0C-5778-46A5-A336-27F069F51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66811F-8BA8-45D8-88E1-C49E41BC0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005622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kruh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14">
            <a:extLst>
              <a:ext uri="{FF2B5EF4-FFF2-40B4-BE49-F238E27FC236}">
                <a16:creationId xmlns:a16="http://schemas.microsoft.com/office/drawing/2014/main" id="{7F7087A1-F1B3-42F3-A7F2-5A929F305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2553" y="2970595"/>
            <a:ext cx="2541916" cy="2521553"/>
          </a:xfrm>
          <a:prstGeom prst="ellipse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27831D8D-CE9D-412E-8076-A54DA4AFA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5461" y="2970596"/>
            <a:ext cx="2541916" cy="252155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5" name="Zástupný symbol pro text 2">
            <a:extLst>
              <a:ext uri="{FF2B5EF4-FFF2-40B4-BE49-F238E27FC236}">
                <a16:creationId xmlns:a16="http://schemas.microsoft.com/office/drawing/2014/main" id="{1695FDEE-988C-40D3-A62E-5DF07E32FC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8369" y="2970597"/>
            <a:ext cx="2541916" cy="252155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CE05DB26-5F58-4D3D-B7B2-3509F4958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91277" y="2970594"/>
            <a:ext cx="2541916" cy="2521553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FFFF4DA-3E46-4D4D-9FDD-D892B3379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EF216C-0159-4FB2-BA92-8361AB435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smtClean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239924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elostránkový_obráz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4078C1-DD8C-4867-9437-BB954ABEB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5098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elostránkový_obráz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824DAA55-0148-4254-B290-3DC2F3BEDC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2608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rázdná_strán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61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rázdná_strán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25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8"/>
            <a:ext cx="12194045" cy="68568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04BCBE-E05E-4B13-BA3C-17E47071A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9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D49006C-6A15-422D-833F-0FADDC9985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3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D3143A-2287-4968-B6B6-450EBD22F4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1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0"/>
            <a:ext cx="12191663" cy="68581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E60BF2-8A5D-4871-9B5D-A691E2D73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7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D66BCE0-B909-4290-80F1-6101F09A3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986817E-5D7D-48B8-BF4A-BFFD77B74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2967112"/>
            <a:ext cx="6172200" cy="158865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>
                <a:solidFill>
                  <a:srgbClr val="29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  <a:br>
              <a:rPr lang="cs-CZ" dirty="0"/>
            </a:br>
            <a:r>
              <a:rPr lang="cs-CZ" dirty="0"/>
              <a:t>UPRAVIT</a:t>
            </a:r>
          </a:p>
        </p:txBody>
      </p:sp>
    </p:spTree>
    <p:extLst>
      <p:ext uri="{BB962C8B-B14F-4D97-AF65-F5344CB8AC3E}">
        <p14:creationId xmlns:p14="http://schemas.microsoft.com/office/powerpoint/2010/main" val="4126793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8098E5-CC68-46C1-9FAE-11D4BA5CA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76" y="0"/>
            <a:ext cx="2250925" cy="18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66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2603EF-C7F2-4AA3-A916-01AF14E4E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3" y="-3942"/>
            <a:ext cx="2345301" cy="18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46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0153B8-646E-4EAC-A901-9BA13BFDA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3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-19050"/>
            <a:ext cx="12191663" cy="6877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FBF3453-D11B-440E-AAB2-AA0AAAFDF9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86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38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Zaver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1F6ADD-A762-430F-9C8C-7DC819FE21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0" y="0"/>
            <a:ext cx="3003386" cy="2406468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A7A1FCA-F8E4-4B52-AC5F-D4F33F8F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2025" y="5004037"/>
            <a:ext cx="6727950" cy="754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cs-CZ" sz="50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>
              <a:buNone/>
            </a:pPr>
            <a:r>
              <a:rPr lang="cs-CZ" dirty="0"/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3037975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Zaver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-6978"/>
            <a:ext cx="12191662" cy="68561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460C0E-E855-4B06-A0C4-5D9369EA4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29" y="-6978"/>
            <a:ext cx="4513942" cy="3616805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924BDCB-7285-495C-8ECD-30855C5C4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2025" y="4272385"/>
            <a:ext cx="6727950" cy="760001"/>
          </a:xfrm>
          <a:prstGeom prst="rect">
            <a:avLst/>
          </a:prstGeom>
        </p:spPr>
        <p:txBody>
          <a:bodyPr/>
          <a:lstStyle>
            <a:lvl1pPr algn="ctr">
              <a:defRPr lang="cs-CZ" sz="5000" b="1" kern="1200" baseline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06309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18464-D49A-4983-8A20-B99AF170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1B4E13-50BE-4FE2-85B5-A878609E8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66FC1A-94F3-4475-8916-E76CF152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768DD0-2D2C-43BE-9F54-2809115A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85C3A8-60FD-459D-B4DA-D9F5470E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8B97C-1946-4EEE-88BA-56FC22682F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8683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46BDE-2B20-4B0A-A696-2123289D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9B40698-FBDB-43EF-95F3-C816C0B80D4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C4CE4D0-793C-4B9B-B66B-C673B6672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D607A4-9192-43EA-8A6A-486DCD02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9B1080-B8B3-4019-BE18-2AF778B9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4B952A-E6C0-42DC-9ACD-967A1F17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89CDFF3-1C76-4A9B-ADF4-355904E3A0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13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" y="-9231"/>
            <a:ext cx="12192994" cy="6858559"/>
          </a:xfrm>
          <a:prstGeom prst="rect">
            <a:avLst/>
          </a:prstGeom>
        </p:spPr>
      </p:pic>
      <p:sp>
        <p:nvSpPr>
          <p:cNvPr id="7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3758756" y="5668545"/>
            <a:ext cx="4625975" cy="725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lang="cs-CZ" sz="2800" b="0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|</a:t>
            </a:r>
            <a:r>
              <a:rPr lang="cs-CZ" dirty="0"/>
              <a:t>např. datum jméno</a:t>
            </a:r>
            <a:r>
              <a:rPr lang="en-US" dirty="0"/>
              <a:t>|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8897AF-399A-401E-9701-F89D12A8E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016" y="4550469"/>
            <a:ext cx="6703295" cy="468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lang="cs-CZ" sz="5000" b="1" kern="1200" baseline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</p:spTree>
    <p:extLst>
      <p:ext uri="{BB962C8B-B14F-4D97-AF65-F5344CB8AC3E}">
        <p14:creationId xmlns:p14="http://schemas.microsoft.com/office/powerpoint/2010/main" val="103734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" y="1148"/>
            <a:ext cx="12189959" cy="6856852"/>
          </a:xfrm>
          <a:prstGeom prst="rect">
            <a:avLst/>
          </a:prstGeom>
        </p:spPr>
      </p:pic>
      <p:sp>
        <p:nvSpPr>
          <p:cNvPr id="8" name="Zástupný symbol pro text 19">
            <a:extLst>
              <a:ext uri="{FF2B5EF4-FFF2-40B4-BE49-F238E27FC236}">
                <a16:creationId xmlns:a16="http://schemas.microsoft.com/office/drawing/2014/main" id="{A7BB0401-E2B9-49C9-B8A5-5783655FA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540" y="5343788"/>
            <a:ext cx="4625975" cy="725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sz="2800" b="0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|</a:t>
            </a:r>
            <a:r>
              <a:rPr lang="cs-CZ" dirty="0"/>
              <a:t>např. datum jméno</a:t>
            </a:r>
            <a:r>
              <a:rPr lang="en-US" dirty="0"/>
              <a:t>|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9DF36E-69F4-4F31-8BBF-BCDEE21AD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57"/>
            <a:ext cx="3991429" cy="39914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6D96DA-AE2E-435D-BA90-C3901205B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603" y="4431393"/>
            <a:ext cx="6709233" cy="754063"/>
          </a:xfrm>
          <a:prstGeom prst="rect">
            <a:avLst/>
          </a:prstGeom>
        </p:spPr>
        <p:txBody>
          <a:bodyPr/>
          <a:lstStyle>
            <a:lvl1pPr>
              <a:defRPr lang="cs-CZ" sz="5000" b="1" kern="12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</p:spTree>
    <p:extLst>
      <p:ext uri="{BB962C8B-B14F-4D97-AF65-F5344CB8AC3E}">
        <p14:creationId xmlns:p14="http://schemas.microsoft.com/office/powerpoint/2010/main" val="25926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_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symbol pro tex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215602" y="4123373"/>
            <a:ext cx="3760788" cy="709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lang="cs-CZ" sz="3600" dirty="0">
                <a:solidFill>
                  <a:srgbClr val="0C0C72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Podnadpis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8" y="5735638"/>
            <a:ext cx="4267820" cy="3444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cs-CZ" sz="2000" kern="1200" baseline="0" dirty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Název prezentace</a:t>
            </a:r>
          </a:p>
        </p:txBody>
      </p:sp>
      <p:sp>
        <p:nvSpPr>
          <p:cNvPr id="27" name="Zástupný symbol pro text 26"/>
          <p:cNvSpPr>
            <a:spLocks noGrp="1"/>
          </p:cNvSpPr>
          <p:nvPr>
            <p:ph type="body" sz="quarter" idx="17" hasCustomPrompt="1"/>
          </p:nvPr>
        </p:nvSpPr>
        <p:spPr>
          <a:xfrm>
            <a:off x="8116887" y="5735638"/>
            <a:ext cx="3572349" cy="344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buFontTx/>
              <a:buNone/>
              <a:defRPr lang="cs-CZ" sz="2000" baseline="0" dirty="0">
                <a:solidFill>
                  <a:srgbClr val="7F7F7F"/>
                </a:solidFill>
              </a:defRPr>
            </a:lvl1pPr>
          </a:lstStyle>
          <a:p>
            <a:pPr marL="0" lvl="0" indent="0" algn="r">
              <a:buFontTx/>
              <a:buNone/>
            </a:pPr>
            <a:r>
              <a:rPr lang="cs-CZ" dirty="0"/>
              <a:t>Titul Jméno Příjmení, titul</a:t>
            </a:r>
          </a:p>
        </p:txBody>
      </p:sp>
      <p:sp>
        <p:nvSpPr>
          <p:cNvPr id="11" name="Zástupný symbol obrázku 2"/>
          <p:cNvSpPr>
            <a:spLocks noGrp="1"/>
          </p:cNvSpPr>
          <p:nvPr>
            <p:ph type="pic" sz="quarter" idx="18" hasCustomPrompt="1"/>
          </p:nvPr>
        </p:nvSpPr>
        <p:spPr>
          <a:xfrm>
            <a:off x="4809010" y="717327"/>
            <a:ext cx="2573969" cy="245627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cs-CZ" dirty="0"/>
              <a:t>obrázek kruhový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780DCC6-28AE-4FAB-9594-C225A47569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0E4342-5243-451F-AE6A-38122A9C6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0389" y="3315723"/>
            <a:ext cx="3351213" cy="665534"/>
          </a:xfrm>
          <a:prstGeom prst="rect">
            <a:avLst/>
          </a:prstGeom>
        </p:spPr>
        <p:txBody>
          <a:bodyPr/>
          <a:lstStyle>
            <a:lvl1pPr algn="ctr">
              <a:defRPr lang="cs-CZ" sz="4000" b="1" kern="1200" smtClean="0">
                <a:solidFill>
                  <a:srgbClr val="002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55591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5514975"/>
            <a:ext cx="10142652" cy="979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Zadejte text</a:t>
            </a:r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15" hasCustomPrompt="1"/>
          </p:nvPr>
        </p:nvSpPr>
        <p:spPr>
          <a:xfrm>
            <a:off x="971550" y="1274323"/>
            <a:ext cx="10142538" cy="399459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3pPr>
              <a:defRPr baseline="0"/>
            </a:lvl3pPr>
          </a:lstStyle>
          <a:p>
            <a:pPr lvl="0"/>
            <a:r>
              <a:rPr lang="cs-CZ" dirty="0"/>
              <a:t>Text s odrážkou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2"/>
            <a:endParaRPr lang="cs-CZ" dirty="0"/>
          </a:p>
          <a:p>
            <a:pPr lvl="0"/>
            <a:r>
              <a:rPr lang="cs-CZ" dirty="0"/>
              <a:t>Text s odrážkou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5B8E30-C1F7-48E3-8C02-B4CC6877C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254FCB-14D8-4A7D-A13E-C7A2E4B79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950" y="147266"/>
            <a:ext cx="9796969" cy="985427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smtClean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586496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_s_obra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/>
          <p:cNvSpPr>
            <a:spLocks noGrp="1"/>
          </p:cNvSpPr>
          <p:nvPr>
            <p:ph type="pic" sz="quarter" idx="10"/>
          </p:nvPr>
        </p:nvSpPr>
        <p:spPr>
          <a:xfrm>
            <a:off x="7708817" y="1545341"/>
            <a:ext cx="3897646" cy="4911606"/>
          </a:xfrm>
          <a:prstGeom prst="rect">
            <a:avLst/>
          </a:prstGeom>
          <a:effectLst>
            <a:outerShdw blurRad="127000" dist="38100" dir="2100000" algn="tl" rotWithShape="0">
              <a:prstClr val="black">
                <a:alpha val="4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3" hasCustomPrompt="1"/>
          </p:nvPr>
        </p:nvSpPr>
        <p:spPr>
          <a:xfrm>
            <a:off x="611188" y="2696066"/>
            <a:ext cx="6656387" cy="376029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776"/>
              </a:buClr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77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Text s odrážkou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77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Text s odrážkou</a:t>
            </a:r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12" name="Zástupný symbol pro text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1545341"/>
            <a:ext cx="6656387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ABC180-64FB-4176-A6DD-6545F9F88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FEB92D-95BF-4449-AB1A-1437004B2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smtClean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38861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jekt SmartArt 12"/>
          <p:cNvSpPr>
            <a:spLocks noGrp="1"/>
          </p:cNvSpPr>
          <p:nvPr>
            <p:ph type="dgm" sz="quarter" idx="13"/>
          </p:nvPr>
        </p:nvSpPr>
        <p:spPr>
          <a:xfrm>
            <a:off x="498475" y="1478604"/>
            <a:ext cx="11356975" cy="5166671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 SmartArt.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5615EC-1F73-46CE-BD35-65E825714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9748E7E-8870-43F5-A0A7-06727CD59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1817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8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96" r:id="rId3"/>
    <p:sldLayoutId id="2147483706" r:id="rId4"/>
    <p:sldLayoutId id="2147483702" r:id="rId5"/>
    <p:sldLayoutId id="214748366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3" r:id="rId12"/>
    <p:sldLayoutId id="2147483689" r:id="rId13"/>
    <p:sldLayoutId id="2147483688" r:id="rId14"/>
    <p:sldLayoutId id="2147483709" r:id="rId15"/>
    <p:sldLayoutId id="2147483710" r:id="rId16"/>
    <p:sldLayoutId id="2147483682" r:id="rId17"/>
    <p:sldLayoutId id="2147483712" r:id="rId18"/>
    <p:sldLayoutId id="2147483716" r:id="rId19"/>
    <p:sldLayoutId id="2147483714" r:id="rId20"/>
    <p:sldLayoutId id="2147483715" r:id="rId21"/>
    <p:sldLayoutId id="2147483708" r:id="rId22"/>
    <p:sldLayoutId id="2147483711" r:id="rId23"/>
    <p:sldLayoutId id="2147483718" r:id="rId24"/>
    <p:sldLayoutId id="2147483717" r:id="rId25"/>
    <p:sldLayoutId id="2147483700" r:id="rId26"/>
    <p:sldLayoutId id="2147483691" r:id="rId27"/>
    <p:sldLayoutId id="2147483692" r:id="rId28"/>
    <p:sldLayoutId id="2147483693" r:id="rId29"/>
    <p:sldLayoutId id="2147483694" r:id="rId30"/>
    <p:sldLayoutId id="2147483699" r:id="rId31"/>
    <p:sldLayoutId id="2147483697" r:id="rId32"/>
    <p:sldLayoutId id="2147483698" r:id="rId33"/>
    <p:sldLayoutId id="2147483707" r:id="rId34"/>
    <p:sldLayoutId id="2147483704" r:id="rId35"/>
    <p:sldLayoutId id="2147483719" r:id="rId36"/>
    <p:sldLayoutId id="2147483721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277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www.youtube.com/watch?v=RTI8o-GCuDM" TargetMode="External"/><Relationship Id="rId7" Type="http://schemas.openxmlformats.org/officeDocument/2006/relationships/image" Target="../media/image43.jpeg"/><Relationship Id="rId2" Type="http://schemas.openxmlformats.org/officeDocument/2006/relationships/hyperlink" Target="https://www.youtube.com/watch?v=-6a6RHOXCTo&amp;t=146s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hyperlink" Target="https://www.youtube.com/watch?v=bY_t0tVfIEw" TargetMode="External"/><Relationship Id="rId4" Type="http://schemas.openxmlformats.org/officeDocument/2006/relationships/hyperlink" Target="https://www.youtube.com/watch?v=mHsKLKgYlV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42D3E69D-082C-436A-B025-5EE0682B47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7750" y="5614327"/>
            <a:ext cx="5885940" cy="709612"/>
          </a:xfrm>
        </p:spPr>
        <p:txBody>
          <a:bodyPr/>
          <a:lstStyle/>
          <a:p>
            <a:r>
              <a:rPr lang="cs-CZ" i="1" dirty="0"/>
              <a:t>Helena Michálková</a:t>
            </a: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B215C4D-0258-4F22-B53F-23086028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750" y="4582266"/>
            <a:ext cx="5885940" cy="665534"/>
          </a:xfrm>
        </p:spPr>
        <p:txBody>
          <a:bodyPr/>
          <a:lstStyle/>
          <a:p>
            <a:r>
              <a:rPr lang="cs-CZ" dirty="0"/>
              <a:t>Orální zdraví seniorů</a:t>
            </a:r>
          </a:p>
        </p:txBody>
      </p:sp>
      <p:pic>
        <p:nvPicPr>
          <p:cNvPr id="1028" name="Picture 4" descr="Image result for špatné zuby senior">
            <a:extLst>
              <a:ext uri="{FF2B5EF4-FFF2-40B4-BE49-F238E27FC236}">
                <a16:creationId xmlns:a16="http://schemas.microsoft.com/office/drawing/2014/main" id="{7B98ADE1-842A-4F29-81E9-125CA41B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50" y="409683"/>
            <a:ext cx="5885940" cy="37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04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2F536CA-69FF-4D4A-BC4C-55374F505A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0631" y="4076700"/>
            <a:ext cx="8142288" cy="2457450"/>
          </a:xfrm>
        </p:spPr>
        <p:txBody>
          <a:bodyPr/>
          <a:lstStyle/>
          <a:p>
            <a:r>
              <a:rPr lang="cs-CZ" b="1" dirty="0"/>
              <a:t>Involuční změny v dutině ústní ve stáří </a:t>
            </a:r>
            <a:endParaRPr lang="cs-CZ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Opotřebení chrupu - ztráta chrupu – problematika zubních náhrad – protetika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Atrofie slinných žláz – poruchy salivace - xerostomie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Atrofie žvýkacích svalů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Atrofie chuťových papil  - ztráta chuti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EB4E1E7B-F938-4DF6-8CE3-CF7DCA3AD9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0631" y="885043"/>
            <a:ext cx="8460869" cy="2838450"/>
          </a:xfrm>
        </p:spPr>
        <p:txBody>
          <a:bodyPr/>
          <a:lstStyle/>
          <a:p>
            <a:pPr lvl="0"/>
            <a:r>
              <a:rPr lang="cs-CZ" dirty="0"/>
              <a:t>Příjem a zpracování potravy </a:t>
            </a:r>
          </a:p>
          <a:p>
            <a:pPr lvl="0"/>
            <a:r>
              <a:rPr lang="cs-CZ" dirty="0"/>
              <a:t>Mechanické zpracování potravy - rozmělnění a rozkousání potravy </a:t>
            </a:r>
          </a:p>
          <a:p>
            <a:pPr lvl="0"/>
            <a:r>
              <a:rPr lang="cs-CZ" dirty="0"/>
              <a:t>Zahájení trávicích procesů – amyláza ve slinách </a:t>
            </a:r>
          </a:p>
          <a:p>
            <a:pPr lvl="0"/>
            <a:r>
              <a:rPr lang="cs-CZ" dirty="0"/>
              <a:t>Polykání, posun potravy do další části GIT</a:t>
            </a:r>
          </a:p>
          <a:p>
            <a:pPr lvl="0"/>
            <a:r>
              <a:rPr lang="cs-CZ" dirty="0"/>
              <a:t>Výslovnost - artikulace (tvorba řeči)</a:t>
            </a:r>
          </a:p>
          <a:p>
            <a:pPr lvl="0"/>
            <a:r>
              <a:rPr lang="cs-CZ" dirty="0"/>
              <a:t>Podílí se na dýchání  </a:t>
            </a:r>
          </a:p>
          <a:p>
            <a:endParaRPr 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A318E8C3-A2A1-4E39-A934-611E3649E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Funkce dutiny ústní</a:t>
            </a:r>
          </a:p>
        </p:txBody>
      </p:sp>
      <p:pic>
        <p:nvPicPr>
          <p:cNvPr id="5" name="Picture 1032" descr="100764289 thinkstock lr">
            <a:extLst>
              <a:ext uri="{FF2B5EF4-FFF2-40B4-BE49-F238E27FC236}">
                <a16:creationId xmlns:a16="http://schemas.microsoft.com/office/drawing/2014/main" id="{BFFD5DCA-9758-4773-B725-0E3BC7CA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t="12344" r="19398" b="15356"/>
          <a:stretch>
            <a:fillRect/>
          </a:stretch>
        </p:blipFill>
        <p:spPr bwMode="auto">
          <a:xfrm>
            <a:off x="127506" y="1842697"/>
            <a:ext cx="34131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3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5E4D08-CA97-4273-BE54-F80F587D9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1274323"/>
            <a:ext cx="6572250" cy="3994590"/>
          </a:xfrm>
        </p:spPr>
        <p:txBody>
          <a:bodyPr/>
          <a:lstStyle/>
          <a:p>
            <a:r>
              <a:rPr lang="cs-CZ" dirty="0" err="1"/>
              <a:t>Atrice</a:t>
            </a:r>
            <a:r>
              <a:rPr lang="cs-CZ" dirty="0"/>
              <a:t> – otírání fyziologický proces </a:t>
            </a:r>
          </a:p>
          <a:p>
            <a:r>
              <a:rPr lang="cs-CZ" dirty="0"/>
              <a:t>Abraze – obrušování patologický proces  </a:t>
            </a:r>
            <a:r>
              <a:rPr lang="cs-CZ" b="1" i="1" dirty="0"/>
              <a:t>bruxismu</a:t>
            </a:r>
            <a:r>
              <a:rPr lang="cs-CZ" dirty="0"/>
              <a:t> (noční skřípání zubů)</a:t>
            </a:r>
          </a:p>
          <a:p>
            <a:r>
              <a:rPr lang="cs-CZ" dirty="0"/>
              <a:t>Sníženému skusu</a:t>
            </a:r>
          </a:p>
          <a:p>
            <a:r>
              <a:rPr lang="cs-CZ" dirty="0"/>
              <a:t>Zhoršená </a:t>
            </a:r>
            <a:r>
              <a:rPr lang="cs-CZ" dirty="0" err="1"/>
              <a:t>prokusovací</a:t>
            </a:r>
            <a:r>
              <a:rPr lang="cs-CZ" dirty="0"/>
              <a:t> funkce</a:t>
            </a:r>
          </a:p>
          <a:p>
            <a:r>
              <a:rPr lang="cs-CZ" dirty="0"/>
              <a:t>Barevné změny dentinu</a:t>
            </a:r>
          </a:p>
          <a:p>
            <a:r>
              <a:rPr lang="cs-CZ" dirty="0"/>
              <a:t>Bezzubé čelisti alveolární výběžek atrofuje a ustupuje – typický stařecký výraz předsunuté dolní čelisti</a:t>
            </a:r>
          </a:p>
          <a:p>
            <a:r>
              <a:rPr lang="cs-CZ" dirty="0"/>
              <a:t>Pokles rtu</a:t>
            </a:r>
          </a:p>
          <a:p>
            <a:r>
              <a:rPr lang="cs-CZ" dirty="0"/>
              <a:t>Vhodná protetika 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C8F2EB-2DA0-46E9-89D7-2798AAEC2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Opotřebení zubů </a:t>
            </a:r>
          </a:p>
        </p:txBody>
      </p:sp>
      <p:pic>
        <p:nvPicPr>
          <p:cNvPr id="5" name="Picture 10" descr="101127808.jpg">
            <a:extLst>
              <a:ext uri="{FF2B5EF4-FFF2-40B4-BE49-F238E27FC236}">
                <a16:creationId xmlns:a16="http://schemas.microsoft.com/office/drawing/2014/main" id="{29F6B9D6-0158-415E-87AC-03CF0CB0A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65" y="914400"/>
            <a:ext cx="312768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09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E84BD24-03B2-4384-8746-F6468B3C6D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6082" y="1428751"/>
            <a:ext cx="7424376" cy="528198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Malé – roztroušené ve sliznici celé dutiny ústní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Velké – párové žlázy uložené mimo dutinu ústní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/>
              <a:t>Příušní žláza – </a:t>
            </a:r>
            <a:r>
              <a:rPr lang="cs-CZ" altLang="cs-CZ" sz="2000" b="1" dirty="0" err="1"/>
              <a:t>glandula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parotis</a:t>
            </a:r>
            <a:r>
              <a:rPr lang="cs-CZ" altLang="cs-CZ" sz="2000" b="1" dirty="0"/>
              <a:t>: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Uložená na zevní ploše žvýkacího svalu, před a pod boltcem ušním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Ústí do dutiny ústní proti druhé horní stoličce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Produkuje řídký vodnatý sekret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/>
              <a:t>Podjazyková žláza – </a:t>
            </a:r>
            <a:r>
              <a:rPr lang="cs-CZ" altLang="cs-CZ" sz="2000" b="1" dirty="0" err="1"/>
              <a:t>glandula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sublingualis</a:t>
            </a:r>
            <a:r>
              <a:rPr lang="cs-CZ" altLang="cs-CZ" sz="2000" b="1" dirty="0"/>
              <a:t>: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Leží na svalech spodiny dutiny ústní na boku jazyka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Drobné vývody ústí na spodní straně a po stranách jazyka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/>
              <a:t>Podčelistní žláza – </a:t>
            </a:r>
            <a:r>
              <a:rPr lang="cs-CZ" altLang="cs-CZ" sz="2000" b="1" dirty="0" err="1"/>
              <a:t>glandula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submandibularis</a:t>
            </a:r>
            <a:r>
              <a:rPr lang="cs-CZ" altLang="cs-CZ" sz="2000" b="1" dirty="0"/>
              <a:t>: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Umístěna pod obloukem dolní čelisti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Vývod ústí na slinné bradavce v blízkosti uzdičky jazykové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Vylučuje hustší sliny</a:t>
            </a:r>
          </a:p>
          <a:p>
            <a:endParaRPr lang="cs-CZ" sz="2000" dirty="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EE338E4-22EF-4909-9008-C33455BAB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Slinné žlázy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6ACAD28-9261-4321-9B1F-D358C2A21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57" y="391116"/>
            <a:ext cx="4335462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35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CA4B5C12-EC94-448F-BC95-01F071147D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1274323"/>
            <a:ext cx="8172450" cy="3994590"/>
          </a:xfrm>
        </p:spPr>
        <p:txBody>
          <a:bodyPr/>
          <a:lstStyle/>
          <a:p>
            <a:r>
              <a:rPr lang="cs-CZ" altLang="cs-CZ" sz="2000" dirty="0"/>
              <a:t>Množství slin je asi 2 litry denně</a:t>
            </a:r>
          </a:p>
          <a:p>
            <a:r>
              <a:rPr lang="cs-CZ" altLang="cs-CZ" sz="2000" dirty="0"/>
              <a:t>Stálá sekrece – z drobných slinných žlázek</a:t>
            </a:r>
          </a:p>
          <a:p>
            <a:r>
              <a:rPr lang="cs-CZ" altLang="cs-CZ" sz="2000" dirty="0"/>
              <a:t>Nepodmíněná reflexní sekrece – spuštěná kontaktem sousta s mechanoreceptory a chemoreceptory</a:t>
            </a:r>
          </a:p>
          <a:p>
            <a:r>
              <a:rPr lang="cs-CZ" altLang="cs-CZ" sz="2000" dirty="0"/>
              <a:t>Podmíněná reflexní sekrece – na základě vizuálních a čichových podnětů nebo představ jídla, zahájena aktivací centra v prodloužené míše a jiných částech CNS</a:t>
            </a:r>
          </a:p>
          <a:p>
            <a:r>
              <a:rPr lang="cs-CZ" altLang="cs-CZ" sz="2000" dirty="0"/>
              <a:t>Udržují stálou vlhkost</a:t>
            </a:r>
          </a:p>
          <a:p>
            <a:r>
              <a:rPr lang="cs-CZ" altLang="cs-CZ" sz="2000" dirty="0"/>
              <a:t>Obalují mechanicky zpracované sousto hlenem</a:t>
            </a:r>
          </a:p>
          <a:p>
            <a:r>
              <a:rPr lang="cs-CZ" altLang="cs-CZ" sz="2000" dirty="0"/>
              <a:t>Rozpuštěné části potravy dráždí chemoreceptory, navozují tím chuťový vjem</a:t>
            </a:r>
          </a:p>
          <a:p>
            <a:r>
              <a:rPr lang="cs-CZ" altLang="cs-CZ" sz="2000" dirty="0"/>
              <a:t>Slinná amyláza – </a:t>
            </a:r>
            <a:r>
              <a:rPr lang="cs-CZ" altLang="cs-CZ" sz="2000" b="1" dirty="0"/>
              <a:t>enzym ptyalin</a:t>
            </a:r>
            <a:r>
              <a:rPr lang="cs-CZ" altLang="cs-CZ" sz="2000" dirty="0"/>
              <a:t> – zahajuje trávení cukrů</a:t>
            </a:r>
          </a:p>
          <a:p>
            <a:r>
              <a:rPr lang="cs-CZ" altLang="cs-CZ" sz="2000" dirty="0"/>
              <a:t>Dezinfekční účinky – </a:t>
            </a:r>
            <a:r>
              <a:rPr lang="cs-CZ" altLang="cs-CZ" sz="2000" dirty="0" err="1"/>
              <a:t>lyzozym</a:t>
            </a:r>
            <a:endParaRPr lang="cs-CZ" altLang="cs-CZ" sz="2000" dirty="0"/>
          </a:p>
          <a:p>
            <a:r>
              <a:rPr lang="cs-CZ" altLang="cs-CZ" sz="2000" dirty="0"/>
              <a:t>Umožňují artikulaci</a:t>
            </a:r>
          </a:p>
          <a:p>
            <a:endParaRPr lang="cs-CZ" dirty="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4DECA115-2ADE-412E-9661-FF2392A72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Význam slin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0C679-E2AB-4CFD-A690-0E17AB5D6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36" y="3587349"/>
            <a:ext cx="3975100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39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AA9D426C-8091-4D28-8333-91128886F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1" y="4914901"/>
            <a:ext cx="10142652" cy="1352550"/>
          </a:xfrm>
        </p:spPr>
        <p:txBody>
          <a:bodyPr numCol="3"/>
          <a:lstStyle/>
          <a:p>
            <a:pPr lvl="0"/>
            <a:r>
              <a:rPr lang="cs-CZ" sz="1800" dirty="0"/>
              <a:t>Atropin</a:t>
            </a:r>
          </a:p>
          <a:p>
            <a:pPr lvl="0"/>
            <a:r>
              <a:rPr lang="cs-CZ" sz="1800" dirty="0"/>
              <a:t>Antihistaminika</a:t>
            </a:r>
          </a:p>
          <a:p>
            <a:pPr lvl="0"/>
            <a:r>
              <a:rPr lang="cs-CZ" sz="1800" dirty="0" err="1"/>
              <a:t>Antacida</a:t>
            </a:r>
            <a:endParaRPr lang="cs-CZ" sz="1800" dirty="0"/>
          </a:p>
          <a:p>
            <a:pPr lvl="0"/>
            <a:r>
              <a:rPr lang="cs-CZ" sz="1800" dirty="0"/>
              <a:t>Antidepresiva </a:t>
            </a:r>
          </a:p>
          <a:p>
            <a:pPr lvl="0"/>
            <a:r>
              <a:rPr lang="cs-CZ" sz="1800" dirty="0"/>
              <a:t>Antiemetika</a:t>
            </a:r>
          </a:p>
          <a:p>
            <a:pPr lvl="0"/>
            <a:r>
              <a:rPr lang="cs-CZ" sz="1800" dirty="0" err="1"/>
              <a:t>Antiparkinsonika</a:t>
            </a:r>
            <a:r>
              <a:rPr lang="cs-CZ" sz="1800" dirty="0"/>
              <a:t> </a:t>
            </a:r>
          </a:p>
          <a:p>
            <a:pPr lvl="0"/>
            <a:r>
              <a:rPr lang="cs-CZ" sz="1800" dirty="0"/>
              <a:t>Mydriatika</a:t>
            </a:r>
          </a:p>
          <a:p>
            <a:pPr lvl="0"/>
            <a:r>
              <a:rPr lang="cs-CZ" sz="1800" dirty="0" err="1"/>
              <a:t>Antiarytmika</a:t>
            </a:r>
            <a:endParaRPr lang="cs-CZ" sz="1800" dirty="0"/>
          </a:p>
          <a:p>
            <a:pPr lvl="0"/>
            <a:r>
              <a:rPr lang="cs-CZ" sz="1800" dirty="0"/>
              <a:t>Antihypertenziva</a:t>
            </a:r>
          </a:p>
          <a:p>
            <a:pPr lvl="0"/>
            <a:r>
              <a:rPr lang="cs-CZ" sz="1800" dirty="0"/>
              <a:t>Antidiuretika</a:t>
            </a:r>
          </a:p>
          <a:p>
            <a:pPr lvl="0"/>
            <a:r>
              <a:rPr lang="cs-CZ" sz="1800" dirty="0" err="1"/>
              <a:t>Antidiabetika</a:t>
            </a:r>
            <a:r>
              <a:rPr lang="cs-CZ" sz="1800" dirty="0"/>
              <a:t> </a:t>
            </a:r>
          </a:p>
          <a:p>
            <a:pPr lvl="0"/>
            <a:r>
              <a:rPr lang="cs-CZ" sz="1800" dirty="0"/>
              <a:t>Antipsychotika</a:t>
            </a:r>
          </a:p>
          <a:p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AA48174-68AF-4E4E-B3CA-A0542FE48F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b="1" i="1" dirty="0" err="1"/>
              <a:t>Hypersalivacie</a:t>
            </a:r>
            <a:r>
              <a:rPr lang="cs-CZ" b="1" i="1" dirty="0"/>
              <a:t> </a:t>
            </a:r>
            <a:r>
              <a:rPr lang="cs-CZ" dirty="0"/>
              <a:t>(</a:t>
            </a:r>
            <a:r>
              <a:rPr lang="cs-CZ" i="1" dirty="0"/>
              <a:t>ptyalismus</a:t>
            </a:r>
            <a:r>
              <a:rPr lang="cs-CZ" dirty="0"/>
              <a:t> – nadměrné slinění) cizí předměty, kov, iktus</a:t>
            </a:r>
          </a:p>
          <a:p>
            <a:r>
              <a:rPr lang="cs-CZ" b="1" i="1" dirty="0" err="1"/>
              <a:t>Hyposalivace</a:t>
            </a:r>
            <a:r>
              <a:rPr lang="cs-CZ" b="1" i="1" dirty="0"/>
              <a:t> </a:t>
            </a:r>
            <a:r>
              <a:rPr lang="cs-CZ" dirty="0"/>
              <a:t>(</a:t>
            </a:r>
            <a:r>
              <a:rPr lang="cs-CZ" dirty="0" err="1"/>
              <a:t>hyposialie</a:t>
            </a:r>
            <a:r>
              <a:rPr lang="cs-CZ" dirty="0"/>
              <a:t>)  -  subjektivnímu vnímání suchosti v ústech  – </a:t>
            </a:r>
            <a:r>
              <a:rPr lang="cs-CZ" b="1" i="1" dirty="0"/>
              <a:t> xerostomii</a:t>
            </a:r>
          </a:p>
          <a:p>
            <a:r>
              <a:rPr lang="cs-CZ" b="1" dirty="0"/>
              <a:t>Xerostomie</a:t>
            </a:r>
            <a:r>
              <a:rPr lang="cs-CZ" dirty="0"/>
              <a:t> - (diabetes </a:t>
            </a:r>
            <a:r>
              <a:rPr lang="cs-CZ" dirty="0" err="1"/>
              <a:t>mellitus</a:t>
            </a:r>
            <a:r>
              <a:rPr lang="cs-CZ" dirty="0"/>
              <a:t>, </a:t>
            </a:r>
            <a:r>
              <a:rPr lang="cs-CZ" dirty="0" err="1"/>
              <a:t>Sjögrenův</a:t>
            </a:r>
            <a:r>
              <a:rPr lang="cs-CZ" dirty="0"/>
              <a:t> syndrom) nežádoucí účinky léků</a:t>
            </a:r>
          </a:p>
          <a:p>
            <a:pPr lvl="1"/>
            <a:r>
              <a:rPr lang="cs-CZ" dirty="0"/>
              <a:t>vysokou kazivost zubů, erytém a jazykové ragády, obtížné polykání, diskomfort, pachuť v ústech </a:t>
            </a:r>
          </a:p>
          <a:p>
            <a:pPr lvl="1"/>
            <a:r>
              <a:rPr lang="cs-CZ" dirty="0"/>
              <a:t>dostatečná hydratace, omezení příjmu kofeinu, pečlivé dodržování ústní hygieny, žvýkání žvýkaček se xylitolem a použití umělých slin ve formě sprejů (</a:t>
            </a:r>
            <a:r>
              <a:rPr lang="cs-CZ" dirty="0" err="1"/>
              <a:t>Saliva</a:t>
            </a:r>
            <a:r>
              <a:rPr lang="cs-CZ" dirty="0"/>
              <a:t> natura), kloktadel či bonbonu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B1B56A-955E-417C-9573-547C84C9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Sliny a slinné žlázy </a:t>
            </a:r>
          </a:p>
        </p:txBody>
      </p:sp>
    </p:spTree>
    <p:extLst>
      <p:ext uri="{BB962C8B-B14F-4D97-AF65-F5344CB8AC3E}">
        <p14:creationId xmlns:p14="http://schemas.microsoft.com/office/powerpoint/2010/main" val="2883563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3BF79E2-C6C0-4F02-A47A-64AFCC908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1274323"/>
            <a:ext cx="7905750" cy="3994590"/>
          </a:xfrm>
        </p:spPr>
        <p:txBody>
          <a:bodyPr/>
          <a:lstStyle/>
          <a:p>
            <a:pPr marL="0" indent="0">
              <a:buNone/>
            </a:pPr>
            <a:r>
              <a:rPr lang="cs-CZ" b="1" i="1" dirty="0" err="1"/>
              <a:t>Škachův</a:t>
            </a:r>
            <a:r>
              <a:rPr lang="cs-CZ" b="1" i="1" dirty="0"/>
              <a:t> test</a:t>
            </a:r>
          </a:p>
          <a:p>
            <a:r>
              <a:rPr lang="cs-CZ" dirty="0"/>
              <a:t>2hodiny před testem vyčištění zubů – pak nejí nekouří </a:t>
            </a:r>
          </a:p>
          <a:p>
            <a:r>
              <a:rPr lang="cs-CZ" dirty="0"/>
              <a:t>Vyšetření dopoledne</a:t>
            </a:r>
          </a:p>
          <a:p>
            <a:r>
              <a:rPr lang="cs-CZ" dirty="0"/>
              <a:t>15min plive nádobky – klidová sekrece</a:t>
            </a:r>
          </a:p>
          <a:p>
            <a:r>
              <a:rPr lang="cs-CZ" dirty="0"/>
              <a:t>Stimulovaná sekrece – parafín, žvýkačka, </a:t>
            </a:r>
            <a:r>
              <a:rPr lang="cs-CZ" dirty="0" err="1"/>
              <a:t>kys</a:t>
            </a:r>
            <a:r>
              <a:rPr lang="cs-CZ" dirty="0"/>
              <a:t>. octová, 15min plive do nádobky 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5D459F-02C3-4A53-9D8A-79B41B0E5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slinné sekrece  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267F765-A6EB-4029-88B4-43451C984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88921"/>
              </p:ext>
            </p:extLst>
          </p:nvPr>
        </p:nvGraphicFramePr>
        <p:xfrm>
          <a:off x="971550" y="4678552"/>
          <a:ext cx="10439401" cy="1665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9045">
                  <a:extLst>
                    <a:ext uri="{9D8B030D-6E8A-4147-A177-3AD203B41FA5}">
                      <a16:colId xmlns:a16="http://schemas.microsoft.com/office/drawing/2014/main" val="3462429265"/>
                    </a:ext>
                  </a:extLst>
                </a:gridCol>
                <a:gridCol w="3480178">
                  <a:extLst>
                    <a:ext uri="{9D8B030D-6E8A-4147-A177-3AD203B41FA5}">
                      <a16:colId xmlns:a16="http://schemas.microsoft.com/office/drawing/2014/main" val="4077468306"/>
                    </a:ext>
                  </a:extLst>
                </a:gridCol>
                <a:gridCol w="3480178">
                  <a:extLst>
                    <a:ext uri="{9D8B030D-6E8A-4147-A177-3AD203B41FA5}">
                      <a16:colId xmlns:a16="http://schemas.microsoft.com/office/drawing/2014/main" val="1606355838"/>
                    </a:ext>
                  </a:extLst>
                </a:gridCol>
              </a:tblGrid>
              <a:tr h="555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Tvorba sliny ml / 1 min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Klidová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Stimulovaná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384330"/>
                  </a:ext>
                </a:extLst>
              </a:tr>
              <a:tr h="555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Norma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0,25 – 0,35 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1 – 3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6721513"/>
                  </a:ext>
                </a:extLst>
              </a:tr>
              <a:tr h="555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Velmi nízké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pod 0,1 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pod 0,7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145668"/>
                  </a:ext>
                </a:extLst>
              </a:tr>
            </a:tbl>
          </a:graphicData>
        </a:graphic>
      </p:graphicFrame>
      <p:pic>
        <p:nvPicPr>
          <p:cNvPr id="6" name="Picture 4" descr="LS010074.jpg">
            <a:extLst>
              <a:ext uri="{FF2B5EF4-FFF2-40B4-BE49-F238E27FC236}">
                <a16:creationId xmlns:a16="http://schemas.microsoft.com/office/drawing/2014/main" id="{267A5B7C-3534-4607-BBDD-0B6648E20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919" y="361950"/>
            <a:ext cx="2667000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631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2F536CA-69FF-4D4A-BC4C-55374F50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1500" y="1562099"/>
            <a:ext cx="10542588" cy="3706813"/>
          </a:xfrm>
        </p:spPr>
        <p:txBody>
          <a:bodyPr/>
          <a:lstStyle/>
          <a:p>
            <a:r>
              <a:rPr lang="cs-CZ" altLang="cs-CZ" dirty="0"/>
              <a:t>Žvýkací reflex má centrum v mozkovém kmeni</a:t>
            </a:r>
          </a:p>
          <a:p>
            <a:r>
              <a:rPr lang="cs-CZ" altLang="cs-CZ" dirty="0"/>
              <a:t>Je spouštěn přítomností potravy v dutině ústní</a:t>
            </a:r>
          </a:p>
          <a:p>
            <a:r>
              <a:rPr lang="cs-CZ" altLang="cs-CZ" dirty="0"/>
              <a:t>Chybějící chrup, nevhodná protéza – potíže při žvýkání </a:t>
            </a:r>
          </a:p>
          <a:p>
            <a:r>
              <a:rPr lang="cs-CZ" altLang="cs-CZ" dirty="0"/>
              <a:t>Ovlivní příjem potravy – konzistence stravy </a:t>
            </a:r>
          </a:p>
          <a:p>
            <a:r>
              <a:rPr lang="cs-CZ" altLang="cs-CZ" dirty="0" err="1"/>
              <a:t>Gnatologie</a:t>
            </a:r>
            <a:r>
              <a:rPr lang="cs-CZ" altLang="cs-CZ" dirty="0"/>
              <a:t> – nauka o žvýkání (patofyziologie dutiny ústní, které se podílejí na žvýkání) </a:t>
            </a:r>
          </a:p>
          <a:p>
            <a:r>
              <a:rPr lang="cs-CZ" altLang="cs-CZ" dirty="0"/>
              <a:t>Temporální kloub 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b="1" u="sng" dirty="0"/>
          </a:p>
          <a:p>
            <a:endParaRPr 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A318E8C3-A2A1-4E39-A934-611E3649E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Žvýkání – </a:t>
            </a:r>
            <a:r>
              <a:rPr lang="cs-CZ" altLang="cs-CZ" dirty="0" err="1"/>
              <a:t>masticatio</a:t>
            </a:r>
            <a:endParaRPr lang="cs-CZ" altLang="cs-CZ" dirty="0"/>
          </a:p>
        </p:txBody>
      </p:sp>
      <p:pic>
        <p:nvPicPr>
          <p:cNvPr id="5" name="Picture 2" descr="C:\Documents and Settings\MULLERF\Bureau\Bilder Rüdi\Photos Sony Cybershot\DSC05528.JPG">
            <a:extLst>
              <a:ext uri="{FF2B5EF4-FFF2-40B4-BE49-F238E27FC236}">
                <a16:creationId xmlns:a16="http://schemas.microsoft.com/office/drawing/2014/main" id="{8EAAD586-3EEC-42C6-8072-D2D90B36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7" y="308329"/>
            <a:ext cx="298132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dreamstime_xs_5860460 crop">
            <a:extLst>
              <a:ext uri="{FF2B5EF4-FFF2-40B4-BE49-F238E27FC236}">
                <a16:creationId xmlns:a16="http://schemas.microsoft.com/office/drawing/2014/main" id="{A62900EA-F34B-48E9-A4B2-C201E9BA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00" y="3916802"/>
            <a:ext cx="5581800" cy="2632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60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21537DF-837C-43E6-8E82-D94D424699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1274323"/>
            <a:ext cx="7581900" cy="3994590"/>
          </a:xfrm>
        </p:spPr>
        <p:txBody>
          <a:bodyPr/>
          <a:lstStyle/>
          <a:p>
            <a:r>
              <a:rPr lang="cs-CZ" dirty="0"/>
              <a:t>Kousnout do prstu </a:t>
            </a:r>
          </a:p>
          <a:p>
            <a:r>
              <a:rPr lang="cs-CZ" dirty="0"/>
              <a:t>Metoda prosévání </a:t>
            </a:r>
          </a:p>
          <a:p>
            <a:r>
              <a:rPr lang="cs-CZ" dirty="0"/>
              <a:t>Žvýkačka – ztráta cukru </a:t>
            </a:r>
          </a:p>
          <a:p>
            <a:r>
              <a:rPr lang="cs-CZ" dirty="0"/>
              <a:t>Dvojbarevná žvýkačka </a:t>
            </a:r>
          </a:p>
          <a:p>
            <a:r>
              <a:rPr lang="cs-CZ" dirty="0"/>
              <a:t>Žvýkačka měnící barvu </a:t>
            </a:r>
          </a:p>
          <a:p>
            <a:r>
              <a:rPr lang="cs-CZ" dirty="0"/>
              <a:t>Kolorimetrie – perličkové kapsle 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C87238-F8CF-4A6C-A377-4A89209E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žvýkacích funkcí</a:t>
            </a:r>
            <a:br>
              <a:rPr lang="cs-CZ" dirty="0"/>
            </a:br>
            <a:endParaRPr lang="cs-CZ" dirty="0"/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BB7579EF-84A0-4F3E-A969-3F083E2A350C}"/>
              </a:ext>
            </a:extLst>
          </p:cNvPr>
          <p:cNvGrpSpPr>
            <a:grpSpLocks/>
          </p:cNvGrpSpPr>
          <p:nvPr/>
        </p:nvGrpSpPr>
        <p:grpSpPr bwMode="auto">
          <a:xfrm>
            <a:off x="8863519" y="1307880"/>
            <a:ext cx="2819400" cy="3927475"/>
            <a:chOff x="7010400" y="1828800"/>
            <a:chExt cx="2133600" cy="2971800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EAD2FAE3-2ED6-443F-A7A7-88CA56590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262313"/>
              <a:ext cx="2125663" cy="153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chewing gum test 21">
              <a:extLst>
                <a:ext uri="{FF2B5EF4-FFF2-40B4-BE49-F238E27FC236}">
                  <a16:creationId xmlns:a16="http://schemas.microsoft.com/office/drawing/2014/main" id="{C45E848B-A216-484F-8AE6-87FC20D7A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1" t="19272" r="19128" b="16791"/>
            <a:stretch>
              <a:fillRect/>
            </a:stretch>
          </p:blipFill>
          <p:spPr bwMode="auto">
            <a:xfrm>
              <a:off x="7010400" y="1828800"/>
              <a:ext cx="21336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6632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1B36022-407E-47A8-8D39-2476A8E429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1274322"/>
            <a:ext cx="10142538" cy="5436411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Ztráta</a:t>
            </a:r>
            <a:r>
              <a:rPr lang="cs-CZ" dirty="0"/>
              <a:t> (ageusie) </a:t>
            </a:r>
          </a:p>
          <a:p>
            <a:r>
              <a:rPr lang="cs-CZ" dirty="0"/>
              <a:t>Porucha chuťového vnímání </a:t>
            </a:r>
            <a:r>
              <a:rPr lang="cs-CZ" b="1" i="1" dirty="0" err="1"/>
              <a:t>dysgeuzie</a:t>
            </a:r>
            <a:r>
              <a:rPr lang="cs-CZ" b="1" i="1" dirty="0"/>
              <a:t> </a:t>
            </a:r>
            <a:r>
              <a:rPr lang="cs-CZ" dirty="0"/>
              <a:t>(kovové pachutě, hořko v ústech, žluklou chuť či nepříjemnou slanost) </a:t>
            </a:r>
          </a:p>
          <a:p>
            <a:r>
              <a:rPr lang="cs-CZ" dirty="0"/>
              <a:t>Kovy a v dutině ústní tak vznikají </a:t>
            </a:r>
            <a:r>
              <a:rPr lang="cs-CZ" dirty="0" err="1"/>
              <a:t>elektrogalvanické</a:t>
            </a:r>
            <a:r>
              <a:rPr lang="cs-CZ" dirty="0"/>
              <a:t> proudy</a:t>
            </a:r>
          </a:p>
          <a:p>
            <a:r>
              <a:rPr lang="cs-CZ" dirty="0"/>
              <a:t>Otravy solemi těžkých kovů</a:t>
            </a:r>
          </a:p>
          <a:p>
            <a:r>
              <a:rPr lang="cs-CZ" dirty="0"/>
              <a:t>Přirozeně slábnou chuťové vjemy, zejména je oslabeno vnímání slané chuti</a:t>
            </a:r>
          </a:p>
          <a:p>
            <a:r>
              <a:rPr lang="cs-CZ" dirty="0"/>
              <a:t>Poruchy chuti - diabetes, hypofunkce štítné žlázy a </a:t>
            </a:r>
            <a:r>
              <a:rPr lang="cs-CZ" dirty="0" err="1"/>
              <a:t>Cushing</a:t>
            </a:r>
            <a:r>
              <a:rPr lang="cs-CZ" dirty="0"/>
              <a:t> syndrom</a:t>
            </a:r>
            <a:endParaRPr lang="cs-CZ" b="1" i="1" dirty="0"/>
          </a:p>
          <a:p>
            <a:pPr marL="0" indent="0">
              <a:buNone/>
            </a:pPr>
            <a:r>
              <a:rPr lang="cs-CZ" b="1" i="1" dirty="0" err="1"/>
              <a:t>Ezostomie</a:t>
            </a:r>
            <a:r>
              <a:rPr lang="cs-CZ" dirty="0"/>
              <a:t> (</a:t>
            </a:r>
            <a:r>
              <a:rPr lang="cs-CZ" dirty="0" err="1"/>
              <a:t>halitosis</a:t>
            </a:r>
            <a:r>
              <a:rPr lang="cs-CZ" dirty="0"/>
              <a:t>, </a:t>
            </a:r>
            <a:r>
              <a:rPr lang="cs-CZ" i="1" dirty="0" err="1"/>
              <a:t>foetor</a:t>
            </a:r>
            <a:r>
              <a:rPr lang="cs-CZ" i="1" dirty="0"/>
              <a:t> ex </a:t>
            </a:r>
            <a:r>
              <a:rPr lang="cs-CZ" i="1" dirty="0" err="1"/>
              <a:t>ore</a:t>
            </a:r>
            <a:r>
              <a:rPr lang="cs-CZ" dirty="0"/>
              <a:t>) je zápach z úst, špatná ústní hygiena</a:t>
            </a:r>
          </a:p>
          <a:p>
            <a:r>
              <a:rPr lang="cs-CZ" dirty="0"/>
              <a:t>Zápach - infekce, nádory jícnu, plicní absces</a:t>
            </a:r>
          </a:p>
          <a:p>
            <a:r>
              <a:rPr lang="cs-CZ" dirty="0"/>
              <a:t>Acetonový zápach - diabetes a uremii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B1960B-1F38-4987-80E8-E7F06591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Porucha chuti </a:t>
            </a:r>
          </a:p>
        </p:txBody>
      </p:sp>
    </p:spTree>
    <p:extLst>
      <p:ext uri="{BB962C8B-B14F-4D97-AF65-F5344CB8AC3E}">
        <p14:creationId xmlns:p14="http://schemas.microsoft.com/office/powerpoint/2010/main" val="30391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D6C71C-8389-427C-94D4-5D97C1077B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6720" y="1861253"/>
            <a:ext cx="6656387" cy="438036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Vhodný zubní kartáček má</a:t>
            </a:r>
            <a:endParaRPr lang="cs-CZ" dirty="0"/>
          </a:p>
          <a:p>
            <a:pPr lvl="0"/>
            <a:r>
              <a:rPr lang="cs-CZ" dirty="0"/>
              <a:t>Krátkou hlavu kartáčku</a:t>
            </a:r>
          </a:p>
          <a:p>
            <a:pPr lvl="0"/>
            <a:r>
              <a:rPr lang="cs-CZ" dirty="0"/>
              <a:t>Umělá vlákna </a:t>
            </a:r>
          </a:p>
          <a:p>
            <a:pPr lvl="0"/>
            <a:r>
              <a:rPr lang="cs-CZ" dirty="0"/>
              <a:t>Zaoblená vlákna</a:t>
            </a:r>
          </a:p>
          <a:p>
            <a:pPr lvl="0"/>
            <a:r>
              <a:rPr lang="cs-CZ" dirty="0"/>
              <a:t>Vlákna ve více řadách</a:t>
            </a:r>
          </a:p>
          <a:p>
            <a:pPr lvl="0"/>
            <a:r>
              <a:rPr lang="cs-CZ" dirty="0"/>
              <a:t>Rovně střižená vlákna </a:t>
            </a:r>
          </a:p>
          <a:p>
            <a:pPr lvl="0"/>
            <a:r>
              <a:rPr lang="cs-CZ" dirty="0"/>
              <a:t>Ergonomickou rukojeť  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B33BAEE-4939-4FAD-98AC-CAF36776BF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720" y="1099703"/>
            <a:ext cx="11198560" cy="631825"/>
          </a:xfrm>
        </p:spPr>
        <p:txBody>
          <a:bodyPr>
            <a:normAutofit/>
          </a:bodyPr>
          <a:lstStyle/>
          <a:p>
            <a:pPr algn="ctr"/>
            <a:r>
              <a:rPr lang="cs-CZ" b="0" i="1" dirty="0"/>
              <a:t>Pravidelná a důkladná ústní hygiena je základem orálního zdraví.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002BF1F-2ED3-469C-AB63-19E88388D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373" y="300465"/>
            <a:ext cx="9802907" cy="985426"/>
          </a:xfrm>
        </p:spPr>
        <p:txBody>
          <a:bodyPr/>
          <a:lstStyle/>
          <a:p>
            <a:r>
              <a:rPr lang="cs-CZ" dirty="0"/>
              <a:t>Dentální hygiena u seniorů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E9E65BB-29CC-41DF-B622-EB113109FB03}"/>
              </a:ext>
            </a:extLst>
          </p:cNvPr>
          <p:cNvSpPr txBox="1">
            <a:spLocks/>
          </p:cNvSpPr>
          <p:nvPr/>
        </p:nvSpPr>
        <p:spPr>
          <a:xfrm>
            <a:off x="8362951" y="1861253"/>
            <a:ext cx="3467100" cy="46962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776"/>
              </a:buClr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77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77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77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776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hlinkClick r:id="rId2"/>
              </a:rPr>
              <a:t>čištění zubů</a:t>
            </a:r>
            <a:endParaRPr lang="cs-CZ" dirty="0"/>
          </a:p>
          <a:p>
            <a:r>
              <a:rPr lang="cs-CZ" dirty="0" err="1">
                <a:hlinkClick r:id="rId3"/>
              </a:rPr>
              <a:t>solo</a:t>
            </a:r>
            <a:r>
              <a:rPr lang="cs-CZ" dirty="0">
                <a:hlinkClick r:id="rId3"/>
              </a:rPr>
              <a:t> kartáček</a:t>
            </a:r>
            <a:endParaRPr lang="cs-CZ" dirty="0"/>
          </a:p>
          <a:p>
            <a:r>
              <a:rPr lang="cs-CZ" dirty="0">
                <a:hlinkClick r:id="rId4"/>
              </a:rPr>
              <a:t>správné čištění</a:t>
            </a:r>
            <a:endParaRPr lang="cs-CZ" dirty="0"/>
          </a:p>
          <a:p>
            <a:r>
              <a:rPr lang="cs-CZ" dirty="0">
                <a:hlinkClick r:id="rId5"/>
              </a:rPr>
              <a:t>technika čištění</a:t>
            </a:r>
          </a:p>
          <a:p>
            <a:r>
              <a:rPr lang="cs-CZ" b="1" i="1" dirty="0"/>
              <a:t>Bassova metoda</a:t>
            </a:r>
          </a:p>
          <a:p>
            <a:r>
              <a:rPr lang="cs-CZ" b="1" i="1" dirty="0" err="1"/>
              <a:t>Stillmanova</a:t>
            </a:r>
            <a:r>
              <a:rPr lang="cs-CZ" b="1" i="1" dirty="0"/>
              <a:t> metoda</a:t>
            </a:r>
            <a:r>
              <a:rPr lang="cs-CZ" dirty="0"/>
              <a:t> </a:t>
            </a:r>
            <a:endParaRPr lang="cs-CZ" b="1" i="1" dirty="0"/>
          </a:p>
        </p:txBody>
      </p:sp>
      <p:pic>
        <p:nvPicPr>
          <p:cNvPr id="16386" name="Picture 2" descr="Image result for postup čištění zubů">
            <a:extLst>
              <a:ext uri="{FF2B5EF4-FFF2-40B4-BE49-F238E27FC236}">
                <a16:creationId xmlns:a16="http://schemas.microsoft.com/office/drawing/2014/main" id="{C62EE562-193B-455A-AD11-D2B8A8E3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575951"/>
            <a:ext cx="3467099" cy="16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postup čištění zubů">
            <a:extLst>
              <a:ext uri="{FF2B5EF4-FFF2-40B4-BE49-F238E27FC236}">
                <a16:creationId xmlns:a16="http://schemas.microsoft.com/office/drawing/2014/main" id="{0D557A6B-3EB2-42EB-A7C4-51F6B3B6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46" y="4527987"/>
            <a:ext cx="2533650" cy="187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zubní kartáček">
            <a:extLst>
              <a:ext uri="{FF2B5EF4-FFF2-40B4-BE49-F238E27FC236}">
                <a16:creationId xmlns:a16="http://schemas.microsoft.com/office/drawing/2014/main" id="{C7F69297-C26D-4CD9-8767-78227D67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491318"/>
            <a:ext cx="1598478" cy="213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9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6F332B-DB4D-4F81-B07C-932D562E71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2450" y="1600199"/>
            <a:ext cx="10561638" cy="3668713"/>
          </a:xfrm>
        </p:spPr>
        <p:txBody>
          <a:bodyPr/>
          <a:lstStyle/>
          <a:p>
            <a:r>
              <a:rPr lang="cs-CZ" b="1" dirty="0"/>
              <a:t>Funkce dutiny ústní </a:t>
            </a:r>
          </a:p>
          <a:p>
            <a:r>
              <a:rPr lang="cs-CZ" b="1" dirty="0"/>
              <a:t>Změny funkce dutiny ústní ve stáří - současný stav chrupu v ČR</a:t>
            </a:r>
            <a:endParaRPr lang="cs-CZ" dirty="0"/>
          </a:p>
          <a:p>
            <a:r>
              <a:rPr lang="cs-CZ" b="1" dirty="0"/>
              <a:t>Involuční změny v dutině ústní ve stáří </a:t>
            </a:r>
          </a:p>
          <a:p>
            <a:pPr lvl="1"/>
            <a:r>
              <a:rPr lang="cs-CZ" dirty="0"/>
              <a:t>Opotřebení zubů </a:t>
            </a:r>
          </a:p>
          <a:p>
            <a:pPr lvl="1"/>
            <a:r>
              <a:rPr lang="cs-CZ" dirty="0"/>
              <a:t>Sliny a slinné žlázy </a:t>
            </a:r>
          </a:p>
          <a:p>
            <a:pPr lvl="1"/>
            <a:r>
              <a:rPr lang="cs-CZ" dirty="0"/>
              <a:t>Žvýkání </a:t>
            </a:r>
          </a:p>
          <a:p>
            <a:pPr lvl="1"/>
            <a:r>
              <a:rPr lang="cs-CZ" dirty="0"/>
              <a:t>Porucha chuti </a:t>
            </a:r>
          </a:p>
          <a:p>
            <a:r>
              <a:rPr lang="cs-CZ" b="1" dirty="0"/>
              <a:t>Dentální hygiena u seniorů </a:t>
            </a:r>
          </a:p>
          <a:p>
            <a:r>
              <a:rPr lang="cs-CZ" b="1" dirty="0"/>
              <a:t>Hodnocení orálního zdraví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D7DC62-8913-4631-BEB3-F63063AF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</a:t>
            </a:r>
          </a:p>
        </p:txBody>
      </p:sp>
      <p:pic>
        <p:nvPicPr>
          <p:cNvPr id="19458" name="Picture 2" descr="Image result for špatná chrup">
            <a:extLst>
              <a:ext uri="{FF2B5EF4-FFF2-40B4-BE49-F238E27FC236}">
                <a16:creationId xmlns:a16="http://schemas.microsoft.com/office/drawing/2014/main" id="{AB6783DA-693F-40D6-89DE-E29E92B4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53" y="2762250"/>
            <a:ext cx="4487047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07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F9C657BF-9819-426F-836D-E308CDD539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40E340-B14A-43C3-8908-620FA72178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081" y="2365368"/>
            <a:ext cx="6656387" cy="3760297"/>
          </a:xfrm>
        </p:spPr>
        <p:txBody>
          <a:bodyPr/>
          <a:lstStyle/>
          <a:p>
            <a:pPr lvl="0"/>
            <a:r>
              <a:rPr lang="cs-CZ" dirty="0"/>
              <a:t>Kartáčky pro mezizubní prostory </a:t>
            </a:r>
          </a:p>
          <a:p>
            <a:pPr lvl="0"/>
            <a:r>
              <a:rPr lang="cs-CZ" dirty="0"/>
              <a:t>Dentální niť </a:t>
            </a:r>
          </a:p>
          <a:p>
            <a:pPr lvl="0"/>
            <a:r>
              <a:rPr lang="cs-CZ" dirty="0"/>
              <a:t>Stomatologické irigátory</a:t>
            </a:r>
          </a:p>
          <a:p>
            <a:pPr lvl="0"/>
            <a:r>
              <a:rPr lang="cs-CZ" dirty="0"/>
              <a:t>Zubní pasty</a:t>
            </a:r>
          </a:p>
          <a:p>
            <a:pPr lvl="0"/>
            <a:r>
              <a:rPr lang="cs-CZ" dirty="0"/>
              <a:t>Ústní vody 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C509DE5-59D7-44DC-9B0F-FFD480404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Doplňkové prostředky 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948CADC-4B1F-48C9-9702-99613C94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41329"/>
            <a:ext cx="10439400" cy="985426"/>
          </a:xfrm>
        </p:spPr>
        <p:txBody>
          <a:bodyPr/>
          <a:lstStyle/>
          <a:p>
            <a:pPr algn="ctr"/>
            <a:r>
              <a:rPr lang="cs-CZ" sz="2400" b="0" dirty="0"/>
              <a:t>Využití elektrického kartáčku je doporučováno méně zručným pacientům, pacientům upoutaným na lůžko, duševně postiženým klientům</a:t>
            </a:r>
          </a:p>
        </p:txBody>
      </p:sp>
      <p:pic>
        <p:nvPicPr>
          <p:cNvPr id="15362" name="Picture 2" descr="Image result for postup čištění zubů">
            <a:extLst>
              <a:ext uri="{FF2B5EF4-FFF2-40B4-BE49-F238E27FC236}">
                <a16:creationId xmlns:a16="http://schemas.microsoft.com/office/drawing/2014/main" id="{4A1AFF8E-3E45-41FA-8429-D14BF96B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5341"/>
            <a:ext cx="5586918" cy="455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61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FE82BA-411E-4C25-9FFB-F12E906BCE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Náročná adaptace</a:t>
            </a:r>
          </a:p>
          <a:p>
            <a:r>
              <a:rPr lang="cs-CZ" dirty="0"/>
              <a:t>Cucání bonbónů </a:t>
            </a:r>
          </a:p>
          <a:p>
            <a:r>
              <a:rPr lang="cs-CZ" dirty="0"/>
              <a:t>Měkčí nelepivé potraviny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3799C11-FF1D-467D-9143-DCE59ADA18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450" y="1191740"/>
            <a:ext cx="7096125" cy="1246659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Nevhodná, nepadnoucí protéza může negativně ovlivnit příjem potravy a tím i stav výživy seniorů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89CCE16-2EC3-4822-A85C-9A861F3A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Snímatelné zubní náhrady </a:t>
            </a:r>
            <a:br>
              <a:rPr lang="cs-CZ" dirty="0"/>
            </a:br>
            <a:endParaRPr lang="cs-CZ" dirty="0"/>
          </a:p>
        </p:txBody>
      </p:sp>
      <p:pic>
        <p:nvPicPr>
          <p:cNvPr id="18434" name="Picture 2" descr="Image result for péče o zubní protézu">
            <a:extLst>
              <a:ext uri="{FF2B5EF4-FFF2-40B4-BE49-F238E27FC236}">
                <a16:creationId xmlns:a16="http://schemas.microsoft.com/office/drawing/2014/main" id="{10D61AC8-253C-49BF-9D3D-3DAF4E147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2" y="1648315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péče o zubní protézu">
            <a:extLst>
              <a:ext uri="{FF2B5EF4-FFF2-40B4-BE49-F238E27FC236}">
                <a16:creationId xmlns:a16="http://schemas.microsoft.com/office/drawing/2014/main" id="{81584CF4-5C1D-4E2F-BCC5-229857C1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696066"/>
            <a:ext cx="20002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péče o zubní protézu">
            <a:extLst>
              <a:ext uri="{FF2B5EF4-FFF2-40B4-BE49-F238E27FC236}">
                <a16:creationId xmlns:a16="http://schemas.microsoft.com/office/drawing/2014/main" id="{DF4C7FF0-D0B7-456A-846E-2B96816C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4632324"/>
            <a:ext cx="3446462" cy="201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51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DB64D6-D51A-4F7D-AAB9-5E37C719A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09700"/>
            <a:ext cx="11225719" cy="5046663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cs-CZ" dirty="0"/>
              <a:t>Hygiena dutiny ústní 2x denně </a:t>
            </a:r>
          </a:p>
          <a:p>
            <a:pPr lvl="0">
              <a:lnSpc>
                <a:spcPct val="100000"/>
              </a:lnSpc>
            </a:pPr>
            <a:r>
              <a:rPr lang="cs-CZ" dirty="0"/>
              <a:t>Čištění protéz 2x denně</a:t>
            </a:r>
          </a:p>
          <a:p>
            <a:pPr lvl="0">
              <a:lnSpc>
                <a:spcPct val="100000"/>
              </a:lnSpc>
            </a:pPr>
            <a:r>
              <a:rPr lang="cs-CZ" dirty="0"/>
              <a:t>Čištění protéz nad ručníkem</a:t>
            </a:r>
          </a:p>
          <a:p>
            <a:pPr lvl="0">
              <a:lnSpc>
                <a:spcPct val="100000"/>
              </a:lnSpc>
            </a:pPr>
            <a:r>
              <a:rPr lang="cs-CZ" dirty="0"/>
              <a:t>Protézy by nikdy neměly být čištěny horkou vodou</a:t>
            </a:r>
          </a:p>
          <a:p>
            <a:pPr lvl="0">
              <a:lnSpc>
                <a:spcPct val="100000"/>
              </a:lnSpc>
            </a:pPr>
            <a:r>
              <a:rPr lang="cs-CZ" dirty="0"/>
              <a:t>Použití roztoků s obsahem chlornanu sodného ne déle než 10 minut</a:t>
            </a:r>
          </a:p>
          <a:p>
            <a:pPr lvl="0">
              <a:lnSpc>
                <a:spcPct val="100000"/>
              </a:lnSpc>
            </a:pPr>
            <a:r>
              <a:rPr lang="cs-CZ" dirty="0"/>
              <a:t>Čištění protéz probíhá mimo ústa pacienta</a:t>
            </a:r>
          </a:p>
          <a:p>
            <a:pPr lvl="0">
              <a:lnSpc>
                <a:spcPct val="100000"/>
              </a:lnSpc>
            </a:pPr>
            <a:r>
              <a:rPr lang="cs-CZ" dirty="0"/>
              <a:t>Po čištění pastou je nutný řádný oplach pod tekoucí vodou</a:t>
            </a:r>
          </a:p>
          <a:p>
            <a:pPr lvl="0">
              <a:lnSpc>
                <a:spcPct val="100000"/>
              </a:lnSpc>
            </a:pPr>
            <a:r>
              <a:rPr lang="cs-CZ" dirty="0"/>
              <a:t>Protézy jsou ukládány ve vodní lázni pro prevenci deformace protézy</a:t>
            </a:r>
          </a:p>
          <a:p>
            <a:pPr>
              <a:lnSpc>
                <a:spcPct val="100000"/>
              </a:lnSpc>
            </a:pPr>
            <a:r>
              <a:rPr lang="cs-CZ" dirty="0"/>
              <a:t>Kontrolní vyšetření u zubního lékaře – 1x ročně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29925D4-5705-4ECF-989F-08E0DE1E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Doporučení pro orálního zdraví u nemocných s protetickou náhradou chrupu</a:t>
            </a:r>
          </a:p>
        </p:txBody>
      </p:sp>
    </p:spTree>
    <p:extLst>
      <p:ext uri="{BB962C8B-B14F-4D97-AF65-F5344CB8AC3E}">
        <p14:creationId xmlns:p14="http://schemas.microsoft.com/office/powerpoint/2010/main" val="47362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E12C4D40-071E-4FF4-BCDD-211D8465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Hodnocení orálního zdraví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545C8DFD-7DFD-4168-8325-812F797AD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907502"/>
              </p:ext>
            </p:extLst>
          </p:nvPr>
        </p:nvGraphicFramePr>
        <p:xfrm>
          <a:off x="156398" y="607520"/>
          <a:ext cx="11864152" cy="603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0437">
                  <a:extLst>
                    <a:ext uri="{9D8B030D-6E8A-4147-A177-3AD203B41FA5}">
                      <a16:colId xmlns:a16="http://schemas.microsoft.com/office/drawing/2014/main" val="2817842762"/>
                    </a:ext>
                  </a:extLst>
                </a:gridCol>
                <a:gridCol w="3155221">
                  <a:extLst>
                    <a:ext uri="{9D8B030D-6E8A-4147-A177-3AD203B41FA5}">
                      <a16:colId xmlns:a16="http://schemas.microsoft.com/office/drawing/2014/main" val="2488197388"/>
                    </a:ext>
                  </a:extLst>
                </a:gridCol>
                <a:gridCol w="3521802">
                  <a:extLst>
                    <a:ext uri="{9D8B030D-6E8A-4147-A177-3AD203B41FA5}">
                      <a16:colId xmlns:a16="http://schemas.microsoft.com/office/drawing/2014/main" val="1258516120"/>
                    </a:ext>
                  </a:extLst>
                </a:gridCol>
                <a:gridCol w="2966692">
                  <a:extLst>
                    <a:ext uri="{9D8B030D-6E8A-4147-A177-3AD203B41FA5}">
                      <a16:colId xmlns:a16="http://schemas.microsoft.com/office/drawing/2014/main" val="1664937097"/>
                    </a:ext>
                  </a:extLst>
                </a:gridCol>
              </a:tblGrid>
              <a:tr h="2302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Zdravé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Změny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Patologické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2626327"/>
                  </a:ext>
                </a:extLst>
              </a:tr>
              <a:tr h="601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Rty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Hladké, růžové, vlhké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Suché, popraskané, zarudlé koutky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Otok, popraskané krvácející rty, ulcerace v oblasti koutků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0949269"/>
                  </a:ext>
                </a:extLst>
              </a:tr>
              <a:tr h="396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Jazyk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Normální, růžový, vlhký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Povlečený, popraskaný, červený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Oteklý, suchý, krvácející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69668"/>
                  </a:ext>
                </a:extLst>
              </a:tr>
              <a:tr h="601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Dásně, sliznice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Hladké, růžové, vlhké, nekrvácející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Suché, lesklé, začervenalé, otok dásně, poranění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Krvácení dásní, uvolněné zuby, citlivé sliznice, změna barvy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147738"/>
                  </a:ext>
                </a:extLst>
              </a:tr>
              <a:tr h="601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Slina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Vlhká sliznice, vodnatá slina, volný průtok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Suchost, slepené dásně, málo slin, pocit suchosti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Vyschlé dásně, velmi málo či žádná slina, hustá slina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765275"/>
                  </a:ext>
                </a:extLst>
              </a:tr>
              <a:tr h="8069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Vlastní chrup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Žádný kaz, žádné poranění chrupu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Zub či zuby s kazem, nebo jinak poškozený chrup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Zuby prokažené, fraktury zubů, závažná atrice, bez vlastního chrupu a bez náhrad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237547"/>
                  </a:ext>
                </a:extLst>
              </a:tr>
              <a:tr h="8069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Protézy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Dobrý stav (bez poškození) pravidelné nošení, označení jménem 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Poškození protézy, protéza nošena omezeně, bez označení jména 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Chybění protézy, poškozená nefunkční protéza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007185"/>
                  </a:ext>
                </a:extLst>
              </a:tr>
              <a:tr h="601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Ústní dutina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Čistá, bez zbytků potravy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Zbytky potravy, zápach z úst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Zbytky potravy, zubní kámen, závažná halitóza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309446"/>
                  </a:ext>
                </a:extLst>
              </a:tr>
              <a:tr h="8069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Bolest zubů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Bez bolesti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Verbální bolest, známky bolesti, odmítání potravy, agrese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Otok tváře, poškozený chrup, ulcerace, verbální i neverbální známky bolesti 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845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33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B4842-0A0A-4FF2-A0D9-EED467E181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3800"/>
            <a:ext cx="6727825" cy="754063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50118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a nevzhledným chrupem Daniely Kolářové může stát pouze estetická, nikoliv funkční vada, jak míní dentista.">
            <a:extLst>
              <a:ext uri="{FF2B5EF4-FFF2-40B4-BE49-F238E27FC236}">
                <a16:creationId xmlns:a16="http://schemas.microsoft.com/office/drawing/2014/main" id="{55ED9012-639A-4AAF-A510-B9DDB35D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Za nevzhledným chrupem Daniely Kolářové může stát pouze estetická, nikoliv funkční vada, jak míní dentista.">
            <a:extLst>
              <a:ext uri="{FF2B5EF4-FFF2-40B4-BE49-F238E27FC236}">
                <a16:creationId xmlns:a16="http://schemas.microsoft.com/office/drawing/2014/main" id="{E273FD2B-102D-477A-82FD-BCC16E1C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35766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Za nevzhledným chrupem Daniely Kolářové může stát pouze estetická, nikoliv funkční vada, jak míní dentista.">
            <a:extLst>
              <a:ext uri="{FF2B5EF4-FFF2-40B4-BE49-F238E27FC236}">
                <a16:creationId xmlns:a16="http://schemas.microsoft.com/office/drawing/2014/main" id="{A0523E5F-4729-44FD-8F4F-B33596EB6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3538538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špatná chrup">
            <a:extLst>
              <a:ext uri="{FF2B5EF4-FFF2-40B4-BE49-F238E27FC236}">
                <a16:creationId xmlns:a16="http://schemas.microsoft.com/office/drawing/2014/main" id="{6C72B0EB-65AB-4502-B7D5-E0C0703E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74764"/>
            <a:ext cx="7572375" cy="61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mage result for špatná chrup">
            <a:extLst>
              <a:ext uri="{FF2B5EF4-FFF2-40B4-BE49-F238E27FC236}">
                <a16:creationId xmlns:a16="http://schemas.microsoft.com/office/drawing/2014/main" id="{5BAE7BAD-432C-4354-91C7-6F91552F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85" y="584313"/>
            <a:ext cx="4802552" cy="268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186D8E3-06C9-4EC1-88A2-5CF5EE6F7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49" y="1274323"/>
            <a:ext cx="10142651" cy="2459477"/>
          </a:xfrm>
        </p:spPr>
        <p:txBody>
          <a:bodyPr/>
          <a:lstStyle/>
          <a:p>
            <a:r>
              <a:rPr lang="cs-CZ" dirty="0"/>
              <a:t>Zdravá ústní dutina – fyzická i psychická pohoda seniora</a:t>
            </a:r>
          </a:p>
          <a:p>
            <a:r>
              <a:rPr lang="cs-CZ" dirty="0"/>
              <a:t>Ztráta chrupu – kašovitá strava – špatná výživa </a:t>
            </a:r>
          </a:p>
          <a:p>
            <a:r>
              <a:rPr lang="cs-CZ" dirty="0"/>
              <a:t>Psychika seniora – uvolněná náhrada, problémy artikulace </a:t>
            </a:r>
          </a:p>
          <a:p>
            <a:r>
              <a:rPr lang="cs-CZ" dirty="0"/>
              <a:t>Pozor na radikálnímu odstranění zubů </a:t>
            </a:r>
          </a:p>
          <a:p>
            <a:r>
              <a:rPr lang="cs-CZ" b="1" i="1" dirty="0" err="1"/>
              <a:t>Gerontostomatologie</a:t>
            </a:r>
            <a:r>
              <a:rPr lang="cs-CZ" b="1" i="1" dirty="0"/>
              <a:t> </a:t>
            </a:r>
            <a:r>
              <a:rPr lang="cs-CZ" dirty="0"/>
              <a:t>– obor stomatologické péče o seniora 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7DC663-9595-4C82-9B26-4BD10633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7ABB30AB-35FA-4434-9FDC-DC6DDCE65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19984"/>
              </p:ext>
            </p:extLst>
          </p:nvPr>
        </p:nvGraphicFramePr>
        <p:xfrm>
          <a:off x="572769" y="3733800"/>
          <a:ext cx="11110149" cy="2976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2965">
                  <a:extLst>
                    <a:ext uri="{9D8B030D-6E8A-4147-A177-3AD203B41FA5}">
                      <a16:colId xmlns:a16="http://schemas.microsoft.com/office/drawing/2014/main" val="466008690"/>
                    </a:ext>
                  </a:extLst>
                </a:gridCol>
                <a:gridCol w="1739642">
                  <a:extLst>
                    <a:ext uri="{9D8B030D-6E8A-4147-A177-3AD203B41FA5}">
                      <a16:colId xmlns:a16="http://schemas.microsoft.com/office/drawing/2014/main" val="267323369"/>
                    </a:ext>
                  </a:extLst>
                </a:gridCol>
                <a:gridCol w="2079471">
                  <a:extLst>
                    <a:ext uri="{9D8B030D-6E8A-4147-A177-3AD203B41FA5}">
                      <a16:colId xmlns:a16="http://schemas.microsoft.com/office/drawing/2014/main" val="2817143354"/>
                    </a:ext>
                  </a:extLst>
                </a:gridCol>
                <a:gridCol w="1558071">
                  <a:extLst>
                    <a:ext uri="{9D8B030D-6E8A-4147-A177-3AD203B41FA5}">
                      <a16:colId xmlns:a16="http://schemas.microsoft.com/office/drawing/2014/main" val="1111554963"/>
                    </a:ext>
                  </a:extLst>
                </a:gridCol>
              </a:tblGrid>
              <a:tr h="4268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Muži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Ženy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1156541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Počet vyšetřených osob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9845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13015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22860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5517072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Průměrný věk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71,8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72,0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71,9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0249703"/>
                  </a:ext>
                </a:extLst>
              </a:tr>
              <a:tr h="500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Procento osob s alespoň jedním vlastním zubem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82,3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80,5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81,3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1117576"/>
                  </a:ext>
                </a:extLst>
              </a:tr>
              <a:tr h="4851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Procento osob s alespoň 20 zuby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27,0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23,5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25,0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9760277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Procento osob nosících fixní náhradu horní 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14,5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14,5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14,5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6992115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Procento osob nosících fixní náhradu dolní 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11,8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</a:rPr>
                        <a:t>10,6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11,1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1802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79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A434FC2-CF9C-49E0-B90C-9F956F4FD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250" y="1352549"/>
            <a:ext cx="6781800" cy="5143501"/>
          </a:xfrm>
        </p:spPr>
        <p:txBody>
          <a:bodyPr/>
          <a:lstStyle/>
          <a:p>
            <a:r>
              <a:rPr lang="cs-CZ" altLang="cs-CZ" dirty="0"/>
              <a:t>Předsíň dutiny ústní – </a:t>
            </a:r>
            <a:r>
              <a:rPr lang="cs-CZ" altLang="cs-CZ" b="1" dirty="0"/>
              <a:t>vestibulum </a:t>
            </a:r>
            <a:r>
              <a:rPr lang="cs-CZ" altLang="cs-CZ" b="1" dirty="0" err="1"/>
              <a:t>oris</a:t>
            </a:r>
            <a:r>
              <a:rPr lang="cs-CZ" altLang="cs-CZ" dirty="0"/>
              <a:t> – ohraničená zevně rty a tvářemi, uvnitř zuby a dásněmi</a:t>
            </a:r>
          </a:p>
          <a:p>
            <a:r>
              <a:rPr lang="cs-CZ" altLang="cs-CZ" dirty="0"/>
              <a:t>Vlastní dutina ústní – </a:t>
            </a:r>
            <a:r>
              <a:rPr lang="cs-CZ" altLang="cs-CZ" b="1" dirty="0"/>
              <a:t>cavum </a:t>
            </a:r>
            <a:r>
              <a:rPr lang="cs-CZ" altLang="cs-CZ" b="1" dirty="0" err="1"/>
              <a:t>oris</a:t>
            </a:r>
            <a:r>
              <a:rPr lang="cs-CZ" altLang="cs-CZ" b="1" dirty="0"/>
              <a:t> proprium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Svalové dno, na kterém je uložen jazyk</a:t>
            </a:r>
          </a:p>
          <a:p>
            <a:r>
              <a:rPr lang="cs-CZ" altLang="cs-CZ" dirty="0"/>
              <a:t>Strop – měkké a tvrdé patro – </a:t>
            </a:r>
            <a:r>
              <a:rPr lang="cs-CZ" altLang="cs-CZ" b="1" dirty="0"/>
              <a:t>palatum </a:t>
            </a:r>
            <a:r>
              <a:rPr lang="cs-CZ" altLang="cs-CZ" b="1" dirty="0" err="1"/>
              <a:t>molle</a:t>
            </a:r>
            <a:r>
              <a:rPr lang="cs-CZ" altLang="cs-CZ" b="1" dirty="0"/>
              <a:t> et </a:t>
            </a:r>
            <a:r>
              <a:rPr lang="cs-CZ" altLang="cs-CZ" b="1" dirty="0" err="1"/>
              <a:t>durum</a:t>
            </a:r>
            <a:endParaRPr lang="cs-CZ" altLang="cs-CZ" dirty="0"/>
          </a:p>
          <a:p>
            <a:r>
              <a:rPr lang="cs-CZ" altLang="cs-CZ" dirty="0"/>
              <a:t>Dutinou úžinovou přechází do hltanu</a:t>
            </a:r>
          </a:p>
          <a:p>
            <a:r>
              <a:rPr lang="cs-CZ" altLang="cs-CZ" dirty="0"/>
              <a:t>Měkké patro vybíhá v čípek – </a:t>
            </a:r>
            <a:r>
              <a:rPr lang="cs-CZ" altLang="cs-CZ" b="1" dirty="0"/>
              <a:t>uvula</a:t>
            </a:r>
            <a:endParaRPr lang="cs-CZ" altLang="cs-CZ" dirty="0"/>
          </a:p>
          <a:p>
            <a:r>
              <a:rPr lang="cs-CZ" altLang="cs-CZ" dirty="0"/>
              <a:t>Patrová mandle – </a:t>
            </a:r>
            <a:r>
              <a:rPr lang="cs-CZ" altLang="cs-CZ" b="1" dirty="0" err="1"/>
              <a:t>tonsilla</a:t>
            </a:r>
            <a:r>
              <a:rPr lang="cs-CZ" altLang="cs-CZ" b="1" dirty="0"/>
              <a:t> </a:t>
            </a:r>
            <a:r>
              <a:rPr lang="cs-CZ" altLang="cs-CZ" b="1" dirty="0" err="1"/>
              <a:t>palatina</a:t>
            </a:r>
            <a:r>
              <a:rPr lang="cs-CZ" altLang="cs-CZ" dirty="0"/>
              <a:t> – lymfatická tkáň</a:t>
            </a:r>
            <a:endParaRPr lang="cs-CZ" dirty="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C78854DA-97B1-423D-8BAD-2BFFB30BE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Dutina ústní – </a:t>
            </a:r>
            <a:r>
              <a:rPr lang="cs-CZ" altLang="cs-CZ" dirty="0" err="1"/>
              <a:t>cavitas</a:t>
            </a:r>
            <a:r>
              <a:rPr lang="cs-CZ" altLang="cs-CZ" dirty="0"/>
              <a:t> </a:t>
            </a:r>
            <a:r>
              <a:rPr lang="cs-CZ" altLang="cs-CZ" dirty="0" err="1"/>
              <a:t>oris</a:t>
            </a:r>
            <a:endParaRPr lang="cs-CZ" altLang="cs-CZ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B32B0BA-5D8F-46CA-9E5C-DF48B081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52549"/>
            <a:ext cx="4476750" cy="488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38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35A39CFB-BCC9-4196-A204-4F64C066B5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1" y="1274323"/>
            <a:ext cx="8076656" cy="5257106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/>
              <a:t>Rty</a:t>
            </a:r>
          </a:p>
          <a:p>
            <a:r>
              <a:rPr lang="cs-CZ" altLang="cs-CZ" dirty="0"/>
              <a:t>Podklad – příčně pruhovaná svalovina – </a:t>
            </a:r>
            <a:r>
              <a:rPr lang="cs-CZ" altLang="cs-CZ" dirty="0" err="1"/>
              <a:t>m.orbicularis</a:t>
            </a:r>
            <a:r>
              <a:rPr lang="cs-CZ" altLang="cs-CZ" dirty="0"/>
              <a:t> </a:t>
            </a:r>
            <a:r>
              <a:rPr lang="cs-CZ" altLang="cs-CZ" dirty="0" err="1"/>
              <a:t>oris</a:t>
            </a:r>
            <a:endParaRPr lang="cs-CZ" altLang="cs-CZ" dirty="0"/>
          </a:p>
          <a:p>
            <a:r>
              <a:rPr lang="cs-CZ" altLang="cs-CZ" dirty="0"/>
              <a:t>Obkružují štěrbinu ústní</a:t>
            </a:r>
          </a:p>
          <a:p>
            <a:r>
              <a:rPr lang="cs-CZ" altLang="cs-CZ" dirty="0"/>
              <a:t>Zevní stranu kryje tenká kůže bez pigmentu s potními a mazovými žlázkami</a:t>
            </a:r>
          </a:p>
          <a:p>
            <a:r>
              <a:rPr lang="cs-CZ" altLang="cs-CZ" dirty="0"/>
              <a:t>Vnitřní stranu kryje sliznice s dlaždicovým nerohovějícím epitelem</a:t>
            </a:r>
          </a:p>
          <a:p>
            <a:pPr marL="0" indent="0">
              <a:buNone/>
            </a:pPr>
            <a:r>
              <a:rPr lang="cs-CZ" altLang="cs-CZ" b="1" dirty="0"/>
              <a:t>Tvář</a:t>
            </a:r>
          </a:p>
          <a:p>
            <a:r>
              <a:rPr lang="cs-CZ" altLang="cs-CZ" dirty="0"/>
              <a:t>Podklad – tvářový sval – </a:t>
            </a:r>
            <a:r>
              <a:rPr lang="cs-CZ" altLang="cs-CZ" dirty="0" err="1"/>
              <a:t>m.buccinator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C2AEC83-FB0F-4C1F-81E7-15B5EBA70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Rty – labia, tvář - bucca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9EF00BD-0A31-49F9-BD16-F0210AC6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23" y="147266"/>
            <a:ext cx="2859722" cy="2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330DF81-9487-4990-B1EB-0D057C52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452" y="4745863"/>
            <a:ext cx="3143794" cy="196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6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4E23CAC1-CBFD-4138-B1D0-C76E7FC67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950" y="1461557"/>
            <a:ext cx="8191500" cy="356764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Příčně pruhovaná svalovina uspořádána do vzájemně se proplétajících se jemných snopců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Sliznice hřbetu jazyka vybíhá v papily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- nitkovité – nejčetnější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- houbovité – okraj a hrot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- listovité – okraj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- hrazené – řada ve tvaru písmene V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 prohlubních některých papil jsou uloženy chuťové pohárky – sladká  (hrot), kyselá (střední okraj), slaná (zevní okraje), hořká (kořen)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Funkce: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Rozmělňování a posun potravy, tvorba sousta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Chuťové podněty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Fonace – součást mluvidel</a:t>
            </a:r>
            <a:endParaRPr lang="cs-CZ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01A0D90-20F7-4063-967E-B9E577C23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Jazyk - lingua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910F861-3E81-4897-B852-A055D3C3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98" y="304798"/>
            <a:ext cx="2404421" cy="341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67E6452-587B-46AF-ABFE-076649DA3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18" y="3934119"/>
            <a:ext cx="2521502" cy="252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37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CEEDE6-EC9B-4607-BAB5-54128F6A07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640" y="1911096"/>
            <a:ext cx="6908936" cy="454526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altLang="cs-CZ" sz="2000" dirty="0"/>
              <a:t>Korunka – </a:t>
            </a:r>
            <a:r>
              <a:rPr lang="cs-CZ" altLang="cs-CZ" sz="2000" dirty="0" err="1"/>
              <a:t>corona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dentis</a:t>
            </a:r>
            <a:r>
              <a:rPr lang="cs-CZ" altLang="cs-CZ" sz="2000" dirty="0"/>
              <a:t> – volná část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2000" dirty="0"/>
              <a:t>Krček – </a:t>
            </a:r>
            <a:r>
              <a:rPr lang="cs-CZ" altLang="cs-CZ" sz="2000" dirty="0" err="1"/>
              <a:t>collum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dentis</a:t>
            </a:r>
            <a:r>
              <a:rPr lang="cs-CZ" altLang="cs-CZ" sz="2000" dirty="0"/>
              <a:t> – obklopený sliznicí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2000" dirty="0"/>
              <a:t>Kořen – radix </a:t>
            </a:r>
            <a:r>
              <a:rPr lang="cs-CZ" altLang="cs-CZ" sz="2000" dirty="0" err="1"/>
              <a:t>dentis</a:t>
            </a:r>
            <a:r>
              <a:rPr lang="cs-CZ" altLang="cs-CZ" sz="2000" dirty="0"/>
              <a:t> – zapuštěn v alveolu</a:t>
            </a:r>
          </a:p>
          <a:p>
            <a:pPr marL="0" indent="0">
              <a:lnSpc>
                <a:spcPct val="10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Sklovina – </a:t>
            </a:r>
            <a:r>
              <a:rPr lang="cs-CZ" altLang="cs-CZ" sz="1400" b="1" dirty="0" err="1"/>
              <a:t>enamelum</a:t>
            </a:r>
            <a:endParaRPr lang="cs-CZ" altLang="cs-CZ" sz="1400" dirty="0"/>
          </a:p>
          <a:p>
            <a:pPr>
              <a:lnSpc>
                <a:spcPct val="80000"/>
              </a:lnSpc>
            </a:pPr>
            <a:r>
              <a:rPr lang="cs-CZ" altLang="cs-CZ" sz="1400" dirty="0"/>
              <a:t>Nejtvrdší tkáň lidského těla - kryje zub v rozsahu korunky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Cement – </a:t>
            </a:r>
            <a:r>
              <a:rPr lang="cs-CZ" altLang="cs-CZ" sz="1400" b="1" dirty="0" err="1"/>
              <a:t>cementum</a:t>
            </a:r>
            <a:endParaRPr lang="cs-CZ" altLang="cs-CZ" sz="1400" dirty="0"/>
          </a:p>
          <a:p>
            <a:pPr>
              <a:lnSpc>
                <a:spcPct val="80000"/>
              </a:lnSpc>
            </a:pPr>
            <a:r>
              <a:rPr lang="cs-CZ" altLang="cs-CZ" sz="1400" dirty="0"/>
              <a:t>Stavba obdobná kostní tkáni - kryje kořen zubu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Zubovina – </a:t>
            </a:r>
            <a:r>
              <a:rPr lang="cs-CZ" altLang="cs-CZ" sz="1400" b="1" dirty="0" err="1"/>
              <a:t>dentinum</a:t>
            </a:r>
            <a:endParaRPr lang="cs-CZ" altLang="cs-CZ" sz="1400" dirty="0"/>
          </a:p>
          <a:p>
            <a:pPr>
              <a:lnSpc>
                <a:spcPct val="80000"/>
              </a:lnSpc>
            </a:pPr>
            <a:r>
              <a:rPr lang="cs-CZ" altLang="cs-CZ" sz="1400" dirty="0"/>
              <a:t>Ohraničuje dutinu dřeňovou - velmi citlivá na vnější podněty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Zubní dřeň – pulpa </a:t>
            </a:r>
            <a:r>
              <a:rPr lang="cs-CZ" altLang="cs-CZ" sz="1400" b="1" dirty="0" err="1"/>
              <a:t>dentis</a:t>
            </a:r>
            <a:endParaRPr lang="cs-CZ" altLang="cs-CZ" sz="1400" dirty="0"/>
          </a:p>
          <a:p>
            <a:pPr>
              <a:lnSpc>
                <a:spcPct val="80000"/>
              </a:lnSpc>
            </a:pPr>
            <a:r>
              <a:rPr lang="cs-CZ" altLang="cs-CZ" sz="1400" dirty="0"/>
              <a:t>Řídké, bohatě cévně zásobené a inervované vazivo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Ozubice – </a:t>
            </a:r>
            <a:r>
              <a:rPr lang="cs-CZ" altLang="cs-CZ" sz="1400" b="1" dirty="0" err="1"/>
              <a:t>periodontium</a:t>
            </a:r>
            <a:endParaRPr lang="cs-CZ" altLang="cs-CZ" sz="1400" dirty="0"/>
          </a:p>
          <a:p>
            <a:pPr>
              <a:lnSpc>
                <a:spcPct val="80000"/>
              </a:lnSpc>
            </a:pPr>
            <a:r>
              <a:rPr lang="cs-CZ" altLang="cs-CZ" sz="1400" dirty="0"/>
              <a:t>Závěsný aparát – </a:t>
            </a:r>
            <a:r>
              <a:rPr lang="cs-CZ" altLang="cs-CZ" sz="1400" dirty="0" err="1"/>
              <a:t>gingivodentální</a:t>
            </a:r>
            <a:r>
              <a:rPr lang="cs-CZ" altLang="cs-CZ" sz="1400" dirty="0"/>
              <a:t> uzávěr - svazky kolagenních vláken</a:t>
            </a:r>
          </a:p>
          <a:p>
            <a:endParaRPr lang="cs-CZ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2BE8E39-965F-4111-B8A7-FF2248240936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358639" y="1279270"/>
            <a:ext cx="6656387" cy="631825"/>
          </a:xfrm>
        </p:spPr>
        <p:txBody>
          <a:bodyPr>
            <a:normAutofit fontScale="62500" lnSpcReduction="20000"/>
          </a:bodyPr>
          <a:lstStyle/>
          <a:p>
            <a:r>
              <a:rPr lang="cs-CZ" altLang="cs-CZ" dirty="0"/>
              <a:t>Seřazené do horního a dolního zubního oblouku</a:t>
            </a:r>
          </a:p>
          <a:p>
            <a:r>
              <a:rPr lang="cs-CZ" altLang="cs-CZ" dirty="0"/>
              <a:t>Usazeny v zubních lůžkách – alveolech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 u="sng" dirty="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0B91D90F-E56D-4F0C-A198-147BA86B5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Zuby - dentes</a:t>
            </a:r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5A9A03F1-C138-4259-A490-C90DA2085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80" y="141329"/>
            <a:ext cx="2842006" cy="163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E3A217B-9CBF-489F-AF28-FCF13494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49" y="2350876"/>
            <a:ext cx="4726617" cy="378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638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DFD8FC-52B0-4251-AB6B-BAEEE068BB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326" y="3391989"/>
            <a:ext cx="6656387" cy="3760297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/>
              <a:t>Definitivní chrup:</a:t>
            </a:r>
            <a:endParaRPr lang="cs-CZ" altLang="cs-CZ" dirty="0"/>
          </a:p>
          <a:p>
            <a:r>
              <a:rPr lang="cs-CZ" altLang="cs-CZ" dirty="0"/>
              <a:t>Celkem 32 zubů</a:t>
            </a:r>
          </a:p>
          <a:p>
            <a:r>
              <a:rPr lang="cs-CZ" altLang="cs-CZ" dirty="0"/>
              <a:t>I</a:t>
            </a:r>
            <a:r>
              <a:rPr lang="cs-CZ" altLang="cs-CZ" baseline="-25000" dirty="0"/>
              <a:t>1 </a:t>
            </a:r>
            <a:r>
              <a:rPr lang="cs-CZ" altLang="cs-CZ" dirty="0"/>
              <a:t>I</a:t>
            </a:r>
            <a:r>
              <a:rPr lang="cs-CZ" altLang="cs-CZ" baseline="-25000" dirty="0"/>
              <a:t>2 </a:t>
            </a:r>
            <a:r>
              <a:rPr lang="cs-CZ" altLang="cs-CZ" dirty="0"/>
              <a:t>C P</a:t>
            </a:r>
            <a:r>
              <a:rPr lang="cs-CZ" altLang="cs-CZ" baseline="-25000" dirty="0"/>
              <a:t>1</a:t>
            </a:r>
            <a:r>
              <a:rPr lang="cs-CZ" altLang="cs-CZ" dirty="0"/>
              <a:t> P</a:t>
            </a:r>
            <a:r>
              <a:rPr lang="cs-CZ" altLang="cs-CZ" baseline="-25000" dirty="0"/>
              <a:t>2</a:t>
            </a:r>
            <a:r>
              <a:rPr lang="cs-CZ" altLang="cs-CZ" dirty="0"/>
              <a:t> M</a:t>
            </a:r>
            <a:r>
              <a:rPr lang="cs-CZ" altLang="cs-CZ" baseline="-25000" dirty="0"/>
              <a:t>1</a:t>
            </a:r>
            <a:r>
              <a:rPr lang="cs-CZ" altLang="cs-CZ" dirty="0"/>
              <a:t> M</a:t>
            </a:r>
            <a:r>
              <a:rPr lang="cs-CZ" altLang="cs-CZ" baseline="-25000" dirty="0"/>
              <a:t>2</a:t>
            </a:r>
            <a:r>
              <a:rPr lang="cs-CZ" altLang="cs-CZ" dirty="0"/>
              <a:t> M</a:t>
            </a:r>
            <a:r>
              <a:rPr lang="cs-CZ" altLang="cs-CZ" baseline="-25000" dirty="0"/>
              <a:t>3 </a:t>
            </a:r>
            <a:r>
              <a:rPr lang="cs-CZ" altLang="cs-CZ" dirty="0"/>
              <a:t>– vzorec ¼ čelisti</a:t>
            </a:r>
          </a:p>
          <a:p>
            <a:endParaRPr lang="cs-CZ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EC3865D-818C-4AB5-93A7-F570E7110F3D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334326" y="1126755"/>
            <a:ext cx="3488737" cy="150323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altLang="cs-CZ" sz="1600" b="1" dirty="0"/>
              <a:t>I</a:t>
            </a:r>
            <a:r>
              <a:rPr lang="cs-CZ" altLang="cs-CZ" sz="1600" dirty="0"/>
              <a:t> – řezák – </a:t>
            </a:r>
            <a:r>
              <a:rPr lang="cs-CZ" altLang="cs-CZ" sz="1600" b="1" dirty="0" err="1"/>
              <a:t>dens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incisivi</a:t>
            </a:r>
            <a:endParaRPr lang="cs-CZ" altLang="cs-CZ" sz="1600" b="1" dirty="0"/>
          </a:p>
          <a:p>
            <a:pPr>
              <a:lnSpc>
                <a:spcPct val="120000"/>
              </a:lnSpc>
            </a:pPr>
            <a:r>
              <a:rPr lang="cs-CZ" altLang="cs-CZ" sz="1600" b="1" dirty="0"/>
              <a:t>C</a:t>
            </a:r>
            <a:r>
              <a:rPr lang="cs-CZ" altLang="cs-CZ" sz="1600" dirty="0"/>
              <a:t> – špičák – </a:t>
            </a:r>
            <a:r>
              <a:rPr lang="cs-CZ" altLang="cs-CZ" sz="1600" b="1" dirty="0" err="1"/>
              <a:t>dens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canini</a:t>
            </a:r>
            <a:endParaRPr lang="cs-CZ" altLang="cs-CZ" sz="1600" b="1" dirty="0"/>
          </a:p>
          <a:p>
            <a:pPr>
              <a:lnSpc>
                <a:spcPct val="120000"/>
              </a:lnSpc>
            </a:pPr>
            <a:r>
              <a:rPr lang="cs-CZ" altLang="cs-CZ" sz="1600" b="1" dirty="0"/>
              <a:t>P</a:t>
            </a:r>
            <a:r>
              <a:rPr lang="cs-CZ" altLang="cs-CZ" sz="1600" dirty="0"/>
              <a:t> – třenový zub – </a:t>
            </a:r>
            <a:r>
              <a:rPr lang="cs-CZ" altLang="cs-CZ" sz="1600" b="1" dirty="0" err="1"/>
              <a:t>dens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premolares</a:t>
            </a:r>
            <a:endParaRPr lang="cs-CZ" altLang="cs-CZ" sz="1600" b="1" dirty="0"/>
          </a:p>
          <a:p>
            <a:pPr>
              <a:lnSpc>
                <a:spcPct val="120000"/>
              </a:lnSpc>
            </a:pPr>
            <a:r>
              <a:rPr lang="cs-CZ" altLang="cs-CZ" sz="1600" b="1" dirty="0"/>
              <a:t>M </a:t>
            </a:r>
            <a:r>
              <a:rPr lang="cs-CZ" altLang="cs-CZ" sz="1600" dirty="0"/>
              <a:t>– stolička - 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dens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molares</a:t>
            </a:r>
            <a:endParaRPr lang="cs-CZ" altLang="cs-CZ" sz="1600" dirty="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4722791-03B5-4B2A-96F7-E4F0365A0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Typy zubů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A8CDFC7E-7ACA-409A-A8D1-31F94111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234" y="1653453"/>
            <a:ext cx="3288440" cy="492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9C556EE-72C0-4D5F-AD95-40343C7C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85" y="1294770"/>
            <a:ext cx="2584934" cy="310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D6B8E58-0A9E-40AA-9757-94CBEB48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" y="5497471"/>
            <a:ext cx="6096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405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VFN Barvy">
      <a:dk1>
        <a:srgbClr val="0C0C72"/>
      </a:dk1>
      <a:lt1>
        <a:sysClr val="window" lastClr="FFFFFF"/>
      </a:lt1>
      <a:dk2>
        <a:srgbClr val="00869A"/>
      </a:dk2>
      <a:lt2>
        <a:srgbClr val="40BBF0"/>
      </a:lt2>
      <a:accent1>
        <a:srgbClr val="FCBF22"/>
      </a:accent1>
      <a:accent2>
        <a:srgbClr val="EE7202"/>
      </a:accent2>
      <a:accent3>
        <a:srgbClr val="E92528"/>
      </a:accent3>
      <a:accent4>
        <a:srgbClr val="B84594"/>
      </a:accent4>
      <a:accent5>
        <a:srgbClr val="66296A"/>
      </a:accent5>
      <a:accent6>
        <a:srgbClr val="78C6BF"/>
      </a:accent6>
      <a:hlink>
        <a:srgbClr val="2EB28A"/>
      </a:hlink>
      <a:folHlink>
        <a:srgbClr val="02554D"/>
      </a:folHlink>
    </a:clrScheme>
    <a:fontScheme name="Vlastní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FN_PPT_šablona.pptx" id="{F64039CA-E418-4E9C-96D3-A4103E9ADF78}" vid="{4BECCF4E-4467-4B36-A7B7-713E8514390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8BC27E9B237449E4968D4FA20BE27" ma:contentTypeVersion="959" ma:contentTypeDescription="Create a new document." ma:contentTypeScope="" ma:versionID="c2f38877242b0dfbd50c013f7718a7c9">
  <xsd:schema xmlns:xsd="http://www.w3.org/2001/XMLSchema" xmlns:xs="http://www.w3.org/2001/XMLSchema" xmlns:p="http://schemas.microsoft.com/office/2006/metadata/properties" xmlns:ns2="c3b5a78a-d571-4546-8e97-e63747dc076a" xmlns:ns3="97bd6cbf-b3bf-48c2-a26a-db08bc850732" targetNamespace="http://schemas.microsoft.com/office/2006/metadata/properties" ma:root="true" ma:fieldsID="78c06aa55d528d9a65bb06a51fe09710" ns2:_="" ns3:_="">
    <xsd:import namespace="c3b5a78a-d571-4546-8e97-e63747dc076a"/>
    <xsd:import namespace="97bd6cbf-b3bf-48c2-a26a-db08bc85073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5a78a-d571-4546-8e97-e63747dc076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d6cbf-b3bf-48c2-a26a-db08bc8507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3b5a78a-d571-4546-8e97-e63747dc076a">VFNPRAC-1539213541-14</_dlc_DocId>
    <_dlc_DocIdUrl xmlns="c3b5a78a-d571-4546-8e97-e63747dc076a">
      <Url>https://vfnpraha.sharepoint.com/sites/pracoviste/ui/_layouts/15/DocIdRedir.aspx?ID=VFNPRAC-1539213541-14</Url>
      <Description>VFNPRAC-1539213541-14</Description>
    </_dlc_DocIdUrl>
  </documentManagement>
</p:properties>
</file>

<file path=customXml/itemProps1.xml><?xml version="1.0" encoding="utf-8"?>
<ds:datastoreItem xmlns:ds="http://schemas.openxmlformats.org/officeDocument/2006/customXml" ds:itemID="{72CF94F8-6FE8-4003-B1D2-70CEB6502D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DE4A1E-0DC0-451C-BDC2-7E3BD60B5F9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29CB53A-6158-4F32-BAC2-AA3893CE62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b5a78a-d571-4546-8e97-e63747dc076a"/>
    <ds:schemaRef ds:uri="97bd6cbf-b3bf-48c2-a26a-db08bc8507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4B990EA-3369-40B8-96C3-BE3D4897B722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97bd6cbf-b3bf-48c2-a26a-db08bc850732"/>
    <ds:schemaRef ds:uri="c3b5a78a-d571-4546-8e97-e63747dc076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VFN_PPT_šablona</Template>
  <TotalTime>212</TotalTime>
  <Words>1297</Words>
  <Application>Microsoft Office PowerPoint</Application>
  <PresentationFormat>Širokoúhlá obrazovka</PresentationFormat>
  <Paragraphs>279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Segoe UI</vt:lpstr>
      <vt:lpstr>Wingdings</vt:lpstr>
      <vt:lpstr>Motiv1</vt:lpstr>
      <vt:lpstr>Orální zdraví seniorů</vt:lpstr>
      <vt:lpstr>Obsah </vt:lpstr>
      <vt:lpstr>Prezentace aplikace PowerPoint</vt:lpstr>
      <vt:lpstr>Úvod</vt:lpstr>
      <vt:lpstr>Dutina ústní – cavitas oris</vt:lpstr>
      <vt:lpstr>Rty – labia, tvář - bucca</vt:lpstr>
      <vt:lpstr>Jazyk - lingua</vt:lpstr>
      <vt:lpstr>Zuby - dentes</vt:lpstr>
      <vt:lpstr>Typy zubů</vt:lpstr>
      <vt:lpstr>Funkce dutiny ústní</vt:lpstr>
      <vt:lpstr>Opotřebení zubů </vt:lpstr>
      <vt:lpstr>Slinné žlázy</vt:lpstr>
      <vt:lpstr>Význam slin</vt:lpstr>
      <vt:lpstr>Sliny a slinné žlázy </vt:lpstr>
      <vt:lpstr>Test slinné sekrece   </vt:lpstr>
      <vt:lpstr>Žvýkání – masticatio</vt:lpstr>
      <vt:lpstr>Hodnocení žvýkacích funkcí </vt:lpstr>
      <vt:lpstr>Porucha chuti </vt:lpstr>
      <vt:lpstr>Dentální hygiena u seniorů</vt:lpstr>
      <vt:lpstr>Využití elektrického kartáčku je doporučováno méně zručným pacientům, pacientům upoutaným na lůžko, duševně postiženým klientům</vt:lpstr>
      <vt:lpstr>Snímatelné zubní náhrady  </vt:lpstr>
      <vt:lpstr>Doporučení pro orálního zdraví u nemocných s protetickou náhradou chrupu</vt:lpstr>
      <vt:lpstr>Hodnocení orálního zdraví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Orální zdraví seniorů</dc:title>
  <dc:creator>Michálková Helena, Mgr. Ph.D.</dc:creator>
  <cp:lastModifiedBy>Michálková Helena, Mgr. Ph.D.</cp:lastModifiedBy>
  <cp:revision>13</cp:revision>
  <dcterms:created xsi:type="dcterms:W3CDTF">2020-02-19T07:46:48Z</dcterms:created>
  <dcterms:modified xsi:type="dcterms:W3CDTF">2020-09-22T09:47:07Z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Ref">
    <vt:lpwstr>https://api.informationprotection.azure.com/api/00000000-0000-0000-0000-000000000000</vt:lpwstr>
  </property>
  <property fmtid="{D5CDD505-2E9C-101B-9397-08002B2CF9AE}" pid="4" name="MSIP_Label_2063cd7f-2d21-486a-9f29-9c1683fdd175_AssignedBy">
    <vt:lpwstr>104440@vfn.cz</vt:lpwstr>
  </property>
  <property fmtid="{D5CDD505-2E9C-101B-9397-08002B2CF9AE}" pid="5" name="MSIP_Label_2063cd7f-2d21-486a-9f29-9c1683fdd175_DateCreated">
    <vt:lpwstr>2017-09-22T08:45:59.7365598+02:00</vt:lpwstr>
  </property>
  <property fmtid="{D5CDD505-2E9C-101B-9397-08002B2CF9AE}" pid="6" name="MSIP_Label_2063cd7f-2d21-486a-9f29-9c1683fdd175_Name">
    <vt:lpwstr>Veřejné</vt:lpwstr>
  </property>
  <property fmtid="{D5CDD505-2E9C-101B-9397-08002B2CF9AE}" pid="7" name="MSIP_Label_2063cd7f-2d21-486a-9f29-9c1683fdd175_Extended_MSFT_Method">
    <vt:lpwstr>Automatic</vt:lpwstr>
  </property>
  <property fmtid="{D5CDD505-2E9C-101B-9397-08002B2CF9AE}" pid="8" name="Sensitivity">
    <vt:lpwstr>Veřejné</vt:lpwstr>
  </property>
  <property fmtid="{D5CDD505-2E9C-101B-9397-08002B2CF9AE}" pid="9" name="ContentTypeId">
    <vt:lpwstr>0x010100D828BC27E9B237449E4968D4FA20BE27</vt:lpwstr>
  </property>
  <property fmtid="{D5CDD505-2E9C-101B-9397-08002B2CF9AE}" pid="10" name="_dlc_DocIdItemGuid">
    <vt:lpwstr>8c0e00d0-8e34-4d1b-99fe-d17cdf68ba90</vt:lpwstr>
  </property>
</Properties>
</file>