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0" r:id="rId3"/>
    <p:sldId id="265" r:id="rId4"/>
    <p:sldId id="281" r:id="rId5"/>
    <p:sldId id="282" r:id="rId6"/>
    <p:sldId id="283" r:id="rId7"/>
    <p:sldId id="271" r:id="rId8"/>
    <p:sldId id="287" r:id="rId9"/>
    <p:sldId id="288" r:id="rId10"/>
    <p:sldId id="294" r:id="rId11"/>
    <p:sldId id="293" r:id="rId12"/>
    <p:sldId id="284" r:id="rId13"/>
    <p:sldId id="290" r:id="rId14"/>
    <p:sldId id="295" r:id="rId15"/>
    <p:sldId id="296" r:id="rId16"/>
    <p:sldId id="285" r:id="rId17"/>
    <p:sldId id="291" r:id="rId18"/>
    <p:sldId id="289" r:id="rId19"/>
    <p:sldId id="292" r:id="rId20"/>
    <p:sldId id="279" r:id="rId21"/>
    <p:sldId id="29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ít Šťastný" initials="VŠ" lastIdx="1" clrIdx="0">
    <p:extLst>
      <p:ext uri="{19B8F6BF-5375-455C-9EA6-DF929625EA0E}">
        <p15:presenceInfo xmlns:p15="http://schemas.microsoft.com/office/powerpoint/2012/main" userId="d1032d7235e6dd9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27F97BB-C833-4FB7-BDE5-3F7075034690}" styleName="Styl s motivem 2 – zvýraznění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16" autoAdjust="0"/>
  </p:normalViewPr>
  <p:slideViewPr>
    <p:cSldViewPr snapToGrid="0">
      <p:cViewPr varScale="1">
        <p:scale>
          <a:sx n="72" d="100"/>
          <a:sy n="72" d="100"/>
        </p:scale>
        <p:origin x="9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59C43A09-2232-43EA-B58C-7A7BCB7927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85575AD-FE8B-4BE8-A633-DA74E9BD5C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BDFD7-D26E-44BE-9C54-95E4BD5BAEFC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47400C0-5E04-49A0-AAB3-28A4B9083B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EBE254-382E-4C2A-B3A0-934B16CAC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7FC69-7A89-4DCB-9709-D4578F57C6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31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0DDB8-C7C4-43F9-887D-8CBA9E6D6885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E7066-5B61-4C19-951E-6ACAB83E15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808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7066-5B61-4C19-951E-6ACAB83E150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8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E7066-5B61-4C19-951E-6ACAB83E150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876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9017B7-FFAF-4231-A16D-CA5670B1E0D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92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245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59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678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92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774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416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911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946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 anchor="t"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66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78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24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690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8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548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550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11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1745673"/>
            <a:ext cx="10563285" cy="411312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3180858-5790-4FC2-9FCB-2D730ADB8122}" type="datetimeFigureOut">
              <a:rPr lang="de-DE" smtClean="0"/>
              <a:t>14.09.2020</a:t>
            </a:fld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7630232-E25F-48CD-A6BD-014BDFABF6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98676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686" r:id="rId15"/>
    <p:sldLayoutId id="2147483770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stastny@pedf.cuni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eliska.walterova@pedf.cuni.cz" TargetMode="External"/><Relationship Id="rId4" Type="http://schemas.openxmlformats.org/officeDocument/2006/relationships/hyperlink" Target="mailto:martin.chval@pedf.cuni.cz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0217" y="324993"/>
            <a:ext cx="11471565" cy="1739347"/>
          </a:xfrm>
        </p:spPr>
        <p:txBody>
          <a:bodyPr>
            <a:normAutofit/>
          </a:bodyPr>
          <a:lstStyle/>
          <a:p>
            <a:pPr algn="ctr"/>
            <a:r>
              <a:rPr lang="de-DE" dirty="0" err="1"/>
              <a:t>Fenomén</a:t>
            </a:r>
            <a:r>
              <a:rPr lang="de-DE" dirty="0"/>
              <a:t> „</a:t>
            </a:r>
            <a:r>
              <a:rPr lang="de-DE" dirty="0" err="1"/>
              <a:t>teacher</a:t>
            </a:r>
            <a:r>
              <a:rPr lang="de-DE" dirty="0"/>
              <a:t> </a:t>
            </a:r>
            <a:r>
              <a:rPr lang="de-DE" dirty="0" err="1"/>
              <a:t>moonlighting</a:t>
            </a:r>
            <a:r>
              <a:rPr lang="de-DE" dirty="0"/>
              <a:t>” a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soukromého</a:t>
            </a:r>
            <a:r>
              <a:rPr lang="de-DE" dirty="0"/>
              <a:t> </a:t>
            </a:r>
            <a:r>
              <a:rPr lang="de-DE" dirty="0" err="1"/>
              <a:t>doučování</a:t>
            </a:r>
            <a:endParaRPr lang="de-DE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61AA1D4B-229A-43C4-95DF-2CCC8C662D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ČAPV 2020, Ostrava,14.-16. září 2020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783773" y="5782128"/>
            <a:ext cx="8184314" cy="1238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cap="non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273225"/>
            <a:ext cx="119627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Výzkum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byl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podpo</a:t>
            </a:r>
            <a:r>
              <a:rPr lang="cs-CZ" sz="1600" dirty="0" err="1">
                <a:solidFill>
                  <a:schemeClr val="bg1"/>
                </a:solidFill>
                <a:cs typeface="Arial" panose="020B0604020202020204" pitchFamily="34" charset="0"/>
              </a:rPr>
              <a:t>řen</a:t>
            </a:r>
            <a:r>
              <a:rPr 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Grantovou agenturou České republiky</a:t>
            </a:r>
            <a:r>
              <a:rPr 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 v rámci grantu </a:t>
            </a:r>
            <a:r>
              <a:rPr lang="cs-CZ" sz="1600" i="1" dirty="0">
                <a:solidFill>
                  <a:schemeClr val="bg1"/>
                </a:solidFill>
                <a:cs typeface="Arial" panose="020B0604020202020204" pitchFamily="34" charset="0"/>
              </a:rPr>
              <a:t>Souvislosti mezi školním a stínovým vzděláváním: případ českých nižších sekundárních škol</a:t>
            </a:r>
            <a:r>
              <a:rPr 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 (</a:t>
            </a:r>
            <a:r>
              <a:rPr lang="cs-CZ" sz="1600" dirty="0" err="1">
                <a:solidFill>
                  <a:schemeClr val="bg1"/>
                </a:solidFill>
                <a:cs typeface="Arial" panose="020B0604020202020204" pitchFamily="34" charset="0"/>
              </a:rPr>
              <a:t>reg</a:t>
            </a:r>
            <a:r>
              <a:rPr 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. č. 18-00939S). </a:t>
            </a: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8D2EC84-9AEF-46C5-869C-FD0817A8D493}"/>
              </a:ext>
            </a:extLst>
          </p:cNvPr>
          <p:cNvSpPr/>
          <p:nvPr/>
        </p:nvSpPr>
        <p:spPr>
          <a:xfrm>
            <a:off x="92039" y="2421679"/>
            <a:ext cx="120079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cap="small" dirty="0">
                <a:latin typeface="+mj-lt"/>
              </a:rPr>
              <a:t>Vít Šťastný, Martin Chvál, Eliška Walterová</a:t>
            </a:r>
            <a:endParaRPr lang="de-DE" sz="3600" cap="small" dirty="0">
              <a:latin typeface="+mj-lt"/>
            </a:endParaRPr>
          </a:p>
          <a:p>
            <a:pPr algn="ctr"/>
            <a:r>
              <a:rPr lang="cs-CZ" sz="2400" cap="small" dirty="0">
                <a:latin typeface="+mj-lt"/>
                <a:hlinkClick r:id="rId3"/>
              </a:rPr>
              <a:t>vit.stastny@pedf.cuni.cz</a:t>
            </a:r>
            <a:r>
              <a:rPr lang="cs-CZ" sz="2400" cap="small" dirty="0">
                <a:latin typeface="+mj-lt"/>
              </a:rPr>
              <a:t>, </a:t>
            </a:r>
            <a:r>
              <a:rPr lang="cs-CZ" sz="2400" cap="small" dirty="0">
                <a:latin typeface="+mj-lt"/>
                <a:hlinkClick r:id="rId4"/>
              </a:rPr>
              <a:t>martin.chval@pedf.cuni.cz</a:t>
            </a:r>
            <a:r>
              <a:rPr lang="cs-CZ" sz="2400" cap="small" dirty="0">
                <a:latin typeface="+mj-lt"/>
              </a:rPr>
              <a:t>, </a:t>
            </a:r>
            <a:r>
              <a:rPr lang="cs-CZ" sz="2400" cap="small" dirty="0">
                <a:latin typeface="+mj-lt"/>
                <a:hlinkClick r:id="rId5"/>
              </a:rPr>
              <a:t>eliska.walterova@pedf.cuni.cz</a:t>
            </a:r>
            <a:endParaRPr lang="cs-CZ" sz="2400" cap="small" dirty="0">
              <a:latin typeface="+mj-lt"/>
            </a:endParaRPr>
          </a:p>
          <a:p>
            <a:pPr algn="ctr"/>
            <a:r>
              <a:rPr lang="cs-CZ" sz="3200" cap="small" dirty="0">
                <a:latin typeface="+mj-lt"/>
              </a:rPr>
              <a:t>Ústav výzkumu a rozvoje vzdělávání</a:t>
            </a:r>
          </a:p>
          <a:p>
            <a:pPr algn="ctr"/>
            <a:r>
              <a:rPr lang="cs-CZ" sz="3200" cap="small" dirty="0">
                <a:latin typeface="+mj-lt"/>
              </a:rPr>
              <a:t>Pedagogická fakulta, Karlova univerzita</a:t>
            </a:r>
          </a:p>
        </p:txBody>
      </p:sp>
    </p:spTree>
    <p:extLst>
      <p:ext uri="{BB962C8B-B14F-4D97-AF65-F5344CB8AC3E}">
        <p14:creationId xmlns:p14="http://schemas.microsoft.com/office/powerpoint/2010/main" val="3110395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97C6A-E62D-4F4F-B5A9-69AF8959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Operacionalizace proměnných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27E57A-1623-440B-8DFE-2E28204B6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6" y="2222287"/>
            <a:ext cx="11700588" cy="4635713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Nezávisle proměnné: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Vyučovaný předmět</a:t>
            </a:r>
            <a:r>
              <a:rPr lang="cs-CZ" dirty="0"/>
              <a:t>: Matematika (24 %), český jazyk (22 %) nebo angličtina (20 %) = </a:t>
            </a:r>
            <a:r>
              <a:rPr lang="cs-CZ" dirty="0">
                <a:solidFill>
                  <a:srgbClr val="FFFF00"/>
                </a:solidFill>
              </a:rPr>
              <a:t>(60 %)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Postoj k soukromému doučování: </a:t>
            </a:r>
            <a:r>
              <a:rPr lang="cs-CZ" dirty="0"/>
              <a:t>(alfa = 0,61), </a:t>
            </a:r>
            <a:r>
              <a:rPr lang="cs-CZ" dirty="0">
                <a:solidFill>
                  <a:srgbClr val="FFFF00"/>
                </a:solidFill>
              </a:rPr>
              <a:t>průměr (</a:t>
            </a:r>
            <a:r>
              <a:rPr lang="cs-CZ" dirty="0" err="1">
                <a:solidFill>
                  <a:srgbClr val="FFFF00"/>
                </a:solidFill>
              </a:rPr>
              <a:t>s.o</a:t>
            </a:r>
            <a:r>
              <a:rPr lang="cs-CZ" dirty="0">
                <a:solidFill>
                  <a:srgbClr val="FFFF00"/>
                </a:solidFill>
              </a:rPr>
              <a:t>.) 2,54 (0,47)</a:t>
            </a:r>
          </a:p>
          <a:p>
            <a:pPr lvl="2"/>
            <a:r>
              <a:rPr lang="cs-CZ" dirty="0"/>
              <a:t>Žákům, kteří ve škole nezvládají učivo, by měli rodiče zaplatit soukromé doučování.</a:t>
            </a:r>
          </a:p>
          <a:p>
            <a:pPr lvl="2"/>
            <a:r>
              <a:rPr lang="cs-CZ" dirty="0"/>
              <a:t>Je dobře, když žák využije soukromé doučování, aby si doplnil či procvičil učivo, které nezvládnul v hodinách ve škole.</a:t>
            </a:r>
          </a:p>
          <a:p>
            <a:pPr lvl="2"/>
            <a:r>
              <a:rPr lang="cs-CZ" dirty="0"/>
              <a:t>Pokud žák v mých hodinách vyniká a je „napřed“, měl by využít soukromé hodiny či kurzy, kde by se naučil něco nad rámec mé výuky.</a:t>
            </a:r>
          </a:p>
          <a:p>
            <a:pPr lvl="2"/>
            <a:r>
              <a:rPr lang="cs-CZ" dirty="0"/>
              <a:t>Pokud má žák v mých hodinách ve škole horší studijní výsledky, je nejvhodnějším řešením tohoto problému soukromé placené doučování, kde si učivo doplní.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Spokojenost s učitelskými platy: </a:t>
            </a:r>
            <a:r>
              <a:rPr lang="cs-CZ" dirty="0"/>
              <a:t>(alfa = 0,74), </a:t>
            </a:r>
            <a:r>
              <a:rPr lang="cs-CZ" dirty="0">
                <a:solidFill>
                  <a:srgbClr val="FFFF00"/>
                </a:solidFill>
              </a:rPr>
              <a:t>průměr (</a:t>
            </a:r>
            <a:r>
              <a:rPr lang="cs-CZ" dirty="0" err="1">
                <a:solidFill>
                  <a:srgbClr val="FFFF00"/>
                </a:solidFill>
              </a:rPr>
              <a:t>s.o</a:t>
            </a:r>
            <a:r>
              <a:rPr lang="cs-CZ" dirty="0">
                <a:solidFill>
                  <a:srgbClr val="FFFF00"/>
                </a:solidFill>
              </a:rPr>
              <a:t>.) 2,24 (0,54)</a:t>
            </a:r>
          </a:p>
          <a:p>
            <a:pPr lvl="2"/>
            <a:r>
              <a:rPr lang="cs-CZ" dirty="0"/>
              <a:t>Jsem spokojen/a s finančním ohodnocením své práce v této škole.</a:t>
            </a:r>
          </a:p>
          <a:p>
            <a:pPr lvl="2"/>
            <a:r>
              <a:rPr lang="cs-CZ" dirty="0"/>
              <a:t>Platy učitelů jsou v České republice nedostatečné. (</a:t>
            </a:r>
            <a:r>
              <a:rPr lang="cs-CZ" i="1" dirty="0" err="1"/>
              <a:t>ot</a:t>
            </a:r>
            <a:r>
              <a:rPr lang="cs-CZ" i="1" dirty="0"/>
              <a:t>.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Platy učitelů jsou tak nízké, že si učitelé často musejí přivydělávat. (</a:t>
            </a:r>
            <a:r>
              <a:rPr lang="cs-CZ" i="1" dirty="0" err="1"/>
              <a:t>ot</a:t>
            </a:r>
            <a:r>
              <a:rPr lang="cs-CZ" i="1" dirty="0"/>
              <a:t>.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Se svojí celkovou finanční situací jsem spokojen/a.</a:t>
            </a:r>
            <a:endParaRPr lang="cs-CZ" dirty="0">
              <a:solidFill>
                <a:srgbClr val="FFFF00"/>
              </a:solidFill>
            </a:endParaRPr>
          </a:p>
          <a:p>
            <a:pPr lvl="1"/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95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97C6A-E62D-4F4F-B5A9-69AF8959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Operacionalizace proměnných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27E57A-1623-440B-8DFE-2E28204B6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6" y="2222287"/>
            <a:ext cx="11700588" cy="442789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Nezávisle proměnné: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Pohlaví: </a:t>
            </a:r>
            <a:r>
              <a:rPr lang="cs-CZ" dirty="0"/>
              <a:t>muž (1)</a:t>
            </a:r>
            <a:r>
              <a:rPr lang="cs-CZ" dirty="0">
                <a:solidFill>
                  <a:srgbClr val="FFFF00"/>
                </a:solidFill>
              </a:rPr>
              <a:t> 22 %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Plný pracovní úvazek ve škole: 83 %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Délka praxe: </a:t>
            </a:r>
            <a:r>
              <a:rPr lang="cs-CZ" dirty="0"/>
              <a:t>pořadová škála s rovnoměrným rozdělením od „do 2 let“ (1) do „více než 30 let“ (8): průměr (</a:t>
            </a:r>
            <a:r>
              <a:rPr lang="cs-CZ" dirty="0" err="1"/>
              <a:t>s.o</a:t>
            </a:r>
            <a:r>
              <a:rPr lang="cs-CZ" dirty="0"/>
              <a:t>.) </a:t>
            </a:r>
            <a:r>
              <a:rPr lang="cs-CZ" dirty="0">
                <a:solidFill>
                  <a:srgbClr val="FFFF00"/>
                </a:solidFill>
              </a:rPr>
              <a:t>16 (11), škála 4,48 (2,20)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Index rodinné finanční zátěže: </a:t>
            </a:r>
            <a:r>
              <a:rPr lang="cs-CZ" dirty="0"/>
              <a:t>(počet osob v domácnosti - počet osob výdělečně činných) - počet osob výdělečně činných): průměr (</a:t>
            </a:r>
            <a:r>
              <a:rPr lang="cs-CZ" dirty="0" err="1"/>
              <a:t>s.o</a:t>
            </a:r>
            <a:r>
              <a:rPr lang="cs-CZ" dirty="0"/>
              <a:t>.) </a:t>
            </a:r>
            <a:r>
              <a:rPr lang="cs-CZ" dirty="0">
                <a:solidFill>
                  <a:srgbClr val="FFFF00"/>
                </a:solidFill>
              </a:rPr>
              <a:t>-0,78 (1,31)</a:t>
            </a:r>
            <a:endParaRPr lang="de-D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52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F18DA0-4EC3-484C-892B-45124291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3AA653-4A4F-4ECA-8F87-977589F1E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265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CB7EB-C949-49A1-8651-3957E0713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Chí-kvadrát test</a:t>
            </a:r>
            <a:endParaRPr lang="de-DE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125696"/>
              </p:ext>
            </p:extLst>
          </p:nvPr>
        </p:nvGraphicFramePr>
        <p:xfrm>
          <a:off x="810000" y="2113813"/>
          <a:ext cx="10616541" cy="4536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0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2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85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69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22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151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4941"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MOONLIGHTING</a:t>
                      </a:r>
                      <a:endParaRPr lang="cs-CZ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TUTORING</a:t>
                      </a:r>
                      <a:endParaRPr lang="cs-CZ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1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>
                          <a:solidFill>
                            <a:schemeClr val="tx1"/>
                          </a:solidFill>
                          <a:effectLst/>
                        </a:rPr>
                        <a:t>Χ</a:t>
                      </a:r>
                      <a:r>
                        <a:rPr lang="el-GR" sz="16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6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cs-CZ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>
                          <a:solidFill>
                            <a:schemeClr val="tx1"/>
                          </a:solidFill>
                          <a:effectLst/>
                        </a:rPr>
                        <a:t>Χ</a:t>
                      </a:r>
                      <a:r>
                        <a:rPr lang="el-GR" sz="16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16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6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9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Pohlaví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muž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48%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5,23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0,022</a:t>
                      </a:r>
                      <a:endParaRPr lang="cs-CZ" sz="16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0,07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0,798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žena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364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35%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učitel/ka matematiky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42%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0,87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0,350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0,15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0,702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9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359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37%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9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učitel/ka českého jazyka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35%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0,44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0,509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0,18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0,674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9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39%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9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učitel/ka angličtiny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39%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0,02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0,884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17%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11,09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0,001</a:t>
                      </a:r>
                      <a:endParaRPr lang="cs-CZ" sz="16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9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381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6%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učitel/</a:t>
                      </a:r>
                      <a:r>
                        <a:rPr lang="cs-CZ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ka</a:t>
                      </a:r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M, ČJ, nebo AJ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278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0,02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0,884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11%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6,78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0,009</a:t>
                      </a:r>
                      <a:endParaRPr lang="cs-CZ" sz="16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193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38%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plný pracovní úvazek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392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35%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11,50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0,001</a:t>
                      </a:r>
                      <a:endParaRPr lang="cs-CZ" sz="16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1,10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0,294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55%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031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CB7EB-C949-49A1-8651-3957E0713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T-test</a:t>
            </a:r>
            <a:endParaRPr lang="de-DE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039028"/>
              </p:ext>
            </p:extLst>
          </p:nvPr>
        </p:nvGraphicFramePr>
        <p:xfrm>
          <a:off x="118754" y="2244436"/>
          <a:ext cx="11970326" cy="377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4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1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0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00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2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500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56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556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82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86649">
                <a:tc>
                  <a:txBody>
                    <a:bodyPr/>
                    <a:lstStyle/>
                    <a:p>
                      <a:pPr algn="ctr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MOONLIGHTING</a:t>
                      </a:r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TUTORING</a:t>
                      </a:r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649">
                <a:tc>
                  <a:txBody>
                    <a:bodyPr/>
                    <a:lstStyle/>
                    <a:p>
                      <a:pPr algn="ctr" fontAlgn="ctr"/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32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průměr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s.o.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průměr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s.o.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průměr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s.o.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průměr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s.o.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649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Délka praxe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4,07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2,06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4,74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2,24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-3,28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0,001</a:t>
                      </a:r>
                      <a:endParaRPr lang="cs-CZ" sz="18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3,63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1,92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4,56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-2,51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0,012</a:t>
                      </a:r>
                      <a:endParaRPr lang="cs-CZ" sz="18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49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Postoj k soukromému doučování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2,55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0,49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2,53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0,46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0,53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0,599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2,65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0,43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2,53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0,48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1,53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0,126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426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Spokojenost s platy učitelů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0,52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2,27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-1,35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0,179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0,50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2,24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0,54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-0,14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0,891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649">
                <a:tc>
                  <a:txBody>
                    <a:bodyPr/>
                    <a:lstStyle/>
                    <a:p>
                      <a:pPr algn="l" font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Index rodinné finanční zátěže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-0,61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1,40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-0,90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1,25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2,22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0,027</a:t>
                      </a:r>
                      <a:endParaRPr lang="cs-CZ" sz="1800" b="1" i="0" u="none" strike="noStrike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-0,97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1,10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-0,77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1,33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solidFill>
                            <a:schemeClr val="tx1"/>
                          </a:solidFill>
                          <a:effectLst/>
                        </a:rPr>
                        <a:t>-0,88</a:t>
                      </a:r>
                      <a:endParaRPr lang="cs-CZ" sz="1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146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CB7EB-C949-49A1-8651-3957E071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50307"/>
            <a:ext cx="10571998" cy="970450"/>
          </a:xfrm>
        </p:spPr>
        <p:txBody>
          <a:bodyPr/>
          <a:lstStyle/>
          <a:p>
            <a:r>
              <a:rPr lang="cs-CZ" dirty="0"/>
              <a:t>Logistická regrese </a:t>
            </a:r>
            <a:r>
              <a:rPr lang="cs-CZ" b="0" dirty="0"/>
              <a:t>(N = 420)</a:t>
            </a:r>
            <a:endParaRPr lang="de-DE" b="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639256"/>
              </p:ext>
            </p:extLst>
          </p:nvPr>
        </p:nvGraphicFramePr>
        <p:xfrm>
          <a:off x="106878" y="1524515"/>
          <a:ext cx="11970328" cy="5083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7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75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68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56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25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00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98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MOONLIGHTING</a:t>
                      </a:r>
                      <a:r>
                        <a:rPr lang="cs-CZ" sz="1800">
                          <a:effectLst/>
                        </a:rPr>
                        <a:t> (ANO: 36 %)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TUTORING</a:t>
                      </a:r>
                      <a:r>
                        <a:rPr lang="cs-CZ" sz="1800">
                          <a:effectLst/>
                        </a:rPr>
                        <a:t> (ANO: 8 %)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S.E.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Exp(B)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S.E.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Exp(B)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učitel/</a:t>
                      </a:r>
                      <a:r>
                        <a:rPr lang="cs-CZ" sz="18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ka</a:t>
                      </a:r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M, ČJ, nebo AJ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0.22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0.335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1.24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1.01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0.44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0.021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2.73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Postoj k soukromému doučování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0.16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0.23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0.473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1.18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0.49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0.39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0.212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1.64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Spokojenost s platy učitelů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-0.37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0.20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FF00"/>
                          </a:solidFill>
                          <a:effectLst/>
                        </a:rPr>
                        <a:t>0.063</a:t>
                      </a:r>
                      <a:endParaRPr lang="cs-CZ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0.69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-0.15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0.34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0.660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0.86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Pohlaví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0.71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0.25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0.005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2.03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0.19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0.45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0.677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1.20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plný pracovní úvazek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-0.77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0.005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0.46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0.51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0.57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0.364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1.67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Délka praxe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-0.13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0.05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0.007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0.88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-0.25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0.09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0.006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0.78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0458">
                <a:tc>
                  <a:txBody>
                    <a:bodyPr/>
                    <a:lstStyle/>
                    <a:p>
                      <a:pPr algn="l" font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Index rodinné finanční zátěže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0.16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0.08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FF00"/>
                          </a:solidFill>
                          <a:effectLst/>
                        </a:rPr>
                        <a:t>0.051</a:t>
                      </a:r>
                      <a:endParaRPr lang="cs-CZ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1.17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-0.09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0.14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0.528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0.91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</a:rPr>
                        <a:t>Konstanta</a:t>
                      </a:r>
                      <a:endParaRPr lang="cs-CZ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1.01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0.83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0.222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2.76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-3.59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1.45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FF00"/>
                          </a:solidFill>
                          <a:effectLst/>
                        </a:rPr>
                        <a:t>0.014</a:t>
                      </a:r>
                      <a:endParaRPr lang="cs-CZ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0.03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b="0">
                          <a:effectLst/>
                        </a:rPr>
                        <a:t>Nagelkerke R2</a:t>
                      </a:r>
                      <a:endParaRPr lang="cs-CZ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0.11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0.09 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8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0">
                          <a:effectLst/>
                        </a:rPr>
                        <a:t>% </a:t>
                      </a:r>
                      <a:r>
                        <a:rPr lang="cs-CZ" sz="1800" b="0">
                          <a:effectLst/>
                        </a:rPr>
                        <a:t>správně predikovaných případů</a:t>
                      </a:r>
                      <a:endParaRPr lang="cs-CZ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40" marR="3274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933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67E3C-45A2-455E-A3EA-F73529219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 a závěr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EBE9F9-81D8-42D9-8A25-9E23DCF53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554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4001F76-5B05-4DB9-9249-C8B34647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Rozšíření </a:t>
            </a:r>
            <a:r>
              <a:rPr lang="cs-CZ" dirty="0" err="1"/>
              <a:t>moonlightingu</a:t>
            </a:r>
            <a:r>
              <a:rPr lang="cs-CZ" dirty="0"/>
              <a:t>/soukromé výuky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2EF3FBF-6092-43E3-9DD4-3BDBF787D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 1/3 přivydělávajících si učitelů jde o poměrně rozšířený fenomén</a:t>
            </a:r>
          </a:p>
          <a:p>
            <a:r>
              <a:rPr lang="cs-CZ" dirty="0"/>
              <a:t>8 % učitelů soukromá výuka žáků (do 18 let)=&gt; důležitý, ale nikoli dominantní způsob přivýdělku učitelů, jde o „</a:t>
            </a:r>
            <a:r>
              <a:rPr lang="cs-CZ" dirty="0" err="1"/>
              <a:t>subject-specific</a:t>
            </a:r>
            <a:r>
              <a:rPr lang="cs-CZ" dirty="0"/>
              <a:t>“ aktivitu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9337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714B004-007F-4CBD-AD36-0DF3AEA0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Platy učitelů a další prediktory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7AF048-1BFB-4D0C-8352-47DE9CE7C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7"/>
            <a:ext cx="10781409" cy="4316736"/>
          </a:xfrm>
        </p:spPr>
        <p:txBody>
          <a:bodyPr/>
          <a:lstStyle/>
          <a:p>
            <a:r>
              <a:rPr lang="cs-CZ" dirty="0" err="1"/>
              <a:t>Moonlighting</a:t>
            </a:r>
            <a:r>
              <a:rPr lang="cs-CZ" dirty="0"/>
              <a:t> souvisí s osobní i rodinnou situací a potřebou přivýdělku =&gt; důležitá role platů učitelů a potřeby jejich zvyšování</a:t>
            </a:r>
          </a:p>
          <a:p>
            <a:r>
              <a:rPr lang="cs-CZ" dirty="0"/>
              <a:t>Méně zásadní je rodinná situace a potřeba přivýdělku pro poskytování SD =&gt; důležitou roli zde hrají pravděpodobně jiné faktory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0012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0F336-B9AE-48D9-8BCF-DF8B1DEED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dále?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B2D2B3-EC7C-49B9-991F-D3B9B433A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Blíže zkoumat intenzitu, formy a další charakteristiky </a:t>
            </a:r>
            <a:r>
              <a:rPr lang="cs-CZ" dirty="0" err="1"/>
              <a:t>moonlightingu</a:t>
            </a:r>
            <a:r>
              <a:rPr lang="cs-CZ" dirty="0"/>
              <a:t>/soukromé výuky</a:t>
            </a:r>
          </a:p>
          <a:p>
            <a:r>
              <a:rPr lang="cs-CZ" dirty="0"/>
              <a:t>Zaměřit se na dopady zapojení učitelů do těchto aktivit &amp; vysvětlení jejich motivace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818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9B6B0-EFF1-4D48-A474-0B4443674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ukázka z filmu (1,5 minuty)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EA9BB4-46D9-4E21-9D3A-F148B2E84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https://www.youtube.com/watch?v=F2ADBP5esDk</a:t>
            </a:r>
          </a:p>
        </p:txBody>
      </p:sp>
    </p:spTree>
    <p:extLst>
      <p:ext uri="{BB962C8B-B14F-4D97-AF65-F5344CB8AC3E}">
        <p14:creationId xmlns:p14="http://schemas.microsoft.com/office/powerpoint/2010/main" val="1912887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93CA2D6F-36B2-4214-AEDC-B86767DA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Děkujeme </a:t>
            </a: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7A5F9B60-373E-482B-BE29-DE356D20D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00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8F24683-4305-425E-9DEE-248E12F43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7613" cy="68580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C777D9F3-E7F8-42FD-B28F-E34C014300F9}"/>
              </a:ext>
            </a:extLst>
          </p:cNvPr>
          <p:cNvSpPr/>
          <p:nvPr/>
        </p:nvSpPr>
        <p:spPr>
          <a:xfrm>
            <a:off x="7623544" y="1339702"/>
            <a:ext cx="414670" cy="3519377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66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BA099-8B02-4655-BE50-1A8082B14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Fenomén (</a:t>
            </a:r>
            <a:r>
              <a:rPr lang="cs-CZ" dirty="0" err="1"/>
              <a:t>teacher</a:t>
            </a:r>
            <a:r>
              <a:rPr lang="cs-CZ" dirty="0"/>
              <a:t>) „</a:t>
            </a:r>
            <a:r>
              <a:rPr lang="cs-CZ" dirty="0" err="1"/>
              <a:t>moonlighting</a:t>
            </a:r>
            <a:r>
              <a:rPr lang="cs-CZ" dirty="0"/>
              <a:t>“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E2574B-E3D8-4744-A8C9-6756DEC94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5059" y="2222287"/>
            <a:ext cx="12025422" cy="4486857"/>
          </a:xfrm>
        </p:spPr>
        <p:txBody>
          <a:bodyPr>
            <a:normAutofit lnSpcReduction="10000"/>
          </a:bodyPr>
          <a:lstStyle/>
          <a:p>
            <a:pPr lvl="1"/>
            <a:r>
              <a:rPr lang="cs-CZ" dirty="0" err="1"/>
              <a:t>Moonlighting</a:t>
            </a:r>
            <a:r>
              <a:rPr lang="cs-CZ" dirty="0"/>
              <a:t>…</a:t>
            </a:r>
          </a:p>
          <a:p>
            <a:pPr lvl="2"/>
            <a:r>
              <a:rPr lang="cs-CZ" dirty="0"/>
              <a:t>…neboli když se učitelé zapojují do dalších výdělečných aktivit nad rámec svého úvazku </a:t>
            </a:r>
          </a:p>
          <a:p>
            <a:pPr lvl="1"/>
            <a:r>
              <a:rPr lang="cs-CZ" dirty="0"/>
              <a:t>Studie </a:t>
            </a:r>
            <a:r>
              <a:rPr lang="cs-CZ" dirty="0" err="1"/>
              <a:t>teacher</a:t>
            </a:r>
            <a:r>
              <a:rPr lang="cs-CZ" dirty="0"/>
              <a:t> </a:t>
            </a:r>
            <a:r>
              <a:rPr lang="cs-CZ" dirty="0" err="1"/>
              <a:t>moonlighting</a:t>
            </a:r>
            <a:r>
              <a:rPr lang="cs-CZ" dirty="0"/>
              <a:t> i ve světě jsou vzácné, u nás dosud neexistující</a:t>
            </a:r>
          </a:p>
          <a:p>
            <a:pPr lvl="1"/>
            <a:r>
              <a:rPr lang="cs-CZ" dirty="0" err="1"/>
              <a:t>Campion</a:t>
            </a:r>
            <a:r>
              <a:rPr lang="cs-CZ" dirty="0"/>
              <a:t>, </a:t>
            </a:r>
            <a:r>
              <a:rPr lang="cs-CZ" dirty="0" err="1"/>
              <a:t>Caza</a:t>
            </a:r>
            <a:r>
              <a:rPr lang="cs-CZ" dirty="0"/>
              <a:t>, </a:t>
            </a:r>
            <a:r>
              <a:rPr lang="cs-CZ" dirty="0" err="1"/>
              <a:t>Moss</a:t>
            </a:r>
            <a:r>
              <a:rPr lang="cs-CZ" dirty="0"/>
              <a:t> (2020) =&gt; systematická </a:t>
            </a:r>
            <a:r>
              <a:rPr lang="cs-CZ" dirty="0" err="1"/>
              <a:t>review</a:t>
            </a:r>
            <a:r>
              <a:rPr lang="cs-CZ" dirty="0"/>
              <a:t> tématu =&gt; ze 184 studií publikovaných od r. 1960 pouze 7 (tj. 2,2 %) z oblasti pedagogiky (</a:t>
            </a:r>
            <a:r>
              <a:rPr lang="cs-CZ" dirty="0" err="1"/>
              <a:t>education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Další práce nad rámec hlavního zaměstnání přináší pozitiva i negativa, záleží také na charakteru práce</a:t>
            </a:r>
          </a:p>
        </p:txBody>
      </p:sp>
    </p:spTree>
    <p:extLst>
      <p:ext uri="{BB962C8B-B14F-4D97-AF65-F5344CB8AC3E}">
        <p14:creationId xmlns:p14="http://schemas.microsoft.com/office/powerpoint/2010/main" val="358611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CC4F4-2144-4EA6-9E02-445DF80E2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447188"/>
            <a:ext cx="10571998" cy="970450"/>
          </a:xfrm>
        </p:spPr>
        <p:txBody>
          <a:bodyPr/>
          <a:lstStyle/>
          <a:p>
            <a:r>
              <a:rPr lang="cs-CZ" dirty="0"/>
              <a:t>Soukromé doučování a učitelé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44FBD1-DDC1-4D07-A3A7-2AB945B49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852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Poskytování soukromého doučování jako „</a:t>
            </a:r>
            <a:r>
              <a:rPr lang="cs-CZ" dirty="0" err="1"/>
              <a:t>moonlighting</a:t>
            </a:r>
            <a:r>
              <a:rPr lang="cs-CZ" dirty="0"/>
              <a:t>“ aktivita</a:t>
            </a:r>
          </a:p>
          <a:p>
            <a:r>
              <a:rPr lang="cs-CZ" dirty="0"/>
              <a:t>V zahraniční literatuře zejména kvalitativní práce (etické problémy, konflikty identit)</a:t>
            </a:r>
          </a:p>
          <a:p>
            <a:r>
              <a:rPr lang="cs-CZ" dirty="0"/>
              <a:t>Šťastný (2016) – cca poskytovateli cca poloviny soukromých hodin byli učitelé škol</a:t>
            </a:r>
          </a:p>
          <a:p>
            <a:r>
              <a:rPr lang="cs-CZ" dirty="0"/>
              <a:t>Možné motivace:</a:t>
            </a:r>
          </a:p>
          <a:p>
            <a:pPr lvl="1"/>
            <a:r>
              <a:rPr lang="cs-CZ" dirty="0"/>
              <a:t>Zdroj příjmů</a:t>
            </a:r>
          </a:p>
          <a:p>
            <a:pPr lvl="1"/>
            <a:r>
              <a:rPr lang="cs-CZ" dirty="0"/>
              <a:t>Poslání</a:t>
            </a:r>
          </a:p>
          <a:p>
            <a:pPr lvl="1"/>
            <a:r>
              <a:rPr lang="cs-CZ" dirty="0"/>
              <a:t>Seberozvoj</a:t>
            </a:r>
          </a:p>
          <a:p>
            <a:pPr lvl="1"/>
            <a:r>
              <a:rPr lang="cs-CZ" dirty="0"/>
              <a:t>Další</a:t>
            </a:r>
          </a:p>
          <a:p>
            <a:endParaRPr lang="cs-CZ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479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44894-35CF-44BE-AD82-E4C00AB8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Výzkumné otázky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991586-F480-4768-A982-E1B82D5BE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Jaký </a:t>
            </a:r>
            <a:r>
              <a:rPr lang="cs-CZ" b="1" dirty="0"/>
              <a:t>podíl učitelů </a:t>
            </a:r>
            <a:r>
              <a:rPr lang="cs-CZ" dirty="0"/>
              <a:t>na nižším sekundárním stupni vzdělávání </a:t>
            </a:r>
            <a:r>
              <a:rPr lang="cs-CZ" b="1" dirty="0"/>
              <a:t>si přivydělává </a:t>
            </a:r>
            <a:r>
              <a:rPr lang="cs-CZ" dirty="0"/>
              <a:t>nad rámec svého zaměstnání ve škole? Kolik z nich si přivydělává </a:t>
            </a:r>
            <a:r>
              <a:rPr lang="cs-CZ" b="1" dirty="0"/>
              <a:t>poskytováním soukromého doučování</a:t>
            </a:r>
            <a:r>
              <a:rPr lang="cs-CZ" dirty="0"/>
              <a:t>?</a:t>
            </a:r>
          </a:p>
          <a:p>
            <a:r>
              <a:rPr lang="de-DE" dirty="0"/>
              <a:t>Do j</a:t>
            </a:r>
            <a:r>
              <a:rPr lang="cs-CZ" dirty="0" err="1"/>
              <a:t>aké</a:t>
            </a:r>
            <a:r>
              <a:rPr lang="cs-CZ" dirty="0"/>
              <a:t> </a:t>
            </a:r>
            <a:r>
              <a:rPr lang="de-DE" dirty="0"/>
              <a:t>m</a:t>
            </a:r>
            <a:r>
              <a:rPr lang="cs-CZ" dirty="0" err="1"/>
              <a:t>íry</a:t>
            </a:r>
            <a:r>
              <a:rPr lang="cs-CZ" dirty="0"/>
              <a:t> </a:t>
            </a:r>
            <a:r>
              <a:rPr lang="cs-CZ" b="1" dirty="0"/>
              <a:t>ovlivňují </a:t>
            </a:r>
            <a:r>
              <a:rPr lang="cs-CZ" dirty="0"/>
              <a:t>vybrané </a:t>
            </a:r>
            <a:r>
              <a:rPr lang="cs-CZ" b="1" dirty="0"/>
              <a:t>faktory zapojení učitelů </a:t>
            </a:r>
            <a:r>
              <a:rPr lang="cs-CZ" dirty="0"/>
              <a:t>do dalších výdělečných aktivit a </a:t>
            </a:r>
            <a:r>
              <a:rPr lang="cs-CZ" b="1" dirty="0"/>
              <a:t>poskytování soukromého doučování učiteli</a:t>
            </a:r>
            <a:r>
              <a:rPr lang="cs-CZ" dirty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30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15DCDAD-F3EF-4511-8D9E-12F36EF4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BC6A8E1-4567-4669-B038-7D7BAFC49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16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38">
            <a:extLst>
              <a:ext uri="{FF2B5EF4-FFF2-40B4-BE49-F238E27FC236}">
                <a16:creationId xmlns:a16="http://schemas.microsoft.com/office/drawing/2014/main" id="{F8CA71A3-3231-47D9-B0AE-065331869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Design, metody, data </a:t>
            </a:r>
            <a:endParaRPr lang="de-DE" dirty="0"/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63897F53-996A-4DDF-86FF-E48D4A7B6BC8}"/>
              </a:ext>
            </a:extLst>
          </p:cNvPr>
          <p:cNvGrpSpPr/>
          <p:nvPr/>
        </p:nvGrpSpPr>
        <p:grpSpPr>
          <a:xfrm>
            <a:off x="4825727" y="2554494"/>
            <a:ext cx="2156062" cy="4206297"/>
            <a:chOff x="3539504" y="1812927"/>
            <a:chExt cx="2156062" cy="42062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781F4E4-D5A4-4379-B2C1-43DF215F5696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0" name="Trapezoid 19">
                <a:extLst>
                  <a:ext uri="{FF2B5EF4-FFF2-40B4-BE49-F238E27FC236}">
                    <a16:creationId xmlns:a16="http://schemas.microsoft.com/office/drawing/2014/main" id="{E50FA1C8-4897-4181-B80F-92BDB017C84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AAED08E0-2CB2-4298-B171-BC92312D8816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A390E4-5665-4954-A368-CD4E9CAD4848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8" name="Round Same Side Corner Rectangle 3">
                <a:extLst>
                  <a:ext uri="{FF2B5EF4-FFF2-40B4-BE49-F238E27FC236}">
                    <a16:creationId xmlns:a16="http://schemas.microsoft.com/office/drawing/2014/main" id="{12DFE092-DB2F-4024-AEAB-4D52C9992A76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5AD0F7F-A5C8-4E6A-9A56-F678A742F8A4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EA6D1E8-36E9-4816-9991-C3480F21B916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6" name="Round Same Side Corner Rectangle 8">
                <a:extLst>
                  <a:ext uri="{FF2B5EF4-FFF2-40B4-BE49-F238E27FC236}">
                    <a16:creationId xmlns:a16="http://schemas.microsoft.com/office/drawing/2014/main" id="{576C92BD-C3B2-4CF7-8D3A-B8E98015DAC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89D1B06-35D0-4FE5-ABA1-B15344603021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8F359B4-40C5-4629-A022-6803E914D766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4" name="Round Same Side Corner Rectangle 9">
                <a:extLst>
                  <a:ext uri="{FF2B5EF4-FFF2-40B4-BE49-F238E27FC236}">
                    <a16:creationId xmlns:a16="http://schemas.microsoft.com/office/drawing/2014/main" id="{FFF342D7-15EB-4B6A-87F8-51128C7B1B8E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5500552-B00E-46A7-98C2-AA09DD86C0BA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CC1134E-1F32-4D3B-BCAA-DDC2A5DA3428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2" name="Round Same Side Corner Rectangle 10">
                <a:extLst>
                  <a:ext uri="{FF2B5EF4-FFF2-40B4-BE49-F238E27FC236}">
                    <a16:creationId xmlns:a16="http://schemas.microsoft.com/office/drawing/2014/main" id="{1D14584E-8BB6-479C-993B-AC6DE957EC5C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E110277-4D0E-48A6-BACD-FDDCE0E14773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FB77DFE-4A3E-4378-9D23-8FC57C55A4F4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0" name="Round Same Side Corner Rectangle 11">
                <a:extLst>
                  <a:ext uri="{FF2B5EF4-FFF2-40B4-BE49-F238E27FC236}">
                    <a16:creationId xmlns:a16="http://schemas.microsoft.com/office/drawing/2014/main" id="{9FC970C8-AD28-451D-9733-E5E52ED4BBA3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CA916E7-F7B6-415D-9344-685C31111D8B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DD88FB-EE4F-401D-8747-772A918197D8}"/>
              </a:ext>
            </a:extLst>
          </p:cNvPr>
          <p:cNvGrpSpPr/>
          <p:nvPr/>
        </p:nvGrpSpPr>
        <p:grpSpPr>
          <a:xfrm>
            <a:off x="6981789" y="2440333"/>
            <a:ext cx="4400209" cy="2027541"/>
            <a:chOff x="395534" y="3754358"/>
            <a:chExt cx="3972999" cy="12322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18BA5E-EB60-4A42-88AA-4391F15B6FC5}"/>
                </a:ext>
              </a:extLst>
            </p:cNvPr>
            <p:cNvSpPr txBox="1"/>
            <p:nvPr/>
          </p:nvSpPr>
          <p:spPr>
            <a:xfrm>
              <a:off x="395534" y="3754358"/>
              <a:ext cx="3972999" cy="24317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cs-CZ" altLang="ko-KR" sz="2000" b="1" dirty="0">
                  <a:solidFill>
                    <a:srgbClr val="FFFF00"/>
                  </a:solidFill>
                  <a:cs typeface="Arial" pitchFamily="34" charset="0"/>
                </a:rPr>
                <a:t>Metody</a:t>
              </a:r>
              <a:endParaRPr lang="ko-KR" altLang="en-US" sz="2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D4C983-769E-4C2E-B8F3-5EBD1EB24F0F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991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Online dotazníkové šetření (</a:t>
              </a:r>
              <a:r>
                <a:rPr lang="cs-CZ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LimeSurvey</a:t>
              </a: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), kterému předchází osobní návštěvy ve školách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A57755-0C17-4AC4-99E0-5B1C1DCDBC23}"/>
              </a:ext>
            </a:extLst>
          </p:cNvPr>
          <p:cNvGrpSpPr/>
          <p:nvPr/>
        </p:nvGrpSpPr>
        <p:grpSpPr>
          <a:xfrm>
            <a:off x="-759639" y="3543499"/>
            <a:ext cx="5722958" cy="789442"/>
            <a:chOff x="395534" y="3749868"/>
            <a:chExt cx="3972999" cy="49751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3C5D58-FE96-4F5E-9CC6-E9CC0F375512}"/>
                </a:ext>
              </a:extLst>
            </p:cNvPr>
            <p:cNvSpPr txBox="1"/>
            <p:nvPr/>
          </p:nvSpPr>
          <p:spPr>
            <a:xfrm>
              <a:off x="395534" y="3749868"/>
              <a:ext cx="3972999" cy="2521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2000" b="1" dirty="0">
                  <a:solidFill>
                    <a:srgbClr val="FFFF00"/>
                  </a:solidFill>
                  <a:cs typeface="Arial" pitchFamily="34" charset="0"/>
                </a:rPr>
                <a:t>Sběr dat</a:t>
              </a:r>
              <a:endParaRPr lang="ko-KR" altLang="en-US" sz="2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DBA57C-5B53-4BA5-BFC2-D0DB4DA2B197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25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r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Listopad 2018-červen 2019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20DD5F-9666-48EA-98EF-56A713EB3E5C}"/>
              </a:ext>
            </a:extLst>
          </p:cNvPr>
          <p:cNvGrpSpPr/>
          <p:nvPr/>
        </p:nvGrpSpPr>
        <p:grpSpPr>
          <a:xfrm>
            <a:off x="75000" y="2344384"/>
            <a:ext cx="4977828" cy="850571"/>
            <a:chOff x="395534" y="3780644"/>
            <a:chExt cx="3972999" cy="40518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E82278-47C2-4EBA-A309-9C29FE4C08E2}"/>
                </a:ext>
              </a:extLst>
            </p:cNvPr>
            <p:cNvSpPr txBox="1"/>
            <p:nvPr/>
          </p:nvSpPr>
          <p:spPr>
            <a:xfrm>
              <a:off x="395534" y="3780644"/>
              <a:ext cx="3972999" cy="1906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2000" b="1" dirty="0">
                  <a:solidFill>
                    <a:srgbClr val="FFFF00"/>
                  </a:solidFill>
                  <a:cs typeface="Arial" pitchFamily="34" charset="0"/>
                </a:rPr>
                <a:t>Respondenti</a:t>
              </a:r>
              <a:endParaRPr lang="ko-KR" altLang="en-US" sz="2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1E0391-18C3-4B18-AB79-7518BA737E7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190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494 učitelů</a:t>
              </a:r>
              <a:endPara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59E3CBB-A836-4CC6-A157-F3DF9D91BF74}"/>
              </a:ext>
            </a:extLst>
          </p:cNvPr>
          <p:cNvGrpSpPr/>
          <p:nvPr/>
        </p:nvGrpSpPr>
        <p:grpSpPr>
          <a:xfrm>
            <a:off x="6981789" y="4413141"/>
            <a:ext cx="4074040" cy="1234303"/>
            <a:chOff x="395534" y="3802824"/>
            <a:chExt cx="3972999" cy="4511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43C039-8044-4211-9EFB-869B82B3690B}"/>
                </a:ext>
              </a:extLst>
            </p:cNvPr>
            <p:cNvSpPr txBox="1"/>
            <p:nvPr/>
          </p:nvSpPr>
          <p:spPr>
            <a:xfrm>
              <a:off x="395534" y="3802824"/>
              <a:ext cx="3972999" cy="1462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cs-CZ" altLang="ko-KR" sz="2000" b="1" dirty="0">
                  <a:solidFill>
                    <a:srgbClr val="FFFF00"/>
                  </a:solidFill>
                  <a:cs typeface="Arial" pitchFamily="34" charset="0"/>
                </a:rPr>
                <a:t>Návratnost</a:t>
              </a:r>
              <a:endParaRPr lang="ko-KR" altLang="en-US" sz="2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2732B9-17AA-4FE5-94D9-5085E2493A8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258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63 % na úrovni škol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76 % na úrovni učitelů</a:t>
              </a:r>
              <a:endPara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D294604-DCE9-471D-9F05-FFD5F30A1A32}"/>
              </a:ext>
            </a:extLst>
          </p:cNvPr>
          <p:cNvGrpSpPr/>
          <p:nvPr/>
        </p:nvGrpSpPr>
        <p:grpSpPr>
          <a:xfrm>
            <a:off x="181265" y="4671034"/>
            <a:ext cx="4477807" cy="1396321"/>
            <a:chOff x="395534" y="3743812"/>
            <a:chExt cx="3972999" cy="92224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0CF918-9ABB-4A10-AA6B-2A8C9F8EE409}"/>
                </a:ext>
              </a:extLst>
            </p:cNvPr>
            <p:cNvSpPr txBox="1"/>
            <p:nvPr/>
          </p:nvSpPr>
          <p:spPr>
            <a:xfrm>
              <a:off x="395534" y="3743812"/>
              <a:ext cx="3972999" cy="2642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2000" b="1" dirty="0">
                  <a:solidFill>
                    <a:srgbClr val="FFFF00"/>
                  </a:solidFill>
                  <a:cs typeface="Arial" pitchFamily="34" charset="0"/>
                </a:rPr>
                <a:t>Školy</a:t>
              </a:r>
              <a:endParaRPr lang="ko-KR" altLang="en-US" sz="2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413A9B-E080-4DE4-BD27-3D68EDF8FFE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67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>
                <a:buFont typeface="Arial" panose="020B0604020202020204" pitchFamily="34" charset="0"/>
                <a:buChar char="•"/>
              </a:pPr>
              <a:r>
                <a:rPr lang="cs-CZ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Náhodný stratifikovaný výběr</a:t>
              </a:r>
            </a:p>
            <a:p>
              <a:pPr marL="342900" indent="-342900" algn="r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32 základních škol</a:t>
              </a:r>
            </a:p>
            <a:p>
              <a:pPr marL="342900" indent="-342900" algn="r">
                <a:buFont typeface="Arial" panose="020B0604020202020204" pitchFamily="34" charset="0"/>
                <a:buChar char="•"/>
              </a:pPr>
              <a:r>
                <a:rPr lang="cs-CZ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11 víceletých gymnázií</a:t>
              </a: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8E62C2CD-4C77-43C8-AAD3-FC17A86E911E}"/>
              </a:ext>
            </a:extLst>
          </p:cNvPr>
          <p:cNvSpPr/>
          <p:nvPr/>
        </p:nvSpPr>
        <p:spPr>
          <a:xfrm flipH="1">
            <a:off x="6265813" y="3336291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72C56574-BC7D-4016-8317-A561E1E04A5E}"/>
              </a:ext>
            </a:extLst>
          </p:cNvPr>
          <p:cNvSpPr/>
          <p:nvPr/>
        </p:nvSpPr>
        <p:spPr>
          <a:xfrm rot="18805991">
            <a:off x="5195934" y="3843473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CBFA5073-EC27-4358-9D55-51360B793A6E}"/>
              </a:ext>
            </a:extLst>
          </p:cNvPr>
          <p:cNvSpPr/>
          <p:nvPr/>
        </p:nvSpPr>
        <p:spPr>
          <a:xfrm>
            <a:off x="5027630" y="4953731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110">
            <a:extLst>
              <a:ext uri="{FF2B5EF4-FFF2-40B4-BE49-F238E27FC236}">
                <a16:creationId xmlns:a16="http://schemas.microsoft.com/office/drawing/2014/main" id="{4D7639A0-57DD-41C1-A4E1-10E11B211EA8}"/>
              </a:ext>
            </a:extLst>
          </p:cNvPr>
          <p:cNvGrpSpPr/>
          <p:nvPr/>
        </p:nvGrpSpPr>
        <p:grpSpPr>
          <a:xfrm>
            <a:off x="5431107" y="2700578"/>
            <a:ext cx="313750" cy="371066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43" name="Freeform 111">
              <a:extLst>
                <a:ext uri="{FF2B5EF4-FFF2-40B4-BE49-F238E27FC236}">
                  <a16:creationId xmlns:a16="http://schemas.microsoft.com/office/drawing/2014/main" id="{F7F4A8EE-A340-49B9-8112-072E48EB3C8E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Oval 37">
              <a:extLst>
                <a:ext uri="{FF2B5EF4-FFF2-40B4-BE49-F238E27FC236}">
                  <a16:creationId xmlns:a16="http://schemas.microsoft.com/office/drawing/2014/main" id="{6C2B6B02-6109-4994-8BE5-D2F358BFF94E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9A1D97A6-2CA8-4817-99CC-D571A1B678BF}"/>
              </a:ext>
            </a:extLst>
          </p:cNvPr>
          <p:cNvSpPr/>
          <p:nvPr/>
        </p:nvSpPr>
        <p:spPr>
          <a:xfrm rot="16200000">
            <a:off x="6462769" y="4326401"/>
            <a:ext cx="400110" cy="46367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12675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13ABE24-98C1-40AB-9246-EBF75EBE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Koncepční rámec</a:t>
            </a:r>
            <a:endParaRPr lang="de-DE" dirty="0"/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F41E6C87-D645-4A16-82F3-EA26F1A55E3B}"/>
              </a:ext>
            </a:extLst>
          </p:cNvPr>
          <p:cNvGrpSpPr/>
          <p:nvPr/>
        </p:nvGrpSpPr>
        <p:grpSpPr>
          <a:xfrm>
            <a:off x="0" y="2147776"/>
            <a:ext cx="11982893" cy="4710223"/>
            <a:chOff x="0" y="0"/>
            <a:chExt cx="6412229" cy="2777490"/>
          </a:xfrm>
        </p:grpSpPr>
        <p:sp>
          <p:nvSpPr>
            <p:cNvPr id="61" name="Rectangle 2">
              <a:extLst>
                <a:ext uri="{FF2B5EF4-FFF2-40B4-BE49-F238E27FC236}">
                  <a16:creationId xmlns:a16="http://schemas.microsoft.com/office/drawing/2014/main" id="{D91D4F94-FDBB-4C0C-BF97-362DDA0B885E}"/>
                </a:ext>
              </a:extLst>
            </p:cNvPr>
            <p:cNvSpPr/>
            <p:nvPr/>
          </p:nvSpPr>
          <p:spPr>
            <a:xfrm>
              <a:off x="0" y="0"/>
              <a:ext cx="3248660" cy="2777490"/>
            </a:xfrm>
            <a:prstGeom prst="rect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de-DE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9FD3DA38-081F-4C72-ADBE-4A6B06295F0D}"/>
                </a:ext>
              </a:extLst>
            </p:cNvPr>
            <p:cNvGrpSpPr/>
            <p:nvPr/>
          </p:nvGrpSpPr>
          <p:grpSpPr>
            <a:xfrm>
              <a:off x="114300" y="0"/>
              <a:ext cx="6297929" cy="2777086"/>
              <a:chOff x="41159" y="114814"/>
              <a:chExt cx="6298681" cy="2480818"/>
            </a:xfrm>
          </p:grpSpPr>
          <p:sp>
            <p:nvSpPr>
              <p:cNvPr id="68" name="Rectangle 2">
                <a:extLst>
                  <a:ext uri="{FF2B5EF4-FFF2-40B4-BE49-F238E27FC236}">
                    <a16:creationId xmlns:a16="http://schemas.microsoft.com/office/drawing/2014/main" id="{577B9DE0-83D0-4E05-9932-C6018F7BCB8D}"/>
                  </a:ext>
                </a:extLst>
              </p:cNvPr>
              <p:cNvSpPr/>
              <p:nvPr/>
            </p:nvSpPr>
            <p:spPr>
              <a:xfrm>
                <a:off x="4320540" y="114814"/>
                <a:ext cx="2019300" cy="2480818"/>
              </a:xfrm>
              <a:prstGeom prst="rect">
                <a:avLst/>
              </a:prstGeom>
              <a:noFill/>
              <a:ln w="3175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Závislé proměnné</a:t>
                </a:r>
                <a:endParaRPr kumimoji="0" lang="de-DE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9" name="Group 10">
                <a:extLst>
                  <a:ext uri="{FF2B5EF4-FFF2-40B4-BE49-F238E27FC236}">
                    <a16:creationId xmlns:a16="http://schemas.microsoft.com/office/drawing/2014/main" id="{3887912C-1C90-48B5-813D-CF8A3B366D8F}"/>
                  </a:ext>
                </a:extLst>
              </p:cNvPr>
              <p:cNvGrpSpPr/>
              <p:nvPr/>
            </p:nvGrpSpPr>
            <p:grpSpPr>
              <a:xfrm>
                <a:off x="41159" y="556260"/>
                <a:ext cx="6207241" cy="1922121"/>
                <a:chOff x="41159" y="556260"/>
                <a:chExt cx="6207241" cy="1922121"/>
              </a:xfrm>
            </p:grpSpPr>
            <p:sp>
              <p:nvSpPr>
                <p:cNvPr id="70" name="Rectangle 8">
                  <a:extLst>
                    <a:ext uri="{FF2B5EF4-FFF2-40B4-BE49-F238E27FC236}">
                      <a16:creationId xmlns:a16="http://schemas.microsoft.com/office/drawing/2014/main" id="{7C38B5DC-B3A2-4F5A-937E-E1E2CFE8CD61}"/>
                    </a:ext>
                  </a:extLst>
                </p:cNvPr>
                <p:cNvSpPr/>
                <p:nvPr/>
              </p:nvSpPr>
              <p:spPr>
                <a:xfrm>
                  <a:off x="4450080" y="556260"/>
                  <a:ext cx="1798320" cy="1877309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cs-CZ" kern="0" dirty="0">
                      <a:solidFill>
                        <a:schemeClr val="bg1"/>
                      </a:solidFill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Další výdělečné aktivity </a:t>
                  </a: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(</a:t>
                  </a:r>
                  <a:r>
                    <a:rPr kumimoji="0" lang="cs-CZ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moonlighting</a:t>
                  </a: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Rectangle 9">
                  <a:extLst>
                    <a:ext uri="{FF2B5EF4-FFF2-40B4-BE49-F238E27FC236}">
                      <a16:creationId xmlns:a16="http://schemas.microsoft.com/office/drawing/2014/main" id="{8B3C865F-D7FA-4B4D-A67D-E1980BEE6330}"/>
                    </a:ext>
                  </a:extLst>
                </p:cNvPr>
                <p:cNvSpPr/>
                <p:nvPr/>
              </p:nvSpPr>
              <p:spPr>
                <a:xfrm>
                  <a:off x="4621076" y="1677453"/>
                  <a:ext cx="1456328" cy="674232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bg1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Poskytování soukromého doučování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Rectangle 2">
                  <a:extLst>
                    <a:ext uri="{FF2B5EF4-FFF2-40B4-BE49-F238E27FC236}">
                      <a16:creationId xmlns:a16="http://schemas.microsoft.com/office/drawing/2014/main" id="{7728DBB0-04CC-46B4-9B2A-0CDBE1818C97}"/>
                    </a:ext>
                  </a:extLst>
                </p:cNvPr>
                <p:cNvSpPr/>
                <p:nvPr/>
              </p:nvSpPr>
              <p:spPr>
                <a:xfrm>
                  <a:off x="41159" y="1340726"/>
                  <a:ext cx="3068838" cy="1137655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Obecné prediktory „</a:t>
                  </a:r>
                  <a:r>
                    <a:rPr kumimoji="0" lang="cs-CZ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moonlightingu</a:t>
                  </a:r>
                  <a:r>
                    <a:rPr kumimoji="0" lang="cs-CZ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“ 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marR="0" lvl="0" indent="-22860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Rodinná situace (</a:t>
                  </a:r>
                  <a:r>
                    <a:rPr kumimoji="0" lang="cs-CZ" b="0" i="0" u="none" strike="noStrike" kern="0" cap="none" spc="0" normalizeH="0" baseline="0" noProof="0" dirty="0" err="1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finančí</a:t>
                  </a: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zátěž)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marR="0" lvl="0" indent="-22860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Pohlaví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marR="0" lvl="0" indent="-22860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Věk </a:t>
                  </a:r>
                  <a:r>
                    <a:rPr kumimoji="0" lang="en-GB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(</a:t>
                  </a: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pracovní zkušenosti</a:t>
                  </a:r>
                  <a:r>
                    <a:rPr kumimoji="0" lang="en-GB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marR="0" lvl="0" indent="-22860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Výše úvazku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marR="0" lvl="0" indent="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de-DE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b="0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  <p:cxnSp>
              <p:nvCxnSpPr>
                <p:cNvPr id="73" name="Straight Connector 5">
                  <a:extLst>
                    <a:ext uri="{FF2B5EF4-FFF2-40B4-BE49-F238E27FC236}">
                      <a16:creationId xmlns:a16="http://schemas.microsoft.com/office/drawing/2014/main" id="{1582A69F-A29E-4DAF-BB30-D0FDE4776A73}"/>
                    </a:ext>
                  </a:extLst>
                </p:cNvPr>
                <p:cNvCxnSpPr/>
                <p:nvPr/>
              </p:nvCxnSpPr>
              <p:spPr>
                <a:xfrm>
                  <a:off x="3193415" y="1470660"/>
                  <a:ext cx="1127125" cy="0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</p:cxnSp>
          </p:grpSp>
        </p:grpSp>
        <p:sp>
          <p:nvSpPr>
            <p:cNvPr id="63" name="Rectangle 2">
              <a:extLst>
                <a:ext uri="{FF2B5EF4-FFF2-40B4-BE49-F238E27FC236}">
                  <a16:creationId xmlns:a16="http://schemas.microsoft.com/office/drawing/2014/main" id="{C1E88EEE-471F-4935-9E0C-2CF22346612D}"/>
                </a:ext>
              </a:extLst>
            </p:cNvPr>
            <p:cNvSpPr/>
            <p:nvPr/>
          </p:nvSpPr>
          <p:spPr>
            <a:xfrm>
              <a:off x="91440" y="45720"/>
              <a:ext cx="3068320" cy="119126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Prediktory specifické pro poskytování SD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Vyučovaný předmět</a:t>
              </a:r>
              <a:endParaRPr lang="cs-CZ" kern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cs-CZ" kern="0" dirty="0" err="1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ostoje</a:t>
              </a:r>
              <a:r>
                <a:rPr lang="cs-CZ" kern="0" dirty="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k soukromému doučování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Spokojenost s platem učitelů</a:t>
              </a:r>
              <a:endParaRPr kumimoji="0" lang="de-DE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 marR="0" lvl="0" indent="-2286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de-DE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75C9D681-9FA5-4E71-B944-205F0554CB72}"/>
                </a:ext>
              </a:extLst>
            </p:cNvPr>
            <p:cNvCxnSpPr/>
            <p:nvPr/>
          </p:nvCxnSpPr>
          <p:spPr>
            <a:xfrm>
              <a:off x="3169920" y="822960"/>
              <a:ext cx="1339097" cy="1386346"/>
            </a:xfrm>
            <a:prstGeom prst="straightConnector1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  <a:tailEnd type="triangle"/>
            </a:ln>
            <a:effectLst/>
          </p:spPr>
        </p:cxnSp>
        <p:cxnSp>
          <p:nvCxnSpPr>
            <p:cNvPr id="65" name="Gerade Verbindung mit Pfeil 64">
              <a:extLst>
                <a:ext uri="{FF2B5EF4-FFF2-40B4-BE49-F238E27FC236}">
                  <a16:creationId xmlns:a16="http://schemas.microsoft.com/office/drawing/2014/main" id="{7AE9F4F2-30F9-4376-96B9-F4A753E39B0C}"/>
                </a:ext>
              </a:extLst>
            </p:cNvPr>
            <p:cNvCxnSpPr/>
            <p:nvPr/>
          </p:nvCxnSpPr>
          <p:spPr>
            <a:xfrm flipV="1">
              <a:off x="3177540" y="792480"/>
              <a:ext cx="1339215" cy="1419860"/>
            </a:xfrm>
            <a:prstGeom prst="straightConnector1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  <a:tailEnd type="triangle"/>
            </a:ln>
            <a:effectLst/>
          </p:spPr>
        </p:cxn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A9283E81-70DC-414F-A16D-BC2EAAF89A49}"/>
                </a:ext>
              </a:extLst>
            </p:cNvPr>
            <p:cNvCxnSpPr/>
            <p:nvPr/>
          </p:nvCxnSpPr>
          <p:spPr>
            <a:xfrm rot="120000" flipV="1">
              <a:off x="3177540" y="2236470"/>
              <a:ext cx="1342390" cy="46355"/>
            </a:xfrm>
            <a:prstGeom prst="straightConnector1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  <a:tailEnd type="triangle"/>
            </a:ln>
            <a:effectLst/>
          </p:spPr>
        </p:cxnSp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EA59595C-9D9D-41B3-BEA1-B4EC99973A89}"/>
                </a:ext>
              </a:extLst>
            </p:cNvPr>
            <p:cNvCxnSpPr/>
            <p:nvPr/>
          </p:nvCxnSpPr>
          <p:spPr>
            <a:xfrm rot="120000" flipV="1">
              <a:off x="3177540" y="758190"/>
              <a:ext cx="1342390" cy="46355"/>
            </a:xfrm>
            <a:prstGeom prst="straightConnector1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75660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97C6A-E62D-4F4F-B5A9-69AF8959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Operacionalizace proměnných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27E57A-1623-440B-8DFE-2E28204B6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Závisle proměnné:</a:t>
            </a:r>
          </a:p>
          <a:p>
            <a:pPr lvl="1"/>
            <a:r>
              <a:rPr lang="cs-CZ" b="1" dirty="0" err="1">
                <a:solidFill>
                  <a:srgbClr val="FFFF00"/>
                </a:solidFill>
              </a:rPr>
              <a:t>Moonlighting</a:t>
            </a:r>
            <a:r>
              <a:rPr lang="cs-CZ" dirty="0"/>
              <a:t> (libovolný přivýdělek): </a:t>
            </a:r>
            <a:r>
              <a:rPr lang="cs-CZ" sz="2100" dirty="0"/>
              <a:t>Vykonáváte nebo jste vykonával/a v posledních 12 měsících kromě zaměstnání na této škole ještě jiné výdělečné pracovní aktivity (např. výuka pro jinou školu, práce na živnostenský list, dohodu o provedení práce, dohodu o pracovní činnosti apod.)</a:t>
            </a:r>
            <a:r>
              <a:rPr lang="cs-CZ" dirty="0"/>
              <a:t> N (ANO) = </a:t>
            </a:r>
            <a:r>
              <a:rPr lang="cs-CZ" dirty="0">
                <a:solidFill>
                  <a:srgbClr val="FFFF00"/>
                </a:solidFill>
              </a:rPr>
              <a:t>180 (36 %)</a:t>
            </a:r>
          </a:p>
          <a:p>
            <a:pPr lvl="1"/>
            <a:r>
              <a:rPr lang="cs-CZ" b="1" dirty="0" err="1">
                <a:solidFill>
                  <a:srgbClr val="FFFF00"/>
                </a:solidFill>
              </a:rPr>
              <a:t>Tutoring</a:t>
            </a:r>
            <a:r>
              <a:rPr lang="cs-CZ" dirty="0"/>
              <a:t> (soukromé doučování): </a:t>
            </a:r>
            <a:r>
              <a:rPr lang="de-DE" sz="1900" dirty="0" err="1"/>
              <a:t>Pracuji</a:t>
            </a:r>
            <a:r>
              <a:rPr lang="de-DE" sz="1900" dirty="0"/>
              <a:t> </a:t>
            </a:r>
            <a:r>
              <a:rPr lang="de-DE" sz="1900" dirty="0" err="1"/>
              <a:t>jako</a:t>
            </a:r>
            <a:r>
              <a:rPr lang="de-DE" sz="1900" dirty="0"/>
              <a:t> </a:t>
            </a:r>
            <a:r>
              <a:rPr lang="de-DE" sz="1900" dirty="0" err="1"/>
              <a:t>učitel</a:t>
            </a:r>
            <a:r>
              <a:rPr lang="de-DE" sz="1900" dirty="0"/>
              <a:t>/</a:t>
            </a:r>
            <a:r>
              <a:rPr lang="de-DE" sz="1900" dirty="0" err="1"/>
              <a:t>ka</a:t>
            </a:r>
            <a:r>
              <a:rPr lang="de-DE" sz="1900" dirty="0"/>
              <a:t> </a:t>
            </a:r>
            <a:r>
              <a:rPr lang="de-DE" sz="1900" dirty="0" err="1"/>
              <a:t>dětí</a:t>
            </a:r>
            <a:r>
              <a:rPr lang="de-DE" sz="1900" dirty="0"/>
              <a:t> (</a:t>
            </a:r>
            <a:r>
              <a:rPr lang="de-DE" sz="1900" dirty="0" err="1"/>
              <a:t>mladších</a:t>
            </a:r>
            <a:r>
              <a:rPr lang="de-DE" sz="1900" dirty="0"/>
              <a:t> 18 </a:t>
            </a:r>
            <a:r>
              <a:rPr lang="de-DE" sz="1900" dirty="0" err="1"/>
              <a:t>let</a:t>
            </a:r>
            <a:r>
              <a:rPr lang="de-DE" sz="1900" dirty="0"/>
              <a:t>) pro </a:t>
            </a:r>
            <a:r>
              <a:rPr lang="de-DE" sz="1900" dirty="0" err="1"/>
              <a:t>soukromou</a:t>
            </a:r>
            <a:r>
              <a:rPr lang="de-DE" sz="1900" dirty="0"/>
              <a:t> </a:t>
            </a:r>
            <a:r>
              <a:rPr lang="de-DE" sz="1900" dirty="0" err="1"/>
              <a:t>vzdělávací</a:t>
            </a:r>
            <a:r>
              <a:rPr lang="de-DE" sz="1900" dirty="0"/>
              <a:t> </a:t>
            </a:r>
            <a:r>
              <a:rPr lang="de-DE" sz="1900" dirty="0" err="1"/>
              <a:t>agenturu</a:t>
            </a:r>
            <a:r>
              <a:rPr lang="cs-CZ" sz="1900" dirty="0"/>
              <a:t> + </a:t>
            </a:r>
            <a:r>
              <a:rPr lang="de-DE" sz="1900" dirty="0" err="1"/>
              <a:t>Poskytuji</a:t>
            </a:r>
            <a:r>
              <a:rPr lang="de-DE" sz="1900" dirty="0"/>
              <a:t> </a:t>
            </a:r>
            <a:r>
              <a:rPr lang="de-DE" sz="1900" dirty="0" err="1"/>
              <a:t>soukromé</a:t>
            </a:r>
            <a:r>
              <a:rPr lang="de-DE" sz="1900" dirty="0"/>
              <a:t> </a:t>
            </a:r>
            <a:r>
              <a:rPr lang="de-DE" sz="1900" dirty="0" err="1"/>
              <a:t>hodiny</a:t>
            </a:r>
            <a:r>
              <a:rPr lang="de-DE" sz="1900" dirty="0"/>
              <a:t> </a:t>
            </a:r>
            <a:r>
              <a:rPr lang="de-DE" sz="1900" dirty="0" err="1"/>
              <a:t>žákům</a:t>
            </a:r>
            <a:r>
              <a:rPr lang="de-DE" sz="1900" dirty="0"/>
              <a:t> (</a:t>
            </a:r>
            <a:r>
              <a:rPr lang="de-DE" sz="1900" dirty="0" err="1"/>
              <a:t>mladším</a:t>
            </a:r>
            <a:r>
              <a:rPr lang="de-DE" sz="1900" dirty="0"/>
              <a:t> 18 </a:t>
            </a:r>
            <a:r>
              <a:rPr lang="de-DE" sz="1900" dirty="0" err="1"/>
              <a:t>let</a:t>
            </a:r>
            <a:r>
              <a:rPr lang="de-DE" sz="1900" dirty="0"/>
              <a:t>)</a:t>
            </a:r>
            <a:r>
              <a:rPr lang="cs-CZ" sz="1900" dirty="0"/>
              <a:t> = 26 + 11 + 1 (identifikace z kategorie „ostatní“) </a:t>
            </a:r>
            <a:r>
              <a:rPr lang="cs-CZ" dirty="0"/>
              <a:t>= </a:t>
            </a:r>
            <a:r>
              <a:rPr lang="cs-CZ" dirty="0">
                <a:solidFill>
                  <a:srgbClr val="FFFF00"/>
                </a:solidFill>
              </a:rPr>
              <a:t>38 (8 %)</a:t>
            </a:r>
            <a:endParaRPr lang="de-D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3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itierfähig">
  <a:themeElements>
    <a:clrScheme name="Benutzerdefiniert 2">
      <a:dk1>
        <a:sysClr val="windowText" lastClr="000000"/>
      </a:dk1>
      <a:lt1>
        <a:sysClr val="window" lastClr="FFFFFF"/>
      </a:lt1>
      <a:dk2>
        <a:srgbClr val="C00000"/>
      </a:dk2>
      <a:lt2>
        <a:srgbClr val="EAE5EB"/>
      </a:lt2>
      <a:accent1>
        <a:srgbClr val="900000"/>
      </a:accent1>
      <a:accent2>
        <a:srgbClr val="FF4040"/>
      </a:accent2>
      <a:accent3>
        <a:srgbClr val="FF7F7F"/>
      </a:accent3>
      <a:accent4>
        <a:srgbClr val="FFBFBF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Zitierfähig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itierfähig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TM03457503[[fn=Zitierfähig]]</Template>
  <TotalTime>0</TotalTime>
  <Words>1345</Words>
  <Application>Microsoft Office PowerPoint</Application>
  <PresentationFormat>Breitbild</PresentationFormat>
  <Paragraphs>371</Paragraphs>
  <Slides>21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2</vt:lpstr>
      <vt:lpstr>Zitierfähig</vt:lpstr>
      <vt:lpstr>Fenomén „teacher moonlighting” a role soukromého doučování</vt:lpstr>
      <vt:lpstr>Úvodní ukázka z filmu (1,5 minuty)</vt:lpstr>
      <vt:lpstr>Fenomén (teacher) „moonlighting“</vt:lpstr>
      <vt:lpstr>Soukromé doučování a učitelé</vt:lpstr>
      <vt:lpstr>Výzkumné otázky</vt:lpstr>
      <vt:lpstr>Metoda</vt:lpstr>
      <vt:lpstr>Design, metody, data </vt:lpstr>
      <vt:lpstr>Koncepční rámec</vt:lpstr>
      <vt:lpstr>Operacionalizace proměnných</vt:lpstr>
      <vt:lpstr>Operacionalizace proměnných</vt:lpstr>
      <vt:lpstr>Operacionalizace proměnných</vt:lpstr>
      <vt:lpstr>Výsledky</vt:lpstr>
      <vt:lpstr>Chí-kvadrát test</vt:lpstr>
      <vt:lpstr>T-test</vt:lpstr>
      <vt:lpstr>Logistická regrese (N = 420)</vt:lpstr>
      <vt:lpstr>Diskuze a závěr</vt:lpstr>
      <vt:lpstr>Rozšíření moonlightingu/soukromé výuky</vt:lpstr>
      <vt:lpstr>Platy učitelů a další prediktory</vt:lpstr>
      <vt:lpstr>Co dále? </vt:lpstr>
      <vt:lpstr>Děkujeme za pozornost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Vit Šťastný</dc:creator>
  <cp:lastModifiedBy>Vít Šťastný</cp:lastModifiedBy>
  <cp:revision>697</cp:revision>
  <dcterms:created xsi:type="dcterms:W3CDTF">2016-05-02T11:28:54Z</dcterms:created>
  <dcterms:modified xsi:type="dcterms:W3CDTF">2020-09-14T19:07:24Z</dcterms:modified>
</cp:coreProperties>
</file>