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88" r:id="rId15"/>
    <p:sldId id="269" r:id="rId16"/>
    <p:sldId id="270" r:id="rId17"/>
    <p:sldId id="271" r:id="rId18"/>
    <p:sldId id="272" r:id="rId19"/>
    <p:sldId id="290" r:id="rId20"/>
    <p:sldId id="292" r:id="rId21"/>
    <p:sldId id="293" r:id="rId22"/>
    <p:sldId id="297" r:id="rId23"/>
    <p:sldId id="295" r:id="rId24"/>
    <p:sldId id="274" r:id="rId25"/>
    <p:sldId id="275" r:id="rId26"/>
    <p:sldId id="291" r:id="rId27"/>
    <p:sldId id="296" r:id="rId28"/>
    <p:sldId id="298" r:id="rId29"/>
    <p:sldId id="299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E35757-15F9-464F-857F-AC0A59939149}" name="Vorlíková, Zuzana" initials="ZV" userId="Vorlíková, Zuzan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E5A0C-13E0-1794-0C03-D8C133CB9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F5DD5C-8D58-7D86-9486-1511C521B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9A17D2-7097-8614-56D4-619C01A1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06BE74-46C1-7ADD-C70F-24F58727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3F576A-18F2-AD24-8B29-1DCD12A7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8C11D-AEF6-4A91-0B38-D47EA310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3A68B2-F08B-93BB-1FB5-242C842D1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F096F7-BDB7-765D-C4F7-03C619FA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6C0C55-CEE8-D1B9-07BB-D352D9BB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B30B62-1B0E-2C3A-2C6B-8BA0E8E5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CC62A2-634B-62A6-3EE6-551479275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697C5F-BC4A-00F2-0BCA-A49C9FC95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4C930E-F7BA-D37E-F5FE-6B585724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18093C-7A41-5282-2D07-A3F93C4F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2CD313-714D-9A91-A276-8AB5A6DA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3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0E8E8-5CC5-E50E-1785-46266353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8AD809-060F-BFEB-F9F5-103DDB897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BA26D9-6443-96CA-21F5-B8ED15F7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EBDF4A-8EF9-00BD-17C1-91FE8F4D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36366A-1CD2-07D0-6731-6C28EF7D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3515F-2CEC-09EF-CFAE-39885CB1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F09562-A76D-7CC9-905B-0E42F7106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095233-127F-F9F8-DA27-C721911B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0AE24C-9D74-504F-24CF-602623AF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B5FA8-22CF-E9B7-BD60-A75D2975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7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77AD4-194C-B1A1-E0FE-D0067287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B108C-A379-3E8A-6E9F-3198EBB1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A8107A-29DE-6CB1-A97D-B7BE0C159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0ED9C3-9093-A0BD-028A-F318043D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D088A3-84B1-F37A-757E-EB6E18D4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5E807B-7C12-C0FC-3A60-FDCF6ECF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51890-C5CE-6B7C-3499-89BA0FB6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EA72D0-EAF4-CB4D-B2FF-6C36D70A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78197B-75A5-67E8-B5CB-8AB4F494D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D58DCC-8402-9513-D96A-B332F5157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BE1F86-0D2A-13EE-31D1-F53B0963C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BA8ACB0-8207-219D-35B4-DAB0068D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1123CB-82D6-C47F-17CB-4548E0DA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8528DD-A4A4-B287-A3B1-AAA96324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EDA93-BD65-C773-31D7-F1DD218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52BCF6-6D6F-4340-F163-E963B3EE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EC8429-7174-8B33-4E6E-A77E8A2A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2A64A1-1256-5B8C-39C8-D6BE1E3B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94E956-F568-4105-F152-C2D69EEC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25CD94-9BBF-EF4F-57F7-C9BFE64E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D79715-EA68-8F0B-375D-DDFD4450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63903-703E-F6A8-F7C0-85C46A1F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F9C56-D5F8-0660-B8C6-15C2771A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F5D15B-2FD1-E7B1-440F-A65E760CE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992F94-065B-4D7B-51FD-005B1375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4B768B-A869-451C-D0DD-9D2BE3CD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2608B4-1C3C-644D-BE97-F1F285C0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E5D4E-F602-CC63-10EF-7235CD84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F7DD7D-DF6A-2B33-6AA2-1F7D03288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27BA04-D65A-9DCE-5143-284CA6FC8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A0358E-36DC-C8A8-A05A-DD4C9BB0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8F6664-8C30-25D4-C018-1AE51B2B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BB05-6ED6-2F34-29A8-55312302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11F8A2-2D9B-AFBF-3600-706728BD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3BA17E-7DE4-AFA0-9D39-4E38DAD22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B4F611-E38D-9BB0-0934-3207E9376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56C8-F07D-4700-B934-4871E7C71C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11652D-B617-5FB7-13DA-8B1A635F4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72BCFE-97F9-F8F8-43DC-FC5333ABD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60C0-47CD-400C-A934-DA3C4391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36EAC-D4B1-6633-C838-D1C108B28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Intensiteettisanat</a:t>
            </a:r>
            <a:r>
              <a:rPr lang="cs-CZ" dirty="0"/>
              <a:t> </a:t>
            </a:r>
            <a:r>
              <a:rPr lang="cs-CZ" dirty="0" err="1"/>
              <a:t>kontekstissa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A76035-EB9C-9F0F-733D-0338DB7B8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Zuzana Vorlíková</a:t>
            </a:r>
          </a:p>
          <a:p>
            <a:r>
              <a:rPr lang="cs-CZ" dirty="0"/>
              <a:t>6. 12. 2022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FBFE38-16D4-14BF-748A-AA54D29CF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02" y="4011051"/>
            <a:ext cx="5939248" cy="3692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26B574-02C5-B4D6-8DA3-73965A494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25" y="4737972"/>
            <a:ext cx="5563833" cy="3692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94010C-E363-3706-D16B-D77F46E4E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8" y="3225064"/>
            <a:ext cx="7557579" cy="3692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06B8F74-E791-692F-5EA2-D67413FB2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15" y="2413142"/>
            <a:ext cx="6063954" cy="4129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E6D97A-9F3A-88E0-7097-62BCE0C3A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2" y="1725726"/>
            <a:ext cx="6665513" cy="4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A89C618-6776-AA35-31A0-9D28B105D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81737"/>
            <a:ext cx="8361873" cy="418093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74F92-3F95-93BC-31DA-6702E6B18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32" y="5496728"/>
            <a:ext cx="6888043" cy="4566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927D033-CD5D-C2FE-0378-EA538DF7D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" y="4552714"/>
            <a:ext cx="12090159" cy="7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6AB325-E599-A6E0-56DE-FD6CBBAA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4600">
                <a:solidFill>
                  <a:srgbClr val="FFFFFF"/>
                </a:solidFill>
              </a:rPr>
              <a:t>Sama rakenne kantaa muitakin merkityksiä</a:t>
            </a:r>
            <a:endParaRPr lang="en-US" sz="46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9E89B-CAA3-11B9-405C-49301F5E1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Materiaaliset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adverbit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esm</a:t>
            </a:r>
            <a:r>
              <a:rPr lang="cs-CZ" sz="2400" dirty="0"/>
              <a:t>. </a:t>
            </a:r>
            <a:r>
              <a:rPr lang="cs-CZ" sz="2400" i="1" dirty="0" err="1"/>
              <a:t>lähellä</a:t>
            </a:r>
            <a:r>
              <a:rPr lang="cs-CZ" sz="2400" i="1" dirty="0"/>
              <a:t>, </a:t>
            </a:r>
            <a:r>
              <a:rPr lang="cs-CZ" sz="2400" i="1" dirty="0" err="1"/>
              <a:t>äsken</a:t>
            </a:r>
            <a:r>
              <a:rPr lang="cs-CZ" sz="2400" i="1" dirty="0"/>
              <a:t>, </a:t>
            </a:r>
            <a:r>
              <a:rPr lang="cs-CZ" sz="2400" i="1" dirty="0" err="1"/>
              <a:t>helposti</a:t>
            </a:r>
            <a:r>
              <a:rPr lang="cs-CZ" sz="2400" i="1" dirty="0"/>
              <a:t>, </a:t>
            </a:r>
            <a:r>
              <a:rPr lang="cs-CZ" sz="2400" i="1" dirty="0" err="1"/>
              <a:t>auki</a:t>
            </a:r>
            <a:r>
              <a:rPr lang="cs-CZ" sz="2400" dirty="0"/>
              <a:t>,…)</a:t>
            </a:r>
          </a:p>
          <a:p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Intensiteettiadverbit</a:t>
            </a:r>
            <a:r>
              <a:rPr lang="cs-CZ" sz="2400" dirty="0"/>
              <a:t> (</a:t>
            </a:r>
            <a:r>
              <a:rPr lang="cs-CZ" sz="2400" i="1" dirty="0" err="1"/>
              <a:t>hyvin</a:t>
            </a:r>
            <a:r>
              <a:rPr lang="cs-CZ" sz="2400" i="1" dirty="0"/>
              <a:t>, </a:t>
            </a:r>
            <a:r>
              <a:rPr lang="cs-CZ" sz="2400" i="1" dirty="0" err="1"/>
              <a:t>ylen</a:t>
            </a:r>
            <a:r>
              <a:rPr lang="cs-CZ" sz="2400" i="1" dirty="0"/>
              <a:t>, </a:t>
            </a:r>
            <a:r>
              <a:rPr lang="cs-CZ" sz="2400" i="1" dirty="0" err="1"/>
              <a:t>jokseenkin</a:t>
            </a:r>
            <a:r>
              <a:rPr lang="cs-CZ" sz="2400" i="1" dirty="0"/>
              <a:t>, </a:t>
            </a:r>
            <a:r>
              <a:rPr lang="cs-CZ" sz="2400" i="1" dirty="0" err="1"/>
              <a:t>tavattoman</a:t>
            </a:r>
            <a:r>
              <a:rPr lang="cs-CZ" sz="2400" dirty="0"/>
              <a:t>,…)</a:t>
            </a:r>
          </a:p>
          <a:p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Modaaliset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adverbit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i="1" dirty="0" err="1"/>
              <a:t>ehkä</a:t>
            </a:r>
            <a:r>
              <a:rPr lang="cs-CZ" sz="2400" i="1" dirty="0"/>
              <a:t>, </a:t>
            </a:r>
            <a:r>
              <a:rPr lang="cs-CZ" sz="2400" i="1" dirty="0" err="1"/>
              <a:t>tuskin</a:t>
            </a:r>
            <a:r>
              <a:rPr lang="cs-CZ" sz="2400" i="1" dirty="0"/>
              <a:t>, </a:t>
            </a:r>
            <a:r>
              <a:rPr lang="cs-CZ" sz="2400" i="1" dirty="0" err="1"/>
              <a:t>oikeastaa</a:t>
            </a:r>
            <a:r>
              <a:rPr lang="cs-CZ" sz="2400" i="1" dirty="0"/>
              <a:t>, muka</a:t>
            </a:r>
            <a:r>
              <a:rPr lang="cs-CZ" sz="2400" dirty="0"/>
              <a:t>,…)</a:t>
            </a:r>
          </a:p>
          <a:p>
            <a:pPr marL="0" indent="0">
              <a:buNone/>
            </a:pPr>
            <a:r>
              <a:rPr lang="cs-CZ" sz="2400" dirty="0"/>
              <a:t>„</a:t>
            </a:r>
            <a:r>
              <a:rPr lang="fi-FI" sz="2400" dirty="0"/>
              <a:t>Avoimeksi täytyy jättää, millaisessa suhteessa tähän ryhmään ovat sellaiset -n-loppuiset muodot kuin ilmauksissa </a:t>
            </a:r>
            <a:r>
              <a:rPr lang="fi-FI" sz="2400" i="1" dirty="0"/>
              <a:t>turhan paljon, suloisen sääliväisesti </a:t>
            </a:r>
            <a:r>
              <a:rPr lang="fi-FI" sz="2400" dirty="0"/>
              <a:t>(SETÄLÄ, Suomen kielen lauseoppi § 50, VIII) ja varsinkin </a:t>
            </a:r>
            <a:r>
              <a:rPr lang="fi-FI" sz="2400" i="1" dirty="0"/>
              <a:t>vaalean vihreä, tuhman ylpeä</a:t>
            </a:r>
            <a:r>
              <a:rPr lang="fi-FI" sz="2400" dirty="0"/>
              <a:t>, jotka usein kirjoitetaan ja käsitetään yhdyssanoiksi: vaaleanvihreä, tuhmanylpeä.</a:t>
            </a:r>
            <a:r>
              <a:rPr lang="cs-CZ" sz="2400" dirty="0"/>
              <a:t>“ </a:t>
            </a:r>
            <a:r>
              <a:rPr lang="cs-CZ" sz="2400" dirty="0" err="1"/>
              <a:t>Ahlman</a:t>
            </a:r>
            <a:r>
              <a:rPr lang="cs-CZ" sz="2400" dirty="0"/>
              <a:t>, s. 143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1278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51323-98E3-7E59-FB31-F9BFC68A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04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Intensiteettiadverbit voivat määrätä adjektiiveja ja materiaalisia adverbeja, eivät koskaan substantiiveja ja verbejä kuten materiaaliset adverbit, eivätkä modaalisia adverbeja</a:t>
            </a:r>
            <a:r>
              <a:rPr lang="cs-CZ" dirty="0"/>
              <a:t>. </a:t>
            </a:r>
          </a:p>
          <a:p>
            <a:r>
              <a:rPr lang="cs-CZ" dirty="0"/>
              <a:t>„</a:t>
            </a:r>
            <a:r>
              <a:rPr lang="fi-FI" i="1" dirty="0"/>
              <a:t>hän on erittäin pelkuri</a:t>
            </a:r>
            <a:r>
              <a:rPr lang="cs-CZ" dirty="0"/>
              <a:t>“ vrt. „</a:t>
            </a:r>
            <a:r>
              <a:rPr lang="cs-CZ" i="1" dirty="0" err="1"/>
              <a:t>hän</a:t>
            </a:r>
            <a:r>
              <a:rPr lang="cs-CZ" i="1" dirty="0"/>
              <a:t> on </a:t>
            </a:r>
            <a:r>
              <a:rPr lang="cs-CZ" i="1" dirty="0" err="1"/>
              <a:t>suuri</a:t>
            </a:r>
            <a:r>
              <a:rPr lang="cs-CZ" i="1" dirty="0"/>
              <a:t> </a:t>
            </a:r>
            <a:r>
              <a:rPr lang="cs-CZ" i="1" dirty="0" err="1"/>
              <a:t>pelkuri</a:t>
            </a:r>
            <a:r>
              <a:rPr lang="cs-CZ" dirty="0"/>
              <a:t>“</a:t>
            </a:r>
          </a:p>
          <a:p>
            <a:r>
              <a:rPr lang="cs-CZ" dirty="0"/>
              <a:t>„</a:t>
            </a:r>
            <a:r>
              <a:rPr lang="fi-FI" dirty="0"/>
              <a:t>Ilmauksessa </a:t>
            </a:r>
            <a:r>
              <a:rPr lang="fi-FI" i="1" dirty="0"/>
              <a:t>hyvin onnistunut juhla </a:t>
            </a:r>
            <a:r>
              <a:rPr lang="fi-FI" dirty="0"/>
              <a:t>voi </a:t>
            </a:r>
            <a:r>
              <a:rPr lang="fi-FI" i="1" dirty="0"/>
              <a:t>onnistunut</a:t>
            </a:r>
            <a:r>
              <a:rPr lang="fi-FI" dirty="0"/>
              <a:t> olla joko adjektiivi tai partisiippi riippuen siitä, onko </a:t>
            </a:r>
            <a:r>
              <a:rPr lang="fi-FI" i="1" dirty="0"/>
              <a:t>hyvin</a:t>
            </a:r>
            <a:r>
              <a:rPr lang="fi-FI" dirty="0"/>
              <a:t> intensiteetti- vai materiaalinen adverbi.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r>
              <a:rPr lang="fi-FI" i="1" dirty="0"/>
              <a:t>Lehdistö on </a:t>
            </a:r>
            <a:r>
              <a:rPr lang="fi-FI" b="1" i="1" dirty="0"/>
              <a:t>terveen kiiltävä </a:t>
            </a:r>
            <a:r>
              <a:rPr lang="fi-FI" i="1" dirty="0"/>
              <a:t>ja tummanvihreä.</a:t>
            </a:r>
            <a:r>
              <a:rPr lang="cs-CZ" i="1" dirty="0"/>
              <a:t> X </a:t>
            </a:r>
            <a:r>
              <a:rPr lang="fi-FI" i="1" dirty="0"/>
              <a:t>Toimittajien asenne oli koko ajan </a:t>
            </a:r>
            <a:r>
              <a:rPr lang="fi-FI" b="1" i="1" dirty="0"/>
              <a:t>terveen kriittinen</a:t>
            </a:r>
            <a:r>
              <a:rPr lang="fi-FI" i="1" dirty="0"/>
              <a:t>.</a:t>
            </a:r>
            <a:endParaRPr lang="cs-CZ" i="1" dirty="0"/>
          </a:p>
          <a:p>
            <a:r>
              <a:rPr lang="cs-CZ" b="1" i="1" dirty="0" err="1"/>
              <a:t>Loistavan</a:t>
            </a:r>
            <a:r>
              <a:rPr lang="cs-CZ" b="1" i="1" dirty="0"/>
              <a:t> </a:t>
            </a:r>
            <a:r>
              <a:rPr lang="cs-CZ" b="1" i="1" dirty="0" err="1"/>
              <a:t>valkoiset</a:t>
            </a:r>
            <a:r>
              <a:rPr lang="cs-CZ" b="1" i="1" dirty="0"/>
              <a:t> </a:t>
            </a:r>
            <a:r>
              <a:rPr lang="cs-CZ" i="1" dirty="0" err="1"/>
              <a:t>hampaat</a:t>
            </a:r>
            <a:r>
              <a:rPr lang="cs-CZ" i="1" dirty="0"/>
              <a:t>. X </a:t>
            </a:r>
            <a:r>
              <a:rPr lang="cs-CZ" b="1" i="1" dirty="0" err="1"/>
              <a:t>Loistavan</a:t>
            </a:r>
            <a:r>
              <a:rPr lang="cs-CZ" b="1" i="1" dirty="0"/>
              <a:t> </a:t>
            </a:r>
            <a:r>
              <a:rPr lang="cs-CZ" b="1" i="1" dirty="0" err="1"/>
              <a:t>hyvä</a:t>
            </a:r>
            <a:r>
              <a:rPr lang="cs-CZ" b="1" i="1" dirty="0"/>
              <a:t> </a:t>
            </a:r>
            <a:r>
              <a:rPr lang="cs-CZ" i="1" dirty="0" err="1"/>
              <a:t>suoritus</a:t>
            </a:r>
            <a:r>
              <a:rPr lang="cs-CZ" i="1" dirty="0"/>
              <a:t>.</a:t>
            </a:r>
          </a:p>
          <a:p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8ADB95-8262-2E55-CDBE-4B7E68CC2EC5}"/>
              </a:ext>
            </a:extLst>
          </p:cNvPr>
          <p:cNvSpPr txBox="1"/>
          <p:nvPr/>
        </p:nvSpPr>
        <p:spPr>
          <a:xfrm>
            <a:off x="9652000" y="6326910"/>
            <a:ext cx="2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AHLMAN: </a:t>
            </a:r>
            <a:r>
              <a:rPr lang="cs-CZ" dirty="0" err="1"/>
              <a:t>Adverbeista</a:t>
            </a:r>
            <a:r>
              <a:rPr lang="cs-CZ" dirty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76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AC22B-D0F7-46F7-AF55-6CDD11FA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Kaksi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komponenttia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8A0EC9-DEB3-44D3-95B8-0463E0D82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kvalitatiivinen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03B8FF-1642-4FED-9B1B-16D35BC38B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Suhde</a:t>
            </a:r>
            <a:r>
              <a:rPr lang="cs-CZ" dirty="0"/>
              <a:t> </a:t>
            </a:r>
            <a:r>
              <a:rPr lang="cs-CZ" dirty="0" err="1"/>
              <a:t>alkuperäisen</a:t>
            </a:r>
            <a:r>
              <a:rPr lang="cs-CZ" dirty="0"/>
              <a:t> </a:t>
            </a:r>
            <a:r>
              <a:rPr lang="cs-CZ" dirty="0" err="1"/>
              <a:t>adjektiivin</a:t>
            </a:r>
            <a:r>
              <a:rPr lang="cs-CZ" dirty="0"/>
              <a:t> </a:t>
            </a:r>
            <a:r>
              <a:rPr lang="cs-CZ" dirty="0" err="1"/>
              <a:t>paradigmaan</a:t>
            </a:r>
            <a:r>
              <a:rPr lang="cs-CZ" dirty="0"/>
              <a:t> </a:t>
            </a:r>
            <a:r>
              <a:rPr lang="cs-CZ" dirty="0" err="1"/>
              <a:t>näkyvissä</a:t>
            </a:r>
            <a:endParaRPr lang="cs-CZ" dirty="0"/>
          </a:p>
          <a:p>
            <a:r>
              <a:rPr lang="cs-CZ" dirty="0" err="1"/>
              <a:t>Sisäinen</a:t>
            </a:r>
            <a:r>
              <a:rPr lang="cs-CZ" dirty="0"/>
              <a:t> </a:t>
            </a:r>
            <a:r>
              <a:rPr lang="cs-CZ" dirty="0" err="1"/>
              <a:t>merkitys</a:t>
            </a:r>
            <a:r>
              <a:rPr lang="cs-CZ" dirty="0"/>
              <a:t> </a:t>
            </a:r>
            <a:r>
              <a:rPr lang="cs-CZ" dirty="0" err="1"/>
              <a:t>vaikuttaa</a:t>
            </a:r>
            <a:r>
              <a:rPr lang="cs-CZ" dirty="0"/>
              <a:t> </a:t>
            </a:r>
            <a:r>
              <a:rPr lang="cs-CZ" dirty="0" err="1"/>
              <a:t>kollokaatteihin</a:t>
            </a:r>
            <a:r>
              <a:rPr lang="cs-CZ" dirty="0"/>
              <a:t> – </a:t>
            </a:r>
            <a:r>
              <a:rPr lang="cs-CZ" dirty="0" err="1"/>
              <a:t>rajattu</a:t>
            </a:r>
            <a:r>
              <a:rPr lang="cs-CZ" dirty="0"/>
              <a:t> </a:t>
            </a:r>
            <a:r>
              <a:rPr lang="cs-CZ" dirty="0" err="1"/>
              <a:t>konteksti</a:t>
            </a:r>
            <a:endParaRPr lang="cs-CZ" dirty="0"/>
          </a:p>
          <a:p>
            <a:r>
              <a:rPr lang="cs-CZ" dirty="0" err="1"/>
              <a:t>Konkreettinen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8E6275-74D1-4D6C-BCCA-14FEC558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kvantitatiivinen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387171-32C7-4B1A-ACC8-D47BB4DAE8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uusi</a:t>
            </a:r>
            <a:r>
              <a:rPr lang="cs-CZ" dirty="0"/>
              <a:t> </a:t>
            </a:r>
            <a:r>
              <a:rPr lang="cs-CZ" dirty="0" err="1"/>
              <a:t>leksikaalistunut</a:t>
            </a:r>
            <a:r>
              <a:rPr lang="cs-CZ" dirty="0"/>
              <a:t> </a:t>
            </a:r>
            <a:r>
              <a:rPr lang="cs-CZ" dirty="0" err="1"/>
              <a:t>merkitys</a:t>
            </a:r>
            <a:endParaRPr lang="cs-CZ" dirty="0"/>
          </a:p>
          <a:p>
            <a:r>
              <a:rPr lang="cs-CZ" dirty="0" err="1"/>
              <a:t>Monipuolinen</a:t>
            </a:r>
            <a:r>
              <a:rPr lang="cs-CZ" dirty="0"/>
              <a:t> </a:t>
            </a:r>
            <a:r>
              <a:rPr lang="cs-CZ" dirty="0" err="1"/>
              <a:t>konteksti</a:t>
            </a:r>
            <a:endParaRPr lang="cs-CZ" dirty="0"/>
          </a:p>
          <a:p>
            <a:r>
              <a:rPr lang="cs-CZ" dirty="0" err="1"/>
              <a:t>Abstraktinen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27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14CD64-79C6-5D63-B7DB-6ABCB4D6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cs-CZ" sz="2800" dirty="0" err="1"/>
              <a:t>Yleisimpiä</a:t>
            </a:r>
            <a:r>
              <a:rPr lang="cs-CZ" sz="2800" dirty="0"/>
              <a:t> </a:t>
            </a:r>
            <a:r>
              <a:rPr lang="cs-CZ" sz="2800" dirty="0" err="1"/>
              <a:t>intensiteettisanoja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9567CF-93F6-9488-3032-B04C4A4F4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48" y="54960"/>
            <a:ext cx="8395581" cy="72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5F70F-2143-F9A4-07F6-126EF3D4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Toistuvia</a:t>
            </a:r>
            <a:r>
              <a:rPr lang="cs-CZ" dirty="0"/>
              <a:t> </a:t>
            </a:r>
            <a:r>
              <a:rPr lang="cs-CZ" dirty="0" err="1"/>
              <a:t>merkityksiä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F6BE42-9AF0-88EB-F233-62F6A1273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SUHDE NORMIIN</a:t>
            </a:r>
          </a:p>
          <a:p>
            <a:pPr lvl="1"/>
            <a:r>
              <a:rPr lang="cs-CZ" dirty="0" err="1"/>
              <a:t>kokonaan</a:t>
            </a:r>
            <a:r>
              <a:rPr lang="cs-CZ" dirty="0"/>
              <a:t> </a:t>
            </a:r>
            <a:r>
              <a:rPr lang="cs-CZ" dirty="0" err="1"/>
              <a:t>yleisimmät</a:t>
            </a:r>
            <a:r>
              <a:rPr lang="cs-CZ" dirty="0"/>
              <a:t>, </a:t>
            </a:r>
            <a:r>
              <a:rPr lang="cs-CZ" dirty="0" err="1"/>
              <a:t>joskus</a:t>
            </a:r>
            <a:r>
              <a:rPr lang="cs-CZ" dirty="0"/>
              <a:t> </a:t>
            </a:r>
            <a:r>
              <a:rPr lang="cs-CZ" dirty="0" err="1"/>
              <a:t>samasta</a:t>
            </a:r>
            <a:r>
              <a:rPr lang="cs-CZ" dirty="0"/>
              <a:t> </a:t>
            </a:r>
            <a:r>
              <a:rPr lang="cs-CZ" dirty="0" err="1"/>
              <a:t>vartalosta</a:t>
            </a:r>
            <a:r>
              <a:rPr lang="cs-CZ" dirty="0"/>
              <a:t> </a:t>
            </a:r>
            <a:r>
              <a:rPr lang="cs-CZ" dirty="0" err="1"/>
              <a:t>johdetut</a:t>
            </a:r>
            <a:r>
              <a:rPr lang="cs-CZ" dirty="0"/>
              <a:t> </a:t>
            </a:r>
            <a:r>
              <a:rPr lang="cs-CZ" dirty="0" err="1"/>
              <a:t>vastakohdat</a:t>
            </a:r>
            <a:r>
              <a:rPr lang="cs-CZ" dirty="0"/>
              <a:t> (</a:t>
            </a:r>
            <a:r>
              <a:rPr lang="cs-CZ" i="1" dirty="0" err="1"/>
              <a:t>sopivan</a:t>
            </a:r>
            <a:r>
              <a:rPr lang="cs-CZ" i="1" dirty="0"/>
              <a:t> – </a:t>
            </a:r>
            <a:r>
              <a:rPr lang="cs-CZ" i="1" dirty="0" err="1"/>
              <a:t>sopimattoman</a:t>
            </a:r>
            <a:r>
              <a:rPr lang="cs-CZ" i="1" dirty="0"/>
              <a:t>, </a:t>
            </a:r>
            <a:r>
              <a:rPr lang="cs-CZ" i="1" dirty="0" err="1"/>
              <a:t>kohtuullisen</a:t>
            </a:r>
            <a:r>
              <a:rPr lang="cs-CZ" i="1" dirty="0"/>
              <a:t> – </a:t>
            </a:r>
            <a:r>
              <a:rPr lang="cs-CZ" i="1" dirty="0" err="1"/>
              <a:t>kohtuuttoman</a:t>
            </a:r>
            <a:r>
              <a:rPr lang="cs-CZ" dirty="0"/>
              <a:t>), </a:t>
            </a:r>
            <a:r>
              <a:rPr lang="cs-CZ" dirty="0" err="1"/>
              <a:t>usein</a:t>
            </a:r>
            <a:r>
              <a:rPr lang="cs-CZ" dirty="0"/>
              <a:t> </a:t>
            </a:r>
            <a:r>
              <a:rPr lang="cs-CZ" dirty="0" err="1"/>
              <a:t>normaalin</a:t>
            </a:r>
            <a:r>
              <a:rPr lang="cs-CZ" dirty="0"/>
              <a:t> </a:t>
            </a:r>
            <a:r>
              <a:rPr lang="cs-CZ" dirty="0" err="1"/>
              <a:t>määrän</a:t>
            </a:r>
            <a:r>
              <a:rPr lang="cs-CZ" dirty="0"/>
              <a:t> </a:t>
            </a:r>
            <a:r>
              <a:rPr lang="cs-CZ" dirty="0" err="1"/>
              <a:t>ilmaiseminen</a:t>
            </a:r>
            <a:r>
              <a:rPr lang="cs-CZ" dirty="0"/>
              <a:t> – </a:t>
            </a:r>
            <a:r>
              <a:rPr lang="cs-CZ" dirty="0" err="1"/>
              <a:t>tällaisia</a:t>
            </a:r>
            <a:r>
              <a:rPr lang="cs-CZ" dirty="0"/>
              <a:t> </a:t>
            </a:r>
            <a:r>
              <a:rPr lang="cs-CZ" dirty="0" err="1"/>
              <a:t>astemääritteitä</a:t>
            </a:r>
            <a:r>
              <a:rPr lang="cs-CZ" dirty="0"/>
              <a:t> on </a:t>
            </a:r>
            <a:r>
              <a:rPr lang="cs-CZ" dirty="0" err="1"/>
              <a:t>vähän</a:t>
            </a:r>
            <a:r>
              <a:rPr lang="cs-CZ" dirty="0"/>
              <a:t>, </a:t>
            </a:r>
            <a:r>
              <a:rPr lang="cs-CZ" dirty="0" err="1"/>
              <a:t>mutta</a:t>
            </a:r>
            <a:r>
              <a:rPr lang="cs-CZ" dirty="0"/>
              <a:t> </a:t>
            </a:r>
            <a:r>
              <a:rPr lang="cs-CZ" dirty="0" err="1"/>
              <a:t>frekvenssit</a:t>
            </a:r>
            <a:r>
              <a:rPr lang="cs-CZ" dirty="0"/>
              <a:t> ovat </a:t>
            </a:r>
            <a:r>
              <a:rPr lang="cs-CZ" dirty="0" err="1"/>
              <a:t>isoja</a:t>
            </a:r>
            <a:endParaRPr lang="cs-CZ" dirty="0"/>
          </a:p>
          <a:p>
            <a:pPr lvl="1"/>
            <a:r>
              <a:rPr lang="fi-FI" i="1" dirty="0"/>
              <a:t>erityisen, suhteellisen, sopivan, poikeuksellisen, turhan, kohtuullisen, melkoisen, kohtalaisen, epätavallisen, tyypillisen</a:t>
            </a:r>
            <a:r>
              <a:rPr lang="cs-CZ" dirty="0"/>
              <a:t>,…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KOKO</a:t>
            </a:r>
          </a:p>
          <a:p>
            <a:pPr lvl="1"/>
            <a:r>
              <a:rPr lang="cs-CZ" dirty="0" err="1"/>
              <a:t>Normista</a:t>
            </a:r>
            <a:r>
              <a:rPr lang="cs-CZ" dirty="0"/>
              <a:t> </a:t>
            </a:r>
            <a:r>
              <a:rPr lang="cs-CZ" dirty="0" err="1"/>
              <a:t>poikeaminen</a:t>
            </a:r>
            <a:r>
              <a:rPr lang="cs-CZ" dirty="0"/>
              <a:t>, </a:t>
            </a:r>
            <a:r>
              <a:rPr lang="cs-CZ" dirty="0" err="1"/>
              <a:t>ryhmässä</a:t>
            </a:r>
            <a:r>
              <a:rPr lang="cs-CZ" dirty="0"/>
              <a:t> on </a:t>
            </a:r>
            <a:r>
              <a:rPr lang="cs-CZ" dirty="0" err="1"/>
              <a:t>skaala</a:t>
            </a:r>
            <a:r>
              <a:rPr lang="cs-CZ" dirty="0"/>
              <a:t>: </a:t>
            </a:r>
            <a:r>
              <a:rPr lang="cs-CZ" i="1" dirty="0" err="1"/>
              <a:t>pikkusen</a:t>
            </a:r>
            <a:r>
              <a:rPr lang="cs-CZ" i="1" dirty="0"/>
              <a:t> → </a:t>
            </a:r>
            <a:r>
              <a:rPr lang="cs-CZ" i="1" dirty="0" err="1"/>
              <a:t>äärettömän</a:t>
            </a:r>
            <a:endParaRPr lang="cs-CZ" i="1" dirty="0"/>
          </a:p>
          <a:p>
            <a:pPr lvl="1"/>
            <a:r>
              <a:rPr lang="fi-FI" i="1" dirty="0"/>
              <a:t>valtavan, äärettömän, suunnattoman, pikkuisen, loputtoman, mittaamattoman, mitättömän</a:t>
            </a:r>
            <a:r>
              <a:rPr lang="cs-CZ" i="1" dirty="0"/>
              <a:t>,…</a:t>
            </a:r>
            <a:r>
              <a:rPr lang="fi-FI" i="1" dirty="0"/>
              <a:t> </a:t>
            </a:r>
            <a:endParaRPr lang="cs-CZ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7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D0C72-67AD-E095-C372-1E5C81AB5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836"/>
            <a:ext cx="10515600" cy="5902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TAUSTALLA JÄRKI, YMMÄRTÄMINEN</a:t>
            </a:r>
          </a:p>
          <a:p>
            <a:pPr lvl="1"/>
            <a:r>
              <a:rPr lang="fi-FI" i="1" dirty="0"/>
              <a:t>älyttömän, mielettömän, käsittämättömän, järjettömän, tajuttoman</a:t>
            </a:r>
            <a:r>
              <a:rPr lang="cs-CZ" i="1" dirty="0"/>
              <a:t>, </a:t>
            </a:r>
            <a:r>
              <a:rPr lang="cs-CZ" i="1" dirty="0" err="1"/>
              <a:t>tolkuttoman</a:t>
            </a:r>
            <a:r>
              <a:rPr lang="cs-CZ" dirty="0"/>
              <a:t>,…</a:t>
            </a:r>
          </a:p>
          <a:p>
            <a:pPr lvl="1"/>
            <a:r>
              <a:rPr lang="cs-CZ" dirty="0" err="1"/>
              <a:t>lähellä</a:t>
            </a:r>
            <a:r>
              <a:rPr lang="cs-CZ" dirty="0"/>
              <a:t> </a:t>
            </a:r>
            <a:r>
              <a:rPr lang="cs-CZ" dirty="0" err="1"/>
              <a:t>myös</a:t>
            </a:r>
            <a:r>
              <a:rPr lang="cs-CZ" dirty="0"/>
              <a:t> </a:t>
            </a:r>
            <a:r>
              <a:rPr lang="cs-CZ" dirty="0" err="1"/>
              <a:t>hulluus</a:t>
            </a:r>
            <a:r>
              <a:rPr lang="cs-CZ" dirty="0"/>
              <a:t>, </a:t>
            </a:r>
            <a:r>
              <a:rPr lang="cs-CZ" dirty="0" err="1"/>
              <a:t>hurjuus</a:t>
            </a:r>
            <a:r>
              <a:rPr lang="cs-CZ" dirty="0"/>
              <a:t>, </a:t>
            </a:r>
            <a:r>
              <a:rPr lang="cs-CZ" dirty="0" err="1"/>
              <a:t>kummallisuus</a:t>
            </a:r>
            <a:r>
              <a:rPr lang="cs-CZ" dirty="0"/>
              <a:t>, </a:t>
            </a:r>
            <a:r>
              <a:rPr lang="cs-CZ" dirty="0" err="1"/>
              <a:t>ylivoimaisuus</a:t>
            </a:r>
            <a:r>
              <a:rPr lang="cs-CZ" dirty="0"/>
              <a:t> → </a:t>
            </a:r>
            <a:r>
              <a:rPr lang="cs-CZ" dirty="0" err="1"/>
              <a:t>kontrollin</a:t>
            </a:r>
            <a:r>
              <a:rPr lang="cs-CZ" dirty="0"/>
              <a:t> </a:t>
            </a:r>
            <a:r>
              <a:rPr lang="cs-CZ" dirty="0" err="1"/>
              <a:t>ulkopuolella</a:t>
            </a:r>
            <a:r>
              <a:rPr lang="cs-CZ" dirty="0"/>
              <a:t>: </a:t>
            </a:r>
            <a:r>
              <a:rPr lang="cs-CZ" i="1" dirty="0" err="1"/>
              <a:t>hullun</a:t>
            </a:r>
            <a:r>
              <a:rPr lang="cs-CZ" i="1" dirty="0"/>
              <a:t>, </a:t>
            </a:r>
            <a:r>
              <a:rPr lang="cs-CZ" i="1" dirty="0" err="1"/>
              <a:t>hurjan</a:t>
            </a:r>
            <a:r>
              <a:rPr lang="cs-CZ" i="1" dirty="0"/>
              <a:t>, </a:t>
            </a:r>
            <a:r>
              <a:rPr lang="cs-CZ" i="1" dirty="0" err="1"/>
              <a:t>hillittömän</a:t>
            </a:r>
            <a:r>
              <a:rPr lang="cs-CZ" i="1" dirty="0"/>
              <a:t>, </a:t>
            </a:r>
            <a:r>
              <a:rPr lang="cs-CZ" i="1" dirty="0" err="1"/>
              <a:t>huiman</a:t>
            </a:r>
            <a:r>
              <a:rPr lang="cs-CZ" i="1" dirty="0"/>
              <a:t>, </a:t>
            </a:r>
            <a:r>
              <a:rPr lang="cs-CZ" i="1" dirty="0" err="1"/>
              <a:t>oudon</a:t>
            </a:r>
            <a:r>
              <a:rPr lang="cs-CZ" i="1" dirty="0"/>
              <a:t>, </a:t>
            </a:r>
            <a:r>
              <a:rPr lang="cs-CZ" i="1" dirty="0" err="1"/>
              <a:t>kummallisen</a:t>
            </a:r>
            <a:r>
              <a:rPr lang="cs-CZ" i="1" dirty="0"/>
              <a:t>, </a:t>
            </a:r>
            <a:r>
              <a:rPr lang="cs-CZ" i="1" dirty="0" err="1"/>
              <a:t>omituisen</a:t>
            </a:r>
            <a:r>
              <a:rPr lang="cs-CZ" i="1" dirty="0"/>
              <a:t>, </a:t>
            </a:r>
            <a:r>
              <a:rPr lang="cs-CZ" i="1" dirty="0" err="1"/>
              <a:t>ylivoimaisen</a:t>
            </a:r>
            <a:r>
              <a:rPr lang="cs-CZ" i="1" dirty="0"/>
              <a:t>…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POSITIIVINEN TUNNE, ARVOSTELU</a:t>
            </a:r>
          </a:p>
          <a:p>
            <a:pPr lvl="1"/>
            <a:r>
              <a:rPr lang="cs-CZ" dirty="0" err="1"/>
              <a:t>poikeavuus</a:t>
            </a:r>
            <a:r>
              <a:rPr lang="cs-CZ" dirty="0"/>
              <a:t> </a:t>
            </a:r>
            <a:r>
              <a:rPr lang="cs-CZ" dirty="0" err="1"/>
              <a:t>normista</a:t>
            </a:r>
            <a:r>
              <a:rPr lang="cs-CZ" dirty="0"/>
              <a:t> on </a:t>
            </a:r>
            <a:r>
              <a:rPr lang="cs-CZ" dirty="0" err="1"/>
              <a:t>positiivinen</a:t>
            </a:r>
            <a:r>
              <a:rPr lang="cs-CZ" dirty="0"/>
              <a:t> – </a:t>
            </a:r>
            <a:r>
              <a:rPr lang="cs-CZ" dirty="0" err="1"/>
              <a:t>luultavasti</a:t>
            </a:r>
            <a:r>
              <a:rPr lang="cs-CZ" dirty="0"/>
              <a:t> </a:t>
            </a:r>
            <a:r>
              <a:rPr lang="cs-CZ" dirty="0" err="1"/>
              <a:t>ei</a:t>
            </a:r>
            <a:r>
              <a:rPr lang="cs-CZ" dirty="0"/>
              <a:t> </a:t>
            </a:r>
            <a:r>
              <a:rPr lang="cs-CZ" dirty="0" err="1"/>
              <a:t>ole</a:t>
            </a:r>
            <a:r>
              <a:rPr lang="cs-CZ" dirty="0"/>
              <a:t> </a:t>
            </a:r>
            <a:r>
              <a:rPr lang="cs-CZ" dirty="0" err="1"/>
              <a:t>niin</a:t>
            </a:r>
            <a:r>
              <a:rPr lang="cs-CZ" dirty="0"/>
              <a:t> </a:t>
            </a:r>
            <a:r>
              <a:rPr lang="cs-CZ" dirty="0" err="1"/>
              <a:t>suuri</a:t>
            </a:r>
            <a:r>
              <a:rPr lang="cs-CZ" dirty="0"/>
              <a:t> – </a:t>
            </a:r>
            <a:r>
              <a:rPr lang="cs-CZ" dirty="0" err="1"/>
              <a:t>myös</a:t>
            </a:r>
            <a:r>
              <a:rPr lang="cs-CZ" dirty="0"/>
              <a:t> </a:t>
            </a:r>
            <a:r>
              <a:rPr lang="cs-CZ" dirty="0" err="1"/>
              <a:t>normiin</a:t>
            </a:r>
            <a:r>
              <a:rPr lang="cs-CZ" dirty="0"/>
              <a:t> </a:t>
            </a:r>
            <a:r>
              <a:rPr lang="cs-CZ" dirty="0" err="1"/>
              <a:t>kuuluvuus</a:t>
            </a:r>
            <a:endParaRPr lang="cs-CZ" dirty="0"/>
          </a:p>
          <a:p>
            <a:pPr lvl="1"/>
            <a:r>
              <a:rPr lang="cs-CZ" dirty="0" err="1"/>
              <a:t>usein</a:t>
            </a:r>
            <a:r>
              <a:rPr lang="cs-CZ" dirty="0"/>
              <a:t> </a:t>
            </a:r>
            <a:r>
              <a:rPr lang="cs-CZ" dirty="0" err="1"/>
              <a:t>kvalitatiivisen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kvantitatiivisen</a:t>
            </a:r>
            <a:r>
              <a:rPr lang="cs-CZ" dirty="0"/>
              <a:t> </a:t>
            </a:r>
            <a:r>
              <a:rPr lang="cs-CZ" dirty="0" err="1"/>
              <a:t>merkityksen</a:t>
            </a:r>
            <a:r>
              <a:rPr lang="cs-CZ" dirty="0"/>
              <a:t> </a:t>
            </a:r>
            <a:r>
              <a:rPr lang="cs-CZ" dirty="0" err="1"/>
              <a:t>rajalla</a:t>
            </a:r>
            <a:r>
              <a:rPr lang="cs-CZ" dirty="0"/>
              <a:t> – monet </a:t>
            </a:r>
            <a:r>
              <a:rPr lang="cs-CZ" dirty="0" err="1"/>
              <a:t>jäivät</a:t>
            </a:r>
            <a:r>
              <a:rPr lang="cs-CZ" dirty="0"/>
              <a:t> </a:t>
            </a:r>
            <a:r>
              <a:rPr lang="cs-CZ" dirty="0" err="1"/>
              <a:t>pois</a:t>
            </a:r>
            <a:r>
              <a:rPr lang="cs-CZ" dirty="0"/>
              <a:t> </a:t>
            </a:r>
            <a:r>
              <a:rPr lang="cs-CZ" dirty="0" err="1"/>
              <a:t>tutkimuksesta</a:t>
            </a:r>
            <a:endParaRPr lang="cs-CZ" dirty="0"/>
          </a:p>
          <a:p>
            <a:pPr lvl="1"/>
            <a:r>
              <a:rPr lang="cs-CZ" dirty="0" err="1"/>
              <a:t>joskus</a:t>
            </a:r>
            <a:r>
              <a:rPr lang="cs-CZ" dirty="0"/>
              <a:t> </a:t>
            </a:r>
            <a:r>
              <a:rPr lang="cs-CZ" dirty="0" err="1"/>
              <a:t>uskonnolliset</a:t>
            </a:r>
            <a:r>
              <a:rPr lang="cs-CZ" dirty="0"/>
              <a:t> </a:t>
            </a:r>
            <a:r>
              <a:rPr lang="cs-CZ" dirty="0" err="1"/>
              <a:t>konnotaatiot</a:t>
            </a:r>
            <a:r>
              <a:rPr lang="cs-CZ" dirty="0"/>
              <a:t>: </a:t>
            </a:r>
            <a:r>
              <a:rPr lang="cs-CZ" i="1" dirty="0" err="1"/>
              <a:t>taivaallisen</a:t>
            </a:r>
            <a:r>
              <a:rPr lang="cs-CZ" i="1" dirty="0"/>
              <a:t>, </a:t>
            </a:r>
            <a:r>
              <a:rPr lang="cs-CZ" i="1" dirty="0" err="1"/>
              <a:t>autuaan</a:t>
            </a:r>
            <a:endParaRPr lang="cs-CZ" dirty="0"/>
          </a:p>
          <a:p>
            <a:pPr lvl="1"/>
            <a:r>
              <a:rPr lang="cs-CZ" i="1" dirty="0" err="1"/>
              <a:t>ihanan</a:t>
            </a:r>
            <a:r>
              <a:rPr lang="cs-CZ" i="1" dirty="0"/>
              <a:t>, </a:t>
            </a:r>
            <a:r>
              <a:rPr lang="cs-CZ" i="1" dirty="0" err="1"/>
              <a:t>mukavan</a:t>
            </a:r>
            <a:r>
              <a:rPr lang="cs-CZ" i="1" dirty="0"/>
              <a:t>, </a:t>
            </a:r>
            <a:r>
              <a:rPr lang="cs-CZ" i="1" dirty="0" err="1"/>
              <a:t>erinomaisen</a:t>
            </a:r>
            <a:r>
              <a:rPr lang="cs-CZ" i="1" dirty="0"/>
              <a:t>, </a:t>
            </a:r>
            <a:r>
              <a:rPr lang="cs-CZ" i="1" dirty="0" err="1"/>
              <a:t>suloisen</a:t>
            </a:r>
            <a:r>
              <a:rPr lang="cs-CZ" i="1" dirty="0"/>
              <a:t>, </a:t>
            </a:r>
            <a:r>
              <a:rPr lang="cs-CZ" i="1" dirty="0" err="1"/>
              <a:t>turvallisen</a:t>
            </a:r>
            <a:r>
              <a:rPr lang="cs-CZ" i="1" dirty="0"/>
              <a:t>,…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NEGATIIVINEN TUNNE, ARVOSTELU</a:t>
            </a:r>
          </a:p>
          <a:p>
            <a:pPr lvl="1"/>
            <a:r>
              <a:rPr lang="cs-CZ" dirty="0" err="1"/>
              <a:t>paljon</a:t>
            </a:r>
            <a:r>
              <a:rPr lang="cs-CZ" dirty="0"/>
              <a:t> </a:t>
            </a:r>
            <a:r>
              <a:rPr lang="cs-CZ" dirty="0" err="1"/>
              <a:t>isompi</a:t>
            </a:r>
            <a:r>
              <a:rPr lang="cs-CZ" dirty="0"/>
              <a:t> </a:t>
            </a:r>
            <a:r>
              <a:rPr lang="cs-CZ" dirty="0" err="1"/>
              <a:t>ryhmä</a:t>
            </a:r>
            <a:r>
              <a:rPr lang="cs-CZ" dirty="0"/>
              <a:t> </a:t>
            </a:r>
            <a:r>
              <a:rPr lang="cs-CZ" dirty="0" err="1"/>
              <a:t>kuin</a:t>
            </a:r>
            <a:r>
              <a:rPr lang="cs-CZ" dirty="0"/>
              <a:t> </a:t>
            </a:r>
            <a:r>
              <a:rPr lang="cs-CZ" dirty="0" err="1"/>
              <a:t>edellinen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poikeavuus</a:t>
            </a:r>
            <a:r>
              <a:rPr lang="cs-CZ" dirty="0"/>
              <a:t> </a:t>
            </a:r>
            <a:r>
              <a:rPr lang="cs-CZ" dirty="0" err="1"/>
              <a:t>ylittää</a:t>
            </a:r>
            <a:r>
              <a:rPr lang="cs-CZ" dirty="0"/>
              <a:t> </a:t>
            </a:r>
            <a:r>
              <a:rPr lang="cs-CZ" dirty="0" err="1"/>
              <a:t>rajan</a:t>
            </a:r>
            <a:r>
              <a:rPr lang="cs-CZ" dirty="0"/>
              <a:t> – </a:t>
            </a:r>
            <a:r>
              <a:rPr lang="cs-CZ" dirty="0" err="1"/>
              <a:t>tarve</a:t>
            </a:r>
            <a:r>
              <a:rPr lang="cs-CZ" dirty="0"/>
              <a:t> </a:t>
            </a:r>
            <a:r>
              <a:rPr lang="cs-CZ" dirty="0" err="1"/>
              <a:t>korostaa</a:t>
            </a:r>
            <a:r>
              <a:rPr lang="cs-CZ" dirty="0"/>
              <a:t> </a:t>
            </a:r>
            <a:r>
              <a:rPr lang="cs-CZ" dirty="0" err="1"/>
              <a:t>tätä</a:t>
            </a:r>
            <a:r>
              <a:rPr lang="cs-CZ" dirty="0"/>
              <a:t> </a:t>
            </a:r>
          </a:p>
          <a:p>
            <a:pPr lvl="1"/>
            <a:r>
              <a:rPr lang="cs-CZ" i="1" dirty="0" err="1"/>
              <a:t>hirveän</a:t>
            </a:r>
            <a:r>
              <a:rPr lang="cs-CZ" i="1" dirty="0"/>
              <a:t>, </a:t>
            </a:r>
            <a:r>
              <a:rPr lang="cs-CZ" i="1" dirty="0" err="1"/>
              <a:t>kauhean</a:t>
            </a:r>
            <a:r>
              <a:rPr lang="cs-CZ" i="1" dirty="0"/>
              <a:t>, </a:t>
            </a:r>
            <a:r>
              <a:rPr lang="cs-CZ" i="1" dirty="0" err="1"/>
              <a:t>kamalan</a:t>
            </a:r>
            <a:r>
              <a:rPr lang="cs-CZ" i="1" dirty="0"/>
              <a:t>, </a:t>
            </a:r>
            <a:r>
              <a:rPr lang="cs-CZ" i="1" dirty="0" err="1"/>
              <a:t>hirmuisen</a:t>
            </a:r>
            <a:endParaRPr lang="cs-CZ" dirty="0"/>
          </a:p>
          <a:p>
            <a:pPr lvl="1"/>
            <a:r>
              <a:rPr lang="fi-FI" i="1" dirty="0"/>
              <a:t>ikävän, toivottoman, harmillisen, tuskallisen, surkean, onnettoman</a:t>
            </a:r>
            <a:r>
              <a:rPr lang="cs-CZ" i="1" dirty="0"/>
              <a:t>, </a:t>
            </a:r>
            <a:r>
              <a:rPr lang="cs-CZ" i="1" dirty="0" err="1"/>
              <a:t>karun</a:t>
            </a:r>
            <a:r>
              <a:rPr lang="cs-CZ" i="1" dirty="0"/>
              <a:t>, </a:t>
            </a:r>
            <a:r>
              <a:rPr lang="cs-CZ" i="1" dirty="0" err="1"/>
              <a:t>tylsän</a:t>
            </a:r>
            <a:r>
              <a:rPr lang="cs-CZ" i="1" dirty="0"/>
              <a:t>, </a:t>
            </a:r>
            <a:r>
              <a:rPr lang="cs-CZ" i="1" dirty="0" err="1"/>
              <a:t>törkeän</a:t>
            </a:r>
            <a:r>
              <a:rPr lang="cs-CZ" i="1" dirty="0"/>
              <a:t>, </a:t>
            </a:r>
            <a:r>
              <a:rPr lang="cs-CZ" i="1" dirty="0" err="1"/>
              <a:t>vaarallisen</a:t>
            </a:r>
            <a:r>
              <a:rPr lang="cs-CZ" i="1" dirty="0"/>
              <a:t>,...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1FBD-1560-5D70-CC22-4659B07D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Kollokaatioiden</a:t>
            </a:r>
            <a:r>
              <a:rPr lang="cs-CZ" dirty="0"/>
              <a:t> </a:t>
            </a:r>
            <a:r>
              <a:rPr lang="cs-CZ" dirty="0" err="1"/>
              <a:t>tutkimus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D254BB-ABCF-A938-802E-C9CB503A5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Mitä</a:t>
            </a:r>
            <a:r>
              <a:rPr lang="cs-CZ" dirty="0"/>
              <a:t> </a:t>
            </a:r>
            <a:r>
              <a:rPr lang="cs-CZ" dirty="0" err="1"/>
              <a:t>kollokaatio</a:t>
            </a:r>
            <a:r>
              <a:rPr lang="cs-CZ" dirty="0"/>
              <a:t> on?</a:t>
            </a:r>
          </a:p>
          <a:p>
            <a:pPr marL="0" indent="0">
              <a:buNone/>
            </a:pPr>
            <a:r>
              <a:rPr lang="cs-CZ" dirty="0" err="1"/>
              <a:t>Tieteen</a:t>
            </a:r>
            <a:r>
              <a:rPr lang="cs-CZ" dirty="0"/>
              <a:t> </a:t>
            </a:r>
            <a:r>
              <a:rPr lang="cs-CZ" dirty="0" err="1"/>
              <a:t>termipankki</a:t>
            </a:r>
            <a:r>
              <a:rPr lang="cs-CZ" dirty="0"/>
              <a:t>: </a:t>
            </a:r>
            <a:r>
              <a:rPr lang="cs-CZ" b="1" dirty="0"/>
              <a:t>„</a:t>
            </a:r>
            <a:r>
              <a:rPr lang="fi-FI" b="1" dirty="0">
                <a:solidFill>
                  <a:schemeClr val="tx1">
                    <a:lumMod val="95000"/>
                  </a:schemeClr>
                </a:solidFill>
              </a:rPr>
              <a:t>usein</a:t>
            </a:r>
            <a:r>
              <a:rPr lang="fi-FI" b="1" dirty="0"/>
              <a:t> yhdessä esiintyvien sanojen muodostama kokonaisuus</a:t>
            </a:r>
            <a:r>
              <a:rPr lang="cs-CZ" b="1" dirty="0"/>
              <a:t>“</a:t>
            </a:r>
          </a:p>
          <a:p>
            <a:pPr marL="0" indent="0">
              <a:buNone/>
            </a:pPr>
            <a:r>
              <a:rPr lang="cs-CZ" dirty="0" err="1"/>
              <a:t>Tietyn</a:t>
            </a:r>
            <a:r>
              <a:rPr lang="cs-CZ" dirty="0"/>
              <a:t> </a:t>
            </a:r>
            <a:r>
              <a:rPr lang="cs-CZ" dirty="0" err="1"/>
              <a:t>sanan</a:t>
            </a:r>
            <a:r>
              <a:rPr lang="cs-CZ" dirty="0"/>
              <a:t> „</a:t>
            </a:r>
            <a:r>
              <a:rPr lang="cs-CZ" dirty="0" err="1"/>
              <a:t>naapurit</a:t>
            </a:r>
            <a:r>
              <a:rPr lang="cs-CZ" dirty="0"/>
              <a:t>“ </a:t>
            </a:r>
            <a:r>
              <a:rPr lang="cs-CZ" dirty="0" err="1"/>
              <a:t>eivät</a:t>
            </a:r>
            <a:r>
              <a:rPr lang="cs-CZ" dirty="0"/>
              <a:t> </a:t>
            </a:r>
            <a:r>
              <a:rPr lang="cs-CZ" dirty="0" err="1"/>
              <a:t>ole</a:t>
            </a:r>
            <a:r>
              <a:rPr lang="cs-CZ" dirty="0"/>
              <a:t> </a:t>
            </a:r>
            <a:r>
              <a:rPr lang="cs-CZ" dirty="0" err="1"/>
              <a:t>vapaassa</a:t>
            </a:r>
            <a:r>
              <a:rPr lang="cs-CZ" dirty="0"/>
              <a:t> </a:t>
            </a:r>
            <a:r>
              <a:rPr lang="cs-CZ" dirty="0" err="1"/>
              <a:t>valinnassa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riippuu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sekä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todellisesta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maailmasta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esm</a:t>
            </a:r>
            <a:r>
              <a:rPr lang="cs-CZ" dirty="0">
                <a:sym typeface="Wingdings" panose="05000000000000000000" pitchFamily="2" charset="2"/>
              </a:rPr>
              <a:t>. </a:t>
            </a:r>
            <a:r>
              <a:rPr lang="cs-CZ" i="1" dirty="0" err="1">
                <a:sym typeface="Wingdings" panose="05000000000000000000" pitchFamily="2" charset="2"/>
              </a:rPr>
              <a:t>sininen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taivas</a:t>
            </a:r>
            <a:r>
              <a:rPr lang="cs-CZ" i="1" dirty="0">
                <a:sym typeface="Wingdings" panose="05000000000000000000" pitchFamily="2" charset="2"/>
              </a:rPr>
              <a:t>, </a:t>
            </a:r>
            <a:r>
              <a:rPr lang="cs-CZ" i="1" dirty="0" err="1">
                <a:sym typeface="Wingdings" panose="05000000000000000000" pitchFamily="2" charset="2"/>
              </a:rPr>
              <a:t>valkoinen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lumi</a:t>
            </a:r>
            <a:r>
              <a:rPr lang="cs-CZ" i="1" dirty="0">
                <a:sym typeface="Wingdings" panose="05000000000000000000" pitchFamily="2" charset="2"/>
              </a:rPr>
              <a:t>, </a:t>
            </a:r>
            <a:r>
              <a:rPr lang="cs-CZ" i="1" dirty="0" err="1">
                <a:sym typeface="Wingdings" panose="05000000000000000000" pitchFamily="2" charset="2"/>
              </a:rPr>
              <a:t>koira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haukkuu</a:t>
            </a:r>
            <a:r>
              <a:rPr lang="cs-CZ" dirty="0">
                <a:sym typeface="Wingdings" panose="05000000000000000000" pitchFamily="2" charset="2"/>
              </a:rPr>
              <a:t>) </a:t>
            </a:r>
            <a:r>
              <a:rPr lang="cs-CZ" dirty="0" err="1">
                <a:sym typeface="Wingdings" panose="05000000000000000000" pitchFamily="2" charset="2"/>
              </a:rPr>
              <a:t>että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kielellisestä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vakiintumisesta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säännöistä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esm</a:t>
            </a:r>
            <a:r>
              <a:rPr lang="cs-CZ" dirty="0">
                <a:sym typeface="Wingdings" panose="05000000000000000000" pitchFamily="2" charset="2"/>
              </a:rPr>
              <a:t>. </a:t>
            </a:r>
            <a:r>
              <a:rPr lang="cs-CZ" dirty="0" err="1">
                <a:sym typeface="Wingdings" panose="05000000000000000000" pitchFamily="2" charset="2"/>
              </a:rPr>
              <a:t>idiomit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englanti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i="1" dirty="0">
                <a:sym typeface="Wingdings" panose="05000000000000000000" pitchFamily="2" charset="2"/>
              </a:rPr>
              <a:t>make a </a:t>
            </a:r>
            <a:r>
              <a:rPr lang="cs-CZ" i="1" dirty="0" err="1">
                <a:sym typeface="Wingdings" panose="05000000000000000000" pitchFamily="2" charset="2"/>
              </a:rPr>
              <a:t>phone</a:t>
            </a:r>
            <a:r>
              <a:rPr lang="cs-CZ" i="1" dirty="0">
                <a:sym typeface="Wingdings" panose="05000000000000000000" pitchFamily="2" charset="2"/>
              </a:rPr>
              <a:t> call/*do a </a:t>
            </a:r>
            <a:r>
              <a:rPr lang="cs-CZ" i="1" dirty="0" err="1">
                <a:sym typeface="Wingdings" panose="05000000000000000000" pitchFamily="2" charset="2"/>
              </a:rPr>
              <a:t>phone</a:t>
            </a:r>
            <a:r>
              <a:rPr lang="cs-CZ" i="1" dirty="0">
                <a:sym typeface="Wingdings" panose="05000000000000000000" pitchFamily="2" charset="2"/>
              </a:rPr>
              <a:t> call.)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1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79A08-81F2-FB1F-A548-D9EB0C26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Edellinen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tutkimukseni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35FF8-036E-D6F2-16CA-8FE48B14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 err="1"/>
              <a:t>Eri</a:t>
            </a:r>
            <a:r>
              <a:rPr lang="cs-CZ" dirty="0"/>
              <a:t> </a:t>
            </a:r>
            <a:r>
              <a:rPr lang="cs-CZ" dirty="0" err="1"/>
              <a:t>ryhmien</a:t>
            </a:r>
            <a:r>
              <a:rPr lang="cs-CZ" dirty="0"/>
              <a:t> </a:t>
            </a:r>
            <a:r>
              <a:rPr lang="cs-CZ" dirty="0" err="1"/>
              <a:t>semanttiset</a:t>
            </a:r>
            <a:r>
              <a:rPr lang="cs-CZ" dirty="0"/>
              <a:t> </a:t>
            </a:r>
            <a:r>
              <a:rPr lang="cs-CZ" dirty="0" err="1"/>
              <a:t>preferenssit</a:t>
            </a:r>
            <a:r>
              <a:rPr lang="cs-CZ" dirty="0"/>
              <a:t> </a:t>
            </a:r>
            <a:r>
              <a:rPr lang="cs-CZ" dirty="0" err="1"/>
              <a:t>eroavan</a:t>
            </a:r>
            <a:r>
              <a:rPr lang="cs-CZ" dirty="0"/>
              <a:t> </a:t>
            </a:r>
            <a:r>
              <a:rPr lang="cs-CZ" dirty="0" err="1"/>
              <a:t>toisistaan</a:t>
            </a:r>
            <a:endParaRPr lang="cs-CZ" dirty="0"/>
          </a:p>
          <a:p>
            <a:pPr lvl="1"/>
            <a:r>
              <a:rPr lang="cs-CZ" dirty="0" err="1"/>
              <a:t>Iso</a:t>
            </a:r>
            <a:r>
              <a:rPr lang="cs-CZ" dirty="0"/>
              <a:t> koko (</a:t>
            </a:r>
            <a:r>
              <a:rPr lang="cs-CZ" i="1" dirty="0" err="1"/>
              <a:t>valtavan</a:t>
            </a:r>
            <a:r>
              <a:rPr lang="cs-CZ" i="1" dirty="0"/>
              <a:t>, </a:t>
            </a:r>
            <a:r>
              <a:rPr lang="cs-CZ" i="1" dirty="0" err="1"/>
              <a:t>äärettömän</a:t>
            </a:r>
            <a:r>
              <a:rPr lang="cs-CZ" i="1" dirty="0"/>
              <a:t>, </a:t>
            </a:r>
            <a:r>
              <a:rPr lang="cs-CZ" i="1" dirty="0" err="1"/>
              <a:t>suunnattoman</a:t>
            </a:r>
            <a:r>
              <a:rPr lang="cs-CZ" dirty="0"/>
              <a:t>) – </a:t>
            </a:r>
            <a:r>
              <a:rPr lang="cs-CZ" dirty="0" err="1"/>
              <a:t>kokoa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hyvyyttä</a:t>
            </a:r>
            <a:r>
              <a:rPr lang="cs-CZ" dirty="0"/>
              <a:t>, </a:t>
            </a:r>
            <a:r>
              <a:rPr lang="cs-CZ" dirty="0" err="1"/>
              <a:t>positiivista</a:t>
            </a:r>
            <a:r>
              <a:rPr lang="cs-CZ" dirty="0"/>
              <a:t> </a:t>
            </a:r>
            <a:r>
              <a:rPr lang="cs-CZ" dirty="0" err="1"/>
              <a:t>arvostelua</a:t>
            </a:r>
            <a:r>
              <a:rPr lang="cs-CZ" dirty="0"/>
              <a:t> </a:t>
            </a:r>
            <a:r>
              <a:rPr lang="cs-CZ" dirty="0" err="1"/>
              <a:t>tarkoittavat</a:t>
            </a:r>
            <a:r>
              <a:rPr lang="cs-CZ" dirty="0"/>
              <a:t> </a:t>
            </a:r>
            <a:r>
              <a:rPr lang="cs-CZ" dirty="0" err="1"/>
              <a:t>kollokaatit</a:t>
            </a:r>
            <a:endParaRPr lang="cs-CZ" dirty="0"/>
          </a:p>
          <a:p>
            <a:pPr lvl="1"/>
            <a:r>
              <a:rPr lang="cs-CZ" dirty="0" err="1"/>
              <a:t>Järki</a:t>
            </a:r>
            <a:r>
              <a:rPr lang="cs-CZ" dirty="0"/>
              <a:t> (</a:t>
            </a:r>
            <a:r>
              <a:rPr lang="cs-CZ" i="1" dirty="0" err="1"/>
              <a:t>älyttömän</a:t>
            </a:r>
            <a:r>
              <a:rPr lang="cs-CZ" i="1" dirty="0"/>
              <a:t>, </a:t>
            </a:r>
            <a:r>
              <a:rPr lang="cs-CZ" i="1" dirty="0" err="1"/>
              <a:t>mielettömän</a:t>
            </a:r>
            <a:r>
              <a:rPr lang="cs-CZ" i="1" dirty="0"/>
              <a:t>, </a:t>
            </a:r>
            <a:r>
              <a:rPr lang="cs-CZ" i="1" dirty="0" err="1"/>
              <a:t>järjettömän</a:t>
            </a:r>
            <a:r>
              <a:rPr lang="cs-CZ" dirty="0"/>
              <a:t>) - </a:t>
            </a:r>
            <a:r>
              <a:rPr lang="cs-CZ" dirty="0" err="1"/>
              <a:t>hyvyyttä</a:t>
            </a:r>
            <a:r>
              <a:rPr lang="cs-CZ" dirty="0"/>
              <a:t>, </a:t>
            </a:r>
            <a:r>
              <a:rPr lang="cs-CZ" dirty="0" err="1"/>
              <a:t>positiivista</a:t>
            </a:r>
            <a:r>
              <a:rPr lang="cs-CZ" dirty="0"/>
              <a:t> </a:t>
            </a:r>
            <a:r>
              <a:rPr lang="cs-CZ" dirty="0" err="1"/>
              <a:t>arvostelua</a:t>
            </a:r>
            <a:r>
              <a:rPr lang="cs-CZ" dirty="0"/>
              <a:t> </a:t>
            </a:r>
            <a:r>
              <a:rPr lang="cs-CZ" dirty="0" err="1"/>
              <a:t>tarkoittavat</a:t>
            </a:r>
            <a:r>
              <a:rPr lang="cs-CZ" dirty="0"/>
              <a:t> </a:t>
            </a:r>
            <a:r>
              <a:rPr lang="cs-CZ" dirty="0" err="1"/>
              <a:t>kollokaatit</a:t>
            </a:r>
            <a:endParaRPr lang="cs-CZ" dirty="0"/>
          </a:p>
          <a:p>
            <a:pPr lvl="1"/>
            <a:r>
              <a:rPr lang="cs-CZ" dirty="0" err="1"/>
              <a:t>Negatiivinen</a:t>
            </a:r>
            <a:r>
              <a:rPr lang="cs-CZ" dirty="0"/>
              <a:t> </a:t>
            </a:r>
            <a:r>
              <a:rPr lang="cs-CZ" dirty="0" err="1"/>
              <a:t>tunne</a:t>
            </a:r>
            <a:r>
              <a:rPr lang="cs-CZ" dirty="0"/>
              <a:t>, </a:t>
            </a:r>
            <a:r>
              <a:rPr lang="cs-CZ" dirty="0" err="1"/>
              <a:t>arvostelu</a:t>
            </a:r>
            <a:r>
              <a:rPr lang="cs-CZ" dirty="0"/>
              <a:t> (</a:t>
            </a:r>
            <a:r>
              <a:rPr lang="cs-CZ" i="1" dirty="0" err="1"/>
              <a:t>hirveän</a:t>
            </a:r>
            <a:r>
              <a:rPr lang="cs-CZ" i="1" dirty="0"/>
              <a:t>, </a:t>
            </a:r>
            <a:r>
              <a:rPr lang="cs-CZ" i="1" dirty="0" err="1"/>
              <a:t>kauhean</a:t>
            </a:r>
            <a:r>
              <a:rPr lang="cs-CZ" i="1" dirty="0"/>
              <a:t>, </a:t>
            </a:r>
            <a:r>
              <a:rPr lang="cs-CZ" i="1" dirty="0" err="1"/>
              <a:t>kamalan</a:t>
            </a:r>
            <a:r>
              <a:rPr lang="cs-CZ" dirty="0"/>
              <a:t>) – negativista </a:t>
            </a:r>
            <a:r>
              <a:rPr lang="cs-CZ" dirty="0" err="1"/>
              <a:t>asiaa</a:t>
            </a:r>
            <a:r>
              <a:rPr lang="cs-CZ" dirty="0"/>
              <a:t> </a:t>
            </a:r>
            <a:r>
              <a:rPr lang="cs-CZ" dirty="0" err="1"/>
              <a:t>tarkoittavat</a:t>
            </a:r>
            <a:r>
              <a:rPr lang="cs-CZ" dirty="0"/>
              <a:t> </a:t>
            </a:r>
            <a:r>
              <a:rPr lang="cs-CZ" dirty="0" err="1"/>
              <a:t>kollokaatit</a:t>
            </a:r>
            <a:r>
              <a:rPr lang="cs-CZ" dirty="0"/>
              <a:t> + </a:t>
            </a:r>
            <a:r>
              <a:rPr lang="cs-CZ" dirty="0" err="1"/>
              <a:t>kielto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vaikka</a:t>
            </a:r>
            <a:r>
              <a:rPr lang="cs-CZ" dirty="0"/>
              <a:t> ne ovat </a:t>
            </a:r>
            <a:r>
              <a:rPr lang="cs-CZ" dirty="0" err="1"/>
              <a:t>yleisimpiä</a:t>
            </a:r>
            <a:r>
              <a:rPr lang="cs-CZ" dirty="0"/>
              <a:t> </a:t>
            </a:r>
            <a:r>
              <a:rPr lang="cs-CZ" dirty="0" err="1"/>
              <a:t>intensiteettisanoja</a:t>
            </a:r>
            <a:r>
              <a:rPr lang="cs-CZ" dirty="0"/>
              <a:t> (GEN  </a:t>
            </a:r>
            <a:r>
              <a:rPr lang="cs-CZ" dirty="0" err="1"/>
              <a:t>muoto</a:t>
            </a:r>
            <a:r>
              <a:rPr lang="cs-CZ" dirty="0"/>
              <a:t>), </a:t>
            </a:r>
            <a:r>
              <a:rPr lang="cs-CZ" dirty="0" err="1"/>
              <a:t>sisäinen</a:t>
            </a:r>
            <a:r>
              <a:rPr lang="cs-CZ" dirty="0"/>
              <a:t> </a:t>
            </a:r>
            <a:r>
              <a:rPr lang="cs-CZ" dirty="0" err="1"/>
              <a:t>merkitys</a:t>
            </a:r>
            <a:r>
              <a:rPr lang="cs-CZ" dirty="0"/>
              <a:t> </a:t>
            </a:r>
            <a:r>
              <a:rPr lang="cs-CZ" dirty="0" err="1"/>
              <a:t>yhä</a:t>
            </a:r>
            <a:r>
              <a:rPr lang="cs-CZ" dirty="0"/>
              <a:t> </a:t>
            </a:r>
            <a:r>
              <a:rPr lang="cs-CZ" dirty="0" err="1"/>
              <a:t>näkyvissä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MUTTA </a:t>
            </a:r>
            <a:r>
              <a:rPr lang="cs-CZ" dirty="0" err="1"/>
              <a:t>erot</a:t>
            </a:r>
            <a:r>
              <a:rPr lang="cs-CZ" dirty="0"/>
              <a:t> </a:t>
            </a:r>
            <a:r>
              <a:rPr lang="cs-CZ" dirty="0" err="1"/>
              <a:t>myös</a:t>
            </a:r>
            <a:r>
              <a:rPr lang="cs-CZ" dirty="0"/>
              <a:t> </a:t>
            </a:r>
            <a:r>
              <a:rPr lang="cs-CZ" dirty="0" err="1"/>
              <a:t>ryhmien</a:t>
            </a:r>
            <a:r>
              <a:rPr lang="cs-CZ" dirty="0"/>
              <a:t> </a:t>
            </a:r>
            <a:r>
              <a:rPr lang="cs-CZ" dirty="0" err="1"/>
              <a:t>sisällä</a:t>
            </a:r>
            <a:endParaRPr lang="cs-CZ" dirty="0"/>
          </a:p>
          <a:p>
            <a:pPr lvl="2"/>
            <a:r>
              <a:rPr lang="cs-CZ" i="1" dirty="0" err="1"/>
              <a:t>Valtavan</a:t>
            </a:r>
            <a:r>
              <a:rPr lang="cs-CZ" i="1" dirty="0"/>
              <a:t>, </a:t>
            </a:r>
            <a:r>
              <a:rPr lang="cs-CZ" i="1" dirty="0" err="1"/>
              <a:t>suunnattoman</a:t>
            </a:r>
            <a:r>
              <a:rPr lang="cs-CZ" i="1" dirty="0"/>
              <a:t> </a:t>
            </a:r>
            <a:r>
              <a:rPr lang="cs-CZ" i="1" dirty="0" err="1"/>
              <a:t>suuri</a:t>
            </a:r>
            <a:r>
              <a:rPr lang="cs-CZ" i="1" dirty="0"/>
              <a:t> </a:t>
            </a:r>
            <a:r>
              <a:rPr lang="cs-CZ" dirty="0"/>
              <a:t>x </a:t>
            </a:r>
            <a:r>
              <a:rPr lang="cs-CZ" i="1" dirty="0" err="1"/>
              <a:t>äärettömän</a:t>
            </a:r>
            <a:r>
              <a:rPr lang="cs-CZ" i="1" dirty="0"/>
              <a:t> </a:t>
            </a:r>
            <a:r>
              <a:rPr lang="cs-CZ" i="1" dirty="0" err="1"/>
              <a:t>tärkeä</a:t>
            </a:r>
            <a:endParaRPr lang="cs-CZ" i="1" dirty="0"/>
          </a:p>
          <a:p>
            <a:pPr lvl="2"/>
            <a:r>
              <a:rPr lang="cs-CZ" dirty="0" err="1"/>
              <a:t>Esm</a:t>
            </a:r>
            <a:r>
              <a:rPr lang="cs-CZ" dirty="0"/>
              <a:t>. </a:t>
            </a:r>
            <a:r>
              <a:rPr lang="cs-CZ" i="1" dirty="0" err="1"/>
              <a:t>järjettömän</a:t>
            </a:r>
            <a:r>
              <a:rPr lang="cs-CZ" dirty="0"/>
              <a:t>- </a:t>
            </a:r>
            <a:r>
              <a:rPr lang="cs-CZ" dirty="0" err="1"/>
              <a:t>astemäärite</a:t>
            </a:r>
            <a:r>
              <a:rPr lang="cs-CZ" dirty="0"/>
              <a:t> </a:t>
            </a:r>
            <a:r>
              <a:rPr lang="cs-CZ" dirty="0" err="1"/>
              <a:t>ei</a:t>
            </a:r>
            <a:r>
              <a:rPr lang="cs-CZ" dirty="0"/>
              <a:t> </a:t>
            </a:r>
            <a:r>
              <a:rPr lang="cs-CZ" dirty="0" err="1"/>
              <a:t>ota</a:t>
            </a:r>
            <a:r>
              <a:rPr lang="cs-CZ" dirty="0"/>
              <a:t> </a:t>
            </a:r>
            <a:r>
              <a:rPr lang="cs-CZ" dirty="0" err="1"/>
              <a:t>niin</a:t>
            </a:r>
            <a:r>
              <a:rPr lang="cs-CZ" dirty="0"/>
              <a:t> </a:t>
            </a:r>
            <a:r>
              <a:rPr lang="cs-CZ" dirty="0" err="1"/>
              <a:t>positiivisia</a:t>
            </a:r>
            <a:r>
              <a:rPr lang="cs-CZ" dirty="0"/>
              <a:t> </a:t>
            </a:r>
            <a:r>
              <a:rPr lang="cs-CZ" dirty="0" err="1"/>
              <a:t>kollokaatteja</a:t>
            </a:r>
            <a:endParaRPr lang="cs-CZ" dirty="0"/>
          </a:p>
          <a:p>
            <a:pPr lvl="2"/>
            <a:r>
              <a:rPr lang="cs-CZ" i="1" dirty="0" err="1"/>
              <a:t>Kauhean</a:t>
            </a:r>
            <a:r>
              <a:rPr lang="cs-CZ" dirty="0"/>
              <a:t> </a:t>
            </a:r>
            <a:r>
              <a:rPr lang="cs-CZ" dirty="0" err="1"/>
              <a:t>melkein</a:t>
            </a:r>
            <a:r>
              <a:rPr lang="cs-CZ" dirty="0"/>
              <a:t> </a:t>
            </a:r>
            <a:r>
              <a:rPr lang="cs-CZ" dirty="0" err="1"/>
              <a:t>aina</a:t>
            </a:r>
            <a:r>
              <a:rPr lang="cs-CZ" dirty="0"/>
              <a:t> </a:t>
            </a:r>
            <a:r>
              <a:rPr lang="cs-CZ" dirty="0" err="1"/>
              <a:t>kiellossa</a:t>
            </a:r>
            <a:endParaRPr lang="cs-CZ" dirty="0"/>
          </a:p>
          <a:p>
            <a:r>
              <a:rPr lang="cs-CZ" dirty="0" err="1"/>
              <a:t>Kielto</a:t>
            </a:r>
            <a:endParaRPr lang="cs-CZ" dirty="0"/>
          </a:p>
          <a:p>
            <a:r>
              <a:rPr lang="cs-CZ" dirty="0" err="1"/>
              <a:t>Toinen</a:t>
            </a:r>
            <a:r>
              <a:rPr lang="cs-CZ" dirty="0"/>
              <a:t> </a:t>
            </a:r>
            <a:r>
              <a:rPr lang="cs-CZ" dirty="0" err="1"/>
              <a:t>astemäärite</a:t>
            </a:r>
            <a:r>
              <a:rPr lang="cs-CZ" dirty="0"/>
              <a:t> (</a:t>
            </a:r>
            <a:r>
              <a:rPr lang="cs-CZ" i="1" u="sng" dirty="0" err="1"/>
              <a:t>niin</a:t>
            </a:r>
            <a:r>
              <a:rPr lang="cs-CZ" i="1" dirty="0"/>
              <a:t> </a:t>
            </a:r>
            <a:r>
              <a:rPr lang="cs-CZ" i="1" dirty="0" err="1"/>
              <a:t>hirveän</a:t>
            </a:r>
            <a:r>
              <a:rPr lang="cs-CZ" i="1" dirty="0"/>
              <a:t> </a:t>
            </a:r>
            <a:r>
              <a:rPr lang="cs-CZ" i="1" dirty="0" err="1"/>
              <a:t>iso</a:t>
            </a:r>
            <a:r>
              <a:rPr lang="cs-CZ" i="1" dirty="0"/>
              <a:t>, </a:t>
            </a:r>
            <a:r>
              <a:rPr lang="cs-CZ" i="1" u="sng" dirty="0" err="1"/>
              <a:t>aivan</a:t>
            </a:r>
            <a:r>
              <a:rPr lang="cs-CZ" i="1" dirty="0"/>
              <a:t> </a:t>
            </a:r>
            <a:r>
              <a:rPr lang="cs-CZ" i="1" dirty="0" err="1"/>
              <a:t>kamalan</a:t>
            </a:r>
            <a:r>
              <a:rPr lang="cs-CZ" i="1" dirty="0"/>
              <a:t> </a:t>
            </a:r>
            <a:r>
              <a:rPr lang="cs-CZ" i="1" dirty="0" err="1"/>
              <a:t>kallis</a:t>
            </a:r>
            <a:r>
              <a:rPr lang="cs-CZ" dirty="0"/>
              <a:t>,…)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9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BFE01-00B5-6EFE-B14A-543E343D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Määritelmä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0E90E7-0351-592C-7E69-2A822387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437509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200" dirty="0"/>
              <a:t>„</a:t>
            </a:r>
            <a:r>
              <a:rPr lang="cs-CZ" sz="2200" dirty="0" err="1"/>
              <a:t>vahvistussana</a:t>
            </a:r>
            <a:r>
              <a:rPr lang="cs-CZ" sz="2200" dirty="0"/>
              <a:t>/</a:t>
            </a:r>
            <a:r>
              <a:rPr lang="cs-CZ" sz="2200" dirty="0" err="1"/>
              <a:t>intensiteettisana</a:t>
            </a:r>
            <a:r>
              <a:rPr lang="cs-CZ" sz="2200" dirty="0"/>
              <a:t>/</a:t>
            </a:r>
            <a:r>
              <a:rPr lang="cs-CZ" sz="2200" dirty="0" err="1"/>
              <a:t>astemäärite</a:t>
            </a:r>
            <a:r>
              <a:rPr lang="cs-CZ" sz="2200" dirty="0"/>
              <a:t>“ </a:t>
            </a:r>
          </a:p>
          <a:p>
            <a:pPr marL="0" indent="0">
              <a:buNone/>
            </a:pPr>
            <a:r>
              <a:rPr lang="cs-CZ" sz="2200" dirty="0" err="1"/>
              <a:t>aste</a:t>
            </a:r>
            <a:r>
              <a:rPr lang="cs-CZ" sz="2200" dirty="0"/>
              <a:t> on </a:t>
            </a:r>
            <a:r>
              <a:rPr lang="cs-CZ" sz="2200" dirty="0" err="1"/>
              <a:t>matalampi</a:t>
            </a:r>
            <a:r>
              <a:rPr lang="cs-CZ" sz="2200" dirty="0"/>
              <a:t> – </a:t>
            </a:r>
            <a:r>
              <a:rPr lang="cs-CZ" sz="2200" dirty="0" err="1"/>
              <a:t>sopiva</a:t>
            </a:r>
            <a:r>
              <a:rPr lang="cs-CZ" sz="2200" dirty="0"/>
              <a:t>, </a:t>
            </a:r>
            <a:r>
              <a:rPr lang="cs-CZ" sz="2200" dirty="0" err="1"/>
              <a:t>kohtuullinen</a:t>
            </a:r>
            <a:r>
              <a:rPr lang="cs-CZ" sz="2200" dirty="0"/>
              <a:t> – </a:t>
            </a:r>
            <a:r>
              <a:rPr lang="cs-CZ" sz="2200" dirty="0" err="1"/>
              <a:t>korkeampi</a:t>
            </a:r>
            <a:r>
              <a:rPr lang="cs-CZ" sz="2200" dirty="0"/>
              <a:t>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2257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CB0C7-720F-45F7-B63E-BAADB9CA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valtavan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028C60D-53E0-4CC5-A46C-77ED13F2F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44" t="18461" r="27221" b="8209"/>
          <a:stretch/>
        </p:blipFill>
        <p:spPr>
          <a:xfrm>
            <a:off x="5191731" y="492573"/>
            <a:ext cx="647772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0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8CA3E-3B8E-4C98-A5C6-A9082334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suunnattoman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301D1A1-7DFC-4D7A-BFC8-50D1EE9BE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3" t="13645" r="25621" b="7989"/>
          <a:stretch/>
        </p:blipFill>
        <p:spPr>
          <a:xfrm>
            <a:off x="5186348" y="492573"/>
            <a:ext cx="648849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5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77C50-9BDD-40AC-9ECE-417248A0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4112916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äärettömän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031D00-A5A4-43E3-A404-3A6F05860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44" t="13426" r="25990" b="13681"/>
          <a:stretch/>
        </p:blipFill>
        <p:spPr>
          <a:xfrm>
            <a:off x="5153822" y="553889"/>
            <a:ext cx="6553545" cy="57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6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08CE-F900-41CE-943C-2AD68EB7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25" y="2788555"/>
            <a:ext cx="8911687" cy="1280890"/>
          </a:xfrm>
        </p:spPr>
        <p:txBody>
          <a:bodyPr>
            <a:normAutofit/>
          </a:bodyPr>
          <a:lstStyle/>
          <a:p>
            <a:r>
              <a:rPr lang="cs-CZ" sz="4800" dirty="0" err="1">
                <a:solidFill>
                  <a:schemeClr val="tx1"/>
                </a:solidFill>
              </a:rPr>
              <a:t>hirveän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73C2C7-8ADD-413E-A688-6056DE6C4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0" t="20523" r="27133" b="11242"/>
          <a:stretch/>
        </p:blipFill>
        <p:spPr>
          <a:xfrm>
            <a:off x="4968906" y="561715"/>
            <a:ext cx="6577635" cy="57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3642A-10CC-4326-8574-296CCB72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78" y="2788555"/>
            <a:ext cx="8911687" cy="1280890"/>
          </a:xfrm>
        </p:spPr>
        <p:txBody>
          <a:bodyPr>
            <a:normAutofit/>
          </a:bodyPr>
          <a:lstStyle/>
          <a:p>
            <a:r>
              <a:rPr lang="cs-CZ" sz="4800" dirty="0" err="1">
                <a:solidFill>
                  <a:schemeClr val="tx1"/>
                </a:solidFill>
              </a:rPr>
              <a:t>kauhean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689DE4-86B3-4885-97E7-586A4969A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3" t="16993" r="27133" b="14510"/>
          <a:stretch/>
        </p:blipFill>
        <p:spPr>
          <a:xfrm>
            <a:off x="4805184" y="421341"/>
            <a:ext cx="6848933" cy="59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5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8E881-5E89-41E9-AC34-E90C5E97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572" y="2788555"/>
            <a:ext cx="8911687" cy="1280890"/>
          </a:xfrm>
        </p:spPr>
        <p:txBody>
          <a:bodyPr>
            <a:normAutofit/>
          </a:bodyPr>
          <a:lstStyle/>
          <a:p>
            <a:r>
              <a:rPr lang="cs-CZ" sz="4800" dirty="0" err="1">
                <a:solidFill>
                  <a:schemeClr val="tx1"/>
                </a:solidFill>
              </a:rPr>
              <a:t>kamalan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7FAD5E-286E-4052-9C2D-821AFCCB4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7" t="16470" r="29632" b="15163"/>
          <a:stretch/>
        </p:blipFill>
        <p:spPr>
          <a:xfrm>
            <a:off x="5423648" y="502022"/>
            <a:ext cx="6230470" cy="57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1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5B105-C8DA-6E0F-35A9-54C06CA6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Myöntäesiintymistä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mittaavat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testit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137F7-FCDD-C558-DA64-992D1119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Absoluuttinen</a:t>
            </a:r>
            <a:r>
              <a:rPr lang="sk-SK" dirty="0"/>
              <a:t> x </a:t>
            </a:r>
            <a:r>
              <a:rPr lang="sk-SK" dirty="0" err="1"/>
              <a:t>relatiivinen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dirty="0" err="1"/>
              <a:t>i.p.m</a:t>
            </a:r>
            <a:r>
              <a:rPr lang="sk-SK" dirty="0"/>
              <a:t>. (</a:t>
            </a:r>
            <a:r>
              <a:rPr lang="sk-SK" dirty="0" err="1"/>
              <a:t>instances</a:t>
            </a:r>
            <a:r>
              <a:rPr lang="sk-SK" dirty="0"/>
              <a:t> per </a:t>
            </a:r>
            <a:r>
              <a:rPr lang="sk-SK" dirty="0" err="1"/>
              <a:t>million</a:t>
            </a:r>
            <a:r>
              <a:rPr lang="sk-SK" dirty="0"/>
              <a:t>) – </a:t>
            </a:r>
            <a:r>
              <a:rPr lang="sk-SK" dirty="0" err="1"/>
              <a:t>hypoteettinen</a:t>
            </a:r>
            <a:r>
              <a:rPr lang="sk-SK" dirty="0"/>
              <a:t> </a:t>
            </a:r>
            <a:r>
              <a:rPr lang="sk-SK" dirty="0" err="1"/>
              <a:t>osumien</a:t>
            </a:r>
            <a:r>
              <a:rPr lang="sk-SK" dirty="0"/>
              <a:t> </a:t>
            </a:r>
            <a:r>
              <a:rPr lang="sk-SK" dirty="0" err="1"/>
              <a:t>määrä</a:t>
            </a:r>
            <a:r>
              <a:rPr lang="sk-SK" dirty="0"/>
              <a:t> 1 </a:t>
            </a:r>
            <a:r>
              <a:rPr lang="sk-SK" dirty="0" err="1"/>
              <a:t>miljoonan</a:t>
            </a:r>
            <a:r>
              <a:rPr lang="sk-SK" dirty="0"/>
              <a:t> </a:t>
            </a:r>
            <a:r>
              <a:rPr lang="sk-SK" dirty="0" err="1"/>
              <a:t>sanan</a:t>
            </a:r>
            <a:r>
              <a:rPr lang="sk-SK" dirty="0"/>
              <a:t> </a:t>
            </a:r>
            <a:r>
              <a:rPr lang="sk-SK" dirty="0" err="1"/>
              <a:t>korpuksessa</a:t>
            </a:r>
            <a:r>
              <a:rPr lang="sk-SK" dirty="0"/>
              <a:t> – </a:t>
            </a:r>
            <a:r>
              <a:rPr lang="sk-SK" dirty="0" err="1"/>
              <a:t>mahdollistaa</a:t>
            </a:r>
            <a:r>
              <a:rPr lang="sk-SK" dirty="0"/>
              <a:t> </a:t>
            </a:r>
            <a:r>
              <a:rPr lang="sk-SK" dirty="0" err="1"/>
              <a:t>verrata</a:t>
            </a:r>
            <a:r>
              <a:rPr lang="sk-SK" dirty="0"/>
              <a:t> </a:t>
            </a:r>
            <a:r>
              <a:rPr lang="sk-SK" dirty="0" err="1"/>
              <a:t>erikokoisten</a:t>
            </a:r>
            <a:r>
              <a:rPr lang="sk-SK" dirty="0"/>
              <a:t> </a:t>
            </a:r>
            <a:r>
              <a:rPr lang="sk-SK" dirty="0" err="1"/>
              <a:t>korpusten</a:t>
            </a:r>
            <a:r>
              <a:rPr lang="sk-SK" dirty="0"/>
              <a:t> </a:t>
            </a:r>
            <a:r>
              <a:rPr lang="sk-SK" dirty="0" err="1"/>
              <a:t>tuloksia</a:t>
            </a:r>
            <a:endParaRPr lang="sk-SK" dirty="0"/>
          </a:p>
          <a:p>
            <a:r>
              <a:rPr lang="sk-SK" dirty="0" err="1"/>
              <a:t>Tilastollisia</a:t>
            </a:r>
            <a:r>
              <a:rPr lang="sk-SK" dirty="0"/>
              <a:t> </a:t>
            </a:r>
            <a:r>
              <a:rPr lang="sk-SK" dirty="0" err="1"/>
              <a:t>testejä</a:t>
            </a:r>
            <a:r>
              <a:rPr lang="sk-SK" dirty="0"/>
              <a:t> (association </a:t>
            </a:r>
            <a:r>
              <a:rPr lang="sk-SK" dirty="0" err="1"/>
              <a:t>measures</a:t>
            </a:r>
            <a:r>
              <a:rPr lang="sk-SK" dirty="0"/>
              <a:t>):</a:t>
            </a:r>
          </a:p>
          <a:p>
            <a:pPr marL="0" indent="0">
              <a:buNone/>
            </a:pPr>
            <a:r>
              <a:rPr lang="sk-SK" dirty="0"/>
              <a:t>X-</a:t>
            </a:r>
            <a:r>
              <a:rPr lang="sk-SK" dirty="0" err="1"/>
              <a:t>sanan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, Y-</a:t>
            </a:r>
            <a:r>
              <a:rPr lang="sk-SK" dirty="0" err="1"/>
              <a:t>sanan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, XY-</a:t>
            </a:r>
            <a:r>
              <a:rPr lang="sk-SK" dirty="0" err="1"/>
              <a:t>yhdistelmän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, </a:t>
            </a:r>
            <a:r>
              <a:rPr lang="sk-SK" dirty="0" err="1"/>
              <a:t>korpuksen</a:t>
            </a:r>
            <a:r>
              <a:rPr lang="sk-SK" dirty="0"/>
              <a:t> </a:t>
            </a:r>
            <a:r>
              <a:rPr lang="sk-SK" dirty="0" err="1"/>
              <a:t>koko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MI-</a:t>
            </a:r>
            <a:r>
              <a:rPr lang="sk-SK" dirty="0" err="1"/>
              <a:t>score</a:t>
            </a:r>
            <a:r>
              <a:rPr lang="sk-SK" dirty="0"/>
              <a:t>: </a:t>
            </a:r>
            <a:r>
              <a:rPr lang="sk-SK" dirty="0" err="1"/>
              <a:t>vahvat</a:t>
            </a:r>
            <a:r>
              <a:rPr lang="sk-SK" dirty="0"/>
              <a:t> </a:t>
            </a:r>
            <a:r>
              <a:rPr lang="sk-SK" dirty="0" err="1"/>
              <a:t>kollokaatiot</a:t>
            </a:r>
            <a:r>
              <a:rPr lang="sk-SK" dirty="0"/>
              <a:t>, </a:t>
            </a:r>
            <a:r>
              <a:rPr lang="sk-SK" dirty="0" err="1"/>
              <a:t>sanat</a:t>
            </a:r>
            <a:r>
              <a:rPr lang="sk-SK" dirty="0"/>
              <a:t>, </a:t>
            </a:r>
            <a:r>
              <a:rPr lang="sk-SK" dirty="0" err="1"/>
              <a:t>joiden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 on </a:t>
            </a:r>
            <a:r>
              <a:rPr lang="sk-SK" dirty="0" err="1"/>
              <a:t>matala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T-</a:t>
            </a:r>
            <a:r>
              <a:rPr lang="sk-SK" dirty="0" err="1"/>
              <a:t>score</a:t>
            </a:r>
            <a:r>
              <a:rPr lang="sk-SK" dirty="0"/>
              <a:t>: </a:t>
            </a:r>
            <a:r>
              <a:rPr lang="sk-SK" dirty="0" err="1"/>
              <a:t>toistuvat</a:t>
            </a:r>
            <a:r>
              <a:rPr lang="sk-SK" dirty="0"/>
              <a:t> </a:t>
            </a:r>
            <a:r>
              <a:rPr lang="sk-SK" dirty="0" err="1"/>
              <a:t>kollokaatiot</a:t>
            </a:r>
            <a:r>
              <a:rPr lang="sk-SK" dirty="0"/>
              <a:t>, </a:t>
            </a:r>
            <a:r>
              <a:rPr lang="sk-SK" dirty="0" err="1"/>
              <a:t>sanat</a:t>
            </a:r>
            <a:r>
              <a:rPr lang="sk-SK" dirty="0"/>
              <a:t>, </a:t>
            </a:r>
            <a:r>
              <a:rPr lang="sk-SK" dirty="0" err="1"/>
              <a:t>joiden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 on </a:t>
            </a:r>
            <a:r>
              <a:rPr lang="sk-SK" dirty="0" err="1"/>
              <a:t>iso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06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6EAA06-BDE8-6084-BA18-B0B3FABB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Esimerkkin</a:t>
            </a:r>
            <a:r>
              <a:rPr lang="cs-CZ" sz="6600" dirty="0"/>
              <a:t>ä</a:t>
            </a:r>
            <a:r>
              <a:rPr lang="en-US" sz="6600" dirty="0"/>
              <a:t> </a:t>
            </a:r>
            <a:r>
              <a:rPr lang="en-US" sz="6600" i="1" dirty="0" err="1"/>
              <a:t>äärettömän</a:t>
            </a:r>
            <a:endParaRPr lang="en-US" sz="6600" i="1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stůl&#10;&#10;Popis byl vytvořen automaticky">
            <a:extLst>
              <a:ext uri="{FF2B5EF4-FFF2-40B4-BE49-F238E27FC236}">
                <a16:creationId xmlns:a16="http://schemas.microsoft.com/office/drawing/2014/main" id="{D6BC74D6-6A33-E98D-2499-C5577E679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" y="2095282"/>
            <a:ext cx="3557418" cy="4124543"/>
          </a:xfrm>
          <a:prstGeom prst="rect">
            <a:avLst/>
          </a:pr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8F114353-08D6-BC12-4E9D-7F713E12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4" y="2095282"/>
            <a:ext cx="3629597" cy="4124543"/>
          </a:xfrm>
          <a:prstGeom prst="rect">
            <a:avLst/>
          </a:prstGeom>
        </p:spPr>
      </p:pic>
      <p:pic>
        <p:nvPicPr>
          <p:cNvPr id="12" name="Obrázek 11" descr="Obsah obrázku stůl&#10;&#10;Popis byl vytvořen automaticky">
            <a:extLst>
              <a:ext uri="{FF2B5EF4-FFF2-40B4-BE49-F238E27FC236}">
                <a16:creationId xmlns:a16="http://schemas.microsoft.com/office/drawing/2014/main" id="{58D61A16-6E71-7C03-6734-AEE90A4DF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71" y="2095282"/>
            <a:ext cx="4875033" cy="41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9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687CADA-04E5-A965-6C08-07BEC2DFF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580" y="447188"/>
            <a:ext cx="3219930" cy="6185657"/>
          </a:xfr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923B785A-18A5-4618-B9E1-0FE01A35F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86" y="447188"/>
            <a:ext cx="3310203" cy="618565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F98FA7A-6471-66F6-EA91-623360481A2A}"/>
              </a:ext>
            </a:extLst>
          </p:cNvPr>
          <p:cNvSpPr txBox="1"/>
          <p:nvPr/>
        </p:nvSpPr>
        <p:spPr>
          <a:xfrm>
            <a:off x="9374839" y="3410892"/>
            <a:ext cx="3165987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Yleisimpiä</a:t>
            </a:r>
            <a:r>
              <a:rPr lang="cs-CZ" dirty="0"/>
              <a:t> </a:t>
            </a:r>
            <a:r>
              <a:rPr lang="cs-CZ" dirty="0" err="1"/>
              <a:t>adjektiiveja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E17117C-580A-6E97-4464-D637261B1BFF}"/>
              </a:ext>
            </a:extLst>
          </p:cNvPr>
          <p:cNvSpPr txBox="1"/>
          <p:nvPr/>
        </p:nvSpPr>
        <p:spPr>
          <a:xfrm>
            <a:off x="403123" y="3303639"/>
            <a:ext cx="2241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Yleisimpiä</a:t>
            </a:r>
            <a:r>
              <a:rPr lang="cs-CZ" dirty="0"/>
              <a:t> </a:t>
            </a:r>
            <a:r>
              <a:rPr lang="cs-CZ" dirty="0" err="1"/>
              <a:t>adjektiiveja</a:t>
            </a:r>
            <a:r>
              <a:rPr lang="cs-CZ" dirty="0"/>
              <a:t>, </a:t>
            </a:r>
            <a:r>
              <a:rPr lang="cs-CZ" dirty="0" err="1"/>
              <a:t>joilla</a:t>
            </a:r>
            <a:r>
              <a:rPr lang="cs-CZ" dirty="0"/>
              <a:t> on GEN-</a:t>
            </a:r>
            <a:r>
              <a:rPr lang="cs-CZ" dirty="0" err="1"/>
              <a:t>määrite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8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DAAC17-871C-4511-D6D5-1539A3C5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Esimerkkinä</a:t>
            </a:r>
            <a:r>
              <a:rPr lang="en-US" sz="6600" dirty="0"/>
              <a:t> </a:t>
            </a:r>
            <a:r>
              <a:rPr lang="en-US" sz="6600" i="1" dirty="0" err="1"/>
              <a:t>kamalan</a:t>
            </a:r>
            <a:endParaRPr lang="en-US" sz="6600" i="1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BAE8371A-9A09-3F70-C609-6A819524D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04" y="1935233"/>
            <a:ext cx="3652490" cy="4805909"/>
          </a:xfrm>
          <a:prstGeom prst="rect">
            <a:avLst/>
          </a:prstGeom>
        </p:spPr>
      </p:pic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ABBE92CB-EC8E-263B-0428-37298DDD8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3" y="1990877"/>
            <a:ext cx="3652490" cy="4774497"/>
          </a:xfrm>
          <a:prstGeom prst="rect">
            <a:avLst/>
          </a:prstGeom>
        </p:spPr>
      </p:pic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650B3AF6-D856-5B48-E37A-53F43C50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65" y="1973678"/>
            <a:ext cx="4053986" cy="48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98014250-2192-88C7-A121-D8C4C34D448B}"/>
              </a:ext>
            </a:extLst>
          </p:cNvPr>
          <p:cNvSpPr/>
          <p:nvPr/>
        </p:nvSpPr>
        <p:spPr>
          <a:xfrm>
            <a:off x="8850746" y="59171"/>
            <a:ext cx="3011054" cy="264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898FF2E-1D78-6A0E-EA38-7DBB72DB1D6F}"/>
              </a:ext>
            </a:extLst>
          </p:cNvPr>
          <p:cNvSpPr/>
          <p:nvPr/>
        </p:nvSpPr>
        <p:spPr>
          <a:xfrm>
            <a:off x="9007764" y="593725"/>
            <a:ext cx="2697018" cy="2083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987275-D031-D820-0458-9E458B2EE0D5}"/>
              </a:ext>
            </a:extLst>
          </p:cNvPr>
          <p:cNvSpPr/>
          <p:nvPr/>
        </p:nvSpPr>
        <p:spPr>
          <a:xfrm>
            <a:off x="9411855" y="956252"/>
            <a:ext cx="2004291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A6BBC7-0328-970C-41A4-9143E7B5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6"/>
            <a:ext cx="10515600" cy="1325563"/>
          </a:xfrm>
        </p:spPr>
        <p:txBody>
          <a:bodyPr/>
          <a:lstStyle/>
          <a:p>
            <a:r>
              <a:rPr lang="fi-FI" dirty="0"/>
              <a:t>Lämmitysharjoitus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83469-69B0-B446-3553-A33343D77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8" y="1550410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err="1"/>
              <a:t>Millä</a:t>
            </a:r>
            <a:r>
              <a:rPr lang="cs-CZ" dirty="0"/>
              <a:t> </a:t>
            </a:r>
            <a:r>
              <a:rPr lang="cs-CZ" dirty="0" err="1"/>
              <a:t>keinoilla</a:t>
            </a:r>
            <a:r>
              <a:rPr lang="cs-CZ" dirty="0"/>
              <a:t> </a:t>
            </a:r>
            <a:r>
              <a:rPr lang="cs-CZ" dirty="0" err="1"/>
              <a:t>seuraavissa</a:t>
            </a:r>
            <a:r>
              <a:rPr lang="cs-CZ" dirty="0"/>
              <a:t> </a:t>
            </a:r>
            <a:r>
              <a:rPr lang="cs-CZ" dirty="0" err="1"/>
              <a:t>lauseissa</a:t>
            </a:r>
            <a:r>
              <a:rPr lang="cs-CZ" dirty="0"/>
              <a:t> </a:t>
            </a:r>
            <a:r>
              <a:rPr lang="cs-CZ" dirty="0" err="1"/>
              <a:t>ilmaistaan</a:t>
            </a:r>
            <a:r>
              <a:rPr lang="cs-CZ" dirty="0"/>
              <a:t> </a:t>
            </a:r>
            <a:r>
              <a:rPr lang="cs-CZ" dirty="0" err="1"/>
              <a:t>astetta</a:t>
            </a:r>
            <a:r>
              <a:rPr lang="cs-CZ" dirty="0"/>
              <a:t>?</a:t>
            </a:r>
          </a:p>
          <a:p>
            <a:r>
              <a:rPr lang="fi-FI" i="1" dirty="0"/>
              <a:t>Ja suuuuri haave olis meikkipöytä. Oma oikea paikka kaikelle</a:t>
            </a:r>
            <a:r>
              <a:rPr lang="cs-CZ" i="1" dirty="0"/>
              <a:t>.</a:t>
            </a:r>
          </a:p>
          <a:p>
            <a:r>
              <a:rPr lang="fi-FI" i="1" dirty="0"/>
              <a:t>Mutta oliko hän sitten niin hirveän voimakas?</a:t>
            </a:r>
            <a:endParaRPr lang="cs-CZ" i="1" dirty="0"/>
          </a:p>
          <a:p>
            <a:r>
              <a:rPr lang="fi-FI" i="1" dirty="0"/>
              <a:t>Sinne kokoontui luvultaan pienehkö, mutta hieno seura</a:t>
            </a:r>
            <a:r>
              <a:rPr lang="cs-CZ" i="1" dirty="0"/>
              <a:t>.</a:t>
            </a:r>
            <a:r>
              <a:rPr lang="fi-FI" i="1" dirty="0"/>
              <a:t> </a:t>
            </a:r>
            <a:endParaRPr lang="cs-CZ" i="1" dirty="0"/>
          </a:p>
          <a:p>
            <a:r>
              <a:rPr lang="fi-FI" i="1" dirty="0"/>
              <a:t>Silloin ori hörähtää ja sen silmät muuttuvat. Niistä katoaa pilke, ori vavahtaa ja kaatuu maahan. Se hengittää viimeisen kerran. Ei, ei, ei, ei, ei,</a:t>
            </a:r>
            <a:r>
              <a:rPr lang="cs-CZ" i="1" dirty="0"/>
              <a:t> </a:t>
            </a:r>
            <a:r>
              <a:rPr lang="fi-FI" i="1" dirty="0"/>
              <a:t>ei Freedom EIII! huudan ja vajoan orin viereen. Miksi, miksi, miksi näin, miksi.</a:t>
            </a:r>
            <a:endParaRPr lang="cs-CZ" i="1" dirty="0"/>
          </a:p>
          <a:p>
            <a:r>
              <a:rPr lang="fi-FI" i="1" dirty="0"/>
              <a:t>Mikä on suurin asia, jonka voin tehdä sinulle? </a:t>
            </a:r>
            <a:endParaRPr lang="cs-CZ" i="1" dirty="0"/>
          </a:p>
          <a:p>
            <a:r>
              <a:rPr lang="cs-CZ" i="1" dirty="0"/>
              <a:t> </a:t>
            </a:r>
            <a:r>
              <a:rPr lang="cs-CZ" i="1" dirty="0" err="1"/>
              <a:t>Kaikki</a:t>
            </a:r>
            <a:r>
              <a:rPr lang="cs-CZ" i="1" dirty="0"/>
              <a:t> </a:t>
            </a:r>
            <a:r>
              <a:rPr lang="cs-CZ" i="1" dirty="0" err="1"/>
              <a:t>oli</a:t>
            </a:r>
            <a:r>
              <a:rPr lang="cs-CZ" i="1" dirty="0"/>
              <a:t> </a:t>
            </a:r>
            <a:r>
              <a:rPr lang="cs-CZ" i="1" dirty="0" err="1"/>
              <a:t>vitun</a:t>
            </a:r>
            <a:r>
              <a:rPr lang="cs-CZ" i="1" dirty="0"/>
              <a:t> basic.</a:t>
            </a:r>
          </a:p>
          <a:p>
            <a:r>
              <a:rPr lang="fi-FI" i="1" dirty="0"/>
              <a:t>Olen todella todella huono laittamaan tavaroita paikoilleen samantien</a:t>
            </a:r>
            <a:r>
              <a:rPr lang="cs-CZ" i="1" dirty="0"/>
              <a:t>.</a:t>
            </a:r>
          </a:p>
          <a:p>
            <a:r>
              <a:rPr lang="cs-CZ" i="1" dirty="0" err="1"/>
              <a:t>Todellakaan</a:t>
            </a:r>
            <a:r>
              <a:rPr lang="fi-FI" i="1" dirty="0"/>
              <a:t> vain pikimusta ja vitivalkoinen eivät ole tämän maailman värejä</a:t>
            </a:r>
            <a:endParaRPr lang="cs-CZ" i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EF4B73C-F735-92C2-9402-5B27B84BE0DA}"/>
              </a:ext>
            </a:extLst>
          </p:cNvPr>
          <p:cNvSpPr/>
          <p:nvPr/>
        </p:nvSpPr>
        <p:spPr>
          <a:xfrm>
            <a:off x="9576955" y="1420091"/>
            <a:ext cx="1695450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ÄÄNNE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4C84B5-F6E2-B65A-FA33-432E860B06A6}"/>
              </a:ext>
            </a:extLst>
          </p:cNvPr>
          <p:cNvSpPr txBox="1"/>
          <p:nvPr/>
        </p:nvSpPr>
        <p:spPr>
          <a:xfrm>
            <a:off x="9576955" y="1020536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MUOTO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8666EFF-20D7-D1D6-DEEC-3A9D60616E8C}"/>
              </a:ext>
            </a:extLst>
          </p:cNvPr>
          <p:cNvSpPr txBox="1"/>
          <p:nvPr/>
        </p:nvSpPr>
        <p:spPr>
          <a:xfrm>
            <a:off x="9421092" y="605828"/>
            <a:ext cx="200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SANASTO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FBA17F7-E285-22F0-C519-BCE2754AA8C4}"/>
              </a:ext>
            </a:extLst>
          </p:cNvPr>
          <p:cNvSpPr txBox="1"/>
          <p:nvPr/>
        </p:nvSpPr>
        <p:spPr>
          <a:xfrm>
            <a:off x="9526732" y="198863"/>
            <a:ext cx="177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LAUSE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92B480-3265-4A5F-1D2F-45B331CA0314}"/>
              </a:ext>
            </a:extLst>
          </p:cNvPr>
          <p:cNvSpPr txBox="1"/>
          <p:nvPr/>
        </p:nvSpPr>
        <p:spPr>
          <a:xfrm>
            <a:off x="7777019" y="6264275"/>
            <a:ext cx="40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Araneum</a:t>
            </a:r>
            <a:r>
              <a:rPr lang="en-US" dirty="0"/>
              <a:t> </a:t>
            </a:r>
            <a:r>
              <a:rPr lang="en-US" dirty="0" err="1"/>
              <a:t>Finnicum</a:t>
            </a:r>
            <a:r>
              <a:rPr lang="en-US" dirty="0"/>
              <a:t> </a:t>
            </a:r>
            <a:r>
              <a:rPr lang="en-US" dirty="0" err="1"/>
              <a:t>Maius</a:t>
            </a:r>
            <a:r>
              <a:rPr lang="en-US" dirty="0"/>
              <a:t> (Finnish, 15.04)</a:t>
            </a:r>
          </a:p>
        </p:txBody>
      </p:sp>
    </p:spTree>
    <p:extLst>
      <p:ext uri="{BB962C8B-B14F-4D97-AF65-F5344CB8AC3E}">
        <p14:creationId xmlns:p14="http://schemas.microsoft.com/office/powerpoint/2010/main" val="1776302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B5729-BC8A-4641-9B6F-CE75B33E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LÄHTEET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BAABC-9F6E-468E-9066-5E73092A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AHLMAN, Erik. Adverbeista. In: Virittäjä 1/1933, str. 137–158.</a:t>
            </a:r>
            <a:endParaRPr lang="cs-CZ" dirty="0"/>
          </a:p>
          <a:p>
            <a:r>
              <a:rPr lang="fi-FI" dirty="0"/>
              <a:t>JANTUNEN, Jarmo Harri. Minulla on aivan paljon rahaa – Fraseologiset yksiköt suomen kielen opetuksessa. In: Virittäjä 113 (3), 2009, str. 356–381.</a:t>
            </a:r>
            <a:endParaRPr lang="cs-CZ" dirty="0"/>
          </a:p>
          <a:p>
            <a:r>
              <a:rPr lang="fi-FI" dirty="0"/>
              <a:t>PUNTTILA, Matti. Hyperhyvää vai huippuhuonoa? Tarpeellisista ja tarpeettomista vahvistussanoista. In: Kielikello. 1/1990. Dostupné online z: https://www.kielikello.fi/- /hyperhyvaa-vai-huippuhuonoa-tarpeellisista-ja-tarpeettomista-vahvistussanoista, citováno 4. 7. 2019. </a:t>
            </a:r>
            <a:endParaRPr lang="cs-CZ" dirty="0"/>
          </a:p>
          <a:p>
            <a:r>
              <a:rPr lang="fi-FI" dirty="0"/>
              <a:t>PUNTTILA, Matti. Samanlaisuuden vertaaminen. In: Kielikello. 2/1996. Dostupné online z: https://www.kielikello.fi/-/samanlaisuuden-vertaaminen, citováno 4. 7. 2019.</a:t>
            </a:r>
            <a:endParaRPr lang="cs-CZ" dirty="0"/>
          </a:p>
          <a:p>
            <a:r>
              <a:rPr lang="fi-FI" dirty="0"/>
              <a:t>PUNTTILA, Matti. Nominien superlatiivisuuden ilmaiseminen: vertailun typologiaa ja Kymenlaakson tienoon murteiden tarkastelua. Helsinki: Suomalaisen Kirjallisuuden Seura, 1985</a:t>
            </a:r>
            <a:endParaRPr lang="cs-CZ" dirty="0"/>
          </a:p>
          <a:p>
            <a:r>
              <a:rPr lang="fi-FI" dirty="0"/>
              <a:t>ORPANA, Terttu. Kuvaus vai komentti – Tutkimus suomen kielen adjektiiviadverbien semanttisesta tulkinnasta. Tampere: Tampereen yliopisto, 1988.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42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3581E9-8542-5D6B-53FB-84F989E3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Intensiteetin ilmaiseminen</a:t>
            </a:r>
            <a:endParaRPr lang="en-US" sz="54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64B6D-7C9D-CC47-E962-4696E60E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200" dirty="0" err="1"/>
              <a:t>astetta</a:t>
            </a:r>
            <a:r>
              <a:rPr lang="cs-CZ" sz="2200" dirty="0"/>
              <a:t> </a:t>
            </a:r>
            <a:r>
              <a:rPr lang="cs-CZ" sz="2200" dirty="0" err="1"/>
              <a:t>voi</a:t>
            </a:r>
            <a:r>
              <a:rPr lang="cs-CZ" sz="2200" dirty="0"/>
              <a:t> </a:t>
            </a:r>
            <a:r>
              <a:rPr lang="cs-CZ" sz="2200" dirty="0" err="1"/>
              <a:t>ilmaista</a:t>
            </a:r>
            <a:r>
              <a:rPr lang="cs-CZ" sz="2200" dirty="0"/>
              <a:t> </a:t>
            </a:r>
            <a:r>
              <a:rPr lang="cs-CZ" sz="2200" dirty="0" err="1"/>
              <a:t>jokaisella</a:t>
            </a:r>
            <a:r>
              <a:rPr lang="cs-CZ" sz="2200" dirty="0"/>
              <a:t> </a:t>
            </a:r>
            <a:r>
              <a:rPr lang="cs-CZ" sz="2200" dirty="0" err="1"/>
              <a:t>kielen</a:t>
            </a:r>
            <a:r>
              <a:rPr lang="cs-CZ" sz="2200" dirty="0"/>
              <a:t> </a:t>
            </a:r>
            <a:r>
              <a:rPr lang="cs-CZ" sz="2200" dirty="0" err="1"/>
              <a:t>rakenteen</a:t>
            </a:r>
            <a:r>
              <a:rPr lang="cs-CZ" sz="2200" dirty="0"/>
              <a:t> </a:t>
            </a:r>
            <a:r>
              <a:rPr lang="cs-CZ" sz="2200" dirty="0" err="1"/>
              <a:t>tasolla</a:t>
            </a:r>
            <a:endParaRPr lang="cs-CZ" sz="2200" dirty="0"/>
          </a:p>
          <a:p>
            <a:pPr lvl="1">
              <a:buFontTx/>
              <a:buChar char="-"/>
            </a:pPr>
            <a:r>
              <a:rPr lang="cs-CZ" sz="2200" dirty="0" err="1"/>
              <a:t>äännetaso</a:t>
            </a:r>
            <a:r>
              <a:rPr lang="cs-CZ" sz="2200" dirty="0"/>
              <a:t>: </a:t>
            </a:r>
            <a:r>
              <a:rPr lang="cs-CZ" sz="2200" dirty="0" err="1"/>
              <a:t>pidentynyt</a:t>
            </a:r>
            <a:r>
              <a:rPr lang="cs-CZ" sz="2200" dirty="0"/>
              <a:t> </a:t>
            </a:r>
            <a:r>
              <a:rPr lang="cs-CZ" sz="2200" dirty="0" err="1"/>
              <a:t>vokaali</a:t>
            </a:r>
            <a:r>
              <a:rPr lang="cs-CZ" sz="2200" dirty="0"/>
              <a:t> – </a:t>
            </a:r>
            <a:r>
              <a:rPr lang="cs-CZ" sz="2200" i="1" dirty="0" err="1"/>
              <a:t>suuuuri</a:t>
            </a:r>
            <a:endParaRPr lang="cs-CZ" sz="2200" i="1" dirty="0"/>
          </a:p>
          <a:p>
            <a:pPr lvl="1">
              <a:buFontTx/>
              <a:buChar char="-"/>
            </a:pPr>
            <a:r>
              <a:rPr lang="cs-CZ" sz="2200" dirty="0" err="1"/>
              <a:t>muototaso</a:t>
            </a:r>
            <a:r>
              <a:rPr lang="cs-CZ" sz="2200" dirty="0"/>
              <a:t>: </a:t>
            </a:r>
            <a:r>
              <a:rPr lang="cs-CZ" sz="2200" dirty="0" err="1"/>
              <a:t>prefiksi</a:t>
            </a:r>
            <a:r>
              <a:rPr lang="cs-CZ" sz="2200" dirty="0"/>
              <a:t> </a:t>
            </a:r>
            <a:r>
              <a:rPr lang="cs-CZ" sz="2200" dirty="0" err="1"/>
              <a:t>ja</a:t>
            </a:r>
            <a:r>
              <a:rPr lang="cs-CZ" sz="2200" dirty="0"/>
              <a:t> </a:t>
            </a:r>
            <a:r>
              <a:rPr lang="cs-CZ" sz="2200" dirty="0" err="1"/>
              <a:t>sufiksi</a:t>
            </a:r>
            <a:r>
              <a:rPr lang="cs-CZ" sz="2200" dirty="0"/>
              <a:t> – </a:t>
            </a:r>
            <a:r>
              <a:rPr lang="cs-CZ" sz="2200" dirty="0" err="1"/>
              <a:t>esm</a:t>
            </a:r>
            <a:r>
              <a:rPr lang="cs-CZ" sz="2200" dirty="0"/>
              <a:t>. </a:t>
            </a:r>
            <a:r>
              <a:rPr lang="cs-CZ" sz="2200" i="1" dirty="0" err="1"/>
              <a:t>superpieni</a:t>
            </a:r>
            <a:r>
              <a:rPr lang="cs-CZ" sz="2200" i="1" dirty="0"/>
              <a:t>, </a:t>
            </a:r>
            <a:r>
              <a:rPr lang="cs-CZ" sz="2200" i="1" dirty="0" err="1"/>
              <a:t>pienempi</a:t>
            </a:r>
            <a:r>
              <a:rPr lang="cs-CZ" sz="2200" i="1" dirty="0"/>
              <a:t>, </a:t>
            </a:r>
            <a:r>
              <a:rPr lang="cs-CZ" sz="2200" i="1" dirty="0" err="1"/>
              <a:t>pienehkö</a:t>
            </a:r>
            <a:endParaRPr lang="cs-CZ" sz="2200" i="1" dirty="0"/>
          </a:p>
          <a:p>
            <a:pPr lvl="1">
              <a:buFontTx/>
              <a:buChar char="-"/>
            </a:pPr>
            <a:r>
              <a:rPr lang="cs-CZ" sz="2200" dirty="0" err="1"/>
              <a:t>sanasto</a:t>
            </a:r>
            <a:r>
              <a:rPr lang="cs-CZ" sz="2200" dirty="0"/>
              <a:t>: </a:t>
            </a:r>
            <a:r>
              <a:rPr lang="cs-CZ" sz="2200" dirty="0" err="1"/>
              <a:t>intensiteettipartikkeli</a:t>
            </a:r>
            <a:r>
              <a:rPr lang="cs-CZ" sz="2200" dirty="0"/>
              <a:t> – </a:t>
            </a:r>
            <a:r>
              <a:rPr lang="cs-CZ" sz="2200" dirty="0" err="1"/>
              <a:t>esm</a:t>
            </a:r>
            <a:r>
              <a:rPr lang="cs-CZ" sz="2200" dirty="0"/>
              <a:t>. </a:t>
            </a:r>
            <a:r>
              <a:rPr lang="cs-CZ" sz="2200" i="1" dirty="0" err="1"/>
              <a:t>aivan</a:t>
            </a:r>
            <a:r>
              <a:rPr lang="cs-CZ" sz="2200" i="1" dirty="0"/>
              <a:t>, </a:t>
            </a:r>
            <a:r>
              <a:rPr lang="cs-CZ" sz="2200" i="1" dirty="0" err="1"/>
              <a:t>ihan</a:t>
            </a:r>
            <a:r>
              <a:rPr lang="cs-CZ" sz="2200" i="1" dirty="0"/>
              <a:t>, </a:t>
            </a:r>
            <a:r>
              <a:rPr lang="cs-CZ" sz="2200" i="1" dirty="0" err="1"/>
              <a:t>melko</a:t>
            </a:r>
            <a:r>
              <a:rPr lang="cs-CZ" sz="2200" i="1" dirty="0"/>
              <a:t>,</a:t>
            </a:r>
          </a:p>
          <a:p>
            <a:pPr marL="457200" lvl="1" indent="0">
              <a:buNone/>
            </a:pPr>
            <a:r>
              <a:rPr lang="cs-CZ" sz="2200" i="1" dirty="0"/>
              <a:t>		</a:t>
            </a:r>
            <a:r>
              <a:rPr lang="cs-CZ" sz="2200" dirty="0"/>
              <a:t> </a:t>
            </a:r>
            <a:r>
              <a:rPr lang="cs-CZ" sz="2200" dirty="0" err="1"/>
              <a:t>nominien</a:t>
            </a:r>
            <a:r>
              <a:rPr lang="cs-CZ" sz="2200" dirty="0"/>
              <a:t> </a:t>
            </a:r>
            <a:r>
              <a:rPr lang="cs-CZ" sz="2200" dirty="0" err="1"/>
              <a:t>ja</a:t>
            </a:r>
            <a:r>
              <a:rPr lang="cs-CZ" sz="2200" dirty="0"/>
              <a:t> </a:t>
            </a:r>
            <a:r>
              <a:rPr lang="cs-CZ" sz="2200" dirty="0" err="1"/>
              <a:t>adjektiivien</a:t>
            </a:r>
            <a:r>
              <a:rPr lang="cs-CZ" sz="2200" dirty="0"/>
              <a:t> „</a:t>
            </a:r>
            <a:r>
              <a:rPr lang="cs-CZ" sz="2200" dirty="0" err="1"/>
              <a:t>genetiivi“muodot</a:t>
            </a:r>
            <a:r>
              <a:rPr lang="cs-CZ" sz="2200" dirty="0"/>
              <a:t> – </a:t>
            </a:r>
            <a:r>
              <a:rPr lang="cs-CZ" sz="2200" dirty="0" err="1"/>
              <a:t>esm</a:t>
            </a:r>
            <a:r>
              <a:rPr lang="cs-CZ" sz="2200" dirty="0"/>
              <a:t>.  </a:t>
            </a:r>
            <a:r>
              <a:rPr lang="cs-CZ" sz="2200" i="1" dirty="0" err="1"/>
              <a:t>helvetin</a:t>
            </a:r>
            <a:r>
              <a:rPr lang="cs-CZ" sz="2200" i="1" dirty="0"/>
              <a:t>, </a:t>
            </a:r>
            <a:r>
              <a:rPr lang="cs-CZ" sz="2200" i="1" dirty="0" err="1"/>
              <a:t>hirveän</a:t>
            </a:r>
            <a:r>
              <a:rPr lang="cs-CZ" sz="2200" i="1" dirty="0"/>
              <a:t>, 			 </a:t>
            </a:r>
            <a:r>
              <a:rPr lang="cs-CZ" sz="2200" i="1" dirty="0" err="1"/>
              <a:t>valtavan</a:t>
            </a:r>
            <a:r>
              <a:rPr lang="cs-CZ" sz="2200" i="1" dirty="0"/>
              <a:t>… </a:t>
            </a:r>
            <a:r>
              <a:rPr lang="cs-CZ" sz="2200" dirty="0"/>
              <a:t>GEN + ADJ/ADV </a:t>
            </a:r>
            <a:r>
              <a:rPr lang="cs-CZ" sz="2200" dirty="0" err="1"/>
              <a:t>rakenne</a:t>
            </a:r>
            <a:endParaRPr lang="cs-CZ" sz="2200" dirty="0"/>
          </a:p>
          <a:p>
            <a:pPr marL="1828800" lvl="4" indent="0">
              <a:buNone/>
            </a:pPr>
            <a:r>
              <a:rPr lang="cs-CZ" sz="2200" dirty="0"/>
              <a:t> </a:t>
            </a:r>
            <a:r>
              <a:rPr lang="cs-CZ" sz="2200" dirty="0" err="1"/>
              <a:t>synonyymien</a:t>
            </a:r>
            <a:r>
              <a:rPr lang="cs-CZ" sz="2200" dirty="0"/>
              <a:t> </a:t>
            </a:r>
            <a:r>
              <a:rPr lang="cs-CZ" sz="2200" dirty="0" err="1"/>
              <a:t>skaala</a:t>
            </a:r>
            <a:r>
              <a:rPr lang="cs-CZ" sz="2200" i="1" dirty="0"/>
              <a:t>: </a:t>
            </a:r>
            <a:r>
              <a:rPr lang="cs-CZ" sz="2200" i="1" dirty="0" err="1"/>
              <a:t>iso</a:t>
            </a:r>
            <a:r>
              <a:rPr lang="cs-CZ" sz="2200" i="1" dirty="0"/>
              <a:t> - </a:t>
            </a:r>
            <a:r>
              <a:rPr lang="cs-CZ" sz="2200" i="1" dirty="0" err="1"/>
              <a:t>jättiläismäinen</a:t>
            </a:r>
            <a:endParaRPr lang="cs-CZ" sz="2200" i="1" dirty="0"/>
          </a:p>
          <a:p>
            <a:pPr lvl="1">
              <a:buFontTx/>
              <a:buChar char="-"/>
            </a:pPr>
            <a:r>
              <a:rPr lang="cs-CZ" sz="2200" dirty="0" err="1"/>
              <a:t>lausetaso</a:t>
            </a:r>
            <a:r>
              <a:rPr lang="cs-CZ" sz="2200" dirty="0"/>
              <a:t>: </a:t>
            </a:r>
            <a:r>
              <a:rPr lang="cs-CZ" sz="2200" dirty="0" err="1"/>
              <a:t>toisto</a:t>
            </a:r>
            <a:endParaRPr lang="cs-CZ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7851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82A1AD7-04EF-4A8F-D25C-4E20A2C1D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5" y="1238735"/>
            <a:ext cx="10608769" cy="438052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50E76B-5118-9B1F-7007-573AE9F91C47}"/>
              </a:ext>
            </a:extLst>
          </p:cNvPr>
          <p:cNvSpPr txBox="1"/>
          <p:nvPr/>
        </p:nvSpPr>
        <p:spPr>
          <a:xfrm>
            <a:off x="9906000" y="6191250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VISK § 664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2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38C2F6-FA21-40FF-74D9-E9087CA4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4600"/>
              <a:t>Intensifioinnin piirteet</a:t>
            </a:r>
            <a:endParaRPr lang="en-US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B85BE-9807-7C33-18A2-B9835DB7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000" dirty="0"/>
              <a:t>Subjektiivisuus, ekspresiivisuus ja liioittelu – ei kerro tarkkaa, mitattavaa astetta </a:t>
            </a:r>
          </a:p>
          <a:p>
            <a:r>
              <a:rPr lang="fi-FI" sz="2000" dirty="0"/>
              <a:t>Tyypillisempi puhutulle kielelle</a:t>
            </a:r>
          </a:p>
          <a:p>
            <a:r>
              <a:rPr lang="fi-FI" sz="2000" dirty="0"/>
              <a:t>Keino herättää huomiota</a:t>
            </a:r>
          </a:p>
          <a:p>
            <a:r>
              <a:rPr lang="fi-FI" sz="2000" dirty="0"/>
              <a:t> </a:t>
            </a:r>
            <a:r>
              <a:rPr lang="fi-FI" sz="2000" dirty="0">
                <a:sym typeface="Wingdings" panose="05000000000000000000" pitchFamily="2" charset="2"/>
              </a:rPr>
              <a:t> pragmatiikka, arviointi (subjektiivinen)</a:t>
            </a:r>
          </a:p>
          <a:p>
            <a:r>
              <a:rPr lang="fi-FI" sz="2000" dirty="0"/>
              <a:t>Avoin ryhmä – luodaan uusia (ilmaisu on muodissa </a:t>
            </a:r>
            <a:r>
              <a:rPr lang="fi-FI" sz="2000" dirty="0">
                <a:sym typeface="Wingdings" panose="05000000000000000000" pitchFamily="2" charset="2"/>
              </a:rPr>
              <a:t> sitä käytetään paljon  ilmaisu on „kulunut“, ei enää herätä huomiota  luodaan uusi)</a:t>
            </a:r>
          </a:p>
          <a:p>
            <a:r>
              <a:rPr lang="fi-FI" sz="2000" dirty="0">
                <a:sym typeface="Wingdings" panose="05000000000000000000" pitchFamily="2" charset="2"/>
              </a:rPr>
              <a:t>Joskus vain täytesana  intensiteettisana ei kerro intensiteetistä, mutta sillä on vahva sosiaalinen funktio tai emotionaalinen arvo</a:t>
            </a:r>
          </a:p>
          <a:p>
            <a:r>
              <a:rPr lang="fi-FI" sz="2000" dirty="0"/>
              <a:t>intensifiointi ja vertailu</a:t>
            </a:r>
          </a:p>
          <a:p>
            <a:pPr marL="0" indent="0">
              <a:buNone/>
            </a:pPr>
            <a:r>
              <a:rPr lang="fi-FI" sz="2000" dirty="0"/>
              <a:t> (MUTTA „</a:t>
            </a:r>
            <a:r>
              <a:rPr lang="fi-FI" sz="2000" i="1" dirty="0"/>
              <a:t>tämän repun hinta on korkeampi kuin tuo</a:t>
            </a:r>
            <a:r>
              <a:rPr lang="cs-CZ" sz="2000" i="1" dirty="0"/>
              <a:t>n</a:t>
            </a:r>
            <a:r>
              <a:rPr lang="fi-FI" sz="2000" dirty="0"/>
              <a:t>.“ vrt. „</a:t>
            </a:r>
            <a:r>
              <a:rPr lang="fi-FI" sz="2000" i="1" dirty="0"/>
              <a:t>kaunis kuin kuva</a:t>
            </a:r>
            <a:r>
              <a:rPr lang="cs-CZ" sz="2000" i="1" dirty="0"/>
              <a:t> </a:t>
            </a:r>
            <a:r>
              <a:rPr lang="cs-CZ" sz="2000" i="1" dirty="0">
                <a:sym typeface="Wingdings" panose="05000000000000000000" pitchFamily="2" charset="2"/>
              </a:rPr>
              <a:t> </a:t>
            </a:r>
            <a:r>
              <a:rPr lang="cs-CZ" sz="2000" i="1" dirty="0" err="1">
                <a:sym typeface="Wingdings" panose="05000000000000000000" pitchFamily="2" charset="2"/>
              </a:rPr>
              <a:t>kuvankaunis</a:t>
            </a:r>
            <a:r>
              <a:rPr lang="cs-CZ" sz="2000" i="1" dirty="0">
                <a:sym typeface="Wingdings" panose="05000000000000000000" pitchFamily="2" charset="2"/>
              </a:rPr>
              <a:t>“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9531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462782-374A-7477-5D9C-134C92A6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Genetiivimuodot</a:t>
            </a:r>
            <a:endParaRPr lang="en-US" sz="38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A0D572-FAAE-C2B8-208A-149A02D3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882315"/>
            <a:ext cx="5486401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Miksi olen valinnut tämän tyypin?</a:t>
            </a:r>
          </a:p>
          <a:p>
            <a:endParaRPr lang="fi-FI" dirty="0"/>
          </a:p>
          <a:p>
            <a:pPr lvl="1"/>
            <a:r>
              <a:rPr lang="fi-FI" sz="2800" dirty="0"/>
              <a:t>Mielenkiintoinen semanttisesta näkökulmasta – oma merkitys läsnä</a:t>
            </a:r>
          </a:p>
          <a:p>
            <a:pPr lvl="1"/>
            <a:r>
              <a:rPr lang="fi-FI" sz="2800" i="1" dirty="0"/>
              <a:t>Melko pieni, tosi iso x näkymättömän pieni, äärettömän iso</a:t>
            </a:r>
          </a:p>
          <a:p>
            <a:pPr lvl="1"/>
            <a:r>
              <a:rPr lang="fi-FI" sz="2800" dirty="0"/>
              <a:t>Avoin ja luova ryhmä – huomio, harmaantuminen</a:t>
            </a:r>
            <a:endParaRPr lang="cs-CZ" sz="2800" dirty="0"/>
          </a:p>
          <a:p>
            <a:pPr lvl="1"/>
            <a:r>
              <a:rPr lang="cs-CZ" sz="2800" dirty="0" err="1"/>
              <a:t>Vähän</a:t>
            </a:r>
            <a:r>
              <a:rPr lang="cs-CZ" sz="2800" dirty="0"/>
              <a:t> </a:t>
            </a:r>
            <a:r>
              <a:rPr lang="cs-CZ" sz="2800" dirty="0" err="1"/>
              <a:t>tutkittua</a:t>
            </a:r>
            <a:endParaRPr lang="fi-FI" sz="28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401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exteriér&#10;&#10;Popis byl vytvořen automaticky">
            <a:extLst>
              <a:ext uri="{FF2B5EF4-FFF2-40B4-BE49-F238E27FC236}">
                <a16:creationId xmlns:a16="http://schemas.microsoft.com/office/drawing/2014/main" id="{0AB72A50-DA1B-2296-643E-1F08C61AC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r="-1" b="11174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83E8C90-779C-BED1-491A-19DC6A426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r="-1" b="19351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9" name="Obrázek 8" descr="Obsah obrázku text, kniha&#10;&#10;Popis byl vytvořen automaticky">
            <a:extLst>
              <a:ext uri="{FF2B5EF4-FFF2-40B4-BE49-F238E27FC236}">
                <a16:creationId xmlns:a16="http://schemas.microsoft.com/office/drawing/2014/main" id="{D1A8560D-BBBB-7811-544C-DA633211E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2" b="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C99DE60-9D31-47ED-97FE-0680D609A8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7663" b="2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CE78D1-CB04-63DF-D7CA-77CB30E6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cs-CZ" sz="3700"/>
              <a:t>Korpustutkimus</a:t>
            </a:r>
            <a:endParaRPr lang="en-US" sz="370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E37D-173A-7066-B7B1-4D63CD9B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cs-CZ" sz="1700" dirty="0" err="1"/>
              <a:t>Millaiset</a:t>
            </a:r>
            <a:r>
              <a:rPr lang="cs-CZ" sz="1700" dirty="0"/>
              <a:t> </a:t>
            </a:r>
            <a:r>
              <a:rPr lang="cs-CZ" sz="1700" dirty="0" err="1"/>
              <a:t>merkitykset</a:t>
            </a:r>
            <a:r>
              <a:rPr lang="cs-CZ" sz="1700" dirty="0"/>
              <a:t> </a:t>
            </a:r>
            <a:r>
              <a:rPr lang="cs-CZ" sz="1700" dirty="0" err="1"/>
              <a:t>sopivat</a:t>
            </a:r>
            <a:r>
              <a:rPr lang="cs-CZ" sz="1700" dirty="0"/>
              <a:t> </a:t>
            </a:r>
            <a:r>
              <a:rPr lang="cs-CZ" sz="1700" dirty="0" err="1"/>
              <a:t>intensiteettisanan</a:t>
            </a:r>
            <a:r>
              <a:rPr lang="cs-CZ" sz="1700" dirty="0"/>
              <a:t> </a:t>
            </a:r>
            <a:r>
              <a:rPr lang="cs-CZ" sz="1700" dirty="0" err="1"/>
              <a:t>rooliin</a:t>
            </a:r>
            <a:r>
              <a:rPr lang="cs-CZ" sz="1700" dirty="0"/>
              <a:t>?</a:t>
            </a:r>
          </a:p>
          <a:p>
            <a:r>
              <a:rPr lang="cs-CZ" sz="1700" dirty="0" err="1"/>
              <a:t>Askeleet</a:t>
            </a:r>
            <a:r>
              <a:rPr lang="cs-CZ" sz="1700" dirty="0"/>
              <a:t>:</a:t>
            </a:r>
          </a:p>
          <a:p>
            <a:pPr marL="0" indent="0">
              <a:buNone/>
            </a:pPr>
            <a:r>
              <a:rPr lang="cs-CZ" sz="1700" dirty="0" err="1"/>
              <a:t>Intensiteettisanoja</a:t>
            </a:r>
            <a:r>
              <a:rPr lang="cs-CZ" sz="1700" dirty="0"/>
              <a:t> </a:t>
            </a:r>
            <a:r>
              <a:rPr lang="cs-CZ" sz="1700" dirty="0" err="1"/>
              <a:t>etsitään</a:t>
            </a:r>
            <a:r>
              <a:rPr lang="cs-CZ" sz="1700" dirty="0"/>
              <a:t> </a:t>
            </a:r>
            <a:r>
              <a:rPr lang="cs-CZ" sz="1700" dirty="0" err="1"/>
              <a:t>rakenteista</a:t>
            </a:r>
            <a:r>
              <a:rPr lang="cs-CZ" sz="1700" dirty="0"/>
              <a:t>. </a:t>
            </a:r>
          </a:p>
          <a:p>
            <a:pPr marL="0" indent="0">
              <a:buNone/>
            </a:pPr>
            <a:r>
              <a:rPr lang="sv-SE" sz="1700" dirty="0"/>
              <a:t>[tag="A_Gen_Sg.*"][tag="A_.*"] </a:t>
            </a:r>
            <a:endParaRPr lang="cs-CZ" sz="1700" dirty="0"/>
          </a:p>
          <a:p>
            <a:endParaRPr lang="en-US" sz="17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81079BC-482A-4622-A3BE-4592414A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86" y="2290936"/>
            <a:ext cx="7366235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78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1254</Words>
  <Application>Microsoft Office PowerPoint</Application>
  <PresentationFormat>Širokoúhlá obrazovka</PresentationFormat>
  <Paragraphs>135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Intensiteettisanat kontekstissa</vt:lpstr>
      <vt:lpstr>Määritelmä</vt:lpstr>
      <vt:lpstr>Lämmitysharjoitus</vt:lpstr>
      <vt:lpstr>Intensiteetin ilmaiseminen</vt:lpstr>
      <vt:lpstr>Prezentace aplikace PowerPoint</vt:lpstr>
      <vt:lpstr>Intensifioinnin piirteet</vt:lpstr>
      <vt:lpstr>Genetiivimuodot</vt:lpstr>
      <vt:lpstr>Prezentace aplikace PowerPoint</vt:lpstr>
      <vt:lpstr>Korpustutkimus</vt:lpstr>
      <vt:lpstr>Prezentace aplikace PowerPoint</vt:lpstr>
      <vt:lpstr>Prezentace aplikace PowerPoint</vt:lpstr>
      <vt:lpstr>Sama rakenne kantaa muitakin merkityksiä</vt:lpstr>
      <vt:lpstr>Prezentace aplikace PowerPoint</vt:lpstr>
      <vt:lpstr>Kaksi komponenttia</vt:lpstr>
      <vt:lpstr>Yleisimpiä intensiteettisanoja</vt:lpstr>
      <vt:lpstr>Toistuvia merkityksiä</vt:lpstr>
      <vt:lpstr>Prezentace aplikace PowerPoint</vt:lpstr>
      <vt:lpstr>Kollokaatioiden tutkimus</vt:lpstr>
      <vt:lpstr>Edellinen tutkimukseni</vt:lpstr>
      <vt:lpstr>valtavan</vt:lpstr>
      <vt:lpstr>suunnattoman</vt:lpstr>
      <vt:lpstr>äärettömän</vt:lpstr>
      <vt:lpstr>hirveän</vt:lpstr>
      <vt:lpstr>kauhean</vt:lpstr>
      <vt:lpstr>kamalan</vt:lpstr>
      <vt:lpstr>Myöntäesiintymistä mittaavat testit</vt:lpstr>
      <vt:lpstr>Esimerkkinä äärettömän</vt:lpstr>
      <vt:lpstr>Prezentace aplikace PowerPoint</vt:lpstr>
      <vt:lpstr>Esimerkkinä kamalan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Intensiteettisanat kontekstissa</dc:title>
  <dc:creator>Vorlíková, Zuzana</dc:creator>
  <cp:lastModifiedBy>Farova, Lenka</cp:lastModifiedBy>
  <cp:revision>12</cp:revision>
  <dcterms:created xsi:type="dcterms:W3CDTF">2022-12-04T09:49:13Z</dcterms:created>
  <dcterms:modified xsi:type="dcterms:W3CDTF">2022-12-22T16:40:04Z</dcterms:modified>
</cp:coreProperties>
</file>