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57" r:id="rId10"/>
    <p:sldId id="258" r:id="rId11"/>
    <p:sldId id="259" r:id="rId12"/>
    <p:sldId id="260" r:id="rId13"/>
    <p:sldId id="261" r:id="rId14"/>
    <p:sldId id="262" r:id="rId15"/>
    <p:sldId id="271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3" d="100"/>
          <a:sy n="73" d="100"/>
        </p:scale>
        <p:origin x="86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618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2955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4482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122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63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2512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498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440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80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970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302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2">
                <a:lumMod val="75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0CEB7-A96E-45AC-B871-A051044A09E9}" type="datetimeFigureOut">
              <a:rPr lang="cs-CZ" smtClean="0"/>
              <a:t>19.10.2022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97EF03-554E-4991-ABAF-E77AD1A175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82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122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Pedagogická disciplína zabývající se otázkami diagnostikování subjektů převážně ve školním </a:t>
            </a:r>
            <a:r>
              <a:rPr lang="cs-CZ" dirty="0" smtClean="0"/>
              <a:t>prostředí</a:t>
            </a:r>
            <a:endParaRPr lang="cs-CZ" dirty="0"/>
          </a:p>
          <a:p>
            <a:r>
              <a:rPr lang="cs-CZ" dirty="0"/>
              <a:t>Formuluje teorii pedagogického diagnostikování a způsoby interpretace pedagogických </a:t>
            </a:r>
            <a:r>
              <a:rPr lang="cs-CZ" dirty="0" smtClean="0"/>
              <a:t>diagnóz</a:t>
            </a:r>
          </a:p>
          <a:p>
            <a:r>
              <a:rPr lang="cs-CZ" dirty="0"/>
              <a:t>Pedagogickou diagnostiku provádí pedagog ve </a:t>
            </a:r>
            <a:r>
              <a:rPr lang="cs-CZ" dirty="0" smtClean="0"/>
              <a:t>třídě či školní skupině, případně speciální pedagog či psycholog (ve škole nebo v PPP)</a:t>
            </a:r>
          </a:p>
          <a:p>
            <a:r>
              <a:rPr lang="cs-CZ" dirty="0" smtClean="0"/>
              <a:t>Pedagogická diagnostika = </a:t>
            </a:r>
            <a:r>
              <a:rPr lang="cs-CZ" dirty="0"/>
              <a:t>poznávání, </a:t>
            </a:r>
            <a:r>
              <a:rPr lang="cs-CZ" dirty="0" smtClean="0"/>
              <a:t>analýza, interpretace </a:t>
            </a:r>
            <a:r>
              <a:rPr lang="cs-CZ" dirty="0"/>
              <a:t>a hodnocení edukační reality, </a:t>
            </a:r>
            <a:r>
              <a:rPr lang="cs-CZ" dirty="0" smtClean="0"/>
              <a:t>a to jak se zaměřením </a:t>
            </a:r>
            <a:r>
              <a:rPr lang="cs-CZ" dirty="0"/>
              <a:t>na jednotlivce, </a:t>
            </a:r>
            <a:r>
              <a:rPr lang="cs-CZ" dirty="0" smtClean="0"/>
              <a:t>tak také v </a:t>
            </a:r>
            <a:r>
              <a:rPr lang="cs-CZ" dirty="0"/>
              <a:t>kontextu </a:t>
            </a:r>
            <a:r>
              <a:rPr lang="cs-CZ" dirty="0" smtClean="0"/>
              <a:t>skupiny</a:t>
            </a:r>
          </a:p>
          <a:p>
            <a:r>
              <a:rPr lang="cs-CZ" dirty="0" smtClean="0"/>
              <a:t>Hlavní zaměření - aktuální výkon jedince, jeho analýza </a:t>
            </a:r>
            <a:r>
              <a:rPr lang="cs-CZ" dirty="0"/>
              <a:t>v souvislosti s </a:t>
            </a:r>
            <a:r>
              <a:rPr lang="cs-CZ" dirty="0" smtClean="0"/>
              <a:t>individuálním </a:t>
            </a:r>
            <a:r>
              <a:rPr lang="cs-CZ" dirty="0"/>
              <a:t>vývojem a </a:t>
            </a:r>
            <a:r>
              <a:rPr lang="cs-CZ" dirty="0" smtClean="0"/>
              <a:t>externími vlivy</a:t>
            </a:r>
            <a:endParaRPr lang="cs-CZ" dirty="0"/>
          </a:p>
          <a:p>
            <a:r>
              <a:rPr lang="cs-CZ" dirty="0"/>
              <a:t>Na základě získaných údajů </a:t>
            </a:r>
            <a:r>
              <a:rPr lang="cs-CZ" dirty="0" smtClean="0"/>
              <a:t>je zahájena </a:t>
            </a:r>
            <a:r>
              <a:rPr lang="cs-CZ" dirty="0"/>
              <a:t>bezprostřední </a:t>
            </a:r>
            <a:r>
              <a:rPr lang="cs-CZ" dirty="0" smtClean="0"/>
              <a:t>intervence a jsou navrženy vhodné metody a postupy (případně je vypracován </a:t>
            </a:r>
            <a:r>
              <a:rPr lang="cs-CZ" dirty="0" err="1" smtClean="0"/>
              <a:t>PlPP</a:t>
            </a:r>
            <a:r>
              <a:rPr lang="cs-CZ" dirty="0" smtClean="0"/>
              <a:t> či IVP)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428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Charakteristické rysy pedagogické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7711" y="1458410"/>
            <a:ext cx="11447362" cy="498868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cs-CZ" b="1" dirty="0"/>
              <a:t>komplexnost</a:t>
            </a:r>
            <a:r>
              <a:rPr lang="cs-CZ" dirty="0"/>
              <a:t> - projevy žáka je třeba interpretovat v kontextu vnějších vlivů (rodina, společnost, škola, </a:t>
            </a:r>
            <a:r>
              <a:rPr lang="cs-CZ" dirty="0" smtClean="0"/>
              <a:t>osobnost </a:t>
            </a:r>
            <a:r>
              <a:rPr lang="cs-CZ" dirty="0"/>
              <a:t>jedince)</a:t>
            </a:r>
          </a:p>
          <a:p>
            <a:pPr lvl="0"/>
            <a:r>
              <a:rPr lang="cs-CZ" b="1" dirty="0"/>
              <a:t>respekt k </a:t>
            </a:r>
            <a:r>
              <a:rPr lang="cs-CZ" b="1" dirty="0" smtClean="0"/>
              <a:t>ontogenetickému i individuálnímu vývoji </a:t>
            </a:r>
            <a:r>
              <a:rPr lang="cs-CZ" b="1" dirty="0"/>
              <a:t>žáka </a:t>
            </a:r>
            <a:r>
              <a:rPr lang="cs-CZ" dirty="0"/>
              <a:t>- postupy jsou plánovány tak, aby odpovídaly dané úrovni </a:t>
            </a:r>
            <a:r>
              <a:rPr lang="cs-CZ" dirty="0" smtClean="0"/>
              <a:t>žáka </a:t>
            </a:r>
            <a:r>
              <a:rPr lang="cs-CZ" dirty="0"/>
              <a:t>bez ohledu na jeho kalendářní věk</a:t>
            </a:r>
          </a:p>
          <a:p>
            <a:pPr lvl="0"/>
            <a:r>
              <a:rPr lang="cs-CZ" b="1" dirty="0"/>
              <a:t>vědomí </a:t>
            </a:r>
            <a:r>
              <a:rPr lang="cs-CZ" b="1" dirty="0" smtClean="0"/>
              <a:t>dlouhodobosti a systematičnosti </a:t>
            </a:r>
            <a:r>
              <a:rPr lang="cs-CZ" b="1" dirty="0"/>
              <a:t>procesu </a:t>
            </a:r>
            <a:r>
              <a:rPr lang="cs-CZ" dirty="0"/>
              <a:t>- jde vždy o sled kroků, na základě diagnózy volí pedagog optimální metody, které se mohou v průběhu vývoje žáka měnit</a:t>
            </a:r>
          </a:p>
          <a:p>
            <a:pPr lvl="0"/>
            <a:r>
              <a:rPr lang="cs-CZ" b="1" dirty="0"/>
              <a:t>sledování validity diagnostických testů </a:t>
            </a:r>
            <a:r>
              <a:rPr lang="cs-CZ" dirty="0"/>
              <a:t>- testy a zkoušky musí diagnostikovat jev, na který jsou zaměřeny</a:t>
            </a:r>
          </a:p>
          <a:p>
            <a:pPr lvl="0"/>
            <a:r>
              <a:rPr lang="cs-CZ" b="1" dirty="0"/>
              <a:t>zajištění </a:t>
            </a:r>
            <a:r>
              <a:rPr lang="cs-CZ" b="1" dirty="0" smtClean="0"/>
              <a:t>reliability diagnostických testů </a:t>
            </a:r>
            <a:r>
              <a:rPr lang="cs-CZ" dirty="0"/>
              <a:t>- určitý příznak musí být měřen s takovou přesností, aby bylo jisté, že tentýž příznak se projeví i s určitým časovým odstupem</a:t>
            </a:r>
          </a:p>
          <a:p>
            <a:pPr lvl="0"/>
            <a:r>
              <a:rPr lang="cs-CZ" b="1" dirty="0" smtClean="0"/>
              <a:t>zajištění co nejvyšší </a:t>
            </a:r>
            <a:r>
              <a:rPr lang="cs-CZ" b="1" dirty="0"/>
              <a:t>objektivity </a:t>
            </a:r>
            <a:r>
              <a:rPr lang="cs-CZ" dirty="0"/>
              <a:t>- při diagnostice je </a:t>
            </a:r>
            <a:r>
              <a:rPr lang="cs-CZ" dirty="0" smtClean="0"/>
              <a:t>třeba </a:t>
            </a:r>
            <a:r>
              <a:rPr lang="cs-CZ" dirty="0"/>
              <a:t>minimalizovat subjektivní postoje pedagoga, který by neměl podlehnout např. negativnímu </a:t>
            </a:r>
            <a:r>
              <a:rPr lang="cs-CZ" dirty="0" smtClean="0"/>
              <a:t>očekávání, centrální chybě, projekci atd.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85906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59420" y="104524"/>
            <a:ext cx="10515600" cy="1325563"/>
          </a:xfrm>
        </p:spPr>
        <p:txBody>
          <a:bodyPr/>
          <a:lstStyle/>
          <a:p>
            <a:r>
              <a:rPr lang="cs-CZ" dirty="0" smtClean="0"/>
              <a:t>Metody pedagogické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7792" y="1180618"/>
            <a:ext cx="11678856" cy="5448782"/>
          </a:xfrm>
        </p:spPr>
        <p:txBody>
          <a:bodyPr>
            <a:normAutofit fontScale="55000" lnSpcReduction="20000"/>
          </a:bodyPr>
          <a:lstStyle/>
          <a:p>
            <a:pPr lvl="0"/>
            <a:r>
              <a:rPr lang="cs-CZ" b="1" u="sng" dirty="0">
                <a:solidFill>
                  <a:srgbClr val="7030A0"/>
                </a:solidFill>
              </a:rPr>
              <a:t>pozorování</a:t>
            </a:r>
            <a:r>
              <a:rPr lang="cs-CZ" dirty="0">
                <a:solidFill>
                  <a:srgbClr val="7030A0"/>
                </a:solidFill>
              </a:rPr>
              <a:t> - </a:t>
            </a:r>
            <a:r>
              <a:rPr lang="cs-CZ" dirty="0" smtClean="0">
                <a:solidFill>
                  <a:srgbClr val="7030A0"/>
                </a:solidFill>
              </a:rPr>
              <a:t>asi hlavní metoda, </a:t>
            </a:r>
            <a:r>
              <a:rPr lang="cs-CZ" dirty="0">
                <a:solidFill>
                  <a:srgbClr val="7030A0"/>
                </a:solidFill>
              </a:rPr>
              <a:t>umožňuje získat údaje za delší časové období, sledovat reakce na odlišné události v bezprostředním kontextu školní </a:t>
            </a:r>
            <a:r>
              <a:rPr lang="cs-CZ" dirty="0" smtClean="0">
                <a:solidFill>
                  <a:srgbClr val="7030A0"/>
                </a:solidFill>
              </a:rPr>
              <a:t>reality; specifické je např. pozorování žáka v mezních/uzlových situacích</a:t>
            </a:r>
            <a:endParaRPr lang="cs-CZ" dirty="0">
              <a:solidFill>
                <a:srgbClr val="7030A0"/>
              </a:solidFill>
            </a:endParaRPr>
          </a:p>
          <a:p>
            <a:pPr lvl="0"/>
            <a:r>
              <a:rPr lang="cs-CZ" b="1" dirty="0"/>
              <a:t>anamnéza</a:t>
            </a:r>
            <a:r>
              <a:rPr lang="cs-CZ" dirty="0"/>
              <a:t> - je předpokladem </a:t>
            </a:r>
            <a:r>
              <a:rPr lang="cs-CZ" dirty="0" smtClean="0"/>
              <a:t>respektování </a:t>
            </a:r>
            <a:r>
              <a:rPr lang="cs-CZ" dirty="0"/>
              <a:t>dosavadního individuálního vývoje dítěte, rodinná anamnéza shromažďuje údaje o rodině, osobní anamnéza zachycuje údaje o vývoji jedince nutné k pochopení jeho současného stavu</a:t>
            </a:r>
          </a:p>
          <a:p>
            <a:pPr lvl="0"/>
            <a:r>
              <a:rPr lang="cs-CZ" b="1" u="sng" dirty="0">
                <a:solidFill>
                  <a:srgbClr val="7030A0"/>
                </a:solidFill>
              </a:rPr>
              <a:t>rozhovor</a:t>
            </a:r>
            <a:r>
              <a:rPr lang="cs-CZ" dirty="0">
                <a:solidFill>
                  <a:srgbClr val="7030A0"/>
                </a:solidFill>
              </a:rPr>
              <a:t> - poskytuje bezprostřední odpovědi, odhaluje aktuální prožívání žáka (rodičů), </a:t>
            </a:r>
            <a:r>
              <a:rPr lang="cs-CZ" dirty="0" smtClean="0">
                <a:solidFill>
                  <a:srgbClr val="7030A0"/>
                </a:solidFill>
              </a:rPr>
              <a:t>pedagog </a:t>
            </a:r>
            <a:r>
              <a:rPr lang="cs-CZ" dirty="0">
                <a:solidFill>
                  <a:srgbClr val="7030A0"/>
                </a:solidFill>
              </a:rPr>
              <a:t>může využít i strukturovaný rozhovor (vhodně sestavené otázky směřující k řešení určitého problému)</a:t>
            </a:r>
          </a:p>
          <a:p>
            <a:pPr lvl="0"/>
            <a:r>
              <a:rPr lang="cs-CZ" b="1" dirty="0"/>
              <a:t>dotazník</a:t>
            </a:r>
            <a:r>
              <a:rPr lang="cs-CZ" dirty="0"/>
              <a:t> - pokud umožňuje výběr z předem formulovaných odpovědí, umožňuje lepší zpracování, volné odpovědi mají naopak autentickou hodnotu (závisí ovšem na schopnosti respondenta vyjádřit se)</a:t>
            </a:r>
          </a:p>
          <a:p>
            <a:pPr lvl="0"/>
            <a:r>
              <a:rPr lang="cs-CZ" b="1" u="sng" dirty="0">
                <a:solidFill>
                  <a:srgbClr val="7030A0"/>
                </a:solidFill>
              </a:rPr>
              <a:t>didaktické testy </a:t>
            </a:r>
            <a:r>
              <a:rPr lang="cs-CZ" dirty="0"/>
              <a:t>- druh zkoušek, které se skládají z různých úkolů, standardizované testy </a:t>
            </a:r>
            <a:r>
              <a:rPr lang="cs-CZ" dirty="0" smtClean="0"/>
              <a:t>mají </a:t>
            </a:r>
            <a:r>
              <a:rPr lang="cs-CZ" dirty="0"/>
              <a:t>jasný způsob zadávání a vyhodnocují se pomocí </a:t>
            </a:r>
            <a:r>
              <a:rPr lang="cs-CZ" dirty="0" smtClean="0"/>
              <a:t>stanovených </a:t>
            </a:r>
            <a:r>
              <a:rPr lang="cs-CZ" dirty="0"/>
              <a:t>kritérií, nestandardizované testy jsou méně náročné na vyhodnocení, mohou mít ale nižší </a:t>
            </a:r>
            <a:r>
              <a:rPr lang="cs-CZ" dirty="0" smtClean="0"/>
              <a:t>validitu či reliabilitu</a:t>
            </a:r>
            <a:endParaRPr lang="cs-CZ" dirty="0"/>
          </a:p>
          <a:p>
            <a:pPr lvl="0"/>
            <a:r>
              <a:rPr lang="cs-CZ" b="1" dirty="0" smtClean="0"/>
              <a:t>analýza prací žáků (žákovské portfolio</a:t>
            </a:r>
            <a:r>
              <a:rPr lang="cs-CZ" u="sng" dirty="0" smtClean="0"/>
              <a:t>)</a:t>
            </a:r>
            <a:r>
              <a:rPr lang="cs-CZ" dirty="0" smtClean="0"/>
              <a:t> - ukazuje úroveň osvojení učiva, odráží kvalitu práce učitele</a:t>
            </a:r>
          </a:p>
          <a:p>
            <a:r>
              <a:rPr lang="cs-CZ" b="1" u="sng" dirty="0">
                <a:solidFill>
                  <a:srgbClr val="7030A0"/>
                </a:solidFill>
              </a:rPr>
              <a:t>s</a:t>
            </a:r>
            <a:r>
              <a:rPr lang="cs-CZ" b="1" u="sng" dirty="0" smtClean="0">
                <a:solidFill>
                  <a:srgbClr val="7030A0"/>
                </a:solidFill>
              </a:rPr>
              <a:t>ociogram (</a:t>
            </a:r>
            <a:r>
              <a:rPr lang="cs-CZ" b="1" u="sng" dirty="0" err="1" smtClean="0">
                <a:solidFill>
                  <a:srgbClr val="7030A0"/>
                </a:solidFill>
              </a:rPr>
              <a:t>sociometrie</a:t>
            </a:r>
            <a:r>
              <a:rPr lang="cs-CZ" b="1" u="sng" dirty="0" smtClean="0">
                <a:solidFill>
                  <a:srgbClr val="7030A0"/>
                </a:solidFill>
              </a:rPr>
              <a:t>)</a:t>
            </a:r>
            <a:r>
              <a:rPr lang="cs-CZ" dirty="0">
                <a:solidFill>
                  <a:srgbClr val="7030A0"/>
                </a:solidFill>
              </a:rPr>
              <a:t> - pomocí otázek kladených žákům postihuje klima ve třídě a vztahy mezi </a:t>
            </a:r>
            <a:r>
              <a:rPr lang="cs-CZ" dirty="0" smtClean="0">
                <a:solidFill>
                  <a:srgbClr val="7030A0"/>
                </a:solidFill>
              </a:rPr>
              <a:t>žáky, eticky citlivé</a:t>
            </a:r>
            <a:endParaRPr lang="cs-CZ" dirty="0">
              <a:solidFill>
                <a:srgbClr val="7030A0"/>
              </a:solidFill>
            </a:endParaRPr>
          </a:p>
          <a:p>
            <a:pPr lvl="0"/>
            <a:r>
              <a:rPr lang="cs-CZ" b="1" u="sng" dirty="0" smtClean="0">
                <a:solidFill>
                  <a:srgbClr val="7030A0"/>
                </a:solidFill>
              </a:rPr>
              <a:t>analýza </a:t>
            </a:r>
            <a:r>
              <a:rPr lang="cs-CZ" b="1" u="sng" dirty="0">
                <a:solidFill>
                  <a:srgbClr val="7030A0"/>
                </a:solidFill>
              </a:rPr>
              <a:t>pedagogické dokumentace</a:t>
            </a:r>
            <a:r>
              <a:rPr lang="cs-CZ" dirty="0">
                <a:solidFill>
                  <a:srgbClr val="7030A0"/>
                </a:solidFill>
              </a:rPr>
              <a:t> - s její pomocí si lze lépe uvědomit širší rámec výuky</a:t>
            </a:r>
          </a:p>
          <a:p>
            <a:pPr lvl="0"/>
            <a:r>
              <a:rPr lang="cs-CZ" b="1" u="sng" dirty="0" smtClean="0">
                <a:solidFill>
                  <a:srgbClr val="7030A0"/>
                </a:solidFill>
              </a:rPr>
              <a:t>výkonové testy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- </a:t>
            </a:r>
            <a:r>
              <a:rPr lang="cs-CZ" b="1" dirty="0" err="1" smtClean="0">
                <a:solidFill>
                  <a:srgbClr val="7030A0"/>
                </a:solidFill>
              </a:rPr>
              <a:t>zdatnostní</a:t>
            </a:r>
            <a:r>
              <a:rPr lang="cs-CZ" b="1" dirty="0" smtClean="0">
                <a:solidFill>
                  <a:srgbClr val="7030A0"/>
                </a:solidFill>
              </a:rPr>
              <a:t> testy</a:t>
            </a:r>
            <a:r>
              <a:rPr lang="cs-CZ" dirty="0" smtClean="0">
                <a:solidFill>
                  <a:srgbClr val="7030A0"/>
                </a:solidFill>
              </a:rPr>
              <a:t> – jsou zpravidla normované, mohou tvořit baterie, jedná se o normativní typ testů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- </a:t>
            </a:r>
            <a:r>
              <a:rPr lang="cs-CZ" b="1" dirty="0" smtClean="0">
                <a:solidFill>
                  <a:srgbClr val="7030A0"/>
                </a:solidFill>
              </a:rPr>
              <a:t>dovednostní testy</a:t>
            </a:r>
            <a:r>
              <a:rPr lang="cs-CZ" dirty="0" smtClean="0">
                <a:solidFill>
                  <a:srgbClr val="7030A0"/>
                </a:solidFill>
              </a:rPr>
              <a:t> (odborné posuzování) – většinou kriteriální typ testů, zásadní roli mají erudice a kompetence pedagoga, možnost indikace dyspraxie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7030A0"/>
                </a:solidFill>
              </a:rPr>
              <a:t>- </a:t>
            </a:r>
            <a:r>
              <a:rPr lang="cs-CZ" b="1" dirty="0" smtClean="0">
                <a:solidFill>
                  <a:srgbClr val="7030A0"/>
                </a:solidFill>
              </a:rPr>
              <a:t>hodnocení organizačního výkonu</a:t>
            </a:r>
            <a:r>
              <a:rPr lang="cs-CZ" dirty="0" smtClean="0">
                <a:solidFill>
                  <a:srgbClr val="7030A0"/>
                </a:solidFill>
              </a:rPr>
              <a:t> – lze diagnostikovat jiné než fyzické kompetence (rozhodnost, percepční schopnosti, nestrannost, …)</a:t>
            </a:r>
            <a:endParaRPr lang="cs-CZ" dirty="0">
              <a:solidFill>
                <a:srgbClr val="7030A0"/>
              </a:solidFill>
            </a:endParaRPr>
          </a:p>
          <a:p>
            <a:pPr lvl="0"/>
            <a:r>
              <a:rPr lang="cs-CZ" b="1" u="sng" dirty="0">
                <a:solidFill>
                  <a:srgbClr val="7030A0"/>
                </a:solidFill>
              </a:rPr>
              <a:t>hra</a:t>
            </a:r>
            <a:r>
              <a:rPr lang="cs-CZ" dirty="0">
                <a:solidFill>
                  <a:srgbClr val="7030A0"/>
                </a:solidFill>
              </a:rPr>
              <a:t> - významný diagnostický prostředek, sledujeme výběr her, uplatnění fantazie, soustředění, motoriku, úroveň komunikace, sociální kontakty</a:t>
            </a:r>
          </a:p>
        </p:txBody>
      </p:sp>
    </p:spTree>
    <p:extLst>
      <p:ext uri="{BB962C8B-B14F-4D97-AF65-F5344CB8AC3E}">
        <p14:creationId xmlns:p14="http://schemas.microsoft.com/office/powerpoint/2010/main" val="3212667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pedagogické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Normativní – výsledek srovnáván s výsledky </a:t>
            </a:r>
            <a:r>
              <a:rPr lang="cs-CZ" b="1" u="sng" dirty="0" smtClean="0"/>
              <a:t>reprezentativního</a:t>
            </a:r>
            <a:r>
              <a:rPr lang="cs-CZ" b="1" dirty="0" smtClean="0"/>
              <a:t> vzorku populace </a:t>
            </a:r>
            <a:r>
              <a:rPr lang="cs-CZ" dirty="0" smtClean="0"/>
              <a:t>(národní úroveň, mezinárodní úroveň, žáci daného ročníku v ČR či v dané škole atp.); ukazuje, zda žák dosahuje úrovně vrstevníků atp., určuje míru aktuální úspěšnosti (</a:t>
            </a:r>
            <a:r>
              <a:rPr lang="cs-CZ" dirty="0" err="1" smtClean="0"/>
              <a:t>Unifittest</a:t>
            </a:r>
            <a:r>
              <a:rPr lang="cs-CZ" dirty="0" smtClean="0"/>
              <a:t>, OVOV, …)</a:t>
            </a:r>
          </a:p>
          <a:p>
            <a:r>
              <a:rPr lang="cs-CZ" b="1" dirty="0" smtClean="0"/>
              <a:t>Kriteriální – srovnání s předem stanovenými kritérii </a:t>
            </a:r>
            <a:r>
              <a:rPr lang="cs-CZ" dirty="0" smtClean="0"/>
              <a:t>(vnějšími měřítky) = zvládá předem stanovené či nikoliv (např. odborné posuzování)</a:t>
            </a:r>
          </a:p>
          <a:p>
            <a:r>
              <a:rPr lang="cs-CZ" b="1" dirty="0" smtClean="0"/>
              <a:t>Individualizovaná – hodnocení žáka pouze ve vztahu k němu samému </a:t>
            </a:r>
            <a:r>
              <a:rPr lang="cs-CZ" dirty="0" smtClean="0"/>
              <a:t>(postup, zlepšování se, dosažená úroveň za časový úsek, neporovnáváme s vrstevníky ani nikým jiným!); </a:t>
            </a:r>
            <a:r>
              <a:rPr lang="cs-CZ" b="1" dirty="0" smtClean="0"/>
              <a:t>motivační základ</a:t>
            </a:r>
          </a:p>
          <a:p>
            <a:r>
              <a:rPr lang="cs-CZ" b="1" dirty="0" smtClean="0"/>
              <a:t>Diferenciální – slouží k rozlišení obtíží s podobnými symptomy, ale různými příčinami </a:t>
            </a:r>
            <a:r>
              <a:rPr lang="cs-CZ" dirty="0" smtClean="0"/>
              <a:t>(ADHD, sociální zanedbanost, LMD, …)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2935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Pedagogická diagnostika a její vývoj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1413" y="1825625"/>
            <a:ext cx="11377914" cy="4351338"/>
          </a:xfrm>
        </p:spPr>
        <p:txBody>
          <a:bodyPr/>
          <a:lstStyle/>
          <a:p>
            <a:r>
              <a:rPr lang="cs-CZ" b="1" dirty="0" smtClean="0"/>
              <a:t>Snahy po objektivizaci – již od počátku koncepčního přístupu </a:t>
            </a:r>
            <a:r>
              <a:rPr lang="cs-CZ" dirty="0" smtClean="0"/>
              <a:t>(př. J. A. Komenský, G. A. </a:t>
            </a:r>
            <a:r>
              <a:rPr lang="cs-CZ" dirty="0" err="1" smtClean="0"/>
              <a:t>Lindner</a:t>
            </a:r>
            <a:r>
              <a:rPr lang="cs-CZ" dirty="0" smtClean="0"/>
              <a:t>, O. </a:t>
            </a:r>
            <a:r>
              <a:rPr lang="cs-CZ" dirty="0" err="1" smtClean="0"/>
              <a:t>Kádner</a:t>
            </a:r>
            <a:r>
              <a:rPr lang="cs-CZ" dirty="0" smtClean="0"/>
              <a:t>, …)</a:t>
            </a:r>
          </a:p>
          <a:p>
            <a:r>
              <a:rPr lang="cs-CZ" b="1" dirty="0" smtClean="0"/>
              <a:t>Zvýšený zájem – od 60. let 20. století </a:t>
            </a:r>
            <a:r>
              <a:rPr lang="cs-CZ" dirty="0" smtClean="0"/>
              <a:t>(reformismus v české pedagogice) =) </a:t>
            </a:r>
            <a:r>
              <a:rPr lang="cs-CZ" b="1" dirty="0" smtClean="0"/>
              <a:t>změna školského systému, vznik pedagogického poradenství</a:t>
            </a:r>
          </a:p>
          <a:p>
            <a:r>
              <a:rPr lang="cs-CZ" b="1" dirty="0" smtClean="0"/>
              <a:t>Rozvoj speciálně-pedagogické diagnostiky – od 70. let 20. století</a:t>
            </a:r>
          </a:p>
          <a:p>
            <a:r>
              <a:rPr lang="cs-CZ" b="1" dirty="0" smtClean="0"/>
              <a:t>Diagnostika v tělesné výchově – </a:t>
            </a:r>
            <a:r>
              <a:rPr lang="cs-CZ" b="1" dirty="0"/>
              <a:t>od 70. let 20. století</a:t>
            </a:r>
            <a:endParaRPr lang="cs-CZ" b="1" dirty="0" smtClean="0"/>
          </a:p>
          <a:p>
            <a:r>
              <a:rPr lang="cs-CZ" b="1" dirty="0" smtClean="0"/>
              <a:t>Současnost – důraz hlavně na diagnostické kompetence učitelů, posílení role PPP a SPC, snaha o „nenálepkování“, interdisciplinární přístup, problematika znevýhodněných i nadaných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9271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758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disciplína </a:t>
            </a:r>
            <a:r>
              <a:rPr lang="cs-CZ" b="1" dirty="0"/>
              <a:t>zabývající se otázkami diagnostikování </a:t>
            </a:r>
            <a:r>
              <a:rPr lang="cs-CZ" b="1" dirty="0" smtClean="0"/>
              <a:t>subjektů</a:t>
            </a:r>
          </a:p>
          <a:p>
            <a:r>
              <a:rPr lang="cs-CZ" b="1" dirty="0" smtClean="0"/>
              <a:t>Jednotlivé typy diagnostiky se od sebe velmi liší </a:t>
            </a:r>
            <a:r>
              <a:rPr lang="cs-CZ" dirty="0" smtClean="0"/>
              <a:t>(lékařská diagnostika, speciálně-pedagogická diagnostika, pedagogická diagnostika, funkční diagnostika, zátěžová diagnostika)</a:t>
            </a:r>
          </a:p>
          <a:p>
            <a:r>
              <a:rPr lang="cs-CZ" b="1" dirty="0"/>
              <a:t>p</a:t>
            </a:r>
            <a:r>
              <a:rPr lang="cs-CZ" b="1" dirty="0" smtClean="0"/>
              <a:t>roces stanovení diagnózy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0580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Cíle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>
              <a:defRPr/>
            </a:pPr>
            <a:r>
              <a:rPr lang="cs-CZ" b="1" dirty="0" smtClean="0"/>
              <a:t>Obecný cíl </a:t>
            </a:r>
            <a:r>
              <a:rPr lang="cs-CZ" dirty="0" smtClean="0"/>
              <a:t>– </a:t>
            </a:r>
            <a:r>
              <a:rPr lang="cs-CZ" dirty="0"/>
              <a:t>co možná nejlépe a nejpečlivěji rozpoznat a charakterizovat konkrétní </a:t>
            </a:r>
            <a:r>
              <a:rPr lang="cs-CZ" dirty="0" smtClean="0"/>
              <a:t>problém či úroveň hodnoceného jevu, </a:t>
            </a:r>
            <a:r>
              <a:rPr lang="cs-CZ" dirty="0"/>
              <a:t>a to v jakékoliv oblasti</a:t>
            </a:r>
          </a:p>
          <a:p>
            <a:pPr>
              <a:defRPr/>
            </a:pPr>
            <a:r>
              <a:rPr lang="cs-CZ" b="1" dirty="0" smtClean="0"/>
              <a:t>Dílčí cíle</a:t>
            </a:r>
            <a:r>
              <a:rPr lang="cs-CZ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dirty="0"/>
              <a:t>Vymezení, které jevy do </a:t>
            </a:r>
            <a:r>
              <a:rPr lang="cs-CZ" dirty="0" smtClean="0"/>
              <a:t>dané oblasti </a:t>
            </a:r>
            <a:r>
              <a:rPr lang="cs-CZ" dirty="0"/>
              <a:t>patří</a:t>
            </a:r>
          </a:p>
          <a:p>
            <a:pPr>
              <a:buFontTx/>
              <a:buChar char="-"/>
              <a:defRPr/>
            </a:pPr>
            <a:r>
              <a:rPr lang="cs-CZ" dirty="0"/>
              <a:t>Stanovení, zda je diagnostikovaný jedinec předmětem </a:t>
            </a:r>
            <a:r>
              <a:rPr lang="cs-CZ" dirty="0" smtClean="0"/>
              <a:t>zájmu daného oboru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Rozpoznání, kdo je s vyšší pravděpodobností ohrožen vznikem znevýhodnění</a:t>
            </a:r>
            <a:r>
              <a:rPr lang="cs-CZ" dirty="0" smtClean="0"/>
              <a:t>, choroby atp.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Rozpoznání a stanovení fáze a míry </a:t>
            </a:r>
            <a:r>
              <a:rPr lang="cs-CZ" dirty="0" smtClean="0"/>
              <a:t>znevýhodnění, obtíží či úrovně hodnoceného jevu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dirty="0"/>
              <a:t>Stanovení příčin, které vedly ke vzniku či rozvoji znevýhodnění</a:t>
            </a:r>
            <a:r>
              <a:rPr lang="cs-CZ" dirty="0" smtClean="0"/>
              <a:t>, choroby </a:t>
            </a:r>
            <a:r>
              <a:rPr lang="cs-CZ" dirty="0"/>
              <a:t>nebo zvyšují pravděpodobnost </a:t>
            </a:r>
            <a:r>
              <a:rPr lang="cs-CZ" dirty="0" smtClean="0"/>
              <a:t>jejich </a:t>
            </a:r>
            <a:r>
              <a:rPr lang="cs-CZ" dirty="0"/>
              <a:t>výskytu</a:t>
            </a:r>
          </a:p>
          <a:p>
            <a:pPr>
              <a:buFontTx/>
              <a:buChar char="-"/>
              <a:defRPr/>
            </a:pPr>
            <a:r>
              <a:rPr lang="cs-CZ" dirty="0"/>
              <a:t>Stanovení následných metod a postupů vedoucích k odstranění, korekci či eliminaci </a:t>
            </a:r>
            <a:r>
              <a:rPr lang="cs-CZ" dirty="0" smtClean="0"/>
              <a:t>znevýhodnění, choroby či ke zvýšení úrovně daného jevu atp.</a:t>
            </a:r>
            <a:endParaRPr lang="cs-CZ" dirty="0"/>
          </a:p>
          <a:p>
            <a:pPr>
              <a:buFontTx/>
              <a:buChar char="-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8061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Diagnóza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/>
              <a:t>Výsledek diagnostiky</a:t>
            </a:r>
          </a:p>
          <a:p>
            <a:pPr eaLnBrk="1" hangingPunct="1"/>
            <a:r>
              <a:rPr lang="cs-CZ" altLang="cs-CZ" b="1" dirty="0" smtClean="0"/>
              <a:t>Komplexní posouzení jedince pro proces další péče v daném oboru</a:t>
            </a:r>
          </a:p>
          <a:p>
            <a:pPr eaLnBrk="1" hangingPunct="1"/>
            <a:r>
              <a:rPr lang="cs-CZ" altLang="cs-CZ" b="1" dirty="0" smtClean="0"/>
              <a:t>Východisko pro výběr, stanovení a aplikaci konkrétních metod</a:t>
            </a:r>
          </a:p>
        </p:txBody>
      </p:sp>
    </p:spTree>
    <p:extLst>
      <p:ext uri="{BB962C8B-B14F-4D97-AF65-F5344CB8AC3E}">
        <p14:creationId xmlns:p14="http://schemas.microsoft.com/office/powerpoint/2010/main" val="2149739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Charakteristika procesu diagnostiky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b="1" dirty="0" smtClean="0"/>
              <a:t>Diagnostika není ukončena jedním stanoviskem – dynamický a kontinuální charakter</a:t>
            </a:r>
          </a:p>
          <a:p>
            <a:pPr>
              <a:defRPr/>
            </a:pPr>
            <a:r>
              <a:rPr lang="cs-CZ" u="sng" dirty="0" smtClean="0"/>
              <a:t>3 základní fáze</a:t>
            </a:r>
            <a:r>
              <a:rPr lang="cs-CZ" dirty="0" smtClean="0"/>
              <a:t>: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Vstupní </a:t>
            </a:r>
            <a:r>
              <a:rPr lang="cs-CZ" b="1" dirty="0"/>
              <a:t>diagnostické </a:t>
            </a:r>
            <a:r>
              <a:rPr lang="cs-CZ" b="1" dirty="0" smtClean="0"/>
              <a:t>vyšetření </a:t>
            </a:r>
            <a:r>
              <a:rPr lang="cs-CZ" dirty="0" smtClean="0"/>
              <a:t>(zjištění úrovně daného jevu - včetně psychických funkcí, vlastností, předpokladů atp.)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b="1" dirty="0" smtClean="0"/>
              <a:t>Průběžné </a:t>
            </a:r>
            <a:r>
              <a:rPr lang="cs-CZ" b="1" dirty="0"/>
              <a:t>diagnostické </a:t>
            </a:r>
            <a:r>
              <a:rPr lang="cs-CZ" b="1" dirty="0" smtClean="0"/>
              <a:t>vyšetření </a:t>
            </a:r>
            <a:r>
              <a:rPr lang="cs-CZ" dirty="0" smtClean="0"/>
              <a:t>(posouzení efektivity probíhajících postupů a metod z kvalitativního i kvantitativního hlediska)</a:t>
            </a:r>
            <a:endParaRPr lang="cs-CZ" dirty="0"/>
          </a:p>
          <a:p>
            <a:pPr>
              <a:buFontTx/>
              <a:buChar char="-"/>
              <a:defRPr/>
            </a:pPr>
            <a:r>
              <a:rPr lang="cs-CZ" b="1" dirty="0" smtClean="0"/>
              <a:t>Výstupní diagnostické vyšetření </a:t>
            </a:r>
            <a:r>
              <a:rPr lang="cs-CZ" dirty="0" smtClean="0"/>
              <a:t>(po ukončení cílené péče)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55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Základní diagnostické metody</a:t>
            </a:r>
            <a:endParaRPr lang="cs-CZ" dirty="0"/>
          </a:p>
        </p:txBody>
      </p:sp>
      <p:sp>
        <p:nvSpPr>
          <p:cNvPr id="266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altLang="cs-CZ" b="1" smtClean="0"/>
              <a:t>1) Metody klinické</a:t>
            </a:r>
          </a:p>
          <a:p>
            <a:pPr marL="0" indent="0">
              <a:buNone/>
            </a:pPr>
            <a:r>
              <a:rPr lang="cs-CZ" altLang="cs-CZ" b="1" smtClean="0"/>
              <a:t>2) Metody testové</a:t>
            </a:r>
          </a:p>
          <a:p>
            <a:pPr marL="0" indent="0">
              <a:buNone/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80198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klinické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cs-CZ" dirty="0" smtClean="0"/>
              <a:t>Cílem je </a:t>
            </a:r>
            <a:r>
              <a:rPr lang="cs-CZ" b="1" dirty="0" smtClean="0"/>
              <a:t>sběr dat a základních údajů </a:t>
            </a:r>
            <a:r>
              <a:rPr lang="cs-CZ" dirty="0" smtClean="0"/>
              <a:t>o vyšetřovaném jedinci</a:t>
            </a:r>
          </a:p>
          <a:p>
            <a:pPr>
              <a:defRPr/>
            </a:pPr>
            <a:r>
              <a:rPr lang="cs-CZ" dirty="0" smtClean="0"/>
              <a:t>Jsou to tzv. </a:t>
            </a:r>
            <a:r>
              <a:rPr lang="cs-CZ" b="1" dirty="0" smtClean="0"/>
              <a:t>nestandardní postupy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Pozorování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Rozhovor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Rodinná anamnéza (RA)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Osobní anamnéza (OA)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Analýza produktů činnosti </a:t>
            </a:r>
            <a:r>
              <a:rPr lang="cs-CZ" dirty="0" smtClean="0"/>
              <a:t>(nezbytná značná erudice a schopnost interpretace)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900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Metody testové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defRPr/>
            </a:pPr>
            <a:r>
              <a:rPr lang="cs-CZ" b="1" dirty="0" smtClean="0"/>
              <a:t>Standardizovaný způsob vyšetření</a:t>
            </a:r>
          </a:p>
          <a:p>
            <a:pPr>
              <a:defRPr/>
            </a:pPr>
            <a:r>
              <a:rPr lang="cs-CZ" dirty="0" smtClean="0"/>
              <a:t>Test = </a:t>
            </a:r>
            <a:r>
              <a:rPr lang="cs-CZ" dirty="0" err="1" smtClean="0"/>
              <a:t>kvaziexperiment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Cílem je specializované vyšetření s následným odborným stanoviskem (většinou zkoumáme určité vymezitelné osobnostní znaky, schopnosti a vlastnosti)</a:t>
            </a:r>
          </a:p>
          <a:p>
            <a:pPr>
              <a:defRPr/>
            </a:pPr>
            <a:r>
              <a:rPr lang="cs-CZ" b="1" dirty="0" smtClean="0"/>
              <a:t>Idiografický a nomotetický charakter </a:t>
            </a:r>
            <a:r>
              <a:rPr lang="cs-CZ" dirty="0" smtClean="0"/>
              <a:t>testových metod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Výkonové testy </a:t>
            </a:r>
            <a:r>
              <a:rPr lang="cs-CZ" dirty="0" smtClean="0"/>
              <a:t>(testy inteligence, speciálních schopností a jednotlivých psychických funkcí, testy zdatnosti)</a:t>
            </a:r>
          </a:p>
          <a:p>
            <a:pPr>
              <a:buFontTx/>
              <a:buChar char="-"/>
              <a:defRPr/>
            </a:pPr>
            <a:r>
              <a:rPr lang="cs-CZ" b="1" dirty="0" smtClean="0"/>
              <a:t>Testy osobnosti </a:t>
            </a:r>
            <a:r>
              <a:rPr lang="cs-CZ" dirty="0" smtClean="0"/>
              <a:t>(projektivní i objektivní metody, dotazníky a posuzovací stupnice)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295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Pedagogická diagnostika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063145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1156</Words>
  <Application>Microsoft Office PowerPoint</Application>
  <PresentationFormat>Širokoúhlá obrazovka</PresentationFormat>
  <Paragraphs>83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Diagnostika</vt:lpstr>
      <vt:lpstr>Diagnostika</vt:lpstr>
      <vt:lpstr>Cíle diagnostiky</vt:lpstr>
      <vt:lpstr>Diagnóza</vt:lpstr>
      <vt:lpstr>Charakteristika procesu diagnostiky</vt:lpstr>
      <vt:lpstr>Základní diagnostické metody</vt:lpstr>
      <vt:lpstr>Metody klinické</vt:lpstr>
      <vt:lpstr>Metody testové</vt:lpstr>
      <vt:lpstr>Pedagogická diagnostika</vt:lpstr>
      <vt:lpstr>Obecná charakteristika</vt:lpstr>
      <vt:lpstr>Charakteristické rysy pedagogické diagnostiky</vt:lpstr>
      <vt:lpstr>Metody pedagogické diagnostiky</vt:lpstr>
      <vt:lpstr>Typy pedagogické diagnostiky</vt:lpstr>
      <vt:lpstr>Pedagogická diagnostika a její vývoj v ČR</vt:lpstr>
      <vt:lpstr>Děkuji za pozornost!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Pedagogická diagnostika</dc:title>
  <dc:creator>Kamil Kotlík</dc:creator>
  <cp:lastModifiedBy>kotlik</cp:lastModifiedBy>
  <cp:revision>2</cp:revision>
  <dcterms:created xsi:type="dcterms:W3CDTF">2020-10-18T12:34:45Z</dcterms:created>
  <dcterms:modified xsi:type="dcterms:W3CDTF">2022-10-19T13:41:23Z</dcterms:modified>
</cp:coreProperties>
</file>