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sldIdLst>
    <p:sldId id="640" r:id="rId2"/>
    <p:sldId id="747" r:id="rId3"/>
    <p:sldId id="748" r:id="rId4"/>
    <p:sldId id="749" r:id="rId5"/>
    <p:sldId id="750" r:id="rId6"/>
    <p:sldId id="751" r:id="rId7"/>
    <p:sldId id="752" r:id="rId8"/>
    <p:sldId id="755" r:id="rId9"/>
    <p:sldId id="758" r:id="rId10"/>
    <p:sldId id="759" r:id="rId11"/>
    <p:sldId id="760" r:id="rId12"/>
    <p:sldId id="761" r:id="rId13"/>
    <p:sldId id="746" r:id="rId14"/>
    <p:sldId id="644" r:id="rId15"/>
    <p:sldId id="645" r:id="rId16"/>
    <p:sldId id="762" r:id="rId17"/>
    <p:sldId id="763" r:id="rId18"/>
    <p:sldId id="648" r:id="rId19"/>
    <p:sldId id="650" r:id="rId20"/>
    <p:sldId id="546" r:id="rId21"/>
  </p:sldIdLst>
  <p:sldSz cx="12192000" cy="6858000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B247A3B-8078-4D56-92B3-3918CB318F92}">
          <p14:sldIdLst>
            <p14:sldId id="640"/>
            <p14:sldId id="747"/>
            <p14:sldId id="748"/>
            <p14:sldId id="749"/>
            <p14:sldId id="750"/>
            <p14:sldId id="751"/>
            <p14:sldId id="752"/>
            <p14:sldId id="755"/>
            <p14:sldId id="758"/>
            <p14:sldId id="759"/>
            <p14:sldId id="760"/>
            <p14:sldId id="761"/>
            <p14:sldId id="746"/>
            <p14:sldId id="644"/>
            <p14:sldId id="645"/>
            <p14:sldId id="762"/>
            <p14:sldId id="763"/>
            <p14:sldId id="648"/>
            <p14:sldId id="650"/>
            <p14:sldId id="546"/>
          </p14:sldIdLst>
        </p14:section>
        <p14:section name="Oddíl bez názvu" id="{A0861753-5143-4A1E-A033-3C78C38730B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8A9"/>
    <a:srgbClr val="AAD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Šíma" userId="80a4322e-26f5-4a22-8153-15db2cabfdf0" providerId="ADAL" clId="{34CCB50A-5604-49A9-ACE2-8FB56D9D28DE}"/>
    <pc:docChg chg="delSld modSection">
      <pc:chgData name="Jan Šíma" userId="80a4322e-26f5-4a22-8153-15db2cabfdf0" providerId="ADAL" clId="{34CCB50A-5604-49A9-ACE2-8FB56D9D28DE}" dt="2026-05-25T07:09:03.026" v="25" actId="47"/>
      <pc:docMkLst>
        <pc:docMk/>
      </pc:docMkLst>
      <pc:sldChg chg="del">
        <pc:chgData name="Jan Šíma" userId="80a4322e-26f5-4a22-8153-15db2cabfdf0" providerId="ADAL" clId="{34CCB50A-5604-49A9-ACE2-8FB56D9D28DE}" dt="2026-05-25T07:08:51.050" v="0" actId="47"/>
        <pc:sldMkLst>
          <pc:docMk/>
          <pc:sldMk cId="789901063" sldId="651"/>
        </pc:sldMkLst>
      </pc:sldChg>
      <pc:sldChg chg="del">
        <pc:chgData name="Jan Šíma" userId="80a4322e-26f5-4a22-8153-15db2cabfdf0" providerId="ADAL" clId="{34CCB50A-5604-49A9-ACE2-8FB56D9D28DE}" dt="2026-05-25T07:08:53.439" v="1" actId="47"/>
        <pc:sldMkLst>
          <pc:docMk/>
          <pc:sldMk cId="1161066881" sldId="652"/>
        </pc:sldMkLst>
      </pc:sldChg>
      <pc:sldChg chg="del">
        <pc:chgData name="Jan Šíma" userId="80a4322e-26f5-4a22-8153-15db2cabfdf0" providerId="ADAL" clId="{34CCB50A-5604-49A9-ACE2-8FB56D9D28DE}" dt="2026-05-25T07:08:53.824" v="2" actId="47"/>
        <pc:sldMkLst>
          <pc:docMk/>
          <pc:sldMk cId="2359078997" sldId="653"/>
        </pc:sldMkLst>
      </pc:sldChg>
      <pc:sldChg chg="del">
        <pc:chgData name="Jan Šíma" userId="80a4322e-26f5-4a22-8153-15db2cabfdf0" providerId="ADAL" clId="{34CCB50A-5604-49A9-ACE2-8FB56D9D28DE}" dt="2026-05-25T07:08:54.087" v="3" actId="47"/>
        <pc:sldMkLst>
          <pc:docMk/>
          <pc:sldMk cId="2657885898" sldId="655"/>
        </pc:sldMkLst>
      </pc:sldChg>
      <pc:sldChg chg="del">
        <pc:chgData name="Jan Šíma" userId="80a4322e-26f5-4a22-8153-15db2cabfdf0" providerId="ADAL" clId="{34CCB50A-5604-49A9-ACE2-8FB56D9D28DE}" dt="2026-05-25T07:08:54.364" v="4" actId="47"/>
        <pc:sldMkLst>
          <pc:docMk/>
          <pc:sldMk cId="3636743295" sldId="656"/>
        </pc:sldMkLst>
      </pc:sldChg>
      <pc:sldChg chg="del">
        <pc:chgData name="Jan Šíma" userId="80a4322e-26f5-4a22-8153-15db2cabfdf0" providerId="ADAL" clId="{34CCB50A-5604-49A9-ACE2-8FB56D9D28DE}" dt="2026-05-25T07:08:54.656" v="5" actId="47"/>
        <pc:sldMkLst>
          <pc:docMk/>
          <pc:sldMk cId="2331961693" sldId="657"/>
        </pc:sldMkLst>
      </pc:sldChg>
      <pc:sldChg chg="del">
        <pc:chgData name="Jan Šíma" userId="80a4322e-26f5-4a22-8153-15db2cabfdf0" providerId="ADAL" clId="{34CCB50A-5604-49A9-ACE2-8FB56D9D28DE}" dt="2026-05-25T07:08:54.917" v="6" actId="47"/>
        <pc:sldMkLst>
          <pc:docMk/>
          <pc:sldMk cId="552901951" sldId="658"/>
        </pc:sldMkLst>
      </pc:sldChg>
      <pc:sldChg chg="del">
        <pc:chgData name="Jan Šíma" userId="80a4322e-26f5-4a22-8153-15db2cabfdf0" providerId="ADAL" clId="{34CCB50A-5604-49A9-ACE2-8FB56D9D28DE}" dt="2026-05-25T07:08:55.239" v="7" actId="47"/>
        <pc:sldMkLst>
          <pc:docMk/>
          <pc:sldMk cId="728659207" sldId="659"/>
        </pc:sldMkLst>
      </pc:sldChg>
      <pc:sldChg chg="del">
        <pc:chgData name="Jan Šíma" userId="80a4322e-26f5-4a22-8153-15db2cabfdf0" providerId="ADAL" clId="{34CCB50A-5604-49A9-ACE2-8FB56D9D28DE}" dt="2026-05-25T07:08:55.653" v="8" actId="47"/>
        <pc:sldMkLst>
          <pc:docMk/>
          <pc:sldMk cId="3144170315" sldId="660"/>
        </pc:sldMkLst>
      </pc:sldChg>
      <pc:sldChg chg="del">
        <pc:chgData name="Jan Šíma" userId="80a4322e-26f5-4a22-8153-15db2cabfdf0" providerId="ADAL" clId="{34CCB50A-5604-49A9-ACE2-8FB56D9D28DE}" dt="2026-05-25T07:08:56.049" v="9" actId="47"/>
        <pc:sldMkLst>
          <pc:docMk/>
          <pc:sldMk cId="2953096622" sldId="661"/>
        </pc:sldMkLst>
      </pc:sldChg>
      <pc:sldChg chg="del">
        <pc:chgData name="Jan Šíma" userId="80a4322e-26f5-4a22-8153-15db2cabfdf0" providerId="ADAL" clId="{34CCB50A-5604-49A9-ACE2-8FB56D9D28DE}" dt="2026-05-25T07:08:56.452" v="10" actId="47"/>
        <pc:sldMkLst>
          <pc:docMk/>
          <pc:sldMk cId="2506909702" sldId="662"/>
        </pc:sldMkLst>
      </pc:sldChg>
      <pc:sldChg chg="del">
        <pc:chgData name="Jan Šíma" userId="80a4322e-26f5-4a22-8153-15db2cabfdf0" providerId="ADAL" clId="{34CCB50A-5604-49A9-ACE2-8FB56D9D28DE}" dt="2026-05-25T07:08:56.882" v="11" actId="47"/>
        <pc:sldMkLst>
          <pc:docMk/>
          <pc:sldMk cId="4100031916" sldId="663"/>
        </pc:sldMkLst>
      </pc:sldChg>
      <pc:sldChg chg="del">
        <pc:chgData name="Jan Šíma" userId="80a4322e-26f5-4a22-8153-15db2cabfdf0" providerId="ADAL" clId="{34CCB50A-5604-49A9-ACE2-8FB56D9D28DE}" dt="2026-05-25T07:08:57.824" v="12" actId="47"/>
        <pc:sldMkLst>
          <pc:docMk/>
          <pc:sldMk cId="1119039201" sldId="664"/>
        </pc:sldMkLst>
      </pc:sldChg>
      <pc:sldChg chg="del">
        <pc:chgData name="Jan Šíma" userId="80a4322e-26f5-4a22-8153-15db2cabfdf0" providerId="ADAL" clId="{34CCB50A-5604-49A9-ACE2-8FB56D9D28DE}" dt="2026-05-25T07:08:58.425" v="13" actId="47"/>
        <pc:sldMkLst>
          <pc:docMk/>
          <pc:sldMk cId="1743210390" sldId="665"/>
        </pc:sldMkLst>
      </pc:sldChg>
      <pc:sldChg chg="del">
        <pc:chgData name="Jan Šíma" userId="80a4322e-26f5-4a22-8153-15db2cabfdf0" providerId="ADAL" clId="{34CCB50A-5604-49A9-ACE2-8FB56D9D28DE}" dt="2026-05-25T07:08:58.940" v="14" actId="47"/>
        <pc:sldMkLst>
          <pc:docMk/>
          <pc:sldMk cId="710442359" sldId="666"/>
        </pc:sldMkLst>
      </pc:sldChg>
      <pc:sldChg chg="del">
        <pc:chgData name="Jan Šíma" userId="80a4322e-26f5-4a22-8153-15db2cabfdf0" providerId="ADAL" clId="{34CCB50A-5604-49A9-ACE2-8FB56D9D28DE}" dt="2026-05-25T07:08:59.374" v="15" actId="47"/>
        <pc:sldMkLst>
          <pc:docMk/>
          <pc:sldMk cId="2938244326" sldId="667"/>
        </pc:sldMkLst>
      </pc:sldChg>
      <pc:sldChg chg="del">
        <pc:chgData name="Jan Šíma" userId="80a4322e-26f5-4a22-8153-15db2cabfdf0" providerId="ADAL" clId="{34CCB50A-5604-49A9-ACE2-8FB56D9D28DE}" dt="2026-05-25T07:08:59.836" v="16" actId="47"/>
        <pc:sldMkLst>
          <pc:docMk/>
          <pc:sldMk cId="1577748527" sldId="668"/>
        </pc:sldMkLst>
      </pc:sldChg>
      <pc:sldChg chg="del">
        <pc:chgData name="Jan Šíma" userId="80a4322e-26f5-4a22-8153-15db2cabfdf0" providerId="ADAL" clId="{34CCB50A-5604-49A9-ACE2-8FB56D9D28DE}" dt="2026-05-25T07:09:00.314" v="17" actId="47"/>
        <pc:sldMkLst>
          <pc:docMk/>
          <pc:sldMk cId="1993067949" sldId="669"/>
        </pc:sldMkLst>
      </pc:sldChg>
      <pc:sldChg chg="del">
        <pc:chgData name="Jan Šíma" userId="80a4322e-26f5-4a22-8153-15db2cabfdf0" providerId="ADAL" clId="{34CCB50A-5604-49A9-ACE2-8FB56D9D28DE}" dt="2026-05-25T07:09:00.530" v="18" actId="47"/>
        <pc:sldMkLst>
          <pc:docMk/>
          <pc:sldMk cId="3238795941" sldId="670"/>
        </pc:sldMkLst>
      </pc:sldChg>
      <pc:sldChg chg="del">
        <pc:chgData name="Jan Šíma" userId="80a4322e-26f5-4a22-8153-15db2cabfdf0" providerId="ADAL" clId="{34CCB50A-5604-49A9-ACE2-8FB56D9D28DE}" dt="2026-05-25T07:09:00.760" v="19" actId="47"/>
        <pc:sldMkLst>
          <pc:docMk/>
          <pc:sldMk cId="3200683074" sldId="671"/>
        </pc:sldMkLst>
      </pc:sldChg>
      <pc:sldChg chg="del">
        <pc:chgData name="Jan Šíma" userId="80a4322e-26f5-4a22-8153-15db2cabfdf0" providerId="ADAL" clId="{34CCB50A-5604-49A9-ACE2-8FB56D9D28DE}" dt="2026-05-25T07:09:00.920" v="20" actId="47"/>
        <pc:sldMkLst>
          <pc:docMk/>
          <pc:sldMk cId="2931918467" sldId="672"/>
        </pc:sldMkLst>
      </pc:sldChg>
      <pc:sldChg chg="del">
        <pc:chgData name="Jan Šíma" userId="80a4322e-26f5-4a22-8153-15db2cabfdf0" providerId="ADAL" clId="{34CCB50A-5604-49A9-ACE2-8FB56D9D28DE}" dt="2026-05-25T07:09:01.157" v="21" actId="47"/>
        <pc:sldMkLst>
          <pc:docMk/>
          <pc:sldMk cId="1345819361" sldId="673"/>
        </pc:sldMkLst>
      </pc:sldChg>
      <pc:sldChg chg="del">
        <pc:chgData name="Jan Šíma" userId="80a4322e-26f5-4a22-8153-15db2cabfdf0" providerId="ADAL" clId="{34CCB50A-5604-49A9-ACE2-8FB56D9D28DE}" dt="2026-05-25T07:09:01.385" v="22" actId="47"/>
        <pc:sldMkLst>
          <pc:docMk/>
          <pc:sldMk cId="3455851462" sldId="674"/>
        </pc:sldMkLst>
      </pc:sldChg>
      <pc:sldChg chg="del">
        <pc:chgData name="Jan Šíma" userId="80a4322e-26f5-4a22-8153-15db2cabfdf0" providerId="ADAL" clId="{34CCB50A-5604-49A9-ACE2-8FB56D9D28DE}" dt="2026-05-25T07:09:01.649" v="23" actId="47"/>
        <pc:sldMkLst>
          <pc:docMk/>
          <pc:sldMk cId="1348491354" sldId="675"/>
        </pc:sldMkLst>
      </pc:sldChg>
      <pc:sldChg chg="del">
        <pc:chgData name="Jan Šíma" userId="80a4322e-26f5-4a22-8153-15db2cabfdf0" providerId="ADAL" clId="{34CCB50A-5604-49A9-ACE2-8FB56D9D28DE}" dt="2026-05-25T07:09:01.952" v="24" actId="47"/>
        <pc:sldMkLst>
          <pc:docMk/>
          <pc:sldMk cId="1906975371" sldId="676"/>
        </pc:sldMkLst>
      </pc:sldChg>
      <pc:sldChg chg="del">
        <pc:chgData name="Jan Šíma" userId="80a4322e-26f5-4a22-8153-15db2cabfdf0" providerId="ADAL" clId="{34CCB50A-5604-49A9-ACE2-8FB56D9D28DE}" dt="2026-05-25T07:09:03.026" v="25" actId="47"/>
        <pc:sldMkLst>
          <pc:docMk/>
          <pc:sldMk cId="2136112503" sldId="677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DB9272-A73C-4ABA-AB9A-8BF374E56D2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6DF7B95-1ED7-41B6-874A-6BBFC3F3CA2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/>
            <a:t>fungování klubů</a:t>
          </a:r>
          <a:endParaRPr lang="en-US"/>
        </a:p>
      </dgm:t>
    </dgm:pt>
    <dgm:pt modelId="{5F9E2A2B-A206-4F5A-87AD-6C2D7387AB66}" type="parTrans" cxnId="{9AB4CF45-FE15-403A-8748-0251BCB2ABAB}">
      <dgm:prSet/>
      <dgm:spPr/>
      <dgm:t>
        <a:bodyPr/>
        <a:lstStyle/>
        <a:p>
          <a:endParaRPr lang="en-US"/>
        </a:p>
      </dgm:t>
    </dgm:pt>
    <dgm:pt modelId="{7F9403CE-236B-410F-8626-132E4EAEC887}" type="sibTrans" cxnId="{9AB4CF45-FE15-403A-8748-0251BCB2ABAB}">
      <dgm:prSet/>
      <dgm:spPr/>
      <dgm:t>
        <a:bodyPr/>
        <a:lstStyle/>
        <a:p>
          <a:endParaRPr lang="en-US"/>
        </a:p>
      </dgm:t>
    </dgm:pt>
    <dgm:pt modelId="{D7F00D22-AC6D-4857-968D-34F76ABA5534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3765C46A-27C6-49CB-B084-BE44F3649590}" type="parTrans" cxnId="{6F9F13EE-97B8-48DF-89C0-827D6FBCB223}">
      <dgm:prSet/>
      <dgm:spPr/>
      <dgm:t>
        <a:bodyPr/>
        <a:lstStyle/>
        <a:p>
          <a:endParaRPr lang="en-US"/>
        </a:p>
      </dgm:t>
    </dgm:pt>
    <dgm:pt modelId="{8EB38950-D528-4AF9-B6C2-89E32837F7F7}" type="sibTrans" cxnId="{6F9F13EE-97B8-48DF-89C0-827D6FBCB223}">
      <dgm:prSet/>
      <dgm:spPr/>
      <dgm:t>
        <a:bodyPr/>
        <a:lstStyle/>
        <a:p>
          <a:endParaRPr lang="en-US"/>
        </a:p>
      </dgm:t>
    </dgm:pt>
    <dgm:pt modelId="{B0F35694-30EF-4AEF-9107-17BD329738F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/>
            <a:t>finanční toky</a:t>
          </a:r>
          <a:endParaRPr lang="en-US"/>
        </a:p>
      </dgm:t>
    </dgm:pt>
    <dgm:pt modelId="{6308D4E6-C405-47BB-8AE1-896E97BDBC30}" type="parTrans" cxnId="{341FB77C-2539-4DBA-9E21-3DEA90B1BB63}">
      <dgm:prSet/>
      <dgm:spPr/>
      <dgm:t>
        <a:bodyPr/>
        <a:lstStyle/>
        <a:p>
          <a:endParaRPr lang="en-US"/>
        </a:p>
      </dgm:t>
    </dgm:pt>
    <dgm:pt modelId="{3662028E-E1D0-420A-9850-E3E4EFE31716}" type="sibTrans" cxnId="{341FB77C-2539-4DBA-9E21-3DEA90B1BB63}">
      <dgm:prSet/>
      <dgm:spPr/>
      <dgm:t>
        <a:bodyPr/>
        <a:lstStyle/>
        <a:p>
          <a:endParaRPr lang="en-US"/>
        </a:p>
      </dgm:t>
    </dgm:pt>
    <dgm:pt modelId="{4EC1FECE-22E6-41AC-8ABC-B8529E5517F7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58122562-E2F6-460E-B8E4-2246FBE702A7}" type="parTrans" cxnId="{5C594780-4C48-4851-B90B-3281E483DF30}">
      <dgm:prSet/>
      <dgm:spPr/>
      <dgm:t>
        <a:bodyPr/>
        <a:lstStyle/>
        <a:p>
          <a:endParaRPr lang="en-US"/>
        </a:p>
      </dgm:t>
    </dgm:pt>
    <dgm:pt modelId="{38253DD5-F799-46CC-BE13-C264BFB8BB20}" type="sibTrans" cxnId="{5C594780-4C48-4851-B90B-3281E483DF30}">
      <dgm:prSet/>
      <dgm:spPr/>
      <dgm:t>
        <a:bodyPr/>
        <a:lstStyle/>
        <a:p>
          <a:endParaRPr lang="en-US"/>
        </a:p>
      </dgm:t>
    </dgm:pt>
    <dgm:pt modelId="{C6BA2BDC-95C9-4C8A-AE2A-EBED7EB8F23B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1"/>
            <a:t>vzájemná spolupráce a podpora</a:t>
          </a:r>
          <a:endParaRPr lang="en-US"/>
        </a:p>
      </dgm:t>
    </dgm:pt>
    <dgm:pt modelId="{BB5F7B0D-C5DB-4B0B-86F1-65922582797F}" type="parTrans" cxnId="{771D8A1C-67B6-4DFD-A554-2D68953574E1}">
      <dgm:prSet/>
      <dgm:spPr/>
      <dgm:t>
        <a:bodyPr/>
        <a:lstStyle/>
        <a:p>
          <a:endParaRPr lang="en-US"/>
        </a:p>
      </dgm:t>
    </dgm:pt>
    <dgm:pt modelId="{00CDE0BD-16E0-40F5-AFD9-E0848152BCDC}" type="sibTrans" cxnId="{771D8A1C-67B6-4DFD-A554-2D68953574E1}">
      <dgm:prSet/>
      <dgm:spPr/>
      <dgm:t>
        <a:bodyPr/>
        <a:lstStyle/>
        <a:p>
          <a:endParaRPr lang="en-US"/>
        </a:p>
      </dgm:t>
    </dgm:pt>
    <dgm:pt modelId="{E910A4F2-6D86-41E4-91EC-7ED40224CC75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97758BE9-9D10-4D98-B6EA-00ED339A9647}" type="parTrans" cxnId="{065EC561-F659-4B41-9D58-4AAE668E6EFA}">
      <dgm:prSet/>
      <dgm:spPr/>
      <dgm:t>
        <a:bodyPr/>
        <a:lstStyle/>
        <a:p>
          <a:endParaRPr lang="en-US"/>
        </a:p>
      </dgm:t>
    </dgm:pt>
    <dgm:pt modelId="{824F0174-D930-4604-89FC-972816371B2C}" type="sibTrans" cxnId="{065EC561-F659-4B41-9D58-4AAE668E6EFA}">
      <dgm:prSet/>
      <dgm:spPr/>
      <dgm:t>
        <a:bodyPr/>
        <a:lstStyle/>
        <a:p>
          <a:endParaRPr lang="en-US"/>
        </a:p>
      </dgm:t>
    </dgm:pt>
    <dgm:pt modelId="{3A39CFD1-B351-47FC-9834-B54232E872F1}" type="pres">
      <dgm:prSet presAssocID="{0ADB9272-A73C-4ABA-AB9A-8BF374E56D2C}" presName="root" presStyleCnt="0">
        <dgm:presLayoutVars>
          <dgm:dir/>
          <dgm:resizeHandles val="exact"/>
        </dgm:presLayoutVars>
      </dgm:prSet>
      <dgm:spPr/>
    </dgm:pt>
    <dgm:pt modelId="{A64A6C41-BF5D-470B-9B6B-914A973F36AC}" type="pres">
      <dgm:prSet presAssocID="{A6DF7B95-1ED7-41B6-874A-6BBFC3F3CA28}" presName="compNode" presStyleCnt="0"/>
      <dgm:spPr/>
    </dgm:pt>
    <dgm:pt modelId="{F5D562AB-B119-4B23-8359-03E7D1E7F7F5}" type="pres">
      <dgm:prSet presAssocID="{A6DF7B95-1ED7-41B6-874A-6BBFC3F3CA28}" presName="bgRect" presStyleLbl="bgShp" presStyleIdx="0" presStyleCnt="3"/>
      <dgm:spPr/>
    </dgm:pt>
    <dgm:pt modelId="{C8CC97E5-D2D1-44A4-B1EC-362CC555ED3B}" type="pres">
      <dgm:prSet presAssocID="{A6DF7B95-1ED7-41B6-874A-6BBFC3F3CA28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tbalový míč"/>
        </a:ext>
      </dgm:extLst>
    </dgm:pt>
    <dgm:pt modelId="{6447DE5D-927A-4A85-AEA0-46D31FC985FE}" type="pres">
      <dgm:prSet presAssocID="{A6DF7B95-1ED7-41B6-874A-6BBFC3F3CA28}" presName="spaceRect" presStyleCnt="0"/>
      <dgm:spPr/>
    </dgm:pt>
    <dgm:pt modelId="{8E2AAE84-148F-425C-951A-E48ADCF94CD2}" type="pres">
      <dgm:prSet presAssocID="{A6DF7B95-1ED7-41B6-874A-6BBFC3F3CA28}" presName="parTx" presStyleLbl="revTx" presStyleIdx="0" presStyleCnt="6">
        <dgm:presLayoutVars>
          <dgm:chMax val="0"/>
          <dgm:chPref val="0"/>
        </dgm:presLayoutVars>
      </dgm:prSet>
      <dgm:spPr/>
    </dgm:pt>
    <dgm:pt modelId="{0B851079-968F-4885-9761-4B4093610110}" type="pres">
      <dgm:prSet presAssocID="{A6DF7B95-1ED7-41B6-874A-6BBFC3F3CA28}" presName="desTx" presStyleLbl="revTx" presStyleIdx="1" presStyleCnt="6">
        <dgm:presLayoutVars/>
      </dgm:prSet>
      <dgm:spPr/>
    </dgm:pt>
    <dgm:pt modelId="{32047385-6699-4E7C-AA72-7E1AAA94D9FE}" type="pres">
      <dgm:prSet presAssocID="{7F9403CE-236B-410F-8626-132E4EAEC887}" presName="sibTrans" presStyleCnt="0"/>
      <dgm:spPr/>
    </dgm:pt>
    <dgm:pt modelId="{4163B0CE-74A5-466B-B692-DF8558AEEAC7}" type="pres">
      <dgm:prSet presAssocID="{B0F35694-30EF-4AEF-9107-17BD329738F2}" presName="compNode" presStyleCnt="0"/>
      <dgm:spPr/>
    </dgm:pt>
    <dgm:pt modelId="{A6453171-D0C0-46D5-B0AB-8C5837E945B9}" type="pres">
      <dgm:prSet presAssocID="{B0F35694-30EF-4AEF-9107-17BD329738F2}" presName="bgRect" presStyleLbl="bgShp" presStyleIdx="1" presStyleCnt="3"/>
      <dgm:spPr/>
    </dgm:pt>
    <dgm:pt modelId="{51907655-154F-4854-B2FD-A444398BDB7E}" type="pres">
      <dgm:prSet presAssocID="{B0F35694-30EF-4AEF-9107-17BD329738F2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"/>
        </a:ext>
      </dgm:extLst>
    </dgm:pt>
    <dgm:pt modelId="{A5E08124-5F5B-4EFA-8AC1-CC5A27C945AA}" type="pres">
      <dgm:prSet presAssocID="{B0F35694-30EF-4AEF-9107-17BD329738F2}" presName="spaceRect" presStyleCnt="0"/>
      <dgm:spPr/>
    </dgm:pt>
    <dgm:pt modelId="{BB75B6BB-5A86-4940-BA81-15DAF6320131}" type="pres">
      <dgm:prSet presAssocID="{B0F35694-30EF-4AEF-9107-17BD329738F2}" presName="parTx" presStyleLbl="revTx" presStyleIdx="2" presStyleCnt="6">
        <dgm:presLayoutVars>
          <dgm:chMax val="0"/>
          <dgm:chPref val="0"/>
        </dgm:presLayoutVars>
      </dgm:prSet>
      <dgm:spPr/>
    </dgm:pt>
    <dgm:pt modelId="{ABC20E2B-BBDC-456B-970D-A96FA634052D}" type="pres">
      <dgm:prSet presAssocID="{B0F35694-30EF-4AEF-9107-17BD329738F2}" presName="desTx" presStyleLbl="revTx" presStyleIdx="3" presStyleCnt="6">
        <dgm:presLayoutVars/>
      </dgm:prSet>
      <dgm:spPr/>
    </dgm:pt>
    <dgm:pt modelId="{29AB456A-6A4A-4940-BB12-652AFB38B88B}" type="pres">
      <dgm:prSet presAssocID="{3662028E-E1D0-420A-9850-E3E4EFE31716}" presName="sibTrans" presStyleCnt="0"/>
      <dgm:spPr/>
    </dgm:pt>
    <dgm:pt modelId="{8BB50D8B-2D5E-417E-8508-0D22D86A6C1D}" type="pres">
      <dgm:prSet presAssocID="{C6BA2BDC-95C9-4C8A-AE2A-EBED7EB8F23B}" presName="compNode" presStyleCnt="0"/>
      <dgm:spPr/>
    </dgm:pt>
    <dgm:pt modelId="{0BEDD632-C01D-4BFA-BD94-D6042357C9BB}" type="pres">
      <dgm:prSet presAssocID="{C6BA2BDC-95C9-4C8A-AE2A-EBED7EB8F23B}" presName="bgRect" presStyleLbl="bgShp" presStyleIdx="2" presStyleCnt="3"/>
      <dgm:spPr/>
    </dgm:pt>
    <dgm:pt modelId="{CBD88DF7-A7BE-462F-8B9D-8632B6DA1AB4}" type="pres">
      <dgm:prSet presAssocID="{C6BA2BDC-95C9-4C8A-AE2A-EBED7EB8F23B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2196F501-1ACF-4999-A9B4-B48461BD598B}" type="pres">
      <dgm:prSet presAssocID="{C6BA2BDC-95C9-4C8A-AE2A-EBED7EB8F23B}" presName="spaceRect" presStyleCnt="0"/>
      <dgm:spPr/>
    </dgm:pt>
    <dgm:pt modelId="{D31F8AEE-DBD0-479C-A529-AED8287A74FA}" type="pres">
      <dgm:prSet presAssocID="{C6BA2BDC-95C9-4C8A-AE2A-EBED7EB8F23B}" presName="parTx" presStyleLbl="revTx" presStyleIdx="4" presStyleCnt="6">
        <dgm:presLayoutVars>
          <dgm:chMax val="0"/>
          <dgm:chPref val="0"/>
        </dgm:presLayoutVars>
      </dgm:prSet>
      <dgm:spPr/>
    </dgm:pt>
    <dgm:pt modelId="{71906F8E-0E92-4A05-8C5A-C2F677BC439C}" type="pres">
      <dgm:prSet presAssocID="{C6BA2BDC-95C9-4C8A-AE2A-EBED7EB8F23B}" presName="desTx" presStyleLbl="revTx" presStyleIdx="5" presStyleCnt="6">
        <dgm:presLayoutVars/>
      </dgm:prSet>
      <dgm:spPr/>
    </dgm:pt>
  </dgm:ptLst>
  <dgm:cxnLst>
    <dgm:cxn modelId="{4D07210D-8570-46C0-B876-6661734E9274}" type="presOf" srcId="{B0F35694-30EF-4AEF-9107-17BD329738F2}" destId="{BB75B6BB-5A86-4940-BA81-15DAF6320131}" srcOrd="0" destOrd="0" presId="urn:microsoft.com/office/officeart/2018/2/layout/IconVerticalSolidList"/>
    <dgm:cxn modelId="{771D8A1C-67B6-4DFD-A554-2D68953574E1}" srcId="{0ADB9272-A73C-4ABA-AB9A-8BF374E56D2C}" destId="{C6BA2BDC-95C9-4C8A-AE2A-EBED7EB8F23B}" srcOrd="2" destOrd="0" parTransId="{BB5F7B0D-C5DB-4B0B-86F1-65922582797F}" sibTransId="{00CDE0BD-16E0-40F5-AFD9-E0848152BCDC}"/>
    <dgm:cxn modelId="{61A0451E-D02C-4D5F-AD66-5A684BE02220}" type="presOf" srcId="{A6DF7B95-1ED7-41B6-874A-6BBFC3F3CA28}" destId="{8E2AAE84-148F-425C-951A-E48ADCF94CD2}" srcOrd="0" destOrd="0" presId="urn:microsoft.com/office/officeart/2018/2/layout/IconVerticalSolidList"/>
    <dgm:cxn modelId="{053FBC27-D537-4065-BC0A-99C227F18E70}" type="presOf" srcId="{D7F00D22-AC6D-4857-968D-34F76ABA5534}" destId="{0B851079-968F-4885-9761-4B4093610110}" srcOrd="0" destOrd="0" presId="urn:microsoft.com/office/officeart/2018/2/layout/IconVerticalSolidList"/>
    <dgm:cxn modelId="{065EC561-F659-4B41-9D58-4AAE668E6EFA}" srcId="{C6BA2BDC-95C9-4C8A-AE2A-EBED7EB8F23B}" destId="{E910A4F2-6D86-41E4-91EC-7ED40224CC75}" srcOrd="0" destOrd="0" parTransId="{97758BE9-9D10-4D98-B6EA-00ED339A9647}" sibTransId="{824F0174-D930-4604-89FC-972816371B2C}"/>
    <dgm:cxn modelId="{9AB4CF45-FE15-403A-8748-0251BCB2ABAB}" srcId="{0ADB9272-A73C-4ABA-AB9A-8BF374E56D2C}" destId="{A6DF7B95-1ED7-41B6-874A-6BBFC3F3CA28}" srcOrd="0" destOrd="0" parTransId="{5F9E2A2B-A206-4F5A-87AD-6C2D7387AB66}" sibTransId="{7F9403CE-236B-410F-8626-132E4EAEC887}"/>
    <dgm:cxn modelId="{8BA82849-CEAB-400B-A465-107CBA4C5E87}" type="presOf" srcId="{C6BA2BDC-95C9-4C8A-AE2A-EBED7EB8F23B}" destId="{D31F8AEE-DBD0-479C-A529-AED8287A74FA}" srcOrd="0" destOrd="0" presId="urn:microsoft.com/office/officeart/2018/2/layout/IconVerticalSolidList"/>
    <dgm:cxn modelId="{341FB77C-2539-4DBA-9E21-3DEA90B1BB63}" srcId="{0ADB9272-A73C-4ABA-AB9A-8BF374E56D2C}" destId="{B0F35694-30EF-4AEF-9107-17BD329738F2}" srcOrd="1" destOrd="0" parTransId="{6308D4E6-C405-47BB-8AE1-896E97BDBC30}" sibTransId="{3662028E-E1D0-420A-9850-E3E4EFE31716}"/>
    <dgm:cxn modelId="{5C594780-4C48-4851-B90B-3281E483DF30}" srcId="{B0F35694-30EF-4AEF-9107-17BD329738F2}" destId="{4EC1FECE-22E6-41AC-8ABC-B8529E5517F7}" srcOrd="0" destOrd="0" parTransId="{58122562-E2F6-460E-B8E4-2246FBE702A7}" sibTransId="{38253DD5-F799-46CC-BE13-C264BFB8BB20}"/>
    <dgm:cxn modelId="{9F8CCAAD-9853-4062-B438-B75B6C458EAA}" type="presOf" srcId="{0ADB9272-A73C-4ABA-AB9A-8BF374E56D2C}" destId="{3A39CFD1-B351-47FC-9834-B54232E872F1}" srcOrd="0" destOrd="0" presId="urn:microsoft.com/office/officeart/2018/2/layout/IconVerticalSolidList"/>
    <dgm:cxn modelId="{6CAEB9DA-0584-4B43-816F-17BD80893475}" type="presOf" srcId="{E910A4F2-6D86-41E4-91EC-7ED40224CC75}" destId="{71906F8E-0E92-4A05-8C5A-C2F677BC439C}" srcOrd="0" destOrd="0" presId="urn:microsoft.com/office/officeart/2018/2/layout/IconVerticalSolidList"/>
    <dgm:cxn modelId="{363D5CE7-FBAD-4E74-8CC5-B511F1EB19AD}" type="presOf" srcId="{4EC1FECE-22E6-41AC-8ABC-B8529E5517F7}" destId="{ABC20E2B-BBDC-456B-970D-A96FA634052D}" srcOrd="0" destOrd="0" presId="urn:microsoft.com/office/officeart/2018/2/layout/IconVerticalSolidList"/>
    <dgm:cxn modelId="{6F9F13EE-97B8-48DF-89C0-827D6FBCB223}" srcId="{A6DF7B95-1ED7-41B6-874A-6BBFC3F3CA28}" destId="{D7F00D22-AC6D-4857-968D-34F76ABA5534}" srcOrd="0" destOrd="0" parTransId="{3765C46A-27C6-49CB-B084-BE44F3649590}" sibTransId="{8EB38950-D528-4AF9-B6C2-89E32837F7F7}"/>
    <dgm:cxn modelId="{48A19227-5E5F-4B1A-A407-86F976919C49}" type="presParOf" srcId="{3A39CFD1-B351-47FC-9834-B54232E872F1}" destId="{A64A6C41-BF5D-470B-9B6B-914A973F36AC}" srcOrd="0" destOrd="0" presId="urn:microsoft.com/office/officeart/2018/2/layout/IconVerticalSolidList"/>
    <dgm:cxn modelId="{CA01440D-C4BE-4CE1-B4BA-B4A85864EB92}" type="presParOf" srcId="{A64A6C41-BF5D-470B-9B6B-914A973F36AC}" destId="{F5D562AB-B119-4B23-8359-03E7D1E7F7F5}" srcOrd="0" destOrd="0" presId="urn:microsoft.com/office/officeart/2018/2/layout/IconVerticalSolidList"/>
    <dgm:cxn modelId="{02102C38-F2D8-4AC4-82C8-E978F561BF7E}" type="presParOf" srcId="{A64A6C41-BF5D-470B-9B6B-914A973F36AC}" destId="{C8CC97E5-D2D1-44A4-B1EC-362CC555ED3B}" srcOrd="1" destOrd="0" presId="urn:microsoft.com/office/officeart/2018/2/layout/IconVerticalSolidList"/>
    <dgm:cxn modelId="{81400DF8-A7BB-4CC2-A7D9-D46BC9168372}" type="presParOf" srcId="{A64A6C41-BF5D-470B-9B6B-914A973F36AC}" destId="{6447DE5D-927A-4A85-AEA0-46D31FC985FE}" srcOrd="2" destOrd="0" presId="urn:microsoft.com/office/officeart/2018/2/layout/IconVerticalSolidList"/>
    <dgm:cxn modelId="{E55189B9-37E1-47C3-A78A-88891BED413C}" type="presParOf" srcId="{A64A6C41-BF5D-470B-9B6B-914A973F36AC}" destId="{8E2AAE84-148F-425C-951A-E48ADCF94CD2}" srcOrd="3" destOrd="0" presId="urn:microsoft.com/office/officeart/2018/2/layout/IconVerticalSolidList"/>
    <dgm:cxn modelId="{29E803FB-8286-4048-BC69-EFC825C1D879}" type="presParOf" srcId="{A64A6C41-BF5D-470B-9B6B-914A973F36AC}" destId="{0B851079-968F-4885-9761-4B4093610110}" srcOrd="4" destOrd="0" presId="urn:microsoft.com/office/officeart/2018/2/layout/IconVerticalSolidList"/>
    <dgm:cxn modelId="{540185FB-7D39-4FF7-8810-65BA83D178D8}" type="presParOf" srcId="{3A39CFD1-B351-47FC-9834-B54232E872F1}" destId="{32047385-6699-4E7C-AA72-7E1AAA94D9FE}" srcOrd="1" destOrd="0" presId="urn:microsoft.com/office/officeart/2018/2/layout/IconVerticalSolidList"/>
    <dgm:cxn modelId="{AA881625-CA70-4F41-ADDE-8691A349F71A}" type="presParOf" srcId="{3A39CFD1-B351-47FC-9834-B54232E872F1}" destId="{4163B0CE-74A5-466B-B692-DF8558AEEAC7}" srcOrd="2" destOrd="0" presId="urn:microsoft.com/office/officeart/2018/2/layout/IconVerticalSolidList"/>
    <dgm:cxn modelId="{CEA535C7-ACB1-4F51-84D5-61E2FB930222}" type="presParOf" srcId="{4163B0CE-74A5-466B-B692-DF8558AEEAC7}" destId="{A6453171-D0C0-46D5-B0AB-8C5837E945B9}" srcOrd="0" destOrd="0" presId="urn:microsoft.com/office/officeart/2018/2/layout/IconVerticalSolidList"/>
    <dgm:cxn modelId="{E4ABF333-9EBF-48D6-9E3F-6A83C09584C4}" type="presParOf" srcId="{4163B0CE-74A5-466B-B692-DF8558AEEAC7}" destId="{51907655-154F-4854-B2FD-A444398BDB7E}" srcOrd="1" destOrd="0" presId="urn:microsoft.com/office/officeart/2018/2/layout/IconVerticalSolidList"/>
    <dgm:cxn modelId="{39268556-A878-4457-BCEC-FBC96F185F7B}" type="presParOf" srcId="{4163B0CE-74A5-466B-B692-DF8558AEEAC7}" destId="{A5E08124-5F5B-4EFA-8AC1-CC5A27C945AA}" srcOrd="2" destOrd="0" presId="urn:microsoft.com/office/officeart/2018/2/layout/IconVerticalSolidList"/>
    <dgm:cxn modelId="{6B092BC7-C5C8-4BE8-9FEF-C04B477F9CD0}" type="presParOf" srcId="{4163B0CE-74A5-466B-B692-DF8558AEEAC7}" destId="{BB75B6BB-5A86-4940-BA81-15DAF6320131}" srcOrd="3" destOrd="0" presId="urn:microsoft.com/office/officeart/2018/2/layout/IconVerticalSolidList"/>
    <dgm:cxn modelId="{5F23FB18-1607-45B4-89E1-6ECC951A786D}" type="presParOf" srcId="{4163B0CE-74A5-466B-B692-DF8558AEEAC7}" destId="{ABC20E2B-BBDC-456B-970D-A96FA634052D}" srcOrd="4" destOrd="0" presId="urn:microsoft.com/office/officeart/2018/2/layout/IconVerticalSolidList"/>
    <dgm:cxn modelId="{613826FD-3F71-4289-B97B-BADE37AD66AC}" type="presParOf" srcId="{3A39CFD1-B351-47FC-9834-B54232E872F1}" destId="{29AB456A-6A4A-4940-BB12-652AFB38B88B}" srcOrd="3" destOrd="0" presId="urn:microsoft.com/office/officeart/2018/2/layout/IconVerticalSolidList"/>
    <dgm:cxn modelId="{D11E4D2A-1BD9-4699-A8D0-CB16654F6BCB}" type="presParOf" srcId="{3A39CFD1-B351-47FC-9834-B54232E872F1}" destId="{8BB50D8B-2D5E-417E-8508-0D22D86A6C1D}" srcOrd="4" destOrd="0" presId="urn:microsoft.com/office/officeart/2018/2/layout/IconVerticalSolidList"/>
    <dgm:cxn modelId="{C4F8C49D-1592-4A72-98EC-223436FF29A9}" type="presParOf" srcId="{8BB50D8B-2D5E-417E-8508-0D22D86A6C1D}" destId="{0BEDD632-C01D-4BFA-BD94-D6042357C9BB}" srcOrd="0" destOrd="0" presId="urn:microsoft.com/office/officeart/2018/2/layout/IconVerticalSolidList"/>
    <dgm:cxn modelId="{DA65C038-C077-4C06-9038-6A589A8C1C58}" type="presParOf" srcId="{8BB50D8B-2D5E-417E-8508-0D22D86A6C1D}" destId="{CBD88DF7-A7BE-462F-8B9D-8632B6DA1AB4}" srcOrd="1" destOrd="0" presId="urn:microsoft.com/office/officeart/2018/2/layout/IconVerticalSolidList"/>
    <dgm:cxn modelId="{9E540D0A-EE0D-4556-B78D-07F9F436FA29}" type="presParOf" srcId="{8BB50D8B-2D5E-417E-8508-0D22D86A6C1D}" destId="{2196F501-1ACF-4999-A9B4-B48461BD598B}" srcOrd="2" destOrd="0" presId="urn:microsoft.com/office/officeart/2018/2/layout/IconVerticalSolidList"/>
    <dgm:cxn modelId="{352270BD-176C-4E12-8F2A-8D1D6EE991A2}" type="presParOf" srcId="{8BB50D8B-2D5E-417E-8508-0D22D86A6C1D}" destId="{D31F8AEE-DBD0-479C-A529-AED8287A74FA}" srcOrd="3" destOrd="0" presId="urn:microsoft.com/office/officeart/2018/2/layout/IconVerticalSolidList"/>
    <dgm:cxn modelId="{2BCDBEA3-890D-4150-91CB-F42FE1D31753}" type="presParOf" srcId="{8BB50D8B-2D5E-417E-8508-0D22D86A6C1D}" destId="{71906F8E-0E92-4A05-8C5A-C2F677BC439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562AB-B119-4B23-8359-03E7D1E7F7F5}">
      <dsp:nvSpPr>
        <dsp:cNvPr id="0" name=""/>
        <dsp:cNvSpPr/>
      </dsp:nvSpPr>
      <dsp:spPr>
        <a:xfrm>
          <a:off x="0" y="781"/>
          <a:ext cx="6367912" cy="1829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C97E5-D2D1-44A4-B1EC-362CC555ED3B}">
      <dsp:nvSpPr>
        <dsp:cNvPr id="0" name=""/>
        <dsp:cNvSpPr/>
      </dsp:nvSpPr>
      <dsp:spPr>
        <a:xfrm>
          <a:off x="553492" y="412470"/>
          <a:ext cx="1006350" cy="10063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AAE84-148F-425C-951A-E48ADCF94CD2}">
      <dsp:nvSpPr>
        <dsp:cNvPr id="0" name=""/>
        <dsp:cNvSpPr/>
      </dsp:nvSpPr>
      <dsp:spPr>
        <a:xfrm>
          <a:off x="2113336" y="781"/>
          <a:ext cx="2865560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fungování klubů</a:t>
          </a:r>
          <a:endParaRPr lang="en-US" sz="2500" kern="1200"/>
        </a:p>
      </dsp:txBody>
      <dsp:txXfrm>
        <a:off x="2113336" y="781"/>
        <a:ext cx="2865560" cy="1829728"/>
      </dsp:txXfrm>
    </dsp:sp>
    <dsp:sp modelId="{0B851079-968F-4885-9761-4B4093610110}">
      <dsp:nvSpPr>
        <dsp:cNvPr id="0" name=""/>
        <dsp:cNvSpPr/>
      </dsp:nvSpPr>
      <dsp:spPr>
        <a:xfrm>
          <a:off x="4978897" y="781"/>
          <a:ext cx="1389015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978897" y="781"/>
        <a:ext cx="1389015" cy="1829728"/>
      </dsp:txXfrm>
    </dsp:sp>
    <dsp:sp modelId="{A6453171-D0C0-46D5-B0AB-8C5837E945B9}">
      <dsp:nvSpPr>
        <dsp:cNvPr id="0" name=""/>
        <dsp:cNvSpPr/>
      </dsp:nvSpPr>
      <dsp:spPr>
        <a:xfrm>
          <a:off x="0" y="2287942"/>
          <a:ext cx="6367912" cy="1829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07655-154F-4854-B2FD-A444398BDB7E}">
      <dsp:nvSpPr>
        <dsp:cNvPr id="0" name=""/>
        <dsp:cNvSpPr/>
      </dsp:nvSpPr>
      <dsp:spPr>
        <a:xfrm>
          <a:off x="553492" y="2699631"/>
          <a:ext cx="1006350" cy="10063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5B6BB-5A86-4940-BA81-15DAF6320131}">
      <dsp:nvSpPr>
        <dsp:cNvPr id="0" name=""/>
        <dsp:cNvSpPr/>
      </dsp:nvSpPr>
      <dsp:spPr>
        <a:xfrm>
          <a:off x="2113336" y="2287942"/>
          <a:ext cx="2865560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finanční toky</a:t>
          </a:r>
          <a:endParaRPr lang="en-US" sz="2500" kern="1200"/>
        </a:p>
      </dsp:txBody>
      <dsp:txXfrm>
        <a:off x="2113336" y="2287942"/>
        <a:ext cx="2865560" cy="1829728"/>
      </dsp:txXfrm>
    </dsp:sp>
    <dsp:sp modelId="{ABC20E2B-BBDC-456B-970D-A96FA634052D}">
      <dsp:nvSpPr>
        <dsp:cNvPr id="0" name=""/>
        <dsp:cNvSpPr/>
      </dsp:nvSpPr>
      <dsp:spPr>
        <a:xfrm>
          <a:off x="4978897" y="2287942"/>
          <a:ext cx="1389015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978897" y="2287942"/>
        <a:ext cx="1389015" cy="1829728"/>
      </dsp:txXfrm>
    </dsp:sp>
    <dsp:sp modelId="{0BEDD632-C01D-4BFA-BD94-D6042357C9BB}">
      <dsp:nvSpPr>
        <dsp:cNvPr id="0" name=""/>
        <dsp:cNvSpPr/>
      </dsp:nvSpPr>
      <dsp:spPr>
        <a:xfrm>
          <a:off x="0" y="4575102"/>
          <a:ext cx="6367912" cy="1829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88DF7-A7BE-462F-8B9D-8632B6DA1AB4}">
      <dsp:nvSpPr>
        <dsp:cNvPr id="0" name=""/>
        <dsp:cNvSpPr/>
      </dsp:nvSpPr>
      <dsp:spPr>
        <a:xfrm>
          <a:off x="553492" y="4986791"/>
          <a:ext cx="1006350" cy="10063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F8AEE-DBD0-479C-A529-AED8287A74FA}">
      <dsp:nvSpPr>
        <dsp:cNvPr id="0" name=""/>
        <dsp:cNvSpPr/>
      </dsp:nvSpPr>
      <dsp:spPr>
        <a:xfrm>
          <a:off x="2113336" y="4575102"/>
          <a:ext cx="2865560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b="1" kern="1200"/>
            <a:t>vzájemná spolupráce a podpora</a:t>
          </a:r>
          <a:endParaRPr lang="en-US" sz="2500" kern="1200"/>
        </a:p>
      </dsp:txBody>
      <dsp:txXfrm>
        <a:off x="2113336" y="4575102"/>
        <a:ext cx="2865560" cy="1829728"/>
      </dsp:txXfrm>
    </dsp:sp>
    <dsp:sp modelId="{71906F8E-0E92-4A05-8C5A-C2F677BC439C}">
      <dsp:nvSpPr>
        <dsp:cNvPr id="0" name=""/>
        <dsp:cNvSpPr/>
      </dsp:nvSpPr>
      <dsp:spPr>
        <a:xfrm>
          <a:off x="4978897" y="4575102"/>
          <a:ext cx="1389015" cy="18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46" tIns="193646" rIns="193646" bIns="19364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978897" y="4575102"/>
        <a:ext cx="1389015" cy="1829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8A9F7-CC66-4C10-A297-255F43A0DD66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0505E-55F5-44F2-82A2-30C5457D8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23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1E9E6-6374-71DF-FF4C-6149C5629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CC52A955-4F22-13C4-39F5-F58B6BF6CC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154FEDF3-E138-9B24-41A4-F914F75BFF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3C5B03A-ADA3-113A-8225-9D4889412D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730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74652-8EBA-3171-FA73-FBA85940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1731A35-A0C3-6101-5910-913F051C2BF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4230FF-6D22-2410-2460-136F66D49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03B2ED0-7B3B-1C40-1E68-8C754D8A7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352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81BBB-F366-6A7F-5222-877F8BED7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BA9DB72-5E0E-B8B2-B161-372B0ED0E0A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FBDE0E5-0CFE-5A6D-0697-F61B845A67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37B955B-1EE2-48E9-9497-3EF778AE21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590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89C08-B5E5-1462-9075-EEA92F90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154CAA17-267A-2DF2-B3E3-A5C7E2C1834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0B7B29AF-8598-3D99-4C46-E4A5DAEFED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14B4FF5-B7FF-3181-F2E7-735D465302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38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C39FAB-78FE-4883-B1C2-757883F5A5E7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05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E128F04-8ED2-469A-9C69-79D7847BA253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136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4F75B-58B9-33C5-91BA-1201E36B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0847B820-6B59-7D4A-8EC6-F79B6A906E0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28F04-8ED2-469A-9C69-79D7847BA253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225B3E1E-B6C3-155D-8193-2D0702A76E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9457690C-0806-79E8-9252-C68FC13318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208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E96EF-4055-B695-1DBA-6C498E0A8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39D51586-C9EB-F124-47D9-AF082CA7D3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39FAB-78FE-4883-B1C2-757883F5A5E7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B9D525CC-4D0E-5634-E7C9-3A7463BD29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AE3D576-F89C-74FA-914A-2A269CD696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134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AB64360-13CA-4E85-AB08-779AFCCBAE1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18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91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EBEC2A-414A-4CFF-A268-504BC33EB47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6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21A51-6BA8-8AEA-AB79-3072B4241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697A375-D9F7-750D-3EAA-CC3ED5E07D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77FC09A-10EE-129E-1B10-32198B0D0A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2A69572E-54CD-B442-0E1D-CDAA673629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626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E3B80-6F0B-7DD2-F7DA-8F4FD8655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652ADA-D7C4-AFFF-0F05-3551914DAEC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15E25E4-48EC-7955-91AD-6559756B9B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0235234-42F5-82D1-86DA-FC45784BB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4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D1F6-FCE8-DFC3-BF4A-D858F8C7E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085E2E8-87EB-5CAD-8AE8-9BA72724DD9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9F517C1-26E7-8544-90A2-DC86B9395A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7C7435F-3BED-591E-EA0F-CFCA31631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60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D6232-4F99-8DC0-59B6-19E44A7E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C097F3B-D1DF-DFD0-7FFF-B8E75433964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BCEEC78-69F5-D5B9-F755-1B511E6ACB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EC09B6B-3EE5-1D1A-DD2E-E28674811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856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5021D-9EAB-D3DE-05AF-72CFC94EE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9635B88-4DE0-0167-13C6-BCC5B0AD6A6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C15F48B-F27F-A96D-CCC9-DF13D29133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F847E42-5217-30DC-1364-AEC7D90C7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74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50B9-E606-1E4D-0495-E9184BE7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418D08-7C93-EED9-417A-B5C1A864AF0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5616B6-DCAD-404E-8CEA-FB6A3F1AABDB}" type="slidenum">
              <a:rPr lang="cs-CZ" altLang="cs-CZ"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cs-CZ" altLang="cs-CZ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75E6246-5B5C-E21E-C489-075732C1C6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0CD4E6A-D100-708D-B717-38493FB9A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980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E395A-95A6-DF8A-904C-FCAB33DCA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42AD387-C308-EFCD-474B-4101A11EC7B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23FE639-12A1-17E7-6E85-99E01AB5E9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00F7770-FF41-F449-2BE3-D6F139EBE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37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97C17-7015-AD2F-DF2E-97D41B354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BD6EBD-B3DD-D159-EC37-CE6BF68DC75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68619" y="10870214"/>
            <a:ext cx="2885865" cy="57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616B6-DCAD-404E-8CEA-FB6A3F1AABDB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9FB22F5-A790-A890-84D4-DF625CEE39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22C931C-262B-625B-FC72-EE581F471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9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652602-4FBA-4417-BBDE-CB38B2FEF763}" type="datetime1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41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EAB95B-5433-479F-AE0A-381752DB3FF2}" type="datetime1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09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842903-EBB9-4694-903B-AAEC811BBF77}" type="datetime1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67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878B20-970D-4F49-B4A5-020BDD15F84C}" type="datetime1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48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34622E-3B2F-49B6-9E83-C5D9205DBD3D}" type="datetime1">
              <a:rPr lang="cs-CZ" smtClean="0"/>
              <a:t>25.05.2026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65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C8B7A-C6AE-43D9-B02A-A5692B0F651E}" type="datetime1">
              <a:rPr lang="cs-CZ" smtClean="0"/>
              <a:t>25.05.2026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08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E2F3A9-8E60-4048-87D3-1CB6D595AF86}" type="datetime1">
              <a:rPr lang="cs-CZ" smtClean="0"/>
              <a:t>25.05.2026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21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7DB566-342B-4F1D-9132-93DC62019A0A}" type="datetime1">
              <a:rPr lang="cs-CZ" smtClean="0"/>
              <a:t>25.05.2026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33630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D77D8C-843C-4775-BCAA-EAC20D79A883}" type="datetime1">
              <a:rPr lang="cs-CZ" smtClean="0"/>
              <a:t>25.05.2026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10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3B64E1-B4B9-4D83-AF0A-180059F6A113}" type="datetime1">
              <a:rPr lang="cs-CZ" smtClean="0"/>
              <a:t>25.05.2026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5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00861-805B-40A5-93F8-1EDC474A964D}" type="datetime1">
              <a:rPr lang="cs-CZ" smtClean="0"/>
              <a:t>25.05.2026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73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754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6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D3A21AB-966D-B481-BBA5-1554094415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8829"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utoShape 2" descr="Vygenerováno dle výzv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654071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7A3129-AE20-2B50-B310-076CB18C1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D99239C1-9576-1DAA-DA82-F06F85636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F40263C5-8C12-1CF9-C224-6C6A8248EC1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Česká účetní praxe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E061A704-E8EF-73FC-C301-35390392A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2F6B78C2-6667-8A41-4990-BD5492263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49E3FEE6-A2EE-A603-7655-E38E444BF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4A4927A6-B3D1-CB75-91D6-4A3D168A1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5940B65-AC0D-0BC8-B222-5622AFE640E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r>
              <a:rPr lang="en-US" sz="2000" b="1" dirty="0"/>
              <a:t> (v ČR)</a:t>
            </a:r>
          </a:p>
          <a:p>
            <a:r>
              <a:rPr lang="en-US" sz="2000" dirty="0" err="1"/>
              <a:t>Zaměstnanci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mzdovým</a:t>
            </a:r>
            <a:r>
              <a:rPr lang="en-US" sz="2000" dirty="0"/>
              <a:t> </a:t>
            </a:r>
            <a:r>
              <a:rPr lang="en-US" sz="2000" dirty="0" err="1"/>
              <a:t>nákladem</a:t>
            </a:r>
            <a:r>
              <a:rPr lang="en-US" sz="2000" dirty="0"/>
              <a:t>.</a:t>
            </a:r>
          </a:p>
          <a:p>
            <a:r>
              <a:rPr lang="en-US" sz="2000" dirty="0"/>
              <a:t>Klíčová </a:t>
            </a:r>
            <a:r>
              <a:rPr lang="en-US" sz="2000" dirty="0" err="1"/>
              <a:t>aktiva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zachycena</a:t>
            </a:r>
            <a:r>
              <a:rPr lang="en-US" sz="2000" dirty="0"/>
              <a:t> v </a:t>
            </a:r>
            <a:r>
              <a:rPr lang="en-US" sz="2000" dirty="0" err="1"/>
              <a:t>rozvaze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r>
              <a:rPr lang="en-US" sz="2000" b="1" dirty="0"/>
              <a:t> (v ČR)</a:t>
            </a:r>
          </a:p>
          <a:p>
            <a:r>
              <a:rPr lang="en-US" sz="2000" dirty="0" err="1"/>
              <a:t>Hráči</a:t>
            </a:r>
            <a:r>
              <a:rPr lang="en-US" sz="2000" dirty="0"/>
              <a:t> </a:t>
            </a:r>
            <a:r>
              <a:rPr lang="en-US" sz="2000" dirty="0" err="1"/>
              <a:t>nejsou</a:t>
            </a:r>
            <a:r>
              <a:rPr lang="en-US" sz="2000" dirty="0"/>
              <a:t> </a:t>
            </a:r>
            <a:r>
              <a:rPr lang="en-US" sz="2000" dirty="0" err="1"/>
              <a:t>vedeni</a:t>
            </a:r>
            <a:r>
              <a:rPr lang="en-US" sz="2000" dirty="0"/>
              <a:t> v </a:t>
            </a:r>
            <a:r>
              <a:rPr lang="en-US" sz="2000" dirty="0" err="1"/>
              <a:t>aktivech</a:t>
            </a:r>
            <a:r>
              <a:rPr lang="en-US" sz="2000" dirty="0"/>
              <a:t> </a:t>
            </a:r>
            <a:r>
              <a:rPr lang="en-US" sz="2000" dirty="0" err="1"/>
              <a:t>klubu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Náklady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hráče</a:t>
            </a:r>
            <a:r>
              <a:rPr lang="en-US" sz="2000" dirty="0"/>
              <a:t> se </a:t>
            </a:r>
            <a:r>
              <a:rPr lang="en-US" sz="2000" dirty="0" err="1"/>
              <a:t>objevují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výsledovce</a:t>
            </a:r>
            <a:r>
              <a:rPr lang="en-US" sz="2000" dirty="0"/>
              <a:t> pod </a:t>
            </a:r>
            <a:r>
              <a:rPr lang="en-US" sz="2000" dirty="0" err="1"/>
              <a:t>položkou</a:t>
            </a:r>
            <a:r>
              <a:rPr lang="en-US" sz="2000" dirty="0"/>
              <a:t> „</a:t>
            </a:r>
            <a:r>
              <a:rPr lang="en-US" sz="2000" dirty="0" err="1"/>
              <a:t>služby</a:t>
            </a:r>
            <a:r>
              <a:rPr lang="en-US" sz="2000" dirty="0"/>
              <a:t>“.</a:t>
            </a:r>
          </a:p>
          <a:p>
            <a:r>
              <a:rPr lang="en-US" sz="2000" dirty="0" err="1"/>
              <a:t>Hráči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vztahu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klubu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osoby</a:t>
            </a:r>
            <a:r>
              <a:rPr lang="en-US" sz="2000" dirty="0"/>
              <a:t> </a:t>
            </a:r>
            <a:r>
              <a:rPr lang="en-US" sz="2000" dirty="0" err="1"/>
              <a:t>samostatně</a:t>
            </a:r>
            <a:r>
              <a:rPr lang="en-US" sz="2000" dirty="0"/>
              <a:t> </a:t>
            </a:r>
            <a:r>
              <a:rPr lang="en-US" sz="2000" dirty="0" err="1"/>
              <a:t>výdělečně</a:t>
            </a:r>
            <a:r>
              <a:rPr lang="en-US" sz="2000" dirty="0"/>
              <a:t> </a:t>
            </a:r>
            <a:r>
              <a:rPr lang="en-US" sz="2000" dirty="0" err="1"/>
              <a:t>činné</a:t>
            </a:r>
            <a:r>
              <a:rPr lang="en-US" sz="2000" dirty="0"/>
              <a:t> (OSVČ)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„</a:t>
            </a:r>
            <a:r>
              <a:rPr lang="en-US" sz="2000" dirty="0" err="1"/>
              <a:t>Outsourcování</a:t>
            </a:r>
            <a:r>
              <a:rPr lang="en-US" sz="2000" dirty="0"/>
              <a:t> </a:t>
            </a:r>
            <a:r>
              <a:rPr lang="en-US" sz="2000" dirty="0" err="1"/>
              <a:t>hráčů</a:t>
            </a:r>
            <a:r>
              <a:rPr lang="en-US" sz="2000" dirty="0"/>
              <a:t>“ </a:t>
            </a:r>
            <a:r>
              <a:rPr lang="en-US" sz="2000" dirty="0" err="1"/>
              <a:t>mimo</a:t>
            </a:r>
            <a:r>
              <a:rPr lang="en-US" sz="2000" dirty="0"/>
              <a:t> </a:t>
            </a:r>
            <a:r>
              <a:rPr lang="en-US" sz="2000" dirty="0" err="1"/>
              <a:t>rozvahu</a:t>
            </a:r>
            <a:r>
              <a:rPr lang="en-US" sz="2000" dirty="0"/>
              <a:t> </a:t>
            </a:r>
            <a:r>
              <a:rPr lang="en-US" sz="2000" dirty="0" err="1"/>
              <a:t>klubu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556519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276E5E-A36B-1ADA-07A5-A25CA6D1C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9312E06D-EC12-6B14-E80F-888D826FD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9DF398B6-AB11-9D91-BC91-5AE16DB2B2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Vlastnické a manažerské motivace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DEC1F23D-64DD-710B-15FC-2A8EB75B2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C73E8C28-8464-3AC8-6A8B-963155438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491686C-AD1E-6C74-2CED-43476BB953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4CD0C248-E4A2-9BBC-8D04-DFF925EEB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19A78F9-C292-3DEA-52EA-FD14F19D689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b="1" dirty="0"/>
          </a:p>
          <a:p>
            <a:r>
              <a:rPr lang="en-US" sz="2000" dirty="0" err="1"/>
              <a:t>Vlastník</a:t>
            </a:r>
            <a:r>
              <a:rPr lang="en-US" sz="2000" dirty="0"/>
              <a:t> </a:t>
            </a:r>
            <a:r>
              <a:rPr lang="en-US" sz="2000" dirty="0" err="1"/>
              <a:t>sleduje</a:t>
            </a:r>
            <a:r>
              <a:rPr lang="en-US" sz="2000" dirty="0"/>
              <a:t> </a:t>
            </a:r>
            <a:r>
              <a:rPr lang="en-US" sz="2000" dirty="0" err="1"/>
              <a:t>primárně</a:t>
            </a:r>
            <a:r>
              <a:rPr lang="en-US" sz="2000" dirty="0"/>
              <a:t> </a:t>
            </a:r>
            <a:r>
              <a:rPr lang="en-US" sz="2000" dirty="0" err="1"/>
              <a:t>finanční</a:t>
            </a:r>
            <a:r>
              <a:rPr lang="en-US" sz="2000" dirty="0"/>
              <a:t> </a:t>
            </a:r>
            <a:r>
              <a:rPr lang="en-US" sz="2000" dirty="0" err="1"/>
              <a:t>návratnost</a:t>
            </a:r>
            <a:r>
              <a:rPr lang="en-US" sz="2000" dirty="0"/>
              <a:t>.</a:t>
            </a:r>
          </a:p>
          <a:p>
            <a:r>
              <a:rPr lang="en-US" sz="2000" dirty="0"/>
              <a:t>Management je </a:t>
            </a:r>
            <a:r>
              <a:rPr lang="en-US" sz="2000" dirty="0" err="1"/>
              <a:t>hodnocen</a:t>
            </a:r>
            <a:r>
              <a:rPr lang="en-US" sz="2000" dirty="0"/>
              <a:t> </a:t>
            </a:r>
            <a:r>
              <a:rPr lang="en-US" sz="2000" dirty="0" err="1"/>
              <a:t>dle</a:t>
            </a:r>
            <a:r>
              <a:rPr lang="en-US" sz="2000" dirty="0"/>
              <a:t> </a:t>
            </a:r>
            <a:r>
              <a:rPr lang="en-US" sz="2000" dirty="0" err="1"/>
              <a:t>ekonomických</a:t>
            </a:r>
            <a:r>
              <a:rPr lang="en-US" sz="2000" dirty="0"/>
              <a:t> </a:t>
            </a:r>
            <a:r>
              <a:rPr lang="en-US" sz="2000" dirty="0" err="1"/>
              <a:t>výsledků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b="1" dirty="0"/>
          </a:p>
          <a:p>
            <a:r>
              <a:rPr lang="en-US" sz="2000" dirty="0" err="1"/>
              <a:t>Vlastníci</a:t>
            </a:r>
            <a:r>
              <a:rPr lang="en-US" sz="2000" dirty="0"/>
              <a:t> </a:t>
            </a:r>
            <a:r>
              <a:rPr lang="en-US" sz="2000" dirty="0" err="1"/>
              <a:t>mohou</a:t>
            </a:r>
            <a:r>
              <a:rPr lang="en-US" sz="2000" dirty="0"/>
              <a:t> </a:t>
            </a:r>
            <a:r>
              <a:rPr lang="en-US" sz="2000" dirty="0" err="1"/>
              <a:t>sledovat</a:t>
            </a:r>
            <a:r>
              <a:rPr lang="en-US" sz="2000" dirty="0"/>
              <a:t> </a:t>
            </a:r>
            <a:r>
              <a:rPr lang="en-US" sz="2000" dirty="0" err="1"/>
              <a:t>prestiž</a:t>
            </a:r>
            <a:r>
              <a:rPr lang="en-US" sz="2000" dirty="0"/>
              <a:t>, </a:t>
            </a:r>
            <a:r>
              <a:rPr lang="en-US" sz="2000" dirty="0" err="1"/>
              <a:t>politický</a:t>
            </a:r>
            <a:r>
              <a:rPr lang="en-US" sz="2000" dirty="0"/>
              <a:t> </a:t>
            </a:r>
            <a:r>
              <a:rPr lang="en-US" sz="2000" dirty="0" err="1"/>
              <a:t>či</a:t>
            </a:r>
            <a:r>
              <a:rPr lang="en-US" sz="2000" dirty="0"/>
              <a:t> </a:t>
            </a:r>
            <a:r>
              <a:rPr lang="en-US" sz="2000" dirty="0" err="1"/>
              <a:t>regionální</a:t>
            </a:r>
            <a:r>
              <a:rPr lang="en-US" sz="2000" dirty="0"/>
              <a:t> </a:t>
            </a:r>
            <a:r>
              <a:rPr lang="en-US" sz="2000" dirty="0" err="1"/>
              <a:t>vliv</a:t>
            </a:r>
            <a:r>
              <a:rPr lang="en-US" sz="2000" dirty="0"/>
              <a:t>, </a:t>
            </a:r>
            <a:r>
              <a:rPr lang="en-US" sz="2000" dirty="0" err="1"/>
              <a:t>osobní</a:t>
            </a:r>
            <a:r>
              <a:rPr lang="en-US" sz="2000" dirty="0"/>
              <a:t> </a:t>
            </a:r>
            <a:r>
              <a:rPr lang="en-US" sz="2000" dirty="0" err="1"/>
              <a:t>zájem</a:t>
            </a:r>
            <a:r>
              <a:rPr lang="en-US" sz="2000" dirty="0"/>
              <a:t> o sport.</a:t>
            </a:r>
          </a:p>
          <a:p>
            <a:r>
              <a:rPr lang="en-US" sz="2000" dirty="0" err="1"/>
              <a:t>Rozhodování</a:t>
            </a:r>
            <a:r>
              <a:rPr lang="en-US" sz="2000" dirty="0"/>
              <a:t> </a:t>
            </a:r>
            <a:r>
              <a:rPr lang="en-US" sz="2000" dirty="0" err="1"/>
              <a:t>může</a:t>
            </a:r>
            <a:r>
              <a:rPr lang="en-US" sz="2000" dirty="0"/>
              <a:t> </a:t>
            </a:r>
            <a:r>
              <a:rPr lang="en-US" sz="2000" dirty="0" err="1"/>
              <a:t>být</a:t>
            </a:r>
            <a:r>
              <a:rPr lang="en-US" sz="2000" dirty="0"/>
              <a:t> </a:t>
            </a:r>
            <a:r>
              <a:rPr lang="en-US" sz="2000" dirty="0" err="1"/>
              <a:t>emocionální</a:t>
            </a:r>
            <a:r>
              <a:rPr lang="en-US" sz="2000" dirty="0"/>
              <a:t>, </a:t>
            </a:r>
            <a:r>
              <a:rPr lang="en-US" sz="2000" dirty="0" err="1"/>
              <a:t>krátkodobě</a:t>
            </a:r>
            <a:r>
              <a:rPr lang="en-US" sz="2000" dirty="0"/>
              <a:t> </a:t>
            </a:r>
            <a:r>
              <a:rPr lang="en-US" sz="2000" dirty="0" err="1"/>
              <a:t>orientované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úspěch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 </a:t>
            </a:r>
            <a:r>
              <a:rPr lang="en-US" sz="2000" dirty="0" err="1"/>
              <a:t>Odlišná</a:t>
            </a:r>
            <a:r>
              <a:rPr lang="en-US" sz="2000" dirty="0"/>
              <a:t> </a:t>
            </a:r>
            <a:r>
              <a:rPr lang="en-US" sz="2000" dirty="0" err="1"/>
              <a:t>motivace</a:t>
            </a:r>
            <a:r>
              <a:rPr lang="en-US" sz="2000" dirty="0"/>
              <a:t> </a:t>
            </a:r>
            <a:r>
              <a:rPr lang="en-US" sz="2000" dirty="0" err="1"/>
              <a:t>vlastníků</a:t>
            </a:r>
            <a:r>
              <a:rPr lang="en-US" sz="2000" dirty="0"/>
              <a:t> </a:t>
            </a:r>
            <a:r>
              <a:rPr lang="en-US" sz="2000" dirty="0" err="1"/>
              <a:t>než</a:t>
            </a:r>
            <a:r>
              <a:rPr lang="en-US" sz="2000" dirty="0"/>
              <a:t> v </a:t>
            </a:r>
            <a:r>
              <a:rPr lang="en-US" sz="2000" dirty="0" err="1"/>
              <a:t>běžném</a:t>
            </a:r>
            <a:r>
              <a:rPr lang="en-US" sz="2000" dirty="0"/>
              <a:t> </a:t>
            </a:r>
            <a:r>
              <a:rPr lang="en-US" sz="2000" dirty="0" err="1"/>
              <a:t>podnikání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764917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790B4-EC80-13BB-44DE-CEBF986B9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2CD8DA9-AB42-06EC-6B93-013B1A607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007E0CF9-62BB-D445-1FC2-140243DEBE0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pl-PL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Silná vazba na region a veřejný sektor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7AD718EF-4CE7-B41D-7621-DBF28DDC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A39A47F5-DF1A-5BE5-6680-12723FC00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9BC8A105-8952-C74A-62A1-369C00B18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5BC324D0-F116-1CBC-7951-D2A795C26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03093F9-13BF-DFAC-72AE-5786E34FF8E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b="1" dirty="0"/>
          </a:p>
          <a:p>
            <a:r>
              <a:rPr lang="en-US" sz="2000" dirty="0" err="1"/>
              <a:t>Lokalita</a:t>
            </a:r>
            <a:r>
              <a:rPr lang="en-US" sz="2000" dirty="0"/>
              <a:t> je </a:t>
            </a:r>
            <a:r>
              <a:rPr lang="en-US" sz="2000" dirty="0" err="1"/>
              <a:t>převážně</a:t>
            </a:r>
            <a:r>
              <a:rPr lang="en-US" sz="2000" dirty="0"/>
              <a:t> </a:t>
            </a:r>
            <a:r>
              <a:rPr lang="en-US" sz="2000" dirty="0" err="1"/>
              <a:t>výrobní</a:t>
            </a:r>
            <a:r>
              <a:rPr lang="en-US" sz="2000" dirty="0"/>
              <a:t> </a:t>
            </a:r>
            <a:r>
              <a:rPr lang="en-US" sz="2000" dirty="0" err="1"/>
              <a:t>či</a:t>
            </a:r>
            <a:r>
              <a:rPr lang="en-US" sz="2000" dirty="0"/>
              <a:t> </a:t>
            </a:r>
            <a:r>
              <a:rPr lang="en-US" sz="2000" dirty="0" err="1"/>
              <a:t>logistická</a:t>
            </a:r>
            <a:r>
              <a:rPr lang="en-US" sz="2000" dirty="0"/>
              <a:t> </a:t>
            </a:r>
            <a:r>
              <a:rPr lang="en-US" sz="2000" dirty="0" err="1"/>
              <a:t>otázka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b="1" dirty="0"/>
          </a:p>
          <a:p>
            <a:r>
              <a:rPr lang="en-US" sz="2000" dirty="0"/>
              <a:t>Klub je </a:t>
            </a:r>
            <a:r>
              <a:rPr lang="en-US" sz="2000" dirty="0" err="1"/>
              <a:t>symbolem</a:t>
            </a:r>
            <a:r>
              <a:rPr lang="en-US" sz="2000" dirty="0"/>
              <a:t> </a:t>
            </a:r>
            <a:r>
              <a:rPr lang="en-US" sz="2000" dirty="0" err="1"/>
              <a:t>města</a:t>
            </a:r>
            <a:r>
              <a:rPr lang="en-US" sz="2000" dirty="0"/>
              <a:t> </a:t>
            </a:r>
            <a:r>
              <a:rPr lang="en-US" sz="2000" dirty="0" err="1"/>
              <a:t>nebo</a:t>
            </a:r>
            <a:r>
              <a:rPr lang="en-US" sz="2000" dirty="0"/>
              <a:t> </a:t>
            </a:r>
            <a:r>
              <a:rPr lang="en-US" sz="2000" dirty="0" err="1"/>
              <a:t>regionu</a:t>
            </a:r>
            <a:r>
              <a:rPr lang="en-US" sz="2000" dirty="0"/>
              <a:t>, </a:t>
            </a:r>
            <a:r>
              <a:rPr lang="en-US" sz="2000" dirty="0" err="1"/>
              <a:t>nositelem</a:t>
            </a:r>
            <a:r>
              <a:rPr lang="en-US" sz="2000" dirty="0"/>
              <a:t> </a:t>
            </a:r>
            <a:r>
              <a:rPr lang="en-US" sz="2000" dirty="0" err="1"/>
              <a:t>lokální</a:t>
            </a:r>
            <a:r>
              <a:rPr lang="en-US" sz="2000" dirty="0"/>
              <a:t> identity.</a:t>
            </a:r>
          </a:p>
          <a:p>
            <a:r>
              <a:rPr lang="en-US" sz="2000" dirty="0" err="1"/>
              <a:t>Častá</a:t>
            </a:r>
            <a:r>
              <a:rPr lang="en-US" sz="2000" dirty="0"/>
              <a:t> je </a:t>
            </a:r>
            <a:r>
              <a:rPr lang="en-US" sz="2000" dirty="0" err="1"/>
              <a:t>spolupráce</a:t>
            </a:r>
            <a:r>
              <a:rPr lang="en-US" sz="2000" dirty="0"/>
              <a:t> s </a:t>
            </a:r>
            <a:r>
              <a:rPr lang="en-US" sz="2000" dirty="0" err="1"/>
              <a:t>obcemi</a:t>
            </a:r>
            <a:r>
              <a:rPr lang="en-US" sz="2000" dirty="0"/>
              <a:t>, </a:t>
            </a:r>
            <a:r>
              <a:rPr lang="en-US" sz="2000" dirty="0" err="1"/>
              <a:t>kraji</a:t>
            </a:r>
            <a:r>
              <a:rPr lang="en-US" sz="2000" dirty="0"/>
              <a:t>, </a:t>
            </a:r>
            <a:r>
              <a:rPr lang="en-US" sz="2000" dirty="0" err="1"/>
              <a:t>veřejnými</a:t>
            </a:r>
            <a:r>
              <a:rPr lang="en-US" sz="2000" dirty="0"/>
              <a:t> </a:t>
            </a:r>
            <a:r>
              <a:rPr lang="en-US" sz="2000" dirty="0" err="1"/>
              <a:t>institucemi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Veřejná</a:t>
            </a:r>
            <a:r>
              <a:rPr lang="en-US" sz="2000" dirty="0"/>
              <a:t> </a:t>
            </a:r>
            <a:r>
              <a:rPr lang="en-US" sz="2000" dirty="0" err="1"/>
              <a:t>podpora</a:t>
            </a:r>
            <a:r>
              <a:rPr lang="en-US" sz="2000" dirty="0"/>
              <a:t> je </a:t>
            </a:r>
            <a:r>
              <a:rPr lang="en-US" sz="2000" dirty="0" err="1"/>
              <a:t>často</a:t>
            </a:r>
            <a:r>
              <a:rPr lang="en-US" sz="2000" dirty="0"/>
              <a:t> </a:t>
            </a:r>
            <a:r>
              <a:rPr lang="en-US" sz="2000" dirty="0" err="1"/>
              <a:t>legitimována</a:t>
            </a:r>
            <a:r>
              <a:rPr lang="en-US" sz="2000" dirty="0"/>
              <a:t> „</a:t>
            </a:r>
            <a:r>
              <a:rPr lang="en-US" sz="2000" dirty="0" err="1"/>
              <a:t>veřejným</a:t>
            </a:r>
            <a:r>
              <a:rPr lang="en-US" sz="2000" dirty="0"/>
              <a:t> </a:t>
            </a:r>
            <a:r>
              <a:rPr lang="en-US" sz="2000" dirty="0" err="1"/>
              <a:t>zájmem</a:t>
            </a:r>
            <a:r>
              <a:rPr lang="en-US" sz="2000" dirty="0"/>
              <a:t>“.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 </a:t>
            </a:r>
            <a:r>
              <a:rPr lang="en-US" sz="2000" dirty="0" err="1"/>
              <a:t>Prolínání</a:t>
            </a:r>
            <a:r>
              <a:rPr lang="en-US" sz="2000" dirty="0"/>
              <a:t> </a:t>
            </a:r>
            <a:r>
              <a:rPr lang="en-US" sz="2000" dirty="0" err="1"/>
              <a:t>soukromého</a:t>
            </a:r>
            <a:r>
              <a:rPr lang="en-US" sz="2000" dirty="0"/>
              <a:t> </a:t>
            </a:r>
            <a:r>
              <a:rPr lang="en-US" sz="2000" dirty="0" err="1"/>
              <a:t>podnikání</a:t>
            </a:r>
            <a:r>
              <a:rPr lang="en-US" sz="2000" dirty="0"/>
              <a:t> a </a:t>
            </a:r>
            <a:r>
              <a:rPr lang="en-US" sz="2000" dirty="0" err="1"/>
              <a:t>veřejného</a:t>
            </a:r>
            <a:r>
              <a:rPr lang="en-US" sz="2000" dirty="0"/>
              <a:t> </a:t>
            </a:r>
            <a:r>
              <a:rPr lang="en-US" sz="2000" dirty="0" err="1"/>
              <a:t>zájmu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92540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02CCDA-C56C-984D-AE6E-8F608CE1E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7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109" name="Group 4108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4110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1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13" name="Group 4112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5" name="Freeform: Shape 4114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6" name="Freeform: Shape 4115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7" name="Freeform: Shape 4116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8" name="Freeform: Shape 4117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19" name="Freeform: Shape 4118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20" name="Freeform: Shape 4119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098" name="Rectangle 2">
            <a:extLst>
              <a:ext uri="{FF2B5EF4-FFF2-40B4-BE49-F238E27FC236}">
                <a16:creationId xmlns:a16="http://schemas.microsoft.com/office/drawing/2014/main" id="{A9EE2BD4-286E-6CBB-E6DC-9A6D271C43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86385" y="841248"/>
            <a:ext cx="3515244" cy="53400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1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Vybraná specifika profesionálních ligových soutěží</a:t>
            </a:r>
            <a:endParaRPr lang="en-US" altLang="cs-CZ" sz="4100" b="1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101" name="Rectangle 3">
            <a:extLst>
              <a:ext uri="{FF2B5EF4-FFF2-40B4-BE49-F238E27FC236}">
                <a16:creationId xmlns:a16="http://schemas.microsoft.com/office/drawing/2014/main" id="{26C13197-105B-46C8-7EFF-E28795047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2856634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1064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Fungování profesionálních sportovních klubů</a:t>
            </a:r>
            <a:endParaRPr lang="en-US" altLang="cs-CZ" sz="42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21453"/>
              </p:ext>
            </p:extLst>
          </p:nvPr>
        </p:nvGraphicFramePr>
        <p:xfrm>
          <a:off x="5922492" y="675231"/>
          <a:ext cx="5536002" cy="5448789"/>
        </p:xfrm>
        <a:graphic>
          <a:graphicData uri="http://schemas.openxmlformats.org/drawingml/2006/table">
            <a:tbl>
              <a:tblPr firstRow="1" firstCol="1" bandRow="1">
                <a:solidFill>
                  <a:schemeClr val="bg1"/>
                </a:solidFill>
                <a:tableStyleId>{5C22544A-7EE6-4342-B048-85BDC9FD1C3A}</a:tableStyleId>
              </a:tblPr>
              <a:tblGrid>
                <a:gridCol w="1753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3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20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cs-CZ" sz="1700" b="0" kern="15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bg1"/>
                          </a:solidFill>
                          <a:effectLst/>
                        </a:rPr>
                        <a:t>Evropa</a:t>
                      </a:r>
                      <a:endParaRPr lang="cs-CZ" sz="1700" b="0" kern="15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bg1"/>
                          </a:solidFill>
                          <a:effectLst/>
                        </a:rPr>
                        <a:t>Severní Amerika</a:t>
                      </a:r>
                      <a:endParaRPr lang="cs-CZ" sz="1700" b="0" kern="15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4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Cíle klubů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maximalizace užitku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maximalizace zisku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1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Nástroje sportovních lig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otevřené ligy, slabá kolektivní opatření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uzavřené ligy, sdílení příjmů, platové stropy, drafty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6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Geografické umístění klubů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silná vazba na města z hlediska tradice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přemísťování týmů z finančních důvodů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4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Univerzitní sport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prakticky neexistující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podstatná role v ekonomii sportu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6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1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Hráčské asociace, odbory</a:t>
                      </a:r>
                      <a:endParaRPr lang="cs-CZ" sz="1700" b="1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>
                          <a:solidFill>
                            <a:schemeClr val="tx1"/>
                          </a:solidFill>
                          <a:effectLst/>
                        </a:rPr>
                        <a:t>slabé</a:t>
                      </a:r>
                      <a:endParaRPr lang="cs-CZ" sz="1700" b="0" kern="15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700" b="0" kern="150" cap="none" spc="0" dirty="0">
                          <a:solidFill>
                            <a:schemeClr val="tx1"/>
                          </a:solidFill>
                          <a:effectLst/>
                        </a:rPr>
                        <a:t>silné</a:t>
                      </a:r>
                      <a:endParaRPr lang="cs-CZ" sz="1700" b="0" kern="15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 marL="143389" marR="89302" marT="110299" marB="11029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539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8" name="Rectangle 411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Sportovní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ligy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jako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kartel</a:t>
            </a:r>
            <a:endParaRPr lang="en-US" altLang="cs-CZ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20" name="Group 411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21" name="Rectangle 412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22" name="Straight Connector 412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24" name="Rectangle 412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>
              <a:defRPr/>
            </a:pPr>
            <a:r>
              <a:rPr lang="en-US" sz="2200"/>
              <a:t>„</a:t>
            </a:r>
            <a:r>
              <a:rPr lang="en-US" sz="2200" i="1"/>
              <a:t>Kartel je </a:t>
            </a:r>
            <a:r>
              <a:rPr lang="en-US" sz="2200"/>
              <a:t>s</a:t>
            </a:r>
            <a:r>
              <a:rPr lang="en-US" sz="2200" i="1"/>
              <a:t>ituace, kdy spolu firmy vzájemně kooperují, dohadují se na prodejní ceně či rozdělení trhu, vystupují tak jako celek.</a:t>
            </a:r>
            <a:r>
              <a:rPr lang="en-US" sz="2200"/>
              <a:t>“  (Kraft, 2017)</a:t>
            </a:r>
          </a:p>
          <a:p>
            <a:pPr marL="0">
              <a:defRPr/>
            </a:pPr>
            <a:endParaRPr lang="en-US" sz="2200"/>
          </a:p>
          <a:p>
            <a:pPr marL="0">
              <a:defRPr/>
            </a:pPr>
            <a:r>
              <a:rPr lang="en-US" sz="2200"/>
              <a:t>„</a:t>
            </a:r>
            <a:r>
              <a:rPr lang="en-US" sz="2200" i="1"/>
              <a:t>Specifikum sportovního kartelu spočívá v tom, že kluby potřebují soutěžit ve sportovním slova smyslu, ale současně potřebují vzájemně úzce spolupracovat a podporovat se. Nejedná se tak o maximalizaci zisku v čistě teoreticko-ekonomickém smyslu. Pro udržení ligy se kluby vědomě zříkají části svých užitků, dochází tak k jisté realokaci užitků v rámci ligy.</a:t>
            </a:r>
            <a:r>
              <a:rPr lang="en-US" sz="2200"/>
              <a:t>“ (Šíma, 2019)</a:t>
            </a:r>
          </a:p>
        </p:txBody>
      </p:sp>
    </p:spTree>
    <p:extLst>
      <p:ext uri="{BB962C8B-B14F-4D97-AF65-F5344CB8AC3E}">
        <p14:creationId xmlns:p14="http://schemas.microsoft.com/office/powerpoint/2010/main" val="2667670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F9D8D3-CBEB-ACE7-6B7A-630B1603B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8" name="Rectangle 4117">
            <a:extLst>
              <a:ext uri="{FF2B5EF4-FFF2-40B4-BE49-F238E27FC236}">
                <a16:creationId xmlns:a16="http://schemas.microsoft.com/office/drawing/2014/main" id="{37A66548-6AB9-2336-95CB-3808A2A10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4856ABE1-F469-F296-67C8-93F9BF3C5F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Cíle profesionálního sportovního klubu</a:t>
            </a:r>
            <a:endParaRPr lang="en-US" altLang="cs-CZ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20" name="Group 4119">
            <a:extLst>
              <a:ext uri="{FF2B5EF4-FFF2-40B4-BE49-F238E27FC236}">
                <a16:creationId xmlns:a16="http://schemas.microsoft.com/office/drawing/2014/main" id="{66387C2C-C525-C25D-8044-0529015FE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21" name="Rectangle 4120">
              <a:extLst>
                <a:ext uri="{FF2B5EF4-FFF2-40B4-BE49-F238E27FC236}">
                  <a16:creationId xmlns:a16="http://schemas.microsoft.com/office/drawing/2014/main" id="{CE75DB05-B606-401B-3161-0CD1E40DF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22" name="Straight Connector 4121">
              <a:extLst>
                <a:ext uri="{FF2B5EF4-FFF2-40B4-BE49-F238E27FC236}">
                  <a16:creationId xmlns:a16="http://schemas.microsoft.com/office/drawing/2014/main" id="{52FD6BF2-B2B1-C593-9D64-2A52F0030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24" name="Rectangle 4123">
            <a:extLst>
              <a:ext uri="{FF2B5EF4-FFF2-40B4-BE49-F238E27FC236}">
                <a16:creationId xmlns:a16="http://schemas.microsoft.com/office/drawing/2014/main" id="{F8365825-D401-3BAE-628D-2F11EBF23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36E2423-4CF3-4CF9-4211-6449A5C609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32" t="10448" r="11822" b="7373"/>
          <a:stretch>
            <a:fillRect/>
          </a:stretch>
        </p:blipFill>
        <p:spPr>
          <a:xfrm>
            <a:off x="5860210" y="1507518"/>
            <a:ext cx="5052291" cy="384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15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E05C8C-1CBF-72C9-D34D-5B925D814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E342D9-3509-FE73-D474-4CB123F48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3DEC7F0-11E1-986D-0E7E-0CDA7F1A5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prstClr val="black"/>
                </a:solidFill>
                <a:latin typeface="Calibri Light" panose="020F0302020204030204"/>
              </a:rPr>
              <a:t>2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</a:t>
            </a: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Finanční toky</a:t>
            </a:r>
            <a:endParaRPr kumimoji="0" lang="en-US" altLang="cs-CZ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819098-9BD9-9A0A-F05D-7979B036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392B5CF-8CAD-6EDE-F39E-21C5C82757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864102-A097-160C-88A7-FB86A28D1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24EA21-A23C-02AC-2879-3BE782A08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1CCA323-B2A1-A732-133F-9E4E4CA46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52B2AD-B82A-1603-5E49-8B44A7B9A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F446147-2FD3-7D65-AA87-CBB15C809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530" y="1019494"/>
            <a:ext cx="6736646" cy="46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3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6" name="Rectangle 17415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Model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financování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profesionálního</a:t>
            </a:r>
            <a:r>
              <a:rPr lang="cs-CZ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fotbalového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klubu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418" name="Group 17417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17419" name="Straight Connector 17418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20" name="Rectangle 17419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422" name="Rectangle 1742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1" name="Obrázek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2597" y="1339711"/>
            <a:ext cx="5608830" cy="417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156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Vzájemná spolupráce a podpora</a:t>
            </a: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2200"/>
              <a:t>pracovní trh hráčů</a:t>
            </a:r>
          </a:p>
          <a:p>
            <a:pPr lvl="1">
              <a:defRPr/>
            </a:pPr>
            <a:r>
              <a:rPr lang="en-US" sz="2200"/>
              <a:t>drafty hráčů</a:t>
            </a:r>
          </a:p>
          <a:p>
            <a:pPr lvl="1">
              <a:defRPr/>
            </a:pPr>
            <a:r>
              <a:rPr lang="en-US" sz="2200"/>
              <a:t>mzdové stropy (podlahy)</a:t>
            </a:r>
          </a:p>
          <a:p>
            <a:pPr lvl="1">
              <a:defRPr/>
            </a:pPr>
            <a:r>
              <a:rPr lang="en-US" sz="2200"/>
              <a:t>opce (klubové či hráčské)</a:t>
            </a:r>
          </a:p>
          <a:p>
            <a:pPr>
              <a:defRPr/>
            </a:pPr>
            <a:r>
              <a:rPr lang="en-US" sz="2200"/>
              <a:t>dělení příjmů</a:t>
            </a:r>
          </a:p>
          <a:p>
            <a:pPr lvl="1">
              <a:defRPr/>
            </a:pPr>
            <a:r>
              <a:rPr lang="en-US" sz="2200"/>
              <a:t>příjmy z prodeje vstupenek</a:t>
            </a:r>
          </a:p>
          <a:p>
            <a:pPr lvl="1">
              <a:defRPr/>
            </a:pPr>
            <a:r>
              <a:rPr lang="en-US" sz="2200"/>
              <a:t>příjmy ze sponzoringu ligy</a:t>
            </a:r>
          </a:p>
          <a:p>
            <a:pPr lvl="1">
              <a:defRPr/>
            </a:pPr>
            <a:r>
              <a:rPr lang="en-US" sz="2200" b="1"/>
              <a:t>příjmy z prodeje televizních práv</a:t>
            </a:r>
          </a:p>
        </p:txBody>
      </p:sp>
    </p:spTree>
    <p:extLst>
      <p:ext uri="{BB962C8B-B14F-4D97-AF65-F5344CB8AC3E}">
        <p14:creationId xmlns:p14="http://schemas.microsoft.com/office/powerpoint/2010/main" val="200570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7B1414-15BB-6FFB-0586-A34032C4B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96572BBC-6712-C555-B21B-09016E6487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 sportovní klub jako podnik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973293C-78AE-0CEC-124D-564F93DA1FB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/>
            </a:pPr>
            <a:r>
              <a:rPr lang="en-US" sz="2200" dirty="0" err="1"/>
              <a:t>Profesionální</a:t>
            </a:r>
            <a:r>
              <a:rPr lang="en-US" sz="2200" dirty="0"/>
              <a:t> </a:t>
            </a:r>
            <a:r>
              <a:rPr lang="en-US" sz="2200" dirty="0" err="1"/>
              <a:t>sportovní</a:t>
            </a:r>
            <a:r>
              <a:rPr lang="en-US" sz="2200" dirty="0"/>
              <a:t> </a:t>
            </a:r>
            <a:r>
              <a:rPr lang="en-US" sz="2200" dirty="0" err="1"/>
              <a:t>kluby</a:t>
            </a:r>
            <a:r>
              <a:rPr lang="en-US" sz="2200" dirty="0"/>
              <a:t> </a:t>
            </a:r>
            <a:r>
              <a:rPr lang="en-US" sz="2200" dirty="0" err="1"/>
              <a:t>lze</a:t>
            </a:r>
            <a:r>
              <a:rPr lang="en-US" sz="2200" dirty="0"/>
              <a:t> </a:t>
            </a:r>
            <a:r>
              <a:rPr lang="en-US" sz="2200" dirty="0" err="1"/>
              <a:t>chápat</a:t>
            </a:r>
            <a:r>
              <a:rPr lang="en-US" sz="2200" dirty="0"/>
              <a:t> </a:t>
            </a:r>
            <a:r>
              <a:rPr lang="en-US" sz="2200" dirty="0" err="1"/>
              <a:t>jako</a:t>
            </a:r>
            <a:r>
              <a:rPr lang="en-US" sz="2200" dirty="0"/>
              <a:t> </a:t>
            </a:r>
            <a:r>
              <a:rPr lang="en-US" sz="2200" dirty="0" err="1"/>
              <a:t>ekonomické</a:t>
            </a:r>
            <a:r>
              <a:rPr lang="en-US" sz="2200" dirty="0"/>
              <a:t> </a:t>
            </a:r>
            <a:r>
              <a:rPr lang="en-US" sz="2200" dirty="0" err="1"/>
              <a:t>subjekty</a:t>
            </a:r>
            <a:r>
              <a:rPr lang="en-US" sz="2200" dirty="0"/>
              <a:t> (</a:t>
            </a:r>
            <a:r>
              <a:rPr lang="en-US" sz="2200" dirty="0" err="1"/>
              <a:t>podniky</a:t>
            </a:r>
            <a:r>
              <a:rPr lang="en-US" sz="2200" dirty="0"/>
              <a:t>), </a:t>
            </a:r>
            <a:r>
              <a:rPr lang="en-US" sz="2200" dirty="0" err="1"/>
              <a:t>které</a:t>
            </a:r>
            <a:r>
              <a:rPr lang="en-US" sz="2200" dirty="0"/>
              <a:t>:</a:t>
            </a:r>
          </a:p>
          <a:p>
            <a:pPr>
              <a:defRPr/>
            </a:pPr>
            <a:r>
              <a:rPr lang="en-US" sz="2200" dirty="0" err="1"/>
              <a:t>vytvářejí</a:t>
            </a:r>
            <a:r>
              <a:rPr lang="en-US" sz="2200" dirty="0"/>
              <a:t> </a:t>
            </a:r>
            <a:r>
              <a:rPr lang="en-US" sz="2200" dirty="0" err="1"/>
              <a:t>příjmy</a:t>
            </a:r>
            <a:r>
              <a:rPr lang="en-US" sz="2200" dirty="0"/>
              <a:t> (</a:t>
            </a:r>
            <a:r>
              <a:rPr lang="en-US" sz="2200" dirty="0" err="1"/>
              <a:t>vstupné</a:t>
            </a:r>
            <a:r>
              <a:rPr lang="en-US" sz="2200" dirty="0"/>
              <a:t>, </a:t>
            </a:r>
            <a:r>
              <a:rPr lang="en-US" sz="2200" dirty="0" err="1"/>
              <a:t>média</a:t>
            </a:r>
            <a:r>
              <a:rPr lang="en-US" sz="2200" dirty="0"/>
              <a:t>, marketing, </a:t>
            </a:r>
            <a:r>
              <a:rPr lang="en-US" sz="2200" dirty="0" err="1"/>
              <a:t>přestupy</a:t>
            </a:r>
            <a:r>
              <a:rPr lang="en-US" sz="2200" dirty="0"/>
              <a:t>)</a:t>
            </a:r>
          </a:p>
          <a:p>
            <a:pPr>
              <a:defRPr/>
            </a:pPr>
            <a:r>
              <a:rPr lang="en-US" sz="2200" dirty="0" err="1"/>
              <a:t>nesou</a:t>
            </a:r>
            <a:r>
              <a:rPr lang="en-US" sz="2200" dirty="0"/>
              <a:t> </a:t>
            </a:r>
            <a:r>
              <a:rPr lang="en-US" sz="2200" dirty="0" err="1"/>
              <a:t>podnikatelské</a:t>
            </a:r>
            <a:r>
              <a:rPr lang="en-US" sz="2200" dirty="0"/>
              <a:t> </a:t>
            </a:r>
            <a:r>
              <a:rPr lang="en-US" sz="2200" dirty="0" err="1"/>
              <a:t>riziko</a:t>
            </a:r>
            <a:endParaRPr lang="en-US" sz="2200" dirty="0"/>
          </a:p>
          <a:p>
            <a:pPr>
              <a:defRPr/>
            </a:pPr>
            <a:r>
              <a:rPr lang="en-US" sz="2200" dirty="0" err="1"/>
              <a:t>mají</a:t>
            </a:r>
            <a:r>
              <a:rPr lang="en-US" sz="2200" dirty="0"/>
              <a:t> </a:t>
            </a:r>
            <a:r>
              <a:rPr lang="en-US" sz="2200" dirty="0" err="1"/>
              <a:t>právní</a:t>
            </a:r>
            <a:r>
              <a:rPr lang="en-US" sz="2200" dirty="0"/>
              <a:t> </a:t>
            </a:r>
            <a:r>
              <a:rPr lang="en-US" sz="2200" dirty="0" err="1"/>
              <a:t>formu</a:t>
            </a:r>
            <a:r>
              <a:rPr lang="en-US" sz="2200" dirty="0"/>
              <a:t> (</a:t>
            </a:r>
            <a:r>
              <a:rPr lang="en-US" sz="2200" dirty="0" err="1"/>
              <a:t>akciová</a:t>
            </a:r>
            <a:r>
              <a:rPr lang="en-US" sz="2200" dirty="0"/>
              <a:t> </a:t>
            </a:r>
            <a:r>
              <a:rPr lang="en-US" sz="2200" dirty="0" err="1"/>
              <a:t>společnost</a:t>
            </a:r>
            <a:r>
              <a:rPr lang="en-US" sz="2200" dirty="0"/>
              <a:t>, </a:t>
            </a:r>
            <a:r>
              <a:rPr lang="en-US" sz="2200" dirty="0" err="1"/>
              <a:t>s.r.o.</a:t>
            </a:r>
            <a:r>
              <a:rPr lang="en-US" sz="2200" dirty="0"/>
              <a:t>)</a:t>
            </a:r>
          </a:p>
          <a:p>
            <a:pPr>
              <a:defRPr/>
            </a:pPr>
            <a:r>
              <a:rPr lang="en-US" sz="2200" dirty="0" err="1"/>
              <a:t>zaměstnávají</a:t>
            </a:r>
            <a:r>
              <a:rPr lang="en-US" sz="2200" dirty="0"/>
              <a:t> </a:t>
            </a:r>
            <a:r>
              <a:rPr lang="en-US" sz="2200" dirty="0" err="1"/>
              <a:t>pracovníky</a:t>
            </a:r>
            <a:r>
              <a:rPr lang="en-US" sz="2200" dirty="0"/>
              <a:t> (</a:t>
            </a:r>
            <a:r>
              <a:rPr lang="en-US" sz="2200" dirty="0" err="1"/>
              <a:t>hráče</a:t>
            </a:r>
            <a:r>
              <a:rPr lang="en-US" sz="2200" dirty="0"/>
              <a:t>, </a:t>
            </a:r>
            <a:r>
              <a:rPr lang="en-US" sz="2200" dirty="0" err="1"/>
              <a:t>trenéry</a:t>
            </a:r>
            <a:r>
              <a:rPr lang="en-US" sz="2200" dirty="0"/>
              <a:t>, management)</a:t>
            </a:r>
          </a:p>
          <a:p>
            <a:pPr marL="0">
              <a:defRPr/>
            </a:pPr>
            <a:endParaRPr lang="en-US" sz="2200" dirty="0"/>
          </a:p>
          <a:p>
            <a:pPr marL="0" indent="0">
              <a:buNone/>
              <a:defRPr/>
            </a:pPr>
            <a:r>
              <a:rPr lang="en-US" sz="2200" b="1" dirty="0" err="1"/>
              <a:t>Specifikum</a:t>
            </a:r>
            <a:r>
              <a:rPr lang="en-US" sz="2200" b="1" dirty="0"/>
              <a:t>: </a:t>
            </a:r>
            <a:r>
              <a:rPr lang="en-US" sz="2200" dirty="0" err="1"/>
              <a:t>Maximalizace</a:t>
            </a:r>
            <a:r>
              <a:rPr lang="en-US" sz="2200" dirty="0"/>
              <a:t> </a:t>
            </a:r>
            <a:r>
              <a:rPr lang="en-US" sz="2200" dirty="0" err="1"/>
              <a:t>zisku</a:t>
            </a:r>
            <a:r>
              <a:rPr lang="en-US" sz="2200" dirty="0"/>
              <a:t> </a:t>
            </a:r>
            <a:r>
              <a:rPr lang="en-US" sz="2200" dirty="0" err="1"/>
              <a:t>nebývá</a:t>
            </a:r>
            <a:r>
              <a:rPr lang="en-US" sz="2200" dirty="0"/>
              <a:t> </a:t>
            </a:r>
            <a:r>
              <a:rPr lang="en-US" sz="2200" dirty="0" err="1"/>
              <a:t>jejich</a:t>
            </a:r>
            <a:r>
              <a:rPr lang="en-US" sz="2200" dirty="0"/>
              <a:t> </a:t>
            </a:r>
            <a:r>
              <a:rPr lang="en-US" sz="2200" dirty="0" err="1"/>
              <a:t>hlavním</a:t>
            </a:r>
            <a:r>
              <a:rPr lang="en-US" sz="2200" dirty="0"/>
              <a:t> ani </a:t>
            </a:r>
            <a:r>
              <a:rPr lang="en-US" sz="2200" dirty="0" err="1"/>
              <a:t>jediným</a:t>
            </a:r>
            <a:r>
              <a:rPr lang="en-US" sz="2200" dirty="0"/>
              <a:t> </a:t>
            </a:r>
            <a:r>
              <a:rPr lang="en-US" sz="2200" dirty="0" err="1"/>
              <a:t>cílem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5698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3"/>
          <p:cNvSpPr>
            <a:spLocks noGrp="1"/>
          </p:cNvSpPr>
          <p:nvPr>
            <p:ph idx="1"/>
          </p:nvPr>
        </p:nvSpPr>
        <p:spPr>
          <a:xfrm>
            <a:off x="4788903" y="2177842"/>
            <a:ext cx="6707383" cy="3907074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spcAft>
                <a:spcPts val="450"/>
              </a:spcAft>
              <a:buNone/>
              <a:defRPr/>
            </a:pPr>
            <a:r>
              <a:rPr lang="cs-CZ" sz="3200" b="1" dirty="0">
                <a:latin typeface="+mj-lt"/>
                <a:ea typeface="+mj-ea"/>
                <a:cs typeface="+mj-cs"/>
              </a:rPr>
              <a:t>ŠÍMA, J. Ekonomika evropských profesionálních fotbalových klubů a soutěží. Praha: </a:t>
            </a:r>
            <a:r>
              <a:rPr lang="cs-CZ" sz="3200" b="1" dirty="0" err="1">
                <a:latin typeface="+mj-lt"/>
                <a:ea typeface="+mj-ea"/>
                <a:cs typeface="+mj-cs"/>
              </a:rPr>
              <a:t>Ekopress</a:t>
            </a:r>
            <a:r>
              <a:rPr lang="cs-CZ" sz="3200" b="1" dirty="0">
                <a:latin typeface="+mj-lt"/>
                <a:ea typeface="+mj-ea"/>
                <a:cs typeface="+mj-cs"/>
              </a:rPr>
              <a:t>, 2019.</a:t>
            </a:r>
          </a:p>
          <a:p>
            <a:pPr marL="0" indent="0">
              <a:buNone/>
            </a:pPr>
            <a:endParaRPr lang="cs-CZ" sz="2000" dirty="0">
              <a:solidFill>
                <a:srgbClr val="2388A9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rgbClr val="2388A9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788903" y="1352435"/>
            <a:ext cx="4553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spc="-150" dirty="0">
                <a:latin typeface="Verdana" panose="020B0604030504040204" pitchFamily="34" charset="0"/>
                <a:ea typeface="Verdana" panose="020B0604030504040204" pitchFamily="34" charset="0"/>
              </a:rPr>
              <a:t>Literatura</a:t>
            </a:r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3" r="30298" b="5815"/>
          <a:stretch/>
        </p:blipFill>
        <p:spPr>
          <a:xfrm>
            <a:off x="917548" y="1115514"/>
            <a:ext cx="3464492" cy="508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1591B-B3BF-5BB4-3FB1-A1799B5B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5" name="Rectangle 4114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DDFC647E-57F5-0C13-C209-74E8826D7C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Sportovní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úspěch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vs.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ekonomická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racionalita</a:t>
            </a:r>
            <a:endParaRPr lang="en-US" altLang="cs-CZ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17" name="Group 4116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24" name="Rectangle 4117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25" name="Straight Connector 4118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21" name="Rectangle 4120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6" name="Rectangle 3">
            <a:extLst>
              <a:ext uri="{FF2B5EF4-FFF2-40B4-BE49-F238E27FC236}">
                <a16:creationId xmlns:a16="http://schemas.microsoft.com/office/drawing/2014/main" id="{ECD559A9-6622-3F11-C4EC-1D76D5ABC5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56644"/>
            <a:ext cx="5542387" cy="43004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Primární</a:t>
            </a:r>
            <a:r>
              <a:rPr lang="en-US" sz="2000" dirty="0"/>
              <a:t> </a:t>
            </a:r>
            <a:r>
              <a:rPr lang="en-US" sz="2000" dirty="0" err="1"/>
              <a:t>cíl</a:t>
            </a:r>
            <a:r>
              <a:rPr lang="en-US" sz="2000" dirty="0"/>
              <a:t>: </a:t>
            </a:r>
            <a:r>
              <a:rPr lang="en-US" sz="2000" dirty="0" err="1"/>
              <a:t>maximalizace</a:t>
            </a:r>
            <a:r>
              <a:rPr lang="en-US" sz="2000" dirty="0"/>
              <a:t> </a:t>
            </a:r>
            <a:r>
              <a:rPr lang="en-US" sz="2000" dirty="0" err="1"/>
              <a:t>zisku</a:t>
            </a:r>
            <a:r>
              <a:rPr lang="en-US" sz="2000" dirty="0"/>
              <a:t> / </a:t>
            </a:r>
            <a:r>
              <a:rPr lang="en-US" sz="2000" dirty="0" err="1"/>
              <a:t>hodnoty</a:t>
            </a:r>
            <a:r>
              <a:rPr lang="en-US" sz="2000" dirty="0"/>
              <a:t> </a:t>
            </a:r>
            <a:r>
              <a:rPr lang="en-US" sz="2000" dirty="0" err="1"/>
              <a:t>firmy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Výkon</a:t>
            </a:r>
            <a:r>
              <a:rPr lang="en-US" sz="2000" dirty="0"/>
              <a:t> je </a:t>
            </a:r>
            <a:r>
              <a:rPr lang="en-US" sz="2000" dirty="0" err="1"/>
              <a:t>hodnocen</a:t>
            </a:r>
            <a:r>
              <a:rPr lang="en-US" sz="2000" dirty="0"/>
              <a:t> </a:t>
            </a:r>
            <a:r>
              <a:rPr lang="en-US" sz="2000" dirty="0" err="1"/>
              <a:t>převážně</a:t>
            </a:r>
            <a:r>
              <a:rPr lang="en-US" sz="2000" dirty="0"/>
              <a:t> </a:t>
            </a:r>
            <a:r>
              <a:rPr lang="en-US" sz="2000" dirty="0" err="1"/>
              <a:t>finančními</a:t>
            </a:r>
            <a:r>
              <a:rPr lang="en-US" sz="2000" dirty="0"/>
              <a:t> </a:t>
            </a:r>
            <a:r>
              <a:rPr lang="en-US" sz="2000" dirty="0" err="1"/>
              <a:t>ukazateli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 err="1"/>
              <a:t>Má</a:t>
            </a:r>
            <a:r>
              <a:rPr lang="en-US" sz="2000" dirty="0"/>
              <a:t> </a:t>
            </a:r>
            <a:r>
              <a:rPr lang="en-US" sz="2000" b="1" dirty="0" err="1"/>
              <a:t>více</a:t>
            </a:r>
            <a:r>
              <a:rPr lang="en-US" sz="2000" b="1" dirty="0"/>
              <a:t> </a:t>
            </a:r>
            <a:r>
              <a:rPr lang="en-US" sz="2000" b="1" dirty="0" err="1"/>
              <a:t>cílů</a:t>
            </a:r>
            <a:r>
              <a:rPr lang="en-US" sz="2000" dirty="0"/>
              <a:t>: </a:t>
            </a:r>
            <a:r>
              <a:rPr lang="en-US" sz="2000" dirty="0" err="1"/>
              <a:t>ekonomická</a:t>
            </a:r>
            <a:r>
              <a:rPr lang="en-US" sz="2000" dirty="0"/>
              <a:t> </a:t>
            </a:r>
            <a:r>
              <a:rPr lang="en-US" sz="2000" dirty="0" err="1"/>
              <a:t>udržitelnost</a:t>
            </a:r>
            <a:r>
              <a:rPr lang="en-US" sz="2000" dirty="0"/>
              <a:t>,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úspěch</a:t>
            </a:r>
            <a:r>
              <a:rPr lang="en-US" sz="2000" dirty="0"/>
              <a:t>, </a:t>
            </a:r>
            <a:r>
              <a:rPr lang="en-US" sz="2000" dirty="0" err="1"/>
              <a:t>sociální</a:t>
            </a:r>
            <a:r>
              <a:rPr lang="en-US" sz="2000" dirty="0"/>
              <a:t> </a:t>
            </a:r>
            <a:r>
              <a:rPr lang="en-US" sz="2000" dirty="0" err="1"/>
              <a:t>cíle</a:t>
            </a:r>
            <a:endParaRPr lang="en-US" sz="2000" dirty="0"/>
          </a:p>
          <a:p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úspěch</a:t>
            </a:r>
            <a:r>
              <a:rPr lang="en-US" sz="2000" dirty="0"/>
              <a:t> </a:t>
            </a:r>
            <a:r>
              <a:rPr lang="en-US" sz="2000" dirty="0" err="1"/>
              <a:t>často</a:t>
            </a:r>
            <a:r>
              <a:rPr lang="en-US" sz="2000" dirty="0"/>
              <a:t> </a:t>
            </a:r>
            <a:r>
              <a:rPr lang="en-US" sz="2000" b="1" dirty="0" err="1"/>
              <a:t>převažuje</a:t>
            </a:r>
            <a:r>
              <a:rPr lang="en-US" sz="2000" b="1" dirty="0"/>
              <a:t> </a:t>
            </a:r>
            <a:r>
              <a:rPr lang="en-US" sz="2000" b="1" dirty="0" err="1"/>
              <a:t>nad</a:t>
            </a:r>
            <a:r>
              <a:rPr lang="en-US" sz="2000" b="1" dirty="0"/>
              <a:t> </a:t>
            </a:r>
            <a:r>
              <a:rPr lang="en-US" sz="2000" b="1" dirty="0" err="1"/>
              <a:t>ekonomickou</a:t>
            </a:r>
            <a:r>
              <a:rPr lang="en-US" sz="2000" b="1" dirty="0"/>
              <a:t> </a:t>
            </a:r>
            <a:r>
              <a:rPr lang="en-US" sz="2000" b="1" dirty="0" err="1"/>
              <a:t>racionalitou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Kluby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ochotny</a:t>
            </a:r>
            <a:r>
              <a:rPr lang="en-US" sz="2000" dirty="0"/>
              <a:t> </a:t>
            </a:r>
            <a:r>
              <a:rPr lang="en-US" sz="2000" dirty="0" err="1"/>
              <a:t>akceptovat</a:t>
            </a:r>
            <a:r>
              <a:rPr lang="en-US" sz="2000" dirty="0"/>
              <a:t> </a:t>
            </a:r>
            <a:r>
              <a:rPr lang="en-US" sz="2000" dirty="0" err="1"/>
              <a:t>ztrátu</a:t>
            </a:r>
            <a:r>
              <a:rPr lang="en-US" sz="2000" dirty="0"/>
              <a:t>, </a:t>
            </a:r>
            <a:r>
              <a:rPr lang="en-US" sz="2000" dirty="0" err="1"/>
              <a:t>zadlužovat</a:t>
            </a:r>
            <a:r>
              <a:rPr lang="en-US" sz="2000" dirty="0"/>
              <a:t> se, </a:t>
            </a:r>
            <a:r>
              <a:rPr lang="en-US" sz="2000" dirty="0" err="1"/>
              <a:t>reinvestovat</a:t>
            </a:r>
            <a:r>
              <a:rPr lang="en-US" sz="2000" dirty="0"/>
              <a:t> </a:t>
            </a:r>
            <a:r>
              <a:rPr lang="en-US" sz="2000" dirty="0" err="1"/>
              <a:t>veškeré</a:t>
            </a:r>
            <a:r>
              <a:rPr lang="en-US" sz="2000" dirty="0"/>
              <a:t> </a:t>
            </a:r>
            <a:r>
              <a:rPr lang="en-US" sz="2000" dirty="0" err="1"/>
              <a:t>příjmy</a:t>
            </a:r>
            <a:endParaRPr lang="en-US" sz="2000" dirty="0"/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výsledek</a:t>
            </a:r>
            <a:r>
              <a:rPr lang="en-US" sz="2000" dirty="0"/>
              <a:t> je </a:t>
            </a:r>
            <a:r>
              <a:rPr lang="en-US" sz="2000" dirty="0" err="1"/>
              <a:t>zároveň</a:t>
            </a:r>
            <a:r>
              <a:rPr lang="en-US" sz="2000" dirty="0"/>
              <a:t> </a:t>
            </a:r>
            <a:r>
              <a:rPr lang="en-US" sz="2000" dirty="0" err="1"/>
              <a:t>vstupem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výstupem</a:t>
            </a:r>
            <a:r>
              <a:rPr lang="en-US" sz="2000" dirty="0"/>
              <a:t> </a:t>
            </a:r>
            <a:r>
              <a:rPr lang="en-US" sz="2000" dirty="0" err="1"/>
              <a:t>ekonomického</a:t>
            </a:r>
            <a:r>
              <a:rPr lang="en-US" sz="2000" dirty="0"/>
              <a:t> </a:t>
            </a:r>
            <a:r>
              <a:rPr lang="en-US" sz="2000" dirty="0" err="1"/>
              <a:t>procesu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2270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E60156-766C-7536-573B-861647379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49096424-651F-17FA-026D-77CB6F0F35B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Emoční a sociální dimenze produktu</a:t>
            </a:r>
            <a:endParaRPr lang="en-US" altLang="cs-CZ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5B8EC2F-993B-D087-8972-134125AE062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112060"/>
            <a:ext cx="5542387" cy="43004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Prodává</a:t>
            </a:r>
            <a:r>
              <a:rPr lang="en-US" sz="2000" dirty="0"/>
              <a:t> </a:t>
            </a:r>
            <a:r>
              <a:rPr lang="en-US" sz="2000" dirty="0" err="1"/>
              <a:t>funkční</a:t>
            </a:r>
            <a:r>
              <a:rPr lang="en-US" sz="2000" dirty="0"/>
              <a:t> </a:t>
            </a:r>
            <a:r>
              <a:rPr lang="en-US" sz="2000" dirty="0" err="1"/>
              <a:t>užitek</a:t>
            </a:r>
            <a:r>
              <a:rPr lang="en-US" sz="2000" dirty="0"/>
              <a:t> </a:t>
            </a:r>
            <a:r>
              <a:rPr lang="en-US" sz="2000" dirty="0" err="1"/>
              <a:t>produktu</a:t>
            </a:r>
            <a:r>
              <a:rPr lang="en-US" sz="2000" dirty="0"/>
              <a:t>/</a:t>
            </a:r>
            <a:r>
              <a:rPr lang="en-US" sz="2000" dirty="0" err="1"/>
              <a:t>služby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Vztah</a:t>
            </a:r>
            <a:r>
              <a:rPr lang="en-US" sz="2000" dirty="0"/>
              <a:t> </a:t>
            </a:r>
            <a:r>
              <a:rPr lang="en-US" sz="2000" dirty="0" err="1"/>
              <a:t>zákazníka</a:t>
            </a:r>
            <a:r>
              <a:rPr lang="en-US" sz="2000" dirty="0"/>
              <a:t> k </a:t>
            </a:r>
            <a:r>
              <a:rPr lang="en-US" sz="2000" dirty="0" err="1"/>
              <a:t>firmě</a:t>
            </a:r>
            <a:r>
              <a:rPr lang="en-US" sz="2000" dirty="0"/>
              <a:t> je </a:t>
            </a:r>
            <a:r>
              <a:rPr lang="en-US" sz="2000" dirty="0" err="1"/>
              <a:t>převážně</a:t>
            </a:r>
            <a:r>
              <a:rPr lang="en-US" sz="2000" dirty="0"/>
              <a:t> </a:t>
            </a:r>
            <a:r>
              <a:rPr lang="en-US" sz="2000" dirty="0" err="1"/>
              <a:t>racionální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/>
              <a:t>„</a:t>
            </a:r>
            <a:r>
              <a:rPr lang="en-US" sz="2000" dirty="0" err="1"/>
              <a:t>Produkt</a:t>
            </a:r>
            <a:r>
              <a:rPr lang="en-US" sz="2000" dirty="0"/>
              <a:t>“ (</a:t>
            </a:r>
            <a:r>
              <a:rPr lang="en-US" sz="2000" dirty="0" err="1"/>
              <a:t>zápas</a:t>
            </a:r>
            <a:r>
              <a:rPr lang="en-US" sz="2000" dirty="0"/>
              <a:t>, </a:t>
            </a:r>
            <a:r>
              <a:rPr lang="en-US" sz="2000" dirty="0" err="1"/>
              <a:t>klub</a:t>
            </a:r>
            <a:r>
              <a:rPr lang="en-US" sz="2000" dirty="0"/>
              <a:t>, </a:t>
            </a:r>
            <a:r>
              <a:rPr lang="en-US" sz="2000" dirty="0" err="1"/>
              <a:t>identita</a:t>
            </a:r>
            <a:r>
              <a:rPr lang="en-US" sz="2000" dirty="0"/>
              <a:t>) </a:t>
            </a:r>
            <a:r>
              <a:rPr lang="en-US" sz="2000" dirty="0" err="1"/>
              <a:t>má</a:t>
            </a:r>
            <a:r>
              <a:rPr lang="en-US" sz="2000" dirty="0"/>
              <a:t> </a:t>
            </a:r>
            <a:r>
              <a:rPr lang="en-US" sz="2000" dirty="0" err="1"/>
              <a:t>silnou</a:t>
            </a:r>
            <a:r>
              <a:rPr lang="en-US" sz="2000" dirty="0"/>
              <a:t> </a:t>
            </a:r>
            <a:r>
              <a:rPr lang="en-US" sz="2000" dirty="0" err="1"/>
              <a:t>emoční</a:t>
            </a:r>
            <a:r>
              <a:rPr lang="en-US" sz="2000" dirty="0"/>
              <a:t> </a:t>
            </a:r>
            <a:r>
              <a:rPr lang="en-US" sz="2000" dirty="0" err="1"/>
              <a:t>složku</a:t>
            </a:r>
            <a:r>
              <a:rPr lang="en-US" sz="2000" dirty="0"/>
              <a:t>, </a:t>
            </a:r>
            <a:r>
              <a:rPr lang="en-US" sz="2000" dirty="0" err="1"/>
              <a:t>symbolickou</a:t>
            </a:r>
            <a:r>
              <a:rPr lang="en-US" sz="2000" dirty="0"/>
              <a:t> </a:t>
            </a:r>
            <a:r>
              <a:rPr lang="en-US" sz="2000" dirty="0" err="1"/>
              <a:t>hodnotu</a:t>
            </a:r>
            <a:r>
              <a:rPr lang="en-US" sz="2000" dirty="0"/>
              <a:t>, </a:t>
            </a:r>
            <a:r>
              <a:rPr lang="en-US" sz="2000" dirty="0" err="1"/>
              <a:t>kulturní</a:t>
            </a:r>
            <a:r>
              <a:rPr lang="en-US" sz="2000" dirty="0"/>
              <a:t> a </a:t>
            </a:r>
            <a:r>
              <a:rPr lang="en-US" sz="2000" dirty="0" err="1"/>
              <a:t>komunitní</a:t>
            </a:r>
            <a:r>
              <a:rPr lang="en-US" sz="2000" dirty="0"/>
              <a:t> </a:t>
            </a:r>
            <a:r>
              <a:rPr lang="en-US" sz="2000" dirty="0" err="1"/>
              <a:t>význam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Fanoušci</a:t>
            </a:r>
            <a:r>
              <a:rPr lang="en-US" sz="2000" dirty="0"/>
              <a:t> </a:t>
            </a:r>
            <a:r>
              <a:rPr lang="en-US" sz="2000" dirty="0" err="1"/>
              <a:t>nejsou</a:t>
            </a:r>
            <a:r>
              <a:rPr lang="en-US" sz="2000" dirty="0"/>
              <a:t> </a:t>
            </a:r>
            <a:r>
              <a:rPr lang="en-US" sz="2000" dirty="0" err="1"/>
              <a:t>běžní</a:t>
            </a:r>
            <a:r>
              <a:rPr lang="en-US" sz="2000" dirty="0"/>
              <a:t> </a:t>
            </a:r>
            <a:r>
              <a:rPr lang="en-US" sz="2000" dirty="0" err="1"/>
              <a:t>zákazníci</a:t>
            </a:r>
            <a:r>
              <a:rPr lang="en-US" sz="2000" dirty="0"/>
              <a:t> (</a:t>
            </a:r>
            <a:r>
              <a:rPr lang="en-US" sz="2000" dirty="0" err="1"/>
              <a:t>zůstávají</a:t>
            </a:r>
            <a:r>
              <a:rPr lang="en-US" sz="2000" dirty="0"/>
              <a:t> </a:t>
            </a:r>
            <a:r>
              <a:rPr lang="en-US" sz="2000" dirty="0" err="1"/>
              <a:t>loajální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při</a:t>
            </a:r>
            <a:r>
              <a:rPr lang="en-US" sz="2000" dirty="0"/>
              <a:t> </a:t>
            </a:r>
            <a:r>
              <a:rPr lang="en-US" sz="2000" dirty="0" err="1"/>
              <a:t>neúspěchu</a:t>
            </a:r>
            <a:r>
              <a:rPr lang="en-US" sz="2000" dirty="0"/>
              <a:t>, </a:t>
            </a:r>
            <a:r>
              <a:rPr lang="en-US" sz="2000" dirty="0" err="1"/>
              <a:t>identifikují</a:t>
            </a:r>
            <a:r>
              <a:rPr lang="en-US" sz="2000" dirty="0"/>
              <a:t> </a:t>
            </a:r>
            <a:r>
              <a:rPr lang="en-US" sz="2000" dirty="0" err="1"/>
              <a:t>klub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součást</a:t>
            </a:r>
            <a:r>
              <a:rPr lang="en-US" sz="2000" dirty="0"/>
              <a:t> </a:t>
            </a:r>
            <a:r>
              <a:rPr lang="en-US" sz="2000" dirty="0" err="1"/>
              <a:t>své</a:t>
            </a:r>
            <a:r>
              <a:rPr lang="en-US" sz="2000" dirty="0"/>
              <a:t> identity).</a:t>
            </a:r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Vysoká</a:t>
            </a:r>
            <a:r>
              <a:rPr lang="en-US" sz="2000" dirty="0"/>
              <a:t> </a:t>
            </a:r>
            <a:r>
              <a:rPr lang="en-US" sz="2000" dirty="0" err="1"/>
              <a:t>míra</a:t>
            </a:r>
            <a:r>
              <a:rPr lang="en-US" sz="2000" dirty="0"/>
              <a:t> </a:t>
            </a:r>
            <a:r>
              <a:rPr lang="en-US" sz="2000" dirty="0" err="1"/>
              <a:t>iracionality</a:t>
            </a:r>
            <a:r>
              <a:rPr lang="en-US" sz="2000" dirty="0"/>
              <a:t> </a:t>
            </a:r>
            <a:r>
              <a:rPr lang="en-US" sz="2000" dirty="0" err="1"/>
              <a:t>spotřebitelského</a:t>
            </a:r>
            <a:r>
              <a:rPr lang="en-US" sz="2000" dirty="0"/>
              <a:t> </a:t>
            </a:r>
            <a:r>
              <a:rPr lang="en-US" sz="2000" dirty="0" err="1"/>
              <a:t>chování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1047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D9EDD5-AFBD-989A-E5D9-64639FB8E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E3F4ABF8-9EB4-756E-928D-523C6CA09B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Vzájemná závislost konkurentů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CF58F77-6A8F-9276-AF01-E962B36087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Konkurenti</a:t>
            </a:r>
            <a:r>
              <a:rPr lang="en-US" sz="2000" dirty="0"/>
              <a:t> se </a:t>
            </a:r>
            <a:r>
              <a:rPr lang="en-US" sz="2000" dirty="0" err="1"/>
              <a:t>snaží</a:t>
            </a:r>
            <a:r>
              <a:rPr lang="en-US" sz="2000" dirty="0"/>
              <a:t> </a:t>
            </a:r>
            <a:r>
              <a:rPr lang="en-US" sz="2000" dirty="0" err="1"/>
              <a:t>navzájem</a:t>
            </a:r>
            <a:r>
              <a:rPr lang="en-US" sz="2000" dirty="0"/>
              <a:t> </a:t>
            </a:r>
            <a:r>
              <a:rPr lang="en-US" sz="2000" dirty="0" err="1"/>
              <a:t>vytlačit</a:t>
            </a:r>
            <a:r>
              <a:rPr lang="en-US" sz="2000" dirty="0"/>
              <a:t> z </a:t>
            </a:r>
            <a:r>
              <a:rPr lang="en-US" sz="2000" dirty="0" err="1"/>
              <a:t>trhu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Ideálním</a:t>
            </a:r>
            <a:r>
              <a:rPr lang="en-US" sz="2000" dirty="0"/>
              <a:t> </a:t>
            </a:r>
            <a:r>
              <a:rPr lang="en-US" sz="2000" dirty="0" err="1"/>
              <a:t>stavem</a:t>
            </a:r>
            <a:r>
              <a:rPr lang="en-US" sz="2000" dirty="0"/>
              <a:t> je </a:t>
            </a:r>
            <a:r>
              <a:rPr lang="en-US" sz="2000" dirty="0" err="1"/>
              <a:t>monopolní</a:t>
            </a:r>
            <a:r>
              <a:rPr lang="en-US" sz="2000" dirty="0"/>
              <a:t> </a:t>
            </a:r>
            <a:r>
              <a:rPr lang="en-US" sz="2000" dirty="0" err="1"/>
              <a:t>postavení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 err="1"/>
              <a:t>Kluby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b="1" dirty="0" err="1"/>
              <a:t>konkurenty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partnery</a:t>
            </a:r>
            <a:r>
              <a:rPr lang="en-US" sz="2000" b="1" dirty="0"/>
              <a:t> </a:t>
            </a:r>
            <a:r>
              <a:rPr lang="en-US" sz="2000" b="1" dirty="0" err="1"/>
              <a:t>zároveň</a:t>
            </a:r>
            <a:r>
              <a:rPr lang="en-US" sz="2000" dirty="0"/>
              <a:t>.</a:t>
            </a:r>
          </a:p>
          <a:p>
            <a:r>
              <a:rPr lang="en-US" sz="2000" dirty="0"/>
              <a:t>Bez </a:t>
            </a:r>
            <a:r>
              <a:rPr lang="en-US" sz="2000" dirty="0" err="1"/>
              <a:t>soupeřů</a:t>
            </a:r>
            <a:r>
              <a:rPr lang="en-US" sz="2000" dirty="0"/>
              <a:t> </a:t>
            </a:r>
            <a:r>
              <a:rPr lang="en-US" sz="2000" dirty="0" err="1"/>
              <a:t>neexistuje</a:t>
            </a:r>
            <a:r>
              <a:rPr lang="en-US" sz="2000" dirty="0"/>
              <a:t> </a:t>
            </a:r>
            <a:r>
              <a:rPr lang="en-US" sz="2000" dirty="0" err="1"/>
              <a:t>soutěž</a:t>
            </a:r>
            <a:r>
              <a:rPr lang="en-US" sz="2000" dirty="0"/>
              <a:t>, </a:t>
            </a:r>
            <a:r>
              <a:rPr lang="en-US" sz="2000" dirty="0" err="1"/>
              <a:t>nevzniká</a:t>
            </a:r>
            <a:r>
              <a:rPr lang="en-US" sz="2000" dirty="0"/>
              <a:t> </a:t>
            </a:r>
            <a:r>
              <a:rPr lang="en-US" sz="2000" dirty="0" err="1"/>
              <a:t>produkt</a:t>
            </a:r>
            <a:r>
              <a:rPr lang="en-US" sz="2000" dirty="0"/>
              <a:t> (</a:t>
            </a:r>
            <a:r>
              <a:rPr lang="en-US" sz="2000" dirty="0" err="1"/>
              <a:t>liga</a:t>
            </a:r>
            <a:r>
              <a:rPr lang="en-US" sz="2000" dirty="0"/>
              <a:t>).</a:t>
            </a:r>
          </a:p>
          <a:p>
            <a:r>
              <a:rPr lang="en-US" sz="2000" dirty="0" err="1"/>
              <a:t>Potřebná</a:t>
            </a:r>
            <a:r>
              <a:rPr lang="en-US" sz="2000" dirty="0"/>
              <a:t> je </a:t>
            </a:r>
            <a:r>
              <a:rPr lang="en-US" sz="2000" b="1" dirty="0" err="1"/>
              <a:t>relativní</a:t>
            </a:r>
            <a:r>
              <a:rPr lang="en-US" sz="2000" b="1" dirty="0"/>
              <a:t> </a:t>
            </a:r>
            <a:r>
              <a:rPr lang="en-US" sz="2000" b="1" dirty="0" err="1"/>
              <a:t>vyrovnanost</a:t>
            </a:r>
            <a:r>
              <a:rPr lang="en-US" sz="2000" b="1" dirty="0"/>
              <a:t> </a:t>
            </a:r>
            <a:r>
              <a:rPr lang="en-US" sz="2000" b="1" dirty="0" err="1"/>
              <a:t>soutěže</a:t>
            </a:r>
            <a:r>
              <a:rPr lang="en-US" sz="2000" dirty="0"/>
              <a:t>.</a:t>
            </a:r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Společná</a:t>
            </a:r>
            <a:r>
              <a:rPr lang="en-US" sz="2000" dirty="0"/>
              <a:t> </a:t>
            </a:r>
            <a:r>
              <a:rPr lang="en-US" sz="2000" dirty="0" err="1"/>
              <a:t>produkce</a:t>
            </a:r>
            <a:r>
              <a:rPr lang="en-US" sz="2000" dirty="0"/>
              <a:t> </a:t>
            </a:r>
            <a:r>
              <a:rPr lang="en-US" sz="2000" dirty="0" err="1"/>
              <a:t>hodnoty</a:t>
            </a:r>
            <a:r>
              <a:rPr lang="en-US" sz="2000" dirty="0"/>
              <a:t> v </a:t>
            </a:r>
            <a:r>
              <a:rPr lang="en-US" sz="2000" dirty="0" err="1"/>
              <a:t>rámci</a:t>
            </a:r>
            <a:r>
              <a:rPr lang="en-US" sz="2000" dirty="0"/>
              <a:t> </a:t>
            </a:r>
            <a:r>
              <a:rPr lang="en-US" sz="2000" dirty="0" err="1"/>
              <a:t>ligy</a:t>
            </a:r>
            <a:r>
              <a:rPr lang="en-US" sz="2000" dirty="0"/>
              <a:t>.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89266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68F374-8CD8-9CA4-00CC-9A7F8A204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6DB1A74A-7F50-42D7-7A71-21949505A11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Regulace a omezená autonomie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0534974-F52A-10DE-7D0D-4F8211F510F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dirty="0"/>
          </a:p>
          <a:p>
            <a:r>
              <a:rPr lang="en-US" sz="2000" dirty="0" err="1"/>
              <a:t>Omezen</a:t>
            </a:r>
            <a:r>
              <a:rPr lang="en-US" sz="2000" dirty="0"/>
              <a:t> </a:t>
            </a:r>
            <a:r>
              <a:rPr lang="en-US" sz="2000" dirty="0" err="1"/>
              <a:t>především</a:t>
            </a:r>
            <a:r>
              <a:rPr lang="en-US" sz="2000" dirty="0"/>
              <a:t> </a:t>
            </a:r>
            <a:r>
              <a:rPr lang="en-US" sz="2000" dirty="0" err="1"/>
              <a:t>obecnou</a:t>
            </a:r>
            <a:r>
              <a:rPr lang="en-US" sz="2000" dirty="0"/>
              <a:t> </a:t>
            </a:r>
            <a:r>
              <a:rPr lang="en-US" sz="2000" dirty="0" err="1"/>
              <a:t>legislativou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Vysoká</a:t>
            </a:r>
            <a:r>
              <a:rPr lang="en-US" sz="2000" dirty="0"/>
              <a:t> </a:t>
            </a:r>
            <a:r>
              <a:rPr lang="en-US" sz="2000" dirty="0" err="1"/>
              <a:t>míra</a:t>
            </a:r>
            <a:r>
              <a:rPr lang="en-US" sz="2000" dirty="0"/>
              <a:t> </a:t>
            </a:r>
            <a:r>
              <a:rPr lang="en-US" sz="2000" dirty="0" err="1"/>
              <a:t>strategické</a:t>
            </a:r>
            <a:r>
              <a:rPr lang="en-US" sz="2000" dirty="0"/>
              <a:t> </a:t>
            </a:r>
            <a:r>
              <a:rPr lang="en-US" sz="2000" dirty="0" err="1"/>
              <a:t>autonomie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dirty="0"/>
          </a:p>
          <a:p>
            <a:r>
              <a:rPr lang="en-US" sz="2000" dirty="0" err="1"/>
              <a:t>Podléhá</a:t>
            </a:r>
            <a:r>
              <a:rPr lang="en-US" sz="2000" dirty="0"/>
              <a:t>: </a:t>
            </a:r>
            <a:r>
              <a:rPr lang="en-US" sz="2000" dirty="0" err="1"/>
              <a:t>sportovním</a:t>
            </a:r>
            <a:r>
              <a:rPr lang="en-US" sz="2000" dirty="0"/>
              <a:t> </a:t>
            </a:r>
            <a:r>
              <a:rPr lang="en-US" sz="2000" dirty="0" err="1"/>
              <a:t>svazům</a:t>
            </a:r>
            <a:r>
              <a:rPr lang="en-US" sz="2000" dirty="0"/>
              <a:t>, </a:t>
            </a:r>
            <a:r>
              <a:rPr lang="en-US" sz="2000" dirty="0" err="1"/>
              <a:t>ligovým</a:t>
            </a:r>
            <a:r>
              <a:rPr lang="en-US" sz="2000" dirty="0"/>
              <a:t> </a:t>
            </a:r>
            <a:r>
              <a:rPr lang="en-US" sz="2000" dirty="0" err="1"/>
              <a:t>pravidlům</a:t>
            </a:r>
            <a:r>
              <a:rPr lang="en-US" sz="2000" dirty="0"/>
              <a:t>, </a:t>
            </a:r>
            <a:r>
              <a:rPr lang="en-US" sz="2000" dirty="0" err="1"/>
              <a:t>licenčním</a:t>
            </a:r>
            <a:r>
              <a:rPr lang="en-US" sz="2000" dirty="0"/>
              <a:t> a </a:t>
            </a:r>
            <a:r>
              <a:rPr lang="en-US" sz="2000" dirty="0" err="1"/>
              <a:t>finančním</a:t>
            </a:r>
            <a:r>
              <a:rPr lang="en-US" sz="2000" dirty="0"/>
              <a:t> </a:t>
            </a:r>
            <a:r>
              <a:rPr lang="en-US" sz="2000" dirty="0" err="1"/>
              <a:t>regulacím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Omezení</a:t>
            </a:r>
            <a:r>
              <a:rPr lang="en-US" sz="2000" dirty="0"/>
              <a:t> v </a:t>
            </a:r>
            <a:r>
              <a:rPr lang="en-US" sz="2000" dirty="0" err="1"/>
              <a:t>oblasti</a:t>
            </a:r>
            <a:r>
              <a:rPr lang="en-US" sz="2000" dirty="0"/>
              <a:t>: </a:t>
            </a:r>
            <a:r>
              <a:rPr lang="en-US" sz="2000" dirty="0" err="1"/>
              <a:t>přestupů</a:t>
            </a:r>
            <a:r>
              <a:rPr lang="en-US" sz="2000" dirty="0"/>
              <a:t>, </a:t>
            </a:r>
            <a:r>
              <a:rPr lang="en-US" sz="2000" dirty="0" err="1"/>
              <a:t>mzdových</a:t>
            </a:r>
            <a:r>
              <a:rPr lang="en-US" sz="2000" dirty="0"/>
              <a:t> </a:t>
            </a:r>
            <a:r>
              <a:rPr lang="en-US" sz="2000" dirty="0" err="1"/>
              <a:t>nákladů</a:t>
            </a:r>
            <a:r>
              <a:rPr lang="en-US" sz="2000" dirty="0"/>
              <a:t>, </a:t>
            </a:r>
            <a:r>
              <a:rPr lang="en-US" sz="2000" dirty="0" err="1"/>
              <a:t>vlastnických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, </a:t>
            </a:r>
            <a:r>
              <a:rPr lang="en-US" sz="2000" dirty="0" err="1"/>
              <a:t>finančního</a:t>
            </a:r>
            <a:r>
              <a:rPr lang="en-US" sz="2000" dirty="0"/>
              <a:t> </a:t>
            </a:r>
            <a:r>
              <a:rPr lang="en-US" sz="2000" dirty="0" err="1"/>
              <a:t>hospodaření</a:t>
            </a:r>
            <a:r>
              <a:rPr lang="en-US" sz="2000" dirty="0"/>
              <a:t>.</a:t>
            </a:r>
          </a:p>
          <a:p>
            <a:pPr marL="0"/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Kombinace</a:t>
            </a:r>
            <a:r>
              <a:rPr lang="en-US" sz="2000" dirty="0"/>
              <a:t> </a:t>
            </a:r>
            <a:r>
              <a:rPr lang="en-US" sz="2000" dirty="0" err="1"/>
              <a:t>podnikání</a:t>
            </a:r>
            <a:r>
              <a:rPr lang="en-US" sz="2000" dirty="0"/>
              <a:t> a </a:t>
            </a:r>
            <a:r>
              <a:rPr lang="en-US" sz="2000" dirty="0" err="1"/>
              <a:t>regulovaného</a:t>
            </a:r>
            <a:r>
              <a:rPr lang="en-US" sz="2000" dirty="0"/>
              <a:t> </a:t>
            </a:r>
            <a:r>
              <a:rPr lang="en-US" sz="2000" dirty="0" err="1"/>
              <a:t>sportovního</a:t>
            </a:r>
            <a:r>
              <a:rPr lang="en-US" sz="2000" dirty="0"/>
              <a:t> </a:t>
            </a:r>
            <a:r>
              <a:rPr lang="en-US" sz="2000" dirty="0" err="1"/>
              <a:t>prostředí</a:t>
            </a:r>
            <a:r>
              <a:rPr lang="en-US" sz="2000" dirty="0"/>
              <a:t>.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9929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1C9567-AB40-1E0B-EE7A-04EC1009B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6A76E3B6-012D-3E95-37DF-63D9D3060D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Specifická struktura příjmů a výdajů</a:t>
            </a:r>
            <a:endParaRPr lang="en-US" altLang="cs-CZ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A9FF246-F2D4-3DE9-C886-478ABCF36E0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900" b="1" dirty="0" err="1"/>
              <a:t>Klasický</a:t>
            </a:r>
            <a:r>
              <a:rPr lang="en-US" sz="1900" b="1" dirty="0"/>
              <a:t> </a:t>
            </a:r>
            <a:r>
              <a:rPr lang="en-US" sz="1900" b="1" dirty="0" err="1"/>
              <a:t>podnik</a:t>
            </a:r>
            <a:endParaRPr lang="en-US" sz="1900" dirty="0"/>
          </a:p>
          <a:p>
            <a:r>
              <a:rPr lang="en-US" sz="1900" dirty="0" err="1"/>
              <a:t>Příjmy</a:t>
            </a:r>
            <a:r>
              <a:rPr lang="en-US" sz="1900" dirty="0"/>
              <a:t> a </a:t>
            </a:r>
            <a:r>
              <a:rPr lang="en-US" sz="1900" dirty="0" err="1"/>
              <a:t>výdaje</a:t>
            </a:r>
            <a:r>
              <a:rPr lang="en-US" sz="1900" dirty="0"/>
              <a:t> </a:t>
            </a:r>
            <a:r>
              <a:rPr lang="en-US" sz="1900" dirty="0" err="1"/>
              <a:t>relativně</a:t>
            </a:r>
            <a:r>
              <a:rPr lang="en-US" sz="1900" dirty="0"/>
              <a:t> </a:t>
            </a:r>
            <a:r>
              <a:rPr lang="en-US" sz="1900" dirty="0" err="1"/>
              <a:t>stabilní</a:t>
            </a:r>
            <a:r>
              <a:rPr lang="en-US" sz="1900" dirty="0"/>
              <a:t> a </a:t>
            </a:r>
            <a:r>
              <a:rPr lang="en-US" sz="1900" dirty="0" err="1"/>
              <a:t>predikovatelné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Výkon</a:t>
            </a:r>
            <a:r>
              <a:rPr lang="en-US" sz="1900" dirty="0"/>
              <a:t> </a:t>
            </a:r>
            <a:r>
              <a:rPr lang="en-US" sz="1900" dirty="0" err="1"/>
              <a:t>pracovníků</a:t>
            </a:r>
            <a:r>
              <a:rPr lang="en-US" sz="1900" dirty="0"/>
              <a:t> je </a:t>
            </a:r>
            <a:r>
              <a:rPr lang="en-US" sz="1900" dirty="0" err="1"/>
              <a:t>dlouhodobě</a:t>
            </a:r>
            <a:r>
              <a:rPr lang="en-US" sz="1900" dirty="0"/>
              <a:t> </a:t>
            </a:r>
            <a:r>
              <a:rPr lang="en-US" sz="1900" dirty="0" err="1"/>
              <a:t>plánovatelný</a:t>
            </a:r>
            <a:r>
              <a:rPr lang="en-US" sz="1900" dirty="0"/>
              <a:t>.</a:t>
            </a:r>
          </a:p>
          <a:p>
            <a:pPr marL="0" indent="0">
              <a:buNone/>
            </a:pPr>
            <a:r>
              <a:rPr lang="en-US" sz="1900" b="1" dirty="0" err="1"/>
              <a:t>Profesionální</a:t>
            </a:r>
            <a:r>
              <a:rPr lang="en-US" sz="1900" b="1" dirty="0"/>
              <a:t> </a:t>
            </a:r>
            <a:r>
              <a:rPr lang="en-US" sz="1900" b="1" dirty="0" err="1"/>
              <a:t>sportovní</a:t>
            </a:r>
            <a:r>
              <a:rPr lang="en-US" sz="1900" b="1" dirty="0"/>
              <a:t> </a:t>
            </a:r>
            <a:r>
              <a:rPr lang="en-US" sz="1900" b="1" dirty="0" err="1"/>
              <a:t>klub</a:t>
            </a:r>
            <a:endParaRPr lang="en-US" sz="1900" dirty="0"/>
          </a:p>
          <a:p>
            <a:r>
              <a:rPr lang="en-US" sz="1900" dirty="0" err="1"/>
              <a:t>Dominantní</a:t>
            </a:r>
            <a:r>
              <a:rPr lang="en-US" sz="1900" dirty="0"/>
              <a:t> </a:t>
            </a:r>
            <a:r>
              <a:rPr lang="en-US" sz="1900" dirty="0" err="1"/>
              <a:t>položkou</a:t>
            </a:r>
            <a:r>
              <a:rPr lang="en-US" sz="1900" dirty="0"/>
              <a:t> </a:t>
            </a:r>
            <a:r>
              <a:rPr lang="en-US" sz="1900" dirty="0" err="1"/>
              <a:t>jsou</a:t>
            </a:r>
            <a:r>
              <a:rPr lang="en-US" sz="1900" dirty="0"/>
              <a:t>: </a:t>
            </a:r>
            <a:r>
              <a:rPr lang="en-US" sz="1900" dirty="0" err="1"/>
              <a:t>mzdy</a:t>
            </a:r>
            <a:r>
              <a:rPr lang="en-US" sz="1900" dirty="0"/>
              <a:t> </a:t>
            </a:r>
            <a:r>
              <a:rPr lang="en-US" sz="1900" dirty="0" err="1"/>
              <a:t>hráčů</a:t>
            </a:r>
            <a:r>
              <a:rPr lang="en-US" sz="1900" dirty="0"/>
              <a:t>, </a:t>
            </a:r>
            <a:r>
              <a:rPr lang="en-US" sz="1900" dirty="0" err="1"/>
              <a:t>přestupové</a:t>
            </a:r>
            <a:r>
              <a:rPr lang="en-US" sz="1900" dirty="0"/>
              <a:t> </a:t>
            </a:r>
            <a:r>
              <a:rPr lang="en-US" sz="1900" dirty="0" err="1"/>
              <a:t>částky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Výkonnost</a:t>
            </a:r>
            <a:r>
              <a:rPr lang="en-US" sz="1900" dirty="0"/>
              <a:t> </a:t>
            </a:r>
            <a:r>
              <a:rPr lang="en-US" sz="1900" dirty="0" err="1"/>
              <a:t>hráčů</a:t>
            </a:r>
            <a:r>
              <a:rPr lang="en-US" sz="1900" dirty="0"/>
              <a:t> je </a:t>
            </a:r>
            <a:r>
              <a:rPr lang="en-US" sz="1900" dirty="0" err="1"/>
              <a:t>nejistá</a:t>
            </a:r>
            <a:r>
              <a:rPr lang="en-US" sz="1900" dirty="0"/>
              <a:t>, </a:t>
            </a:r>
            <a:r>
              <a:rPr lang="en-US" sz="1900" dirty="0" err="1"/>
              <a:t>závislá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zdraví</a:t>
            </a:r>
            <a:r>
              <a:rPr lang="en-US" sz="1900" dirty="0"/>
              <a:t>, </a:t>
            </a:r>
            <a:r>
              <a:rPr lang="en-US" sz="1900" dirty="0" err="1"/>
              <a:t>formě</a:t>
            </a:r>
            <a:r>
              <a:rPr lang="en-US" sz="1900" dirty="0"/>
              <a:t>, </a:t>
            </a:r>
            <a:r>
              <a:rPr lang="en-US" sz="1900" dirty="0" err="1"/>
              <a:t>psychice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Zejména</a:t>
            </a:r>
            <a:r>
              <a:rPr lang="en-US" sz="1900" dirty="0"/>
              <a:t> </a:t>
            </a:r>
            <a:r>
              <a:rPr lang="en-US" sz="1900" dirty="0" err="1"/>
              <a:t>některé</a:t>
            </a:r>
            <a:r>
              <a:rPr lang="en-US" sz="1900" dirty="0"/>
              <a:t> </a:t>
            </a:r>
            <a:r>
              <a:rPr lang="en-US" sz="1900" dirty="0" err="1"/>
              <a:t>příjmy</a:t>
            </a:r>
            <a:r>
              <a:rPr lang="en-US" sz="1900" dirty="0"/>
              <a:t> </a:t>
            </a:r>
            <a:r>
              <a:rPr lang="en-US" sz="1900" dirty="0" err="1"/>
              <a:t>lze</a:t>
            </a:r>
            <a:r>
              <a:rPr lang="en-US" sz="1900" dirty="0"/>
              <a:t> </a:t>
            </a:r>
            <a:r>
              <a:rPr lang="en-US" sz="1900" dirty="0" err="1"/>
              <a:t>jen</a:t>
            </a:r>
            <a:r>
              <a:rPr lang="en-US" sz="1900" dirty="0"/>
              <a:t> </a:t>
            </a:r>
            <a:r>
              <a:rPr lang="en-US" sz="1900" dirty="0" err="1"/>
              <a:t>těžko</a:t>
            </a:r>
            <a:r>
              <a:rPr lang="en-US" sz="1900" dirty="0"/>
              <a:t> </a:t>
            </a:r>
            <a:r>
              <a:rPr lang="en-US" sz="1900" dirty="0" err="1"/>
              <a:t>predikovat</a:t>
            </a:r>
            <a:r>
              <a:rPr lang="en-US" sz="1900" dirty="0"/>
              <a:t>.</a:t>
            </a:r>
          </a:p>
          <a:p>
            <a:pPr marL="0"/>
            <a:endParaRPr lang="en-US" sz="1900" b="1" dirty="0"/>
          </a:p>
          <a:p>
            <a:pPr marL="0" indent="0">
              <a:buNone/>
            </a:pPr>
            <a:r>
              <a:rPr lang="en-US" sz="1900" b="1" dirty="0" err="1"/>
              <a:t>Specifikum</a:t>
            </a:r>
            <a:r>
              <a:rPr lang="en-US" sz="1900" b="1" dirty="0"/>
              <a:t>:</a:t>
            </a:r>
            <a:r>
              <a:rPr lang="en-US" sz="1900" dirty="0"/>
              <a:t> </a:t>
            </a:r>
            <a:r>
              <a:rPr lang="en-US" sz="1900" dirty="0" err="1"/>
              <a:t>Extrémní</a:t>
            </a:r>
            <a:r>
              <a:rPr lang="en-US" sz="1900" dirty="0"/>
              <a:t> </a:t>
            </a:r>
            <a:r>
              <a:rPr lang="en-US" sz="1900" dirty="0" err="1"/>
              <a:t>nejistota</a:t>
            </a:r>
            <a:r>
              <a:rPr lang="en-US" sz="1900" dirty="0"/>
              <a:t> </a:t>
            </a:r>
            <a:r>
              <a:rPr lang="en-US" sz="1900" dirty="0" err="1"/>
              <a:t>návratnosti</a:t>
            </a:r>
            <a:r>
              <a:rPr lang="en-US" sz="1900" dirty="0"/>
              <a:t> </a:t>
            </a:r>
            <a:r>
              <a:rPr lang="en-US" sz="1900" dirty="0" err="1"/>
              <a:t>investic</a:t>
            </a:r>
            <a:r>
              <a:rPr lang="en-US" sz="1900" dirty="0"/>
              <a:t>.</a:t>
            </a:r>
          </a:p>
          <a:p>
            <a:pPr marL="0"/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517400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777EF-B41D-2B36-4E30-D3AA614C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6AC4BE49-8017-C773-DD48-4A09498D9BA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Struktura aktiv</a:t>
            </a:r>
            <a:endParaRPr lang="en-US" altLang="cs-CZ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F731A4B-7E01-5C6E-0EFC-2AFE072C091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 err="1"/>
              <a:t>Klasický</a:t>
            </a:r>
            <a:r>
              <a:rPr lang="en-US" sz="1800" b="1" dirty="0"/>
              <a:t> </a:t>
            </a:r>
            <a:r>
              <a:rPr lang="en-US" sz="1800" b="1" dirty="0" err="1"/>
              <a:t>podnik</a:t>
            </a:r>
            <a:endParaRPr lang="en-US" sz="1800" dirty="0"/>
          </a:p>
          <a:p>
            <a:r>
              <a:rPr lang="en-US" sz="1800" dirty="0" err="1"/>
              <a:t>Aktiva</a:t>
            </a:r>
            <a:r>
              <a:rPr lang="en-US" sz="1800" dirty="0"/>
              <a:t> </a:t>
            </a:r>
            <a:r>
              <a:rPr lang="en-US" sz="1800" dirty="0" err="1"/>
              <a:t>tvoří</a:t>
            </a:r>
            <a:r>
              <a:rPr lang="en-US" sz="1800" dirty="0"/>
              <a:t> </a:t>
            </a:r>
            <a:r>
              <a:rPr lang="en-US" sz="1800" dirty="0" err="1"/>
              <a:t>převážně</a:t>
            </a:r>
            <a:r>
              <a:rPr lang="en-US" sz="1800" dirty="0"/>
              <a:t> </a:t>
            </a:r>
            <a:r>
              <a:rPr lang="en-US" sz="1800" dirty="0" err="1"/>
              <a:t>hmotný</a:t>
            </a:r>
            <a:r>
              <a:rPr lang="en-US" sz="1800" dirty="0"/>
              <a:t> a </a:t>
            </a:r>
            <a:r>
              <a:rPr lang="en-US" sz="1800" dirty="0" err="1"/>
              <a:t>finanční</a:t>
            </a:r>
            <a:r>
              <a:rPr lang="en-US" sz="1800" dirty="0"/>
              <a:t> </a:t>
            </a:r>
            <a:r>
              <a:rPr lang="en-US" sz="1800" dirty="0" err="1"/>
              <a:t>majetek</a:t>
            </a:r>
            <a:r>
              <a:rPr lang="en-US" sz="1800" dirty="0"/>
              <a:t> (</a:t>
            </a:r>
            <a:r>
              <a:rPr lang="en-US" sz="1800" dirty="0" err="1"/>
              <a:t>stroje</a:t>
            </a:r>
            <a:r>
              <a:rPr lang="en-US" sz="1800" dirty="0"/>
              <a:t>, </a:t>
            </a:r>
            <a:r>
              <a:rPr lang="en-US" sz="1800" dirty="0" err="1"/>
              <a:t>budovy</a:t>
            </a:r>
            <a:r>
              <a:rPr lang="en-US" sz="1800" dirty="0"/>
              <a:t>, </a:t>
            </a:r>
            <a:r>
              <a:rPr lang="en-US" sz="1800" dirty="0" err="1"/>
              <a:t>zásoby</a:t>
            </a:r>
            <a:r>
              <a:rPr lang="en-US" sz="1800" dirty="0"/>
              <a:t>, </a:t>
            </a:r>
            <a:r>
              <a:rPr lang="en-US" sz="1800" dirty="0" err="1"/>
              <a:t>kapitál</a:t>
            </a:r>
            <a:r>
              <a:rPr lang="en-US" sz="1800" dirty="0"/>
              <a:t>).</a:t>
            </a:r>
          </a:p>
          <a:p>
            <a:r>
              <a:rPr lang="en-US" sz="1800" dirty="0" err="1"/>
              <a:t>Nehmotná</a:t>
            </a:r>
            <a:r>
              <a:rPr lang="en-US" sz="1800" dirty="0"/>
              <a:t> </a:t>
            </a:r>
            <a:r>
              <a:rPr lang="en-US" sz="1800" dirty="0" err="1"/>
              <a:t>aktiva</a:t>
            </a:r>
            <a:r>
              <a:rPr lang="en-US" sz="1800" dirty="0"/>
              <a:t> </a:t>
            </a:r>
            <a:r>
              <a:rPr lang="en-US" sz="1800" dirty="0" err="1"/>
              <a:t>mají</a:t>
            </a:r>
            <a:r>
              <a:rPr lang="en-US" sz="1800" dirty="0"/>
              <a:t> </a:t>
            </a:r>
            <a:r>
              <a:rPr lang="en-US" sz="1800" dirty="0" err="1"/>
              <a:t>spíše</a:t>
            </a:r>
            <a:r>
              <a:rPr lang="en-US" sz="1800" dirty="0"/>
              <a:t> </a:t>
            </a:r>
            <a:r>
              <a:rPr lang="en-US" sz="1800" dirty="0" err="1"/>
              <a:t>doplňkovou</a:t>
            </a:r>
            <a:r>
              <a:rPr lang="en-US" sz="1800" dirty="0"/>
              <a:t> </a:t>
            </a:r>
            <a:r>
              <a:rPr lang="en-US" sz="1800" dirty="0" err="1"/>
              <a:t>roli</a:t>
            </a:r>
            <a:r>
              <a:rPr lang="en-US" sz="1800" dirty="0"/>
              <a:t> (software, </a:t>
            </a:r>
            <a:r>
              <a:rPr lang="en-US" sz="1800" dirty="0" err="1"/>
              <a:t>licence</a:t>
            </a:r>
            <a:r>
              <a:rPr lang="en-US" sz="1800" dirty="0"/>
              <a:t>, </a:t>
            </a:r>
            <a:r>
              <a:rPr lang="en-US" sz="1800" dirty="0" err="1"/>
              <a:t>patenty</a:t>
            </a:r>
            <a:r>
              <a:rPr lang="en-US" sz="1800" dirty="0"/>
              <a:t>).</a:t>
            </a:r>
          </a:p>
          <a:p>
            <a:r>
              <a:rPr lang="en-US" sz="1800" dirty="0" err="1"/>
              <a:t>Účetní</a:t>
            </a:r>
            <a:r>
              <a:rPr lang="en-US" sz="1800" dirty="0"/>
              <a:t> </a:t>
            </a:r>
            <a:r>
              <a:rPr lang="en-US" sz="1800" dirty="0" err="1"/>
              <a:t>hodnota</a:t>
            </a:r>
            <a:r>
              <a:rPr lang="en-US" sz="1800" dirty="0"/>
              <a:t> </a:t>
            </a:r>
            <a:r>
              <a:rPr lang="en-US" sz="1800" dirty="0" err="1"/>
              <a:t>relativně</a:t>
            </a:r>
            <a:r>
              <a:rPr lang="en-US" sz="1800" dirty="0"/>
              <a:t> </a:t>
            </a:r>
            <a:r>
              <a:rPr lang="en-US" sz="1800" dirty="0" err="1"/>
              <a:t>dobře</a:t>
            </a:r>
            <a:r>
              <a:rPr lang="en-US" sz="1800" dirty="0"/>
              <a:t> </a:t>
            </a:r>
            <a:r>
              <a:rPr lang="en-US" sz="1800" dirty="0" err="1"/>
              <a:t>odráží</a:t>
            </a:r>
            <a:r>
              <a:rPr lang="en-US" sz="1800" dirty="0"/>
              <a:t> </a:t>
            </a:r>
            <a:r>
              <a:rPr lang="en-US" sz="1800" dirty="0" err="1"/>
              <a:t>ekonomickou</a:t>
            </a:r>
            <a:r>
              <a:rPr lang="en-US" sz="1800" dirty="0"/>
              <a:t> </a:t>
            </a:r>
            <a:r>
              <a:rPr lang="en-US" sz="1800" dirty="0" err="1"/>
              <a:t>realitu</a:t>
            </a:r>
            <a:r>
              <a:rPr lang="en-US" sz="1800" dirty="0"/>
              <a:t> </a:t>
            </a:r>
            <a:r>
              <a:rPr lang="en-US" sz="1800" dirty="0" err="1"/>
              <a:t>podniku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b="1" dirty="0" err="1"/>
              <a:t>Profesionální</a:t>
            </a:r>
            <a:r>
              <a:rPr lang="en-US" sz="1800" b="1" dirty="0"/>
              <a:t> </a:t>
            </a:r>
            <a:r>
              <a:rPr lang="en-US" sz="1800" b="1" dirty="0" err="1"/>
              <a:t>sportovní</a:t>
            </a:r>
            <a:r>
              <a:rPr lang="en-US" sz="1800" b="1" dirty="0"/>
              <a:t> </a:t>
            </a:r>
            <a:r>
              <a:rPr lang="en-US" sz="1800" b="1" dirty="0" err="1"/>
              <a:t>klub</a:t>
            </a:r>
            <a:endParaRPr lang="en-US" sz="1800" dirty="0"/>
          </a:p>
          <a:p>
            <a:r>
              <a:rPr lang="en-US" sz="1800" dirty="0" err="1"/>
              <a:t>Rozhodující</a:t>
            </a:r>
            <a:r>
              <a:rPr lang="en-US" sz="1800" dirty="0"/>
              <a:t> </a:t>
            </a:r>
            <a:r>
              <a:rPr lang="en-US" sz="1800" dirty="0" err="1"/>
              <a:t>část</a:t>
            </a:r>
            <a:r>
              <a:rPr lang="en-US" sz="1800" dirty="0"/>
              <a:t> </a:t>
            </a:r>
            <a:r>
              <a:rPr lang="en-US" sz="1800" dirty="0" err="1"/>
              <a:t>hodnoty</a:t>
            </a:r>
            <a:r>
              <a:rPr lang="en-US" sz="1800" dirty="0"/>
              <a:t> </a:t>
            </a:r>
            <a:r>
              <a:rPr lang="en-US" sz="1800" dirty="0" err="1"/>
              <a:t>klubu</a:t>
            </a:r>
            <a:r>
              <a:rPr lang="en-US" sz="1800" dirty="0"/>
              <a:t> </a:t>
            </a:r>
            <a:r>
              <a:rPr lang="en-US" sz="1800" dirty="0" err="1"/>
              <a:t>představují</a:t>
            </a:r>
            <a:r>
              <a:rPr lang="en-US" sz="1800" dirty="0"/>
              <a:t> </a:t>
            </a:r>
            <a:r>
              <a:rPr lang="en-US" sz="1800" dirty="0" err="1"/>
              <a:t>hráči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Hráči</a:t>
            </a:r>
            <a:r>
              <a:rPr lang="en-US" sz="1800" dirty="0"/>
              <a:t> </a:t>
            </a:r>
            <a:r>
              <a:rPr lang="en-US" sz="1800" dirty="0" err="1"/>
              <a:t>jsou</a:t>
            </a:r>
            <a:r>
              <a:rPr lang="en-US" sz="1800" dirty="0"/>
              <a:t> </a:t>
            </a:r>
            <a:r>
              <a:rPr lang="en-US" sz="1800" dirty="0" err="1"/>
              <a:t>považováni</a:t>
            </a:r>
            <a:r>
              <a:rPr lang="en-US" sz="1800" dirty="0"/>
              <a:t> za </a:t>
            </a:r>
            <a:r>
              <a:rPr lang="en-US" sz="1800" dirty="0" err="1"/>
              <a:t>nehmotná</a:t>
            </a:r>
            <a:r>
              <a:rPr lang="en-US" sz="1800" dirty="0"/>
              <a:t> </a:t>
            </a:r>
            <a:r>
              <a:rPr lang="en-US" sz="1800" dirty="0" err="1"/>
              <a:t>aktiva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Jejich</a:t>
            </a:r>
            <a:r>
              <a:rPr lang="en-US" sz="1800" dirty="0"/>
              <a:t> </a:t>
            </a:r>
            <a:r>
              <a:rPr lang="en-US" sz="1800" dirty="0" err="1"/>
              <a:t>hodnota</a:t>
            </a:r>
            <a:r>
              <a:rPr lang="en-US" sz="1800" dirty="0"/>
              <a:t> je </a:t>
            </a:r>
            <a:r>
              <a:rPr lang="en-US" sz="1800" dirty="0" err="1"/>
              <a:t>však</a:t>
            </a:r>
            <a:r>
              <a:rPr lang="en-US" sz="1800" dirty="0"/>
              <a:t> </a:t>
            </a:r>
            <a:r>
              <a:rPr lang="en-US" sz="1800" dirty="0" err="1"/>
              <a:t>obtížně</a:t>
            </a:r>
            <a:r>
              <a:rPr lang="en-US" sz="1800" dirty="0"/>
              <a:t> </a:t>
            </a:r>
            <a:r>
              <a:rPr lang="en-US" sz="1800" dirty="0" err="1"/>
              <a:t>zachytitelná</a:t>
            </a:r>
            <a:r>
              <a:rPr lang="en-US" sz="1800" dirty="0"/>
              <a:t> v </a:t>
            </a:r>
            <a:r>
              <a:rPr lang="en-US" sz="1800" dirty="0" err="1"/>
              <a:t>účetnictví</a:t>
            </a:r>
            <a:r>
              <a:rPr lang="en-US" sz="1800" dirty="0"/>
              <a:t>.</a:t>
            </a:r>
          </a:p>
          <a:p>
            <a:pPr marL="0"/>
            <a:endParaRPr lang="en-US" sz="1800" b="1" dirty="0"/>
          </a:p>
          <a:p>
            <a:pPr marL="0" indent="0">
              <a:buNone/>
            </a:pPr>
            <a:r>
              <a:rPr lang="en-US" sz="1800" b="1" dirty="0" err="1"/>
              <a:t>Specifikum</a:t>
            </a:r>
            <a:r>
              <a:rPr lang="en-US" sz="1800" b="1" dirty="0"/>
              <a:t>: </a:t>
            </a:r>
            <a:r>
              <a:rPr lang="en-US" sz="1800" dirty="0" err="1"/>
              <a:t>Klíčové</a:t>
            </a:r>
            <a:r>
              <a:rPr lang="en-US" sz="1800" dirty="0"/>
              <a:t> „</a:t>
            </a:r>
            <a:r>
              <a:rPr lang="en-US" sz="1800" dirty="0" err="1"/>
              <a:t>výrobní</a:t>
            </a:r>
            <a:r>
              <a:rPr lang="en-US" sz="1800" dirty="0"/>
              <a:t> </a:t>
            </a:r>
            <a:r>
              <a:rPr lang="en-US" sz="1800" dirty="0" err="1"/>
              <a:t>faktory</a:t>
            </a:r>
            <a:r>
              <a:rPr lang="en-US" sz="1800" dirty="0"/>
              <a:t>“ </a:t>
            </a:r>
            <a:r>
              <a:rPr lang="en-US" sz="1800" dirty="0" err="1"/>
              <a:t>klubu</a:t>
            </a:r>
            <a:r>
              <a:rPr lang="en-US" sz="1800" dirty="0"/>
              <a:t> </a:t>
            </a:r>
            <a:r>
              <a:rPr lang="en-US" sz="1800" dirty="0" err="1"/>
              <a:t>jsou</a:t>
            </a:r>
            <a:r>
              <a:rPr lang="en-US" sz="1800" dirty="0"/>
              <a:t> </a:t>
            </a:r>
            <a:r>
              <a:rPr lang="en-US" sz="1800" dirty="0" err="1"/>
              <a:t>nehmotné</a:t>
            </a:r>
            <a:r>
              <a:rPr lang="en-US" sz="1800" dirty="0"/>
              <a:t> a </a:t>
            </a:r>
            <a:r>
              <a:rPr lang="en-US" sz="1800" dirty="0" err="1"/>
              <a:t>účetně</a:t>
            </a:r>
            <a:r>
              <a:rPr lang="en-US" sz="1800" dirty="0"/>
              <a:t> </a:t>
            </a:r>
            <a:r>
              <a:rPr lang="en-US" sz="1800" dirty="0" err="1"/>
              <a:t>problematické</a:t>
            </a:r>
            <a:r>
              <a:rPr lang="en-US" sz="18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3571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83B9D4-02AC-139A-5034-9761757DD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8FE1D7C7-D691-0A01-0445-52B9E3C39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5EDB3C61-FC44-36F2-BD45-56A1E195FF5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065" y="1463040"/>
            <a:ext cx="3796306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cs-CZ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Odpisy hráčů</a:t>
            </a:r>
            <a:endParaRPr lang="en-US" altLang="cs-CZ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6744670F-9529-5F3B-A433-3E09A6FAD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7B0A7BE9-A085-799E-791C-61694D80AA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08" name="Straight Connector 4107">
              <a:extLst>
                <a:ext uri="{FF2B5EF4-FFF2-40B4-BE49-F238E27FC236}">
                  <a16:creationId xmlns:a16="http://schemas.microsoft.com/office/drawing/2014/main" id="{43A8E15A-8CB1-94EA-397D-4133646F6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9D4D5580-D0B8-2BB1-F35F-6CAE1C7BA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63859AF-A20A-F66E-BD1F-84FB4AFDD02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56218" y="1043709"/>
            <a:ext cx="5542387" cy="47197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 err="1"/>
              <a:t>Klasický</a:t>
            </a:r>
            <a:r>
              <a:rPr lang="en-US" sz="2000" b="1" dirty="0"/>
              <a:t> </a:t>
            </a:r>
            <a:r>
              <a:rPr lang="en-US" sz="2000" b="1" dirty="0" err="1"/>
              <a:t>podnik</a:t>
            </a:r>
            <a:endParaRPr lang="en-US" sz="2000" b="1" dirty="0"/>
          </a:p>
          <a:p>
            <a:r>
              <a:rPr lang="en-US" sz="2000" dirty="0"/>
              <a:t>Doba </a:t>
            </a:r>
            <a:r>
              <a:rPr lang="en-US" sz="2000" dirty="0" err="1"/>
              <a:t>odpisování</a:t>
            </a:r>
            <a:r>
              <a:rPr lang="en-US" sz="2000" dirty="0"/>
              <a:t> </a:t>
            </a:r>
            <a:r>
              <a:rPr lang="en-US" sz="2000" dirty="0" err="1"/>
              <a:t>vychází</a:t>
            </a:r>
            <a:r>
              <a:rPr lang="en-US" sz="2000" dirty="0"/>
              <a:t> z </a:t>
            </a:r>
            <a:r>
              <a:rPr lang="en-US" sz="2000" dirty="0" err="1"/>
              <a:t>technické</a:t>
            </a:r>
            <a:r>
              <a:rPr lang="en-US" sz="2000" dirty="0"/>
              <a:t> </a:t>
            </a:r>
            <a:r>
              <a:rPr lang="en-US" sz="2000" dirty="0" err="1"/>
              <a:t>životnosti</a:t>
            </a:r>
            <a:r>
              <a:rPr lang="en-US" sz="2000" dirty="0"/>
              <a:t> </a:t>
            </a:r>
            <a:r>
              <a:rPr lang="en-US" sz="2000" dirty="0" err="1"/>
              <a:t>aktiva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Odpisy</a:t>
            </a:r>
            <a:r>
              <a:rPr lang="en-US" sz="2000" dirty="0"/>
              <a:t> </a:t>
            </a:r>
            <a:r>
              <a:rPr lang="en-US" sz="2000" dirty="0" err="1"/>
              <a:t>reflektují</a:t>
            </a:r>
            <a:r>
              <a:rPr lang="en-US" sz="2000" dirty="0"/>
              <a:t> </a:t>
            </a:r>
            <a:r>
              <a:rPr lang="en-US" sz="2000" dirty="0" err="1"/>
              <a:t>opotřebení</a:t>
            </a:r>
            <a:r>
              <a:rPr lang="en-US" sz="2000" dirty="0"/>
              <a:t> </a:t>
            </a:r>
            <a:r>
              <a:rPr lang="en-US" sz="2000" dirty="0" err="1"/>
              <a:t>majetku</a:t>
            </a:r>
            <a:r>
              <a:rPr lang="en-US" sz="2000" dirty="0"/>
              <a:t> v </a:t>
            </a:r>
            <a:r>
              <a:rPr lang="en-US" sz="2000" dirty="0" err="1"/>
              <a:t>čase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Profesionální</a:t>
            </a:r>
            <a:r>
              <a:rPr lang="en-US" sz="2000" b="1" dirty="0"/>
              <a:t> </a:t>
            </a:r>
            <a:r>
              <a:rPr lang="en-US" sz="2000" b="1" dirty="0" err="1"/>
              <a:t>sportovní</a:t>
            </a:r>
            <a:r>
              <a:rPr lang="en-US" sz="2000" b="1" dirty="0"/>
              <a:t> </a:t>
            </a:r>
            <a:r>
              <a:rPr lang="en-US" sz="2000" b="1" dirty="0" err="1"/>
              <a:t>klub</a:t>
            </a:r>
            <a:endParaRPr lang="en-US" sz="2000" b="1" dirty="0"/>
          </a:p>
          <a:p>
            <a:r>
              <a:rPr lang="en-US" sz="2000" dirty="0"/>
              <a:t>Doba „</a:t>
            </a:r>
            <a:r>
              <a:rPr lang="en-US" sz="2000" dirty="0" err="1"/>
              <a:t>životnosti</a:t>
            </a:r>
            <a:r>
              <a:rPr lang="en-US" sz="2000" dirty="0"/>
              <a:t>“ </a:t>
            </a:r>
            <a:r>
              <a:rPr lang="en-US" sz="2000" dirty="0" err="1"/>
              <a:t>hráče</a:t>
            </a:r>
            <a:r>
              <a:rPr lang="en-US" sz="2000" dirty="0"/>
              <a:t> v </a:t>
            </a:r>
            <a:r>
              <a:rPr lang="en-US" sz="2000" dirty="0" err="1"/>
              <a:t>klubu</a:t>
            </a:r>
            <a:r>
              <a:rPr lang="en-US" sz="2000" dirty="0"/>
              <a:t> je </a:t>
            </a:r>
            <a:r>
              <a:rPr lang="en-US" sz="2000" dirty="0" err="1"/>
              <a:t>dána</a:t>
            </a:r>
            <a:r>
              <a:rPr lang="en-US" sz="2000" dirty="0"/>
              <a:t> </a:t>
            </a:r>
            <a:r>
              <a:rPr lang="en-US" sz="2000" dirty="0" err="1"/>
              <a:t>délkou</a:t>
            </a:r>
            <a:r>
              <a:rPr lang="en-US" sz="2000" dirty="0"/>
              <a:t> </a:t>
            </a:r>
            <a:r>
              <a:rPr lang="en-US" sz="2000" dirty="0" err="1"/>
              <a:t>smlouvy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Hráč</a:t>
            </a:r>
            <a:r>
              <a:rPr lang="en-US" sz="2000" dirty="0"/>
              <a:t> </a:t>
            </a:r>
            <a:r>
              <a:rPr lang="en-US" sz="2000" dirty="0" err="1"/>
              <a:t>musí</a:t>
            </a:r>
            <a:r>
              <a:rPr lang="en-US" sz="2000" dirty="0"/>
              <a:t> </a:t>
            </a:r>
            <a:r>
              <a:rPr lang="en-US" sz="2000" dirty="0" err="1"/>
              <a:t>být</a:t>
            </a:r>
            <a:r>
              <a:rPr lang="en-US" sz="2000" dirty="0"/>
              <a:t> </a:t>
            </a:r>
            <a:r>
              <a:rPr lang="en-US" sz="2000" dirty="0" err="1"/>
              <a:t>účetně</a:t>
            </a:r>
            <a:r>
              <a:rPr lang="en-US" sz="2000" dirty="0"/>
              <a:t> </a:t>
            </a:r>
            <a:r>
              <a:rPr lang="en-US" sz="2000" dirty="0" err="1"/>
              <a:t>odepsán</a:t>
            </a:r>
            <a:r>
              <a:rPr lang="en-US" sz="2000" dirty="0"/>
              <a:t> </a:t>
            </a:r>
            <a:r>
              <a:rPr lang="en-US" sz="2000" dirty="0" err="1"/>
              <a:t>během</a:t>
            </a:r>
            <a:r>
              <a:rPr lang="en-US" sz="2000" dirty="0"/>
              <a:t> </a:t>
            </a:r>
            <a:r>
              <a:rPr lang="en-US" sz="2000" dirty="0" err="1"/>
              <a:t>trvání</a:t>
            </a:r>
            <a:r>
              <a:rPr lang="en-US" sz="2000" dirty="0"/>
              <a:t> </a:t>
            </a:r>
            <a:r>
              <a:rPr lang="en-US" sz="2000" dirty="0" err="1"/>
              <a:t>kontraktu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výkonnost</a:t>
            </a:r>
            <a:r>
              <a:rPr lang="en-US" sz="2000" dirty="0"/>
              <a:t> a </a:t>
            </a:r>
            <a:r>
              <a:rPr lang="en-US" sz="2000" dirty="0" err="1"/>
              <a:t>tržní</a:t>
            </a:r>
            <a:r>
              <a:rPr lang="en-US" sz="2000" dirty="0"/>
              <a:t> </a:t>
            </a:r>
            <a:r>
              <a:rPr lang="en-US" sz="2000" dirty="0" err="1"/>
              <a:t>hodnota</a:t>
            </a:r>
            <a:r>
              <a:rPr lang="en-US" sz="2000" dirty="0"/>
              <a:t> </a:t>
            </a:r>
            <a:r>
              <a:rPr lang="en-US" sz="2000" dirty="0" err="1"/>
              <a:t>přitom</a:t>
            </a:r>
            <a:r>
              <a:rPr lang="en-US" sz="2000" dirty="0"/>
              <a:t> </a:t>
            </a:r>
            <a:r>
              <a:rPr lang="en-US" sz="2000" dirty="0" err="1"/>
              <a:t>mohou</a:t>
            </a:r>
            <a:r>
              <a:rPr lang="en-US" sz="2000" dirty="0"/>
              <a:t> </a:t>
            </a:r>
            <a:r>
              <a:rPr lang="en-US" sz="2000" dirty="0" err="1"/>
              <a:t>růst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klesat</a:t>
            </a:r>
            <a:r>
              <a:rPr lang="en-US" sz="2000" dirty="0"/>
              <a:t> </a:t>
            </a:r>
            <a:r>
              <a:rPr lang="en-US" sz="2000" dirty="0" err="1"/>
              <a:t>nezávisle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odpisovém</a:t>
            </a:r>
            <a:r>
              <a:rPr lang="en-US" sz="2000" dirty="0"/>
              <a:t> </a:t>
            </a:r>
            <a:r>
              <a:rPr lang="en-US" sz="2000" dirty="0" err="1"/>
              <a:t>plánu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Specifikum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Odpisy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vázány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smluvní</a:t>
            </a:r>
            <a:r>
              <a:rPr lang="en-US" sz="2000" dirty="0"/>
              <a:t> </a:t>
            </a:r>
            <a:r>
              <a:rPr lang="en-US" sz="2000" dirty="0" err="1"/>
              <a:t>vztah</a:t>
            </a:r>
            <a:r>
              <a:rPr lang="en-US" sz="2000" dirty="0"/>
              <a:t>, </a:t>
            </a:r>
            <a:r>
              <a:rPr lang="en-US" sz="2000" dirty="0" err="1"/>
              <a:t>nikoli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reálnou</a:t>
            </a:r>
            <a:r>
              <a:rPr lang="en-US" sz="2000" dirty="0"/>
              <a:t> </a:t>
            </a:r>
            <a:r>
              <a:rPr lang="en-US" sz="2000" dirty="0" err="1"/>
              <a:t>výkonnost</a:t>
            </a:r>
            <a:r>
              <a:rPr lang="en-US" sz="2000" dirty="0"/>
              <a:t>.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708639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1842</TotalTime>
  <Words>988</Words>
  <Application>Microsoft Office PowerPoint</Application>
  <PresentationFormat>Širokoúhlá obrazovka</PresentationFormat>
  <Paragraphs>164</Paragraphs>
  <Slides>20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Verdana</vt:lpstr>
      <vt:lpstr>Motiv Office</vt:lpstr>
      <vt:lpstr>Prezentace aplikace PowerPoint</vt:lpstr>
      <vt:lpstr>Profesionální sportovní klub jako podnik</vt:lpstr>
      <vt:lpstr>Sportovní úspěch vs. ekonomická racionalita</vt:lpstr>
      <vt:lpstr>Emoční a sociální dimenze produktu</vt:lpstr>
      <vt:lpstr>Vzájemná závislost konkurentů</vt:lpstr>
      <vt:lpstr>Regulace a omezená autonomie</vt:lpstr>
      <vt:lpstr>Specifická struktura příjmů a výdajů</vt:lpstr>
      <vt:lpstr>Struktura aktiv</vt:lpstr>
      <vt:lpstr>Odpisy hráčů</vt:lpstr>
      <vt:lpstr>Česká účetní praxe</vt:lpstr>
      <vt:lpstr>Vlastnické a manažerské motivace</vt:lpstr>
      <vt:lpstr>Silná vazba na region a veřejný sektor</vt:lpstr>
      <vt:lpstr>Vybraná specifika profesionálních ligových soutěží</vt:lpstr>
      <vt:lpstr>Prezentace aplikace PowerPoint</vt:lpstr>
      <vt:lpstr>Sportovní ligy jako kartel</vt:lpstr>
      <vt:lpstr>Cíle profesionálního sportovního klubu</vt:lpstr>
      <vt:lpstr>Prezentace aplikace PowerPoint</vt:lpstr>
      <vt:lpstr>Model financování profesionálního fotbalového klubu</vt:lpstr>
      <vt:lpstr>3. Vzájemná spolupráce a podpora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systému Windows</dc:creator>
  <cp:lastModifiedBy>Jan Sima</cp:lastModifiedBy>
  <cp:revision>118</cp:revision>
  <cp:lastPrinted>2026-03-25T14:31:27Z</cp:lastPrinted>
  <dcterms:created xsi:type="dcterms:W3CDTF">2019-01-06T15:12:34Z</dcterms:created>
  <dcterms:modified xsi:type="dcterms:W3CDTF">2026-05-25T07:09:07Z</dcterms:modified>
</cp:coreProperties>
</file>