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257" r:id="rId3"/>
    <p:sldId id="261" r:id="rId4"/>
    <p:sldId id="276" r:id="rId5"/>
    <p:sldId id="308" r:id="rId6"/>
    <p:sldId id="258" r:id="rId7"/>
    <p:sldId id="262" r:id="rId8"/>
    <p:sldId id="309" r:id="rId9"/>
    <p:sldId id="266" r:id="rId10"/>
    <p:sldId id="267" r:id="rId11"/>
    <p:sldId id="269" r:id="rId12"/>
    <p:sldId id="270" r:id="rId13"/>
    <p:sldId id="271" r:id="rId14"/>
    <p:sldId id="274" r:id="rId15"/>
    <p:sldId id="275" r:id="rId16"/>
    <p:sldId id="310" r:id="rId17"/>
    <p:sldId id="281" r:id="rId18"/>
    <p:sldId id="311" r:id="rId19"/>
    <p:sldId id="282" r:id="rId20"/>
    <p:sldId id="284" r:id="rId21"/>
    <p:sldId id="29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441F79-0E0A-4005-916E-A8F554CA78D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101E95E-B7EF-4C36-9965-AB117F4D0E72}">
      <dgm:prSet/>
      <dgm:spPr/>
      <dgm:t>
        <a:bodyPr/>
        <a:lstStyle/>
        <a:p>
          <a:r>
            <a:rPr lang="en-US"/>
            <a:t>Ve větších obcích a městech se starostenský bonus projevil výrazně častěji</a:t>
          </a:r>
        </a:p>
      </dgm:t>
    </dgm:pt>
    <dgm:pt modelId="{6BC6FFE4-8AE8-4932-B6FC-1844DB6165EA}" type="parTrans" cxnId="{37543547-F6D6-477A-8A3A-2911E1FD4A24}">
      <dgm:prSet/>
      <dgm:spPr/>
      <dgm:t>
        <a:bodyPr/>
        <a:lstStyle/>
        <a:p>
          <a:endParaRPr lang="en-US"/>
        </a:p>
      </dgm:t>
    </dgm:pt>
    <dgm:pt modelId="{217BAD26-9B78-44EA-965F-4248EAF9A8A9}" type="sibTrans" cxnId="{37543547-F6D6-477A-8A3A-2911E1FD4A24}">
      <dgm:prSet/>
      <dgm:spPr/>
      <dgm:t>
        <a:bodyPr/>
        <a:lstStyle/>
        <a:p>
          <a:endParaRPr lang="en-US"/>
        </a:p>
      </dgm:t>
    </dgm:pt>
    <dgm:pt modelId="{50830319-B089-4A8A-8FCB-CDCCA0CE456B}">
      <dgm:prSet/>
      <dgm:spPr/>
      <dgm:t>
        <a:bodyPr/>
        <a:lstStyle/>
        <a:p>
          <a:r>
            <a:rPr lang="en-US"/>
            <a:t>Tím vznikla myšlenka, že by bylo lepší se na celý fenomén zaměřit právě u velkých měst</a:t>
          </a:r>
        </a:p>
      </dgm:t>
    </dgm:pt>
    <dgm:pt modelId="{01CF4886-8994-435E-8A24-A9BA45C8AC99}" type="parTrans" cxnId="{097D96CB-7AD7-4AA4-8534-9E48A1384EC1}">
      <dgm:prSet/>
      <dgm:spPr/>
      <dgm:t>
        <a:bodyPr/>
        <a:lstStyle/>
        <a:p>
          <a:endParaRPr lang="en-US"/>
        </a:p>
      </dgm:t>
    </dgm:pt>
    <dgm:pt modelId="{AFF426A3-9B5F-4A18-BC2D-9A43FC404A4F}" type="sibTrans" cxnId="{097D96CB-7AD7-4AA4-8534-9E48A1384EC1}">
      <dgm:prSet/>
      <dgm:spPr/>
      <dgm:t>
        <a:bodyPr/>
        <a:lstStyle/>
        <a:p>
          <a:endParaRPr lang="en-US"/>
        </a:p>
      </dgm:t>
    </dgm:pt>
    <dgm:pt modelId="{A4BECE9E-D70C-4EA0-B78D-BD00E85E8DEE}" type="pres">
      <dgm:prSet presAssocID="{7C441F79-0E0A-4005-916E-A8F554CA78D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20F5F97-0FC4-41DB-9FE7-FB734F1FB30A}" type="pres">
      <dgm:prSet presAssocID="{3101E95E-B7EF-4C36-9965-AB117F4D0E72}" presName="hierRoot1" presStyleCnt="0"/>
      <dgm:spPr/>
    </dgm:pt>
    <dgm:pt modelId="{4B5A92DC-F96D-465E-B27F-1F163FD1A543}" type="pres">
      <dgm:prSet presAssocID="{3101E95E-B7EF-4C36-9965-AB117F4D0E72}" presName="composite" presStyleCnt="0"/>
      <dgm:spPr/>
    </dgm:pt>
    <dgm:pt modelId="{423287F6-BDB3-4EE5-970B-D31B24CE767B}" type="pres">
      <dgm:prSet presAssocID="{3101E95E-B7EF-4C36-9965-AB117F4D0E72}" presName="background" presStyleLbl="node0" presStyleIdx="0" presStyleCnt="2"/>
      <dgm:spPr/>
    </dgm:pt>
    <dgm:pt modelId="{23FF588A-D22E-4F36-AF46-B09B18763A1B}" type="pres">
      <dgm:prSet presAssocID="{3101E95E-B7EF-4C36-9965-AB117F4D0E72}" presName="text" presStyleLbl="fgAcc0" presStyleIdx="0" presStyleCnt="2">
        <dgm:presLayoutVars>
          <dgm:chPref val="3"/>
        </dgm:presLayoutVars>
      </dgm:prSet>
      <dgm:spPr/>
    </dgm:pt>
    <dgm:pt modelId="{6C4EE848-0744-4C93-8BFF-0EF558F963E1}" type="pres">
      <dgm:prSet presAssocID="{3101E95E-B7EF-4C36-9965-AB117F4D0E72}" presName="hierChild2" presStyleCnt="0"/>
      <dgm:spPr/>
    </dgm:pt>
    <dgm:pt modelId="{E725215B-94B5-4C4D-810B-F69D95C24626}" type="pres">
      <dgm:prSet presAssocID="{50830319-B089-4A8A-8FCB-CDCCA0CE456B}" presName="hierRoot1" presStyleCnt="0"/>
      <dgm:spPr/>
    </dgm:pt>
    <dgm:pt modelId="{EA2B753F-89C3-4292-88E9-0D0BAE74B1C9}" type="pres">
      <dgm:prSet presAssocID="{50830319-B089-4A8A-8FCB-CDCCA0CE456B}" presName="composite" presStyleCnt="0"/>
      <dgm:spPr/>
    </dgm:pt>
    <dgm:pt modelId="{C73214E7-6188-4220-BC27-18A3E9E79EB3}" type="pres">
      <dgm:prSet presAssocID="{50830319-B089-4A8A-8FCB-CDCCA0CE456B}" presName="background" presStyleLbl="node0" presStyleIdx="1" presStyleCnt="2"/>
      <dgm:spPr/>
    </dgm:pt>
    <dgm:pt modelId="{A8B41F61-D0F6-4F60-9D34-AF8EE7193DB1}" type="pres">
      <dgm:prSet presAssocID="{50830319-B089-4A8A-8FCB-CDCCA0CE456B}" presName="text" presStyleLbl="fgAcc0" presStyleIdx="1" presStyleCnt="2">
        <dgm:presLayoutVars>
          <dgm:chPref val="3"/>
        </dgm:presLayoutVars>
      </dgm:prSet>
      <dgm:spPr/>
    </dgm:pt>
    <dgm:pt modelId="{C028FCAB-87AB-4474-A02E-E33CA0AE5A22}" type="pres">
      <dgm:prSet presAssocID="{50830319-B089-4A8A-8FCB-CDCCA0CE456B}" presName="hierChild2" presStyleCnt="0"/>
      <dgm:spPr/>
    </dgm:pt>
  </dgm:ptLst>
  <dgm:cxnLst>
    <dgm:cxn modelId="{37543547-F6D6-477A-8A3A-2911E1FD4A24}" srcId="{7C441F79-0E0A-4005-916E-A8F554CA78D3}" destId="{3101E95E-B7EF-4C36-9965-AB117F4D0E72}" srcOrd="0" destOrd="0" parTransId="{6BC6FFE4-8AE8-4932-B6FC-1844DB6165EA}" sibTransId="{217BAD26-9B78-44EA-965F-4248EAF9A8A9}"/>
    <dgm:cxn modelId="{B185474F-43EE-4041-A870-A8CE0A63534A}" type="presOf" srcId="{7C441F79-0E0A-4005-916E-A8F554CA78D3}" destId="{A4BECE9E-D70C-4EA0-B78D-BD00E85E8DEE}" srcOrd="0" destOrd="0" presId="urn:microsoft.com/office/officeart/2005/8/layout/hierarchy1"/>
    <dgm:cxn modelId="{32003271-1FB8-4189-9945-45C8320568A1}" type="presOf" srcId="{50830319-B089-4A8A-8FCB-CDCCA0CE456B}" destId="{A8B41F61-D0F6-4F60-9D34-AF8EE7193DB1}" srcOrd="0" destOrd="0" presId="urn:microsoft.com/office/officeart/2005/8/layout/hierarchy1"/>
    <dgm:cxn modelId="{8205425A-DB44-47C2-9EDD-0216F0AC5C66}" type="presOf" srcId="{3101E95E-B7EF-4C36-9965-AB117F4D0E72}" destId="{23FF588A-D22E-4F36-AF46-B09B18763A1B}" srcOrd="0" destOrd="0" presId="urn:microsoft.com/office/officeart/2005/8/layout/hierarchy1"/>
    <dgm:cxn modelId="{097D96CB-7AD7-4AA4-8534-9E48A1384EC1}" srcId="{7C441F79-0E0A-4005-916E-A8F554CA78D3}" destId="{50830319-B089-4A8A-8FCB-CDCCA0CE456B}" srcOrd="1" destOrd="0" parTransId="{01CF4886-8994-435E-8A24-A9BA45C8AC99}" sibTransId="{AFF426A3-9B5F-4A18-BC2D-9A43FC404A4F}"/>
    <dgm:cxn modelId="{E66028E2-B057-4B61-8136-113092218E94}" type="presParOf" srcId="{A4BECE9E-D70C-4EA0-B78D-BD00E85E8DEE}" destId="{E20F5F97-0FC4-41DB-9FE7-FB734F1FB30A}" srcOrd="0" destOrd="0" presId="urn:microsoft.com/office/officeart/2005/8/layout/hierarchy1"/>
    <dgm:cxn modelId="{5F42319E-5D9F-413A-9F26-81E92D1E081A}" type="presParOf" srcId="{E20F5F97-0FC4-41DB-9FE7-FB734F1FB30A}" destId="{4B5A92DC-F96D-465E-B27F-1F163FD1A543}" srcOrd="0" destOrd="0" presId="urn:microsoft.com/office/officeart/2005/8/layout/hierarchy1"/>
    <dgm:cxn modelId="{3736239B-DEAC-48CD-9A5A-18B166B99266}" type="presParOf" srcId="{4B5A92DC-F96D-465E-B27F-1F163FD1A543}" destId="{423287F6-BDB3-4EE5-970B-D31B24CE767B}" srcOrd="0" destOrd="0" presId="urn:microsoft.com/office/officeart/2005/8/layout/hierarchy1"/>
    <dgm:cxn modelId="{CB3DC8F3-8F48-430B-9F9D-9F8B22EF683D}" type="presParOf" srcId="{4B5A92DC-F96D-465E-B27F-1F163FD1A543}" destId="{23FF588A-D22E-4F36-AF46-B09B18763A1B}" srcOrd="1" destOrd="0" presId="urn:microsoft.com/office/officeart/2005/8/layout/hierarchy1"/>
    <dgm:cxn modelId="{1DA8B86B-2B51-4042-A034-5EE98D56AF1F}" type="presParOf" srcId="{E20F5F97-0FC4-41DB-9FE7-FB734F1FB30A}" destId="{6C4EE848-0744-4C93-8BFF-0EF558F963E1}" srcOrd="1" destOrd="0" presId="urn:microsoft.com/office/officeart/2005/8/layout/hierarchy1"/>
    <dgm:cxn modelId="{9D7B5483-66E6-4A1E-A9A4-C29F10F02ECE}" type="presParOf" srcId="{A4BECE9E-D70C-4EA0-B78D-BD00E85E8DEE}" destId="{E725215B-94B5-4C4D-810B-F69D95C24626}" srcOrd="1" destOrd="0" presId="urn:microsoft.com/office/officeart/2005/8/layout/hierarchy1"/>
    <dgm:cxn modelId="{E26DE031-F9D3-4E6F-B8C5-D9A1498AB6CA}" type="presParOf" srcId="{E725215B-94B5-4C4D-810B-F69D95C24626}" destId="{EA2B753F-89C3-4292-88E9-0D0BAE74B1C9}" srcOrd="0" destOrd="0" presId="urn:microsoft.com/office/officeart/2005/8/layout/hierarchy1"/>
    <dgm:cxn modelId="{7DC247E3-E49F-428D-921B-E4673E43F854}" type="presParOf" srcId="{EA2B753F-89C3-4292-88E9-0D0BAE74B1C9}" destId="{C73214E7-6188-4220-BC27-18A3E9E79EB3}" srcOrd="0" destOrd="0" presId="urn:microsoft.com/office/officeart/2005/8/layout/hierarchy1"/>
    <dgm:cxn modelId="{0794D43C-DC6D-41C6-8169-4E14007F6F72}" type="presParOf" srcId="{EA2B753F-89C3-4292-88E9-0D0BAE74B1C9}" destId="{A8B41F61-D0F6-4F60-9D34-AF8EE7193DB1}" srcOrd="1" destOrd="0" presId="urn:microsoft.com/office/officeart/2005/8/layout/hierarchy1"/>
    <dgm:cxn modelId="{5D2DFF89-41BC-4580-833D-B40205CF89FC}" type="presParOf" srcId="{E725215B-94B5-4C4D-810B-F69D95C24626}" destId="{C028FCAB-87AB-4474-A02E-E33CA0AE5A2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3287F6-BDB3-4EE5-970B-D31B24CE767B}">
      <dsp:nvSpPr>
        <dsp:cNvPr id="0" name=""/>
        <dsp:cNvSpPr/>
      </dsp:nvSpPr>
      <dsp:spPr>
        <a:xfrm>
          <a:off x="573" y="1429912"/>
          <a:ext cx="2014045" cy="12789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FF588A-D22E-4F36-AF46-B09B18763A1B}">
      <dsp:nvSpPr>
        <dsp:cNvPr id="0" name=""/>
        <dsp:cNvSpPr/>
      </dsp:nvSpPr>
      <dsp:spPr>
        <a:xfrm>
          <a:off x="224356" y="1642506"/>
          <a:ext cx="2014045" cy="12789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Ve větších obcích a městech se starostenský bonus projevil výrazně častěji</a:t>
          </a:r>
        </a:p>
      </dsp:txBody>
      <dsp:txXfrm>
        <a:off x="261814" y="1679964"/>
        <a:ext cx="1939129" cy="1204003"/>
      </dsp:txXfrm>
    </dsp:sp>
    <dsp:sp modelId="{C73214E7-6188-4220-BC27-18A3E9E79EB3}">
      <dsp:nvSpPr>
        <dsp:cNvPr id="0" name=""/>
        <dsp:cNvSpPr/>
      </dsp:nvSpPr>
      <dsp:spPr>
        <a:xfrm>
          <a:off x="2462185" y="1429912"/>
          <a:ext cx="2014045" cy="12789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41F61-D0F6-4F60-9D34-AF8EE7193DB1}">
      <dsp:nvSpPr>
        <dsp:cNvPr id="0" name=""/>
        <dsp:cNvSpPr/>
      </dsp:nvSpPr>
      <dsp:spPr>
        <a:xfrm>
          <a:off x="2685968" y="1642506"/>
          <a:ext cx="2014045" cy="12789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Tím vznikla myšlenka, že by bylo lepší se na celý fenomén zaměřit právě u velkých měst</a:t>
          </a:r>
        </a:p>
      </dsp:txBody>
      <dsp:txXfrm>
        <a:off x="2723426" y="1679964"/>
        <a:ext cx="1939129" cy="1204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F1BC5-70D6-35CA-D593-CD951A2CA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5774DE-DF46-E859-E8F7-7DAB8F653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E4D5C-99EB-795E-F6D1-BF023D09D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212E-5BB5-46B3-ABEF-D623AC1BCAC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15212-8626-9E0F-C771-45C84660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B4FCA-A44A-C749-8B17-9F42B67BF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1AE7-BE01-4FD0-990E-A2B720A7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5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B2A12-5B1A-AD6E-4953-EED33D4C9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C13D45-F984-A55A-0A1C-C9814960E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77BAE-9D46-F90C-7F08-C506FD9DB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212E-5BB5-46B3-ABEF-D623AC1BCAC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F6045-BE41-7145-4F72-3C3E02AF0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9662A-A724-3F94-11E9-07F83F599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1AE7-BE01-4FD0-990E-A2B720A7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9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185FAD-D61B-A1A0-1BD8-EBAD49926D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32E85-20F5-FA6A-3F15-C86CDB9A9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305A3-CC49-6F6D-7663-D50376AB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212E-5BB5-46B3-ABEF-D623AC1BCAC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C313A-EBEF-F55C-A2C5-CCAFB741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36C2E-5E7E-3DE1-1AF9-ED6645F21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1AE7-BE01-4FD0-990E-A2B720A7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00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C6C4-66DE-1B35-9E3E-35FD1A94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A9EAE-D4BF-0CA6-57CF-70074FCE6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42106-0D2D-3370-00C3-CDE5944EA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212E-5BB5-46B3-ABEF-D623AC1BCAC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0A1BD-CFA9-9A2A-C763-11C27E42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86977-5CAC-B2BD-79B0-0D4CE8719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1AE7-BE01-4FD0-990E-A2B720A7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64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9EEBF-DB59-1C95-5F47-D02B242E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06B6B-4B10-D804-FE22-04CFF433C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6CDF-575F-D33F-7B46-0C3B7ED04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212E-5BB5-46B3-ABEF-D623AC1BCAC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A1165-5386-415F-B940-6EBB5E27E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17680-2145-CCEC-7188-A04E36DC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1AE7-BE01-4FD0-990E-A2B720A7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8BE5-1E08-92C2-6B06-6FA5E14C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8CCBF-5516-95AF-A9FE-68AD1CC20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56CD2-6039-3C61-EDEA-6830E4AC6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DB089-7783-6FD2-E109-05C6643AA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212E-5BB5-46B3-ABEF-D623AC1BCAC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FFBB0-8209-9804-B81D-86CAD5012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20769-6A98-127A-CD26-2B505339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1AE7-BE01-4FD0-990E-A2B720A7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72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2183-FF3C-3D90-C10F-279109A6D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1E97D-56D9-CDFA-F99D-2AF40DBDA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5657E-2608-F636-5E6E-002BA18AA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13C68-84C3-DC48-1E86-2848B9824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016A48-B9AF-5F75-3DFB-691DFB965C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532355-52DA-F7E1-A7FF-DC2DE3D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212E-5BB5-46B3-ABEF-D623AC1BCAC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B405A-BE21-14D5-E1E5-D34402EFB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87E3E-5FDB-76E8-769A-96161E7D0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1AE7-BE01-4FD0-990E-A2B720A7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8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6AC0-E8E6-4520-44BB-8556B6345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CA1BE-2F42-6D20-23DE-0B9807CAF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212E-5BB5-46B3-ABEF-D623AC1BCAC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352FDC-8DDA-7674-18ED-5E7C47532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BAD6E3-52CF-EE1F-EF97-9B88438AA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1AE7-BE01-4FD0-990E-A2B720A7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03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EDFE05-7675-DAE7-D247-7E7DA5EB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212E-5BB5-46B3-ABEF-D623AC1BCAC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2B3FFF-08B9-02F8-D96E-500CC026D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87CDC-FB60-32C3-3EB8-8637048F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1AE7-BE01-4FD0-990E-A2B720A7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66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36C89-8792-07A8-42FC-2716FDBDB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2E0B-2F82-ADC0-0FBC-A914015B4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BC879-F12A-59BE-DB33-EC5CEA76D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A9AAB-1FBD-5111-B2BA-36F70AEF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212E-5BB5-46B3-ABEF-D623AC1BCAC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70922-BCD6-B24C-ECC0-DC75F5D05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014058-E487-D45D-A598-E6857D1F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1AE7-BE01-4FD0-990E-A2B720A7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5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370F7-114D-CDAF-4F41-544DEE5C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6ECCCB-07FB-E2F5-5705-F81CB11DA8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8548EF-EC1E-3DEB-ACB4-0A5D0BBE2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4B239-21AA-7542-ADC1-3551B5B30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212E-5BB5-46B3-ABEF-D623AC1BCAC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74FCB-BF82-8EBE-34B1-D725487BB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2AAEA-AA75-5200-B739-2BAEA891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1AE7-BE01-4FD0-990E-A2B720A7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11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D6E486-B850-9ABF-D78E-497BE569C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09772-6641-0C60-C1DE-F3C74A2E5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E803-1F13-00D5-51AE-3FA3420AA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9212E-5BB5-46B3-ABEF-D623AC1BCAC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B9DD9-AE76-F1DB-2C21-2B63E511D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F04ED-2256-A1A6-9A4B-070E0E75D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E1AE7-BE01-4FD0-990E-A2B720A7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4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wo men in a hallway&#10;&#10;Description automatically generated">
            <a:extLst>
              <a:ext uri="{FF2B5EF4-FFF2-40B4-BE49-F238E27FC236}">
                <a16:creationId xmlns:a16="http://schemas.microsoft.com/office/drawing/2014/main" id="{8BB26FA9-AC1F-3B40-FEBA-7D20CAB71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38" y="457200"/>
            <a:ext cx="683172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9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5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6. Mapy | ČSÚ">
            <a:extLst>
              <a:ext uri="{FF2B5EF4-FFF2-40B4-BE49-F238E27FC236}">
                <a16:creationId xmlns:a16="http://schemas.microsoft.com/office/drawing/2014/main" id="{C5EDD0C5-E08C-101B-8107-263F26D043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8854" y="643467"/>
            <a:ext cx="787429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890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3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4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Woman Power! | Chaz's Journal | Roger Ebert">
            <a:extLst>
              <a:ext uri="{FF2B5EF4-FFF2-40B4-BE49-F238E27FC236}">
                <a16:creationId xmlns:a16="http://schemas.microsoft.com/office/drawing/2014/main" id="{8B1E2C78-E2AA-9C3F-223A-2DFF54493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3647" y="815910"/>
            <a:ext cx="3956023" cy="236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5288F469-9356-475F-B05E-92993B83E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2062" name="Color">
              <a:extLst>
                <a:ext uri="{FF2B5EF4-FFF2-40B4-BE49-F238E27FC236}">
                  <a16:creationId xmlns:a16="http://schemas.microsoft.com/office/drawing/2014/main" id="{7942839A-1962-459A-A119-80DDCA7D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76" name="Color">
              <a:extLst>
                <a:ext uri="{FF2B5EF4-FFF2-40B4-BE49-F238E27FC236}">
                  <a16:creationId xmlns:a16="http://schemas.microsoft.com/office/drawing/2014/main" id="{C02A4BD0-CEBC-472E-A82A-2506757B4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A6012E7-F71C-4DF1-85C0-87C935A4A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425" y="2773625"/>
            <a:ext cx="7456220" cy="3131611"/>
          </a:xfrm>
          <a:prstGeom prst="rect">
            <a:avLst/>
          </a:prstGeom>
        </p:spPr>
      </p:pic>
      <p:grpSp>
        <p:nvGrpSpPr>
          <p:cNvPr id="2077" name="Group 2076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078" name="Freeform: Shape 2077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79" name="Freeform: Shape 2078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80" name="Freeform: Shape 2079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81" name="Freeform: Shape 2080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82" name="Freeform: Shape 2081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71" name="Freeform: Shape 2070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72" name="Freeform: Shape 2071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16864672-02EB-45BA-9681-8FB7D2B5F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841249"/>
            <a:ext cx="5692953" cy="2587751"/>
          </a:xfrm>
        </p:spPr>
        <p:txBody>
          <a:bodyPr anchor="b">
            <a:normAutofit/>
          </a:bodyPr>
          <a:lstStyle/>
          <a:p>
            <a:r>
              <a:rPr lang="cs-CZ" sz="4800" b="1">
                <a:solidFill>
                  <a:schemeClr val="bg1"/>
                </a:solidFill>
              </a:rPr>
              <a:t>Počet žen mezi starosty</a:t>
            </a:r>
          </a:p>
        </p:txBody>
      </p:sp>
      <p:sp>
        <p:nvSpPr>
          <p:cNvPr id="2083" name="Content Placeholder 2053">
            <a:extLst>
              <a:ext uri="{FF2B5EF4-FFF2-40B4-BE49-F238E27FC236}">
                <a16:creationId xmlns:a16="http://schemas.microsoft.com/office/drawing/2014/main" id="{79D67B35-2D29-E06C-A906-F57828FCD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3" y="3547430"/>
            <a:ext cx="5692953" cy="2670489"/>
          </a:xfrm>
        </p:spPr>
        <p:txBody>
          <a:bodyPr anchor="ctr">
            <a:normAutofit/>
          </a:bodyPr>
          <a:lstStyle/>
          <a:p>
            <a:endParaRPr lang="en-US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05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877126-171A-45EC-90A7-33AEBABA4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Věk starostů</a:t>
            </a:r>
            <a:endParaRPr lang="cs-CZ" b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FAAD7E5-0F71-40A6-BB14-7EF7A9C5C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466" y="1396724"/>
            <a:ext cx="6905625" cy="204787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0FB8D6-8452-4328-B6CC-B1D08B0D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429000"/>
            <a:ext cx="5791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67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BBEB58-5EA9-4B6C-BDA2-36DF58AF2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Členství ve stranách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DD8854-911F-4C18-AC71-5D207D05F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6CF90B9-89E3-4E79-967D-C834D5B37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48" y="1825625"/>
            <a:ext cx="6200838" cy="3512991"/>
          </a:xfrm>
          <a:prstGeom prst="rect">
            <a:avLst/>
          </a:prstGeom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38CD3B81-059B-C495-C53F-E0D7A84A4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55" y="2124570"/>
            <a:ext cx="6133793" cy="351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03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3E98FA4-345D-4ABA-A1C9-C655C42635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03647" y="2140017"/>
            <a:ext cx="4730214" cy="257796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F629F5F-C382-4C19-A03C-19CB6236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841249"/>
            <a:ext cx="5692953" cy="2587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Starostenský bonus samotný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DFC67-FC27-B064-B070-989671FD5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6383" y="3566810"/>
            <a:ext cx="5692953" cy="265111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000" dirty="0" err="1">
                <a:solidFill>
                  <a:schemeClr val="tx2"/>
                </a:solidFill>
              </a:rPr>
              <a:t>Případy</a:t>
            </a:r>
            <a:r>
              <a:rPr lang="en-US" sz="2000" dirty="0">
                <a:solidFill>
                  <a:schemeClr val="tx2"/>
                </a:solidFill>
              </a:rPr>
              <a:t>, kdy </a:t>
            </a:r>
            <a:r>
              <a:rPr lang="en-US" sz="2000" dirty="0" err="1">
                <a:solidFill>
                  <a:schemeClr val="tx2"/>
                </a:solidFill>
              </a:rPr>
              <a:t>starosta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získal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vyšší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počet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hlasů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ve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svých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druhých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volbách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výrazně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převážily</a:t>
            </a:r>
            <a:endParaRPr lang="en-US" sz="2000" dirty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 err="1">
                <a:solidFill>
                  <a:schemeClr val="tx2"/>
                </a:solidFill>
              </a:rPr>
              <a:t>Několik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případů</a:t>
            </a:r>
            <a:r>
              <a:rPr lang="en-US" sz="2000" dirty="0">
                <a:solidFill>
                  <a:schemeClr val="tx2"/>
                </a:solidFill>
              </a:rPr>
              <a:t>, kdy </a:t>
            </a:r>
            <a:r>
              <a:rPr lang="en-US" sz="2000" dirty="0" err="1">
                <a:solidFill>
                  <a:schemeClr val="tx2"/>
                </a:solidFill>
              </a:rPr>
              <a:t>starosta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získal</a:t>
            </a:r>
            <a:r>
              <a:rPr lang="en-US" sz="2000" dirty="0">
                <a:solidFill>
                  <a:schemeClr val="tx2"/>
                </a:solidFill>
              </a:rPr>
              <a:t> v obou </a:t>
            </a:r>
            <a:r>
              <a:rPr lang="en-US" sz="2000" dirty="0" err="1">
                <a:solidFill>
                  <a:schemeClr val="tx2"/>
                </a:solidFill>
              </a:rPr>
              <a:t>volbách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stejný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počet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hlasů</a:t>
            </a:r>
            <a:endParaRPr lang="en-US" sz="2000" dirty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 err="1">
                <a:solidFill>
                  <a:schemeClr val="tx2"/>
                </a:solidFill>
              </a:rPr>
              <a:t>Především</a:t>
            </a:r>
            <a:r>
              <a:rPr lang="en-US" sz="2000" dirty="0">
                <a:solidFill>
                  <a:schemeClr val="tx2"/>
                </a:solidFill>
              </a:rPr>
              <a:t> v </a:t>
            </a:r>
            <a:r>
              <a:rPr lang="en-US" sz="2000" dirty="0" err="1">
                <a:solidFill>
                  <a:schemeClr val="tx2"/>
                </a:solidFill>
              </a:rPr>
              <a:t>případě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menších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municipalit</a:t>
            </a:r>
            <a:r>
              <a:rPr lang="en-US" sz="2000" dirty="0">
                <a:solidFill>
                  <a:schemeClr val="tx2"/>
                </a:solidFill>
              </a:rPr>
              <a:t> je potřeba </a:t>
            </a:r>
            <a:r>
              <a:rPr lang="en-US" sz="2000" dirty="0" err="1">
                <a:solidFill>
                  <a:schemeClr val="tx2"/>
                </a:solidFill>
              </a:rPr>
              <a:t>zvážit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vliv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volební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účasti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24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5035BD-783F-4236-A2E7-721B1BEDA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Vliv</a:t>
            </a:r>
            <a:r>
              <a:rPr lang="en-US" b="1" dirty="0"/>
              <a:t> </a:t>
            </a:r>
            <a:r>
              <a:rPr lang="en-US" b="1" dirty="0" err="1"/>
              <a:t>velikosti</a:t>
            </a:r>
            <a:r>
              <a:rPr lang="en-US" b="1" dirty="0"/>
              <a:t> </a:t>
            </a:r>
            <a:r>
              <a:rPr lang="en-US" b="1" dirty="0" err="1"/>
              <a:t>obce</a:t>
            </a:r>
            <a:r>
              <a:rPr lang="en-US" b="1" dirty="0"/>
              <a:t> </a:t>
            </a:r>
            <a:endParaRPr lang="cs-CZ" b="1" dirty="0"/>
          </a:p>
        </p:txBody>
      </p:sp>
      <p:graphicFrame>
        <p:nvGraphicFramePr>
          <p:cNvPr id="9" name="Zástupný obsah 2">
            <a:extLst>
              <a:ext uri="{FF2B5EF4-FFF2-40B4-BE49-F238E27FC236}">
                <a16:creationId xmlns:a16="http://schemas.microsoft.com/office/drawing/2014/main" id="{9D1B980C-3B13-D692-6D41-8A8685459E7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470058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B08026-2EA0-B239-5372-17C0D7566C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5716F3-C6E9-4084-B758-361D5355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1187" y="1825625"/>
            <a:ext cx="629602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05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4106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2BB813-CD5C-C8E5-DD0C-F0B53F55F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188" y="507238"/>
            <a:ext cx="3865212" cy="3845891"/>
          </a:xfrm>
        </p:spPr>
        <p:txBody>
          <a:bodyPr>
            <a:normAutofit/>
          </a:bodyPr>
          <a:lstStyle/>
          <a:p>
            <a:pPr algn="l"/>
            <a:r>
              <a:rPr lang="en-US" sz="5400">
                <a:solidFill>
                  <a:schemeClr val="bg1"/>
                </a:solidFill>
              </a:rPr>
              <a:t>Starostenský bonus ve velkých městech ČR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CD41C2B-C38B-82F9-FB7B-9A45B7EBE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188" y="4445204"/>
            <a:ext cx="3624471" cy="1781123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+ zábavná fakta</a:t>
            </a:r>
          </a:p>
        </p:txBody>
      </p:sp>
      <p:grpSp>
        <p:nvGrpSpPr>
          <p:cNvPr id="4109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6892" y="1852902"/>
            <a:ext cx="1716356" cy="570346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4110" name="Freeform: Shape 4109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1" name="Freeform: Shape 4110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02" name="Picture 6" descr="Česká republika - Nezajímavá místa - Sídliště Chanov">
            <a:extLst>
              <a:ext uri="{FF2B5EF4-FFF2-40B4-BE49-F238E27FC236}">
                <a16:creationId xmlns:a16="http://schemas.microsoft.com/office/drawing/2014/main" id="{FD13592E-538A-377E-D5C1-51EA6CF4C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4" r="15624" b="-3"/>
          <a:stretch/>
        </p:blipFill>
        <p:spPr bwMode="auto">
          <a:xfrm>
            <a:off x="5739828" y="2433371"/>
            <a:ext cx="3755236" cy="3755236"/>
          </a:xfrm>
          <a:custGeom>
            <a:avLst/>
            <a:gdLst/>
            <a:ahLst/>
            <a:cxnLst/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ig City Life - Wikipedia">
            <a:extLst>
              <a:ext uri="{FF2B5EF4-FFF2-40B4-BE49-F238E27FC236}">
                <a16:creationId xmlns:a16="http://schemas.microsoft.com/office/drawing/2014/main" id="{9C90AE7E-7385-49C3-818B-4E39A3205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4" b="2"/>
          <a:stretch/>
        </p:blipFill>
        <p:spPr bwMode="auto">
          <a:xfrm>
            <a:off x="8414456" y="232636"/>
            <a:ext cx="2822268" cy="2822268"/>
          </a:xfrm>
          <a:custGeom>
            <a:avLst/>
            <a:gdLst/>
            <a:ahLst/>
            <a:cxnLst/>
            <a:rect l="l" t="t" r="r" b="b"/>
            <a:pathLst>
              <a:path w="2588520" h="2588520">
                <a:moveTo>
                  <a:pt x="1294260" y="0"/>
                </a:moveTo>
                <a:cubicBezTo>
                  <a:pt x="2009060" y="0"/>
                  <a:pt x="2588520" y="579460"/>
                  <a:pt x="2588520" y="1294260"/>
                </a:cubicBezTo>
                <a:cubicBezTo>
                  <a:pt x="2588520" y="2009060"/>
                  <a:pt x="2009060" y="2588520"/>
                  <a:pt x="1294260" y="2588520"/>
                </a:cubicBezTo>
                <a:cubicBezTo>
                  <a:pt x="579460" y="2588520"/>
                  <a:pt x="0" y="2009060"/>
                  <a:pt x="0" y="1294260"/>
                </a:cubicBezTo>
                <a:cubicBezTo>
                  <a:pt x="0" y="579460"/>
                  <a:pt x="579460" y="0"/>
                  <a:pt x="129426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3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115" name="Graphic 212">
            <a:extLst>
              <a:ext uri="{FF2B5EF4-FFF2-40B4-BE49-F238E27FC236}">
                <a16:creationId xmlns:a16="http://schemas.microsoft.com/office/drawing/2014/main" id="{F778F7C6-A4AB-4CBC-8CC6-19DF9EE96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4117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5725" y="3995696"/>
            <a:ext cx="1998298" cy="1998316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4118" name="Freeform: Shape 4117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9" name="Freeform: Shape 4118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0" name="Freeform: Shape 4119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1" name="Freeform: Shape 4120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2" name="Freeform: Shape 4121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3" name="Freeform: Shape 4122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4" name="Freeform: Shape 4123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5" name="Freeform: Shape 4124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6" name="Freeform: Shape 4125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7" name="Freeform: Shape 4126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8" name="Freeform: Shape 4127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9" name="Freeform: Shape 4128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0" name="Freeform: Shape 4129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1" name="Freeform: Shape 4130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2" name="Freeform: Shape 4131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3" name="Freeform: Shape 4132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4" name="Freeform: Shape 4133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5" name="Freeform: Shape 4134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6" name="Freeform: Shape 4135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7" name="Freeform: Shape 4136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8" name="Freeform: Shape 4137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9" name="Freeform: Shape 4138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0" name="Freeform: Shape 4139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1" name="Freeform: Shape 4140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2" name="Freeform: Shape 4141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3" name="Freeform: Shape 4142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4" name="Freeform: Shape 4143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5" name="Freeform: Shape 4144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6" name="Freeform: Shape 4145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7" name="Freeform: Shape 4146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8" name="Freeform: Shape 4147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9" name="Freeform: Shape 4148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0" name="Freeform: Shape 4149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1" name="Freeform: Shape 4150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2" name="Freeform: Shape 4151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3" name="Freeform: Shape 4152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4" name="Freeform: Shape 4153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5" name="Freeform: Shape 4154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6" name="Freeform: Shape 4155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7" name="Freeform: Shape 4156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8" name="Freeform: Shape 4157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9" name="Freeform: Shape 4158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0" name="Freeform: Shape 4159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1" name="Freeform: Shape 4160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2" name="Freeform: Shape 4161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3" name="Freeform: Shape 4162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4" name="Freeform: Shape 4163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5" name="Freeform: Shape 4164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6" name="Freeform: Shape 4165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7" name="Freeform: Shape 4166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8" name="Freeform: Shape 4167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9" name="Freeform: Shape 4168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0" name="Freeform: Shape 4169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1" name="Freeform: Shape 4170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2" name="Freeform: Shape 4171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3" name="Freeform: Shape 4172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4" name="Freeform: Shape 4173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5" name="Freeform: Shape 4174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6" name="Freeform: Shape 4175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7" name="Freeform: Shape 4176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8" name="Freeform: Shape 4177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9" name="Freeform: Shape 4178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0" name="Freeform: Shape 4179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1" name="Freeform: Shape 4180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2" name="Freeform: Shape 4181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3" name="Freeform: Shape 4182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4" name="Freeform: Shape 4183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5" name="Freeform: Shape 4184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6" name="Freeform: Shape 4185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7" name="Freeform: Shape 4186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8" name="Freeform: Shape 4187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9" name="Freeform: Shape 4188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0" name="Freeform: Shape 4189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1" name="Freeform: Shape 4190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2" name="Freeform: Shape 4191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3" name="Freeform: Shape 4192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4" name="Freeform: Shape 4193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5" name="Freeform: Shape 4194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6" name="Freeform: Shape 4195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7" name="Freeform: Shape 4196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8" name="Freeform: Shape 4197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9" name="Freeform: Shape 4198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0" name="Freeform: Shape 4199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1" name="Freeform: Shape 4200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2" name="Freeform: Shape 4201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3" name="Freeform: Shape 4202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4" name="Freeform: Shape 4203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5" name="Freeform: Shape 4204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6" name="Freeform: Shape 4205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7" name="Freeform: Shape 4206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8" name="Freeform: Shape 4207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9" name="Freeform: Shape 4208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0" name="Freeform: Shape 4209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1" name="Freeform: Shape 4210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2" name="Freeform: Shape 4211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3" name="Freeform: Shape 4212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4" name="Freeform: Shape 4213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5" name="Freeform: Shape 4214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6" name="Freeform: Shape 4215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7" name="Freeform: Shape 4216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8" name="Freeform: Shape 4217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9" name="Freeform: Shape 4218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0" name="Freeform: Shape 4219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1" name="Freeform: Shape 4220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2" name="Freeform: Shape 4221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3" name="Freeform: Shape 4222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4" name="Freeform: Shape 4223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5" name="Freeform: Shape 4224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6" name="Freeform: Shape 4225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7" name="Freeform: Shape 4226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8" name="Freeform: Shape 4227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9" name="Freeform: Shape 4228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0" name="Freeform: Shape 4229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1" name="Freeform: Shape 4230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2" name="Freeform: Shape 4231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3" name="Freeform: Shape 4232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4" name="Freeform: Shape 4233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5" name="Freeform: Shape 4234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6" name="Freeform: Shape 4235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7" name="Freeform: Shape 4236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8" name="Freeform: Shape 4237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9" name="Freeform: Shape 4238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0" name="Freeform: Shape 4239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1" name="Freeform: Shape 4240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2" name="Freeform: Shape 4241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3" name="Freeform: Shape 4242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4" name="Freeform: Shape 4243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5" name="Freeform: Shape 4244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6" name="Freeform: Shape 4245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7" name="Freeform: Shape 4246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8" name="Freeform: Shape 4247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9" name="Freeform: Shape 4248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0" name="Freeform: Shape 4249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1" name="Freeform: Shape 4250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2" name="Freeform: Shape 4251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3" name="Freeform: Shape 4252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4" name="Freeform: Shape 4253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5" name="Freeform: Shape 4254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6" name="Freeform: Shape 4255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7" name="Freeform: Shape 4256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8" name="Freeform: Shape 4257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9" name="Freeform: Shape 4258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0" name="Freeform: Shape 4259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1" name="Freeform: Shape 4260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2" name="Freeform: Shape 4261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3" name="Freeform: Shape 4262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4" name="Freeform: Shape 4263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5" name="Freeform: Shape 4264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6" name="Freeform: Shape 4265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7" name="Freeform: Shape 4266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8" name="Freeform: Shape 4267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9" name="Freeform: Shape 4268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0" name="Freeform: Shape 4269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1" name="Freeform: Shape 4270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2" name="Freeform: Shape 4271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3" name="Freeform: Shape 4272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4" name="Freeform: Shape 4273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5" name="Freeform: Shape 4274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6" name="Freeform: Shape 4275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7" name="Freeform: Shape 4276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8" name="Freeform: Shape 4277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9" name="Freeform: Shape 4278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0" name="Freeform: Shape 4279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1" name="Freeform: Shape 4280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2" name="Freeform: Shape 4281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3" name="Freeform: Shape 4282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4" name="Freeform: Shape 4283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5" name="Freeform: Shape 4284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6" name="Freeform: Shape 4285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383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B11F87-F363-4C97-AF87-5A70021FF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Zkoumaný vzorek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5DFD8-03CC-4E11-8D5A-DBDC97346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Všechna města ČR (s výjimkou Prahy) nad 10 000 obyvatel</a:t>
            </a:r>
          </a:p>
          <a:p>
            <a:r>
              <a:rPr lang="cs-CZ">
                <a:solidFill>
                  <a:schemeClr val="bg1"/>
                </a:solidFill>
              </a:rPr>
              <a:t>128 největších českých měst (problematická Olomouc – volební obvody)</a:t>
            </a:r>
          </a:p>
          <a:p>
            <a:endParaRPr lang="cs-CZ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Jména starostů z databáze Josefa Bernarda + vlastní výzkum </a:t>
            </a:r>
          </a:p>
          <a:p>
            <a:r>
              <a:rPr lang="cs-CZ">
                <a:solidFill>
                  <a:schemeClr val="bg1"/>
                </a:solidFill>
              </a:rPr>
              <a:t>Data z volby.cz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3936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5E888-41B1-560E-2C5F-901B7E94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1A7AC-BDBA-546F-4010-B82180BAD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2791EEB-68A3-7BD0-5A13-B67A7A270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47986"/>
            <a:ext cx="10905066" cy="436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30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1F6F54-BAB9-4BC2-A1B2-71CACF19B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21" y="396117"/>
            <a:ext cx="5217172" cy="1158857"/>
          </a:xfrm>
        </p:spPr>
        <p:txBody>
          <a:bodyPr anchor="b">
            <a:normAutofit/>
          </a:bodyPr>
          <a:lstStyle/>
          <a:p>
            <a:r>
              <a:rPr lang="cs-CZ" sz="3700" b="1">
                <a:solidFill>
                  <a:schemeClr val="bg1"/>
                </a:solidFill>
              </a:rPr>
              <a:t>Staros</a:t>
            </a:r>
            <a:r>
              <a:rPr lang="en-US" sz="3700" b="1">
                <a:solidFill>
                  <a:schemeClr val="bg1"/>
                </a:solidFill>
              </a:rPr>
              <a:t>te</a:t>
            </a:r>
            <a:r>
              <a:rPr lang="cs-CZ" sz="3700" b="1">
                <a:solidFill>
                  <a:schemeClr val="bg1"/>
                </a:solidFill>
              </a:rPr>
              <a:t>nský bonus v obecních volbách</a:t>
            </a:r>
          </a:p>
        </p:txBody>
      </p:sp>
      <p:sp>
        <p:nvSpPr>
          <p:cNvPr id="59" name="Graphic 212">
            <a:extLst>
              <a:ext uri="{FF2B5EF4-FFF2-40B4-BE49-F238E27FC236}">
                <a16:creationId xmlns:a16="http://schemas.microsoft.com/office/drawing/2014/main" id="{52D7FCC1-2D52-49CE-A986-EE6E0CA64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1258" y="619275"/>
            <a:ext cx="932200" cy="9322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1" name="Graphic 212">
            <a:extLst>
              <a:ext uri="{FF2B5EF4-FFF2-40B4-BE49-F238E27FC236}">
                <a16:creationId xmlns:a16="http://schemas.microsoft.com/office/drawing/2014/main" id="{28C3CACD-E5A7-4AAC-AE47-75CF7D30F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1258" y="619275"/>
            <a:ext cx="932200" cy="9322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9E73-4059-476E-824D-CF0A9EC66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520" y="1747592"/>
            <a:ext cx="5217173" cy="4351338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28/129 starostů si ve druhých volbách pohoršilo (asi 22 %)</a:t>
            </a:r>
          </a:p>
          <a:p>
            <a:r>
              <a:rPr lang="en-US">
                <a:solidFill>
                  <a:schemeClr val="bg1"/>
                </a:solidFill>
              </a:rPr>
              <a:t>2010 a </a:t>
            </a:r>
            <a:r>
              <a:rPr lang="cs-CZ">
                <a:solidFill>
                  <a:schemeClr val="bg1"/>
                </a:solidFill>
              </a:rPr>
              <a:t>2014 = nástup nových stran (ANO, STAN)</a:t>
            </a:r>
            <a:endParaRPr lang="en-US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oslabení pozice ČSSD a ODS 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A35C15A-135A-4FD3-BA11-A046CFA39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91531" y="1226111"/>
            <a:ext cx="1598829" cy="531293"/>
            <a:chOff x="6491531" y="1420258"/>
            <a:chExt cx="1598829" cy="531293"/>
          </a:xfrm>
          <a:solidFill>
            <a:schemeClr val="bg1"/>
          </a:solidFill>
        </p:grpSpPr>
        <p:grpSp>
          <p:nvGrpSpPr>
            <p:cNvPr id="64" name="Graphic 190">
              <a:extLst>
                <a:ext uri="{FF2B5EF4-FFF2-40B4-BE49-F238E27FC236}">
                  <a16:creationId xmlns:a16="http://schemas.microsoft.com/office/drawing/2014/main" id="{61E65A99-85A2-448D-AA1F-7690BD01A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127EC05-3250-408F-8F9F-A73F8B9B1D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E6D9B8D4-23BB-4CD2-A0FF-95423AFEB0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65" name="Graphic 190">
              <a:extLst>
                <a:ext uri="{FF2B5EF4-FFF2-40B4-BE49-F238E27FC236}">
                  <a16:creationId xmlns:a16="http://schemas.microsoft.com/office/drawing/2014/main" id="{91DC38B0-ED19-4BAC-A009-485461F23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A2C10C3-E625-41E2-8047-2AE4A87F3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F0340A9-BD8A-4ABB-9AC1-7A14DF22EE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315A98F-38C0-4941-88A6-887806DD7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040" y="3178270"/>
            <a:ext cx="6214124" cy="3060455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03AF83E4-4DE2-499C-9F36-0279E7E4F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154385" y="4452524"/>
            <a:ext cx="1443404" cy="1443428"/>
            <a:chOff x="10154385" y="4452524"/>
            <a:chExt cx="1443404" cy="1443428"/>
          </a:xfrm>
          <a:solidFill>
            <a:schemeClr val="bg1"/>
          </a:solidFill>
        </p:grpSpPr>
        <p:grpSp>
          <p:nvGrpSpPr>
            <p:cNvPr id="72" name="Graphic 4">
              <a:extLst>
                <a:ext uri="{FF2B5EF4-FFF2-40B4-BE49-F238E27FC236}">
                  <a16:creationId xmlns:a16="http://schemas.microsoft.com/office/drawing/2014/main" id="{0B09EB4D-4323-43F4-9970-42885A83A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BA9C6284-1137-47FE-9471-23CA824947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A00A6D3C-23F9-41D9-B891-14D8E2E98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8F8D96F5-1ED7-4891-8D8B-A24E72DA7C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0E9A3A72-EC37-423D-B309-A6487A86C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EBE630AB-13C0-44A2-80CA-C07483E934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B7768337-3D65-4FE5-8E1A-D79219E0A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968E4331-550E-4929-ACE8-D2ED2D6EA3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768D8817-CAEE-45BB-820E-A67C68D480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350A8C31-0139-4ABD-967A-139738E88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9855AEE1-1C1C-4832-8B4C-042F59E029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A41C5A32-BD0A-4457-9CF7-97467FA2B7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93C14A20-2E3C-49F8-AF55-C384FEB955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B167719-0D82-4ABF-9BC8-B073A84741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660582DE-E250-4561-9298-E4FADEB90F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820B635A-6E81-4D8A-98A3-141E57A6FF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3909A0ED-D070-4792-A2EE-CCEB6BA63C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4619A19C-3B55-4085-8668-458999628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87D16772-2B59-486E-BE47-65D591C088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1D6A06B8-1E4A-497F-B977-F78E5D7D00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55BC53AD-5249-4FB1-AB74-3F71AAEB5A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36F8561A-874A-48BB-BCC2-07F002ED4F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BA6B1B8F-9695-447F-BF2F-9010D40A07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454192F9-26C5-4212-BA60-CADA662AFE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BFBDA013-4858-422E-AE7A-614BF71FB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42BA261C-0C75-431D-9FD5-2C3AA241BE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0F8709D9-2655-4A39-9228-BCFCBF4122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9653F80B-5CF7-45EF-889B-FD0AAF4835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2A1DA86A-7442-4897-88A4-EDD18A01C5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39623279-A4CE-49AC-B5FA-CD224324BE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EB9D8B4D-1BE5-4CD9-A592-D0D3D76911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769A47A3-F5B7-4BF0-B920-21A62F96F7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6E5DCDE9-48A4-41BA-987D-CC72C62B36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0F51F840-3DBF-444E-BC79-718416C51D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DFD2B64-98D0-4E59-AE1F-693872F36D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CF09CB65-8B7E-426C-A3FE-DD20196FC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43149294-A5BC-4E62-A167-3CD55E05B3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DB99FCDF-C9A0-40F7-ABDE-7247B2238D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0CE59751-EC07-43C1-A5F5-AF5D30EBBE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4573CCF2-67F2-4BD1-A01C-1D064B908F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1C60C662-612D-485A-A50D-E938C6E499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048F63C-A2BB-4D89-9649-91EC2045C0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1C29F96C-43D4-4F0F-A76D-4CED9C610C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660107F-776B-455F-AC78-225F21B81D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EB1DB332-7265-477D-9A04-EDB3799DEA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EBBEFE2D-1654-40D8-A838-45728A1683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190211E2-64DF-4171-811B-B8A0CD87B9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F7CDCE8-8B48-4859-BDFE-FCB7BC6F58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B770A8C4-614E-4295-A937-718CC61B25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A699ADB6-675C-44B0-B96E-EDD7AC1F9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64875E98-2AA1-4001-90EA-2F3D9E017E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BEC7219-356F-4141-B57B-8BCD85BF77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564D4AAB-BB2C-4A77-BB45-94EEC66CD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CE9CF29A-81CA-4A03-8B04-55F5668826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52FEFF22-7798-4730-9C0B-EC7EAFCD01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00149276-D167-4D2B-93F1-FD2958302B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E7DC22D5-A39C-4789-A952-D891488772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7BA51EF1-15F0-4193-AB83-F8C8A64D62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3FB75ADB-F020-4C56-91C6-9AB462985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DBCE5CDF-BBF6-4E67-8CCE-9482D7EB4F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2138BABC-E51C-4F80-972E-CF44385C1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6B0C850-272E-4B08-8779-B872DCAA37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2EEE54AF-B9C2-494D-9E02-2F67FEF7A2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D21349A4-F7C9-492C-A658-EA9F7538B6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D88D1ED8-AC07-4621-9933-E10CE61220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FD21FCD-1DA9-45C2-9AB5-548EE0E6E6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C8BDD8CA-1442-470F-A5D3-FC8A87A103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B8DF094-690E-4C13-8284-7A7C97441A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FE0B926C-A114-444D-BA51-FECE28B03C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00BDE6CC-5F54-4752-ACC4-E3BCF2BEEA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6E28F857-CCD8-4222-84C0-A0B415E7BD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CD2687E0-0214-44E6-8BB1-34F6B7BA89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7F1236AA-FC17-487E-83B1-D71BCB2A87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623384AA-72EF-4BCF-9137-1944405836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1BD81D1B-2270-4FBE-B437-F0DBB8DDF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411E268-F8CA-4C78-82ED-DDCF28B0BE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D48F8732-5205-4843-A2EB-3E0EB18F9F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DC5966DA-8E1A-43FF-A1A4-C6879B4564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E3BEFD3E-662F-4B38-859E-093A14241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06C52F63-F17B-4356-A3AE-9707D93D29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85706A28-0822-4064-AD3E-2A1F4E1C9E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348A813F-1672-44DB-A207-F3494E7C28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6FC8AEBA-4BD5-4BB0-B004-A8B06B6A41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71ED8D8F-0325-426C-9257-1A5048211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FF054DF-85C2-466A-9D64-EB6D95AA82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2D01FA60-E77D-41EE-8228-CFB979E3D5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C8D6F02-E0C8-4EF5-9D41-E75C16C16E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BD111AAF-4EE4-4A89-84D2-4201F035D7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E8F4C133-3F54-4715-A7D6-4261B9A998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BAA2E6B-E393-45EA-8AE6-A775AA69CC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7DB4F953-9FE8-4B8D-A62B-CB20A7037A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9D918AF2-85FB-436F-99DB-622B076646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1F078C58-0893-4D64-B685-BCB70CAC62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AEDA3784-7618-477C-A8B0-36FA393D64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0AC49727-CA00-439E-82D4-B446B78965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6B67B441-65C8-4A53-968B-C56CB4086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94CEDDB5-CC85-4A9E-A73C-85D7B714F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0BF7883-770D-4CA2-BE01-C5F4B102B9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7DF07BC6-9560-430C-86FA-AFA6F7DF09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085920-7744-44C8-AF91-D2F16C997D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22308C0A-08FC-4AAA-87B2-1E57033E4A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B727BDA-993C-4BB5-8CED-8D50C55F7A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1BB192D1-56DC-4342-911C-7D80A9084D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337ADC5A-E225-4E91-B940-2DD15330E7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0D170CF5-349D-4588-8AD3-373D47A4EC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297A6982-5B80-4376-A9D2-C11E9B084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0B14F779-546D-4011-8459-2E8E34C505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35AE6943-22C6-405D-A071-F8EC29DAB0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2464DBFD-1DA1-456F-8427-CF66CD4C8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C9CA1114-00C4-448B-BF9A-9D70C709B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101A885-A4A8-4AFE-9905-E510D58C84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661E165D-4826-43AD-AD75-1C965A71A0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C1F2231A-5945-44AF-95E4-6D14529C86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1998F14A-698C-4220-92B8-2EC10C3561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496E0BBF-D595-4DAE-91C6-4EB179C693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E31F1BC0-CB0A-4386-BE5E-7972AFB050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B1575BDE-4CFA-4FAD-9F64-692A6DBFF5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D32D2E3-5D5B-4751-A477-A26860AC17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92009233-25F1-4029-B170-318CBBA00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CCBFA5E5-8384-4D58-BD73-BA36E23E8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3ACBBAC3-185E-4C28-81AB-C9BE2A88DE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225AF996-F3FB-4AF2-B954-BDF79069E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E10B0127-17D3-4B62-8708-9558A79455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A36A9D1B-B750-446F-99FF-E3280E32AD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C078DB92-DE53-4BEC-BBD4-B5966EAA16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7334AD7D-F850-4E92-89F9-49EE6E3AA7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14D983A3-96A9-4BB8-90D5-93B0E625F8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43A1FFE3-BB5F-4455-B23F-DA56AE791E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C34E69E0-4115-4CAA-86FB-1D5A8830D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E5707C7C-BEB2-4920-9D44-8AF218FFB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D95D2E5E-6D1E-43FC-A231-E28A08296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DB511D52-FE0D-4F8D-AC2F-6806904C67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E4D31CC7-D38B-4566-A6F9-5CB84EEAAD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48116577-FA2A-434D-83D4-213A1497D2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02288414-AA9B-4065-A506-AE5ED2ABC5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92EAF5E5-70A0-4FE6-B906-6BCF9C49F7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3DA12971-2CD2-4DE8-8B05-8B11B5614B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B9486073-CABC-45A3-B442-5959E5CE6D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3EEB7953-85A2-4391-931C-CE88AC0532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1BF2EBC9-4A08-4A35-8C75-15E51BA0AB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1686BEF1-7F1A-40F6-BC3F-24221ACECC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5D2D2281-DA3F-41A6-B56E-2EE507826A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B1EBA419-056B-478C-A25C-B349F4DDD9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3DE38383-61B3-4E4E-B781-1C7DA04D65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F62AD048-154B-4830-A46F-263BA35AA7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636A730F-15EE-440C-84B5-0541AE9546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1AF286F-6D0E-447F-B4D1-24729E0D62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36F64061-98E4-477D-BABF-CC6BA8D676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1C601616-D38B-4ED2-BD55-F5AEA36AB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E0593B16-48EE-41A8-B4AF-E03A74CBB8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26B2406B-8A3A-4381-8D69-1178F16C4D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DF1F792D-BA16-4D8F-99C3-E5E6959A51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AA77D5AF-6FFE-4577-BC40-BA19023071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08F16A01-2EE8-4E4F-83CD-2000577D1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8ACB7FF-8D64-44A2-8571-7DB441D97E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E15E0D81-20B6-4D4C-9B7C-4D5A01B6AA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8F687395-0ADA-4504-B6D0-D55493AB66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94D99C3F-4701-403D-A69E-EE345B0E41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0C6D9CF1-A535-4742-B2CF-B61ADC55ED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E9EB265F-CF4E-4485-88F1-AE3CE1BE37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9B354D37-6517-4AF4-8195-9A7B43D20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2A3087FA-3C5B-4898-9FE2-633DAA0B74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C8D7AB32-147E-4110-ABBE-7F1FB68942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42ED17E-A6FC-4BC6-B7FE-EF9BC5B151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4610CFBC-B173-4CBE-BBD7-7E859FCAB0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7578019C-8AAF-4A81-84C4-155EB43FAF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46936191-0661-4BD8-9A61-D00FAC97DF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F7BC1D8F-F88B-4A19-B640-8DCC739927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7D77817-943A-4D8A-82EE-C309FC9FF0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BF86E220-D031-40B7-B3A2-0C723E3A91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73" name="Graphic 4">
              <a:extLst>
                <a:ext uri="{FF2B5EF4-FFF2-40B4-BE49-F238E27FC236}">
                  <a16:creationId xmlns:a16="http://schemas.microsoft.com/office/drawing/2014/main" id="{226E1D80-1BFB-4A13-8F3C-94D54398C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DCC1C21-CB11-4506-90E4-37DCD97AF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8177170-8FD3-4752-B1DB-0186ADF9B1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CAA5FB4-9073-4612-99F5-95E1C6D067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E021324-18DD-4114-8992-9652707C16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ECBC33B-D8EB-4804-9EA3-57C07B57C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D03927C7-0E45-4B61-844A-4A626FDF6A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AC6AF6E8-E748-47F7-B35C-567D5FBA6C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C671E5-B299-470C-9C7A-A50106E51B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410EBDF-623D-41EF-82A4-9FB938A7B6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6F866F8-B429-471B-9C2B-051BDCBAF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83B4FBD-06C8-4D5D-B0D9-755E4CD1A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DE3FD149-0B2F-4DA0-9721-59B9FEE8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D26DB48-036E-4616-BA8B-C606A7B58B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D6F6275-06AB-4316-B8C4-927E53487C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E8CABF3-9C76-46A0-8DE9-F055C94A93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01A12ED9-6299-4ABD-9827-DD52FE22B2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C0ADA37A-E396-4F92-AB19-D6994E0DD5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6A96001A-BD0F-4CF9-A22B-545ED4F863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D9ACB13-4C6C-4347-9F65-1309B33A1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F17BE4A-72F8-4529-8558-E62103AEA7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06708C3-D03F-4605-8C6F-AE8EDA083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520ADFA-68AE-4CE4-913A-F070A2817D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C6C63AD-C87A-403E-ADB5-4EDD034438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9370EAC6-89F0-4826-90D1-E55C334479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1FB61DD4-AB7B-417A-AE96-B1D9CBAC10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B4AD18D2-11BA-4192-9845-206C033F3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5892E2D-483A-4C0A-87C7-6FFA2EB5E2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A4037ACD-005D-4907-942F-D565AF6C83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AA8FD84E-39BE-456B-84C5-E03698AAC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2FC47C2-6EF5-4D17-8703-527F28609C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DD29BC8A-00E1-481E-8BA4-1AA7F4AA12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5AF6ABE5-726A-495B-A832-3851CB9115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F8E250A7-0600-440B-BEBC-61B2D4D7B1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CC36BEB1-881D-4496-AD7F-1CC4B46FA5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1DFE25-AF37-409C-B032-5F47D7150F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39AF97A7-FC44-49BF-ABD1-59DB48B898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3939D792-9C64-48CF-8607-C7873A563A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2F69E48F-45D8-4A8A-A101-5DF775A539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EE47C3F3-8AC5-414F-8E20-25DA306C55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F09CB222-24C1-414A-B56E-EA3617D05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FC26844-A93E-4C55-8619-F58615B4A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3EA8BA8A-4848-4084-A841-501CECF285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34BC148C-3116-4C75-89DF-2BF348429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91F3F7CB-7B69-49A3-A09E-D20648831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8072F8C-2347-472F-9D9A-F5511BA401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322C76E0-8D4F-4788-9856-B1AB15B209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63A9EC23-E263-4098-AC45-E628E1A297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72211D0-3733-443C-999F-6CE736381C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EC069AD-6364-4585-A8F1-931648A1BF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9361719-49F1-40E3-9ABA-2FE9D78364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737F2D47-03EF-4AE6-ABB9-36506DF5A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2554F257-3BD2-493C-A5F1-FCC2C64C35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D297D55-4523-4CE1-9A0F-3EA6B27F79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05D1D96-783B-407F-BF8C-B0773589EB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95D03B3C-A55A-4738-A6FF-8F2DA5B99E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D41CE56E-C4C8-427A-9E82-C1EEF78E84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2359086-D108-47DE-B6EA-0BEE1835D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FA49818-F2EA-427C-B93C-15E320DA1B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435C1E1-0D80-4B30-8CAC-C6EDE1DE7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0FCB137-01B0-4770-AFC3-003DF7897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D03298B-8D34-487C-9DF0-DB9AC83071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698B28F-FFEF-44BA-B657-E59F80990F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900A4B40-BCFB-46E4-AE4F-FCC5C65091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14CE6AE-7FAB-4A5D-8EA2-861CAF598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F0F3D4A-D39F-48EE-934D-C73834DC56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09B630BB-5848-4C72-9F5A-FC8EBE7A6B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662A334-5814-480B-861F-17661B60F7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C0FC730-550F-42A2-AE79-EEA30B11C7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03054F4A-43DC-46A1-89D0-87DA8F3157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5F66EF36-2C9F-49B2-B972-1BA82C8F36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47955EF8-6501-4579-B85F-DE5C0815FF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E0BA4174-EBEB-40DA-8B1D-6A7851E38C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0512C7C-98D6-45AD-8CA4-1BEB01262D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16CB557-0CE9-4015-A920-C6766A0664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5EA7B3B4-3BF2-4B69-B300-5D86CCB0A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D887DF00-5D34-4A8B-9A84-C40D336238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EADE921C-83B0-4521-916F-E7EC5CFDAD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5CEDA6FA-EB55-47AE-A005-BF546085C1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DAC0C40-EF50-4632-B781-ACDAE95AF3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582AAB43-E3D9-4272-8809-5F70B30206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28C7D300-E0BD-4C12-92B1-0801266F02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CCA3ED35-2344-4402-B61B-3932E69457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49146BF-06FF-41BB-BDD3-B80BABB3AA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393A6A5F-F75B-4BBC-AADC-A84DA758EE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7B21059-EA9B-4329-968B-81F7966D27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BFF9C99F-41B4-4789-934B-8BF03EA94E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C180277F-7E18-4896-AE91-960B379D2C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C95FE437-DA37-44C9-B975-96C6DD9DE0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2A5369E-5DB7-4854-BBEC-D043F3A5F2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B6B0D6D9-913A-4804-83B5-5A9858F570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9B4FACF-EF13-4EFA-86D3-D5B2B6703A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7BD767A9-D2A3-4942-B654-34DDDFD60B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C97F02F-13B9-4D7E-B916-BC8713CC0D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99C0654B-0803-40FA-BF28-D8EA65F58C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D44F31B6-3657-4241-A94E-EEDBFF0C98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3557624B-3CCB-43DA-998B-B1EC599C75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5B0CCD4-215D-456D-808C-F96ABB74D3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E4E038E-23E6-43BE-9A3B-523A28DF73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686F1FD-4135-414B-8575-ED97CC8DBF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36FBC8D5-B3FE-4E26-8B4F-5D5668A8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33A60C97-778A-4251-A66B-49769F0C2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0CC04E3B-2AC3-4A7B-A425-DDABEA8AF3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EF7D0E1-459C-4A15-9F05-545F6430B6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D5797445-BFB3-4EB2-8B44-4BF2C9E915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27FB1FC-477D-45B3-82B0-0F49364698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D94CF442-4FF2-41B3-8870-097DBAF46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A24927C8-A42E-4B8D-84A4-50A58968B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5379CB96-0D3A-4582-8650-A909955BA3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531F84F2-CE93-4841-9AA6-BC9E355796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D1BED9D2-07EF-452E-AFA1-9A1E80AE24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2C75A1A5-0A11-42EA-AF4E-FF52721258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4275A1C7-FA96-4BBB-A7EF-A7ED02814E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8CA8B3B4-73BE-41D5-900B-42FBF6AA72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B0264B0D-E150-4641-BBB1-58080670EE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BCC2D199-EF36-4077-A50C-D9FC99331B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6DCCA13-7F75-46F9-97B3-A9DA4C2173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56C76EEB-75A4-418F-9FE0-CC513BC3C2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E952CEF-EC1B-4714-8900-D2DFAEF30F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B899198-ADCC-4613-957B-7A40B17B15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581AF7F-95DB-4163-B608-C04A61FB92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5616F834-835A-42B4-B51B-5AD285E283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EF598AFA-5F8F-4191-8881-1DE91BB2B0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6623A080-F2C6-4664-B99C-99A9C287B4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30E7091-D82F-490A-8F32-DE8745212E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2B340B39-E421-434F-AF1A-DAD7E7802D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C2ED568-9809-4A18-A06A-87018A987E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A6C26F4B-6369-4557-B6D4-A1B448B127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42CEA830-FB77-4EA5-9BAB-64B6F500F3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E5A9B88C-3ADF-40D8-9E9B-42439F8520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CC9DEE2F-0410-4B1A-BED8-D1371CE8B4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8A66E75A-959E-436D-B1F1-DBD1E460E1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B35526DB-3749-43FA-84BA-E73EE1D1DB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6503C90B-19EF-4925-A08A-AE40956A2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98692DC-F401-45BC-ABC7-421F3391C3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8629B1A4-7BFC-4F45-9FAD-BB035C4E47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2F92592-AB8B-4732-BEE7-3E2B830EA3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C3644DC-02D1-43FF-8ED1-0ECBBA4B3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DC12AE3-E70C-4CD8-9A74-7567F99C46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0E0DDE12-8B48-4D21-8863-06298ED8B8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C611F1DE-AF40-48FC-8A1E-0A175D439E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4C2CAED-22FC-4450-8BBC-7811F7DF9B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F89E6B45-A41C-4735-A7F5-E4EFD5DCFD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4BFE35C-5487-42E8-AC30-01FC1E4F51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575E1A5-C3CB-4081-A394-36172B7DB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C9C6DF24-803A-44A1-B29A-B90297D393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22A7B096-566C-4312-AF19-D9A3B6BC0E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8B429767-12DD-4020-BC3E-9944CF36F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FF510776-417B-4B74-9082-ED3915450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FEF51D3D-E951-49CE-BCE4-D444BEF6B2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27BA73E-E784-4961-884D-F507DDE38A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849019E-0178-4A1C-A5D8-DC3DFC572B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0B49676D-9D41-4B2D-8FF9-69AC31CFDC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6BDFE3E8-9647-4400-B019-8EDD4E688B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EDD57B95-ED61-4561-9ADF-38126BADCE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3744F230-BFBA-41B0-9FE2-481D1EAFFF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C32022D3-12E0-4BC1-8085-D6CBF3CDD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1AED37F-874A-4B21-A522-FEBCB38F4C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BB466E2-3497-4A3B-8777-FAA0AAEE2B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A924D178-36E4-4E29-86E8-7716F3B4A7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D0DF84E5-BB3D-4120-8FD3-98ECDA31BB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E5B29635-10AC-481E-A2DE-80E9DE6128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AAB430CA-3259-463F-85F9-B6E180323A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EF18909-FC9F-4845-B1DC-027E82B21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EFCE2389-D574-49C1-89EB-D8C7308883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D44B35A5-5216-45FC-8F0F-D80E383B42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470F10A-F708-41AA-A910-5C288B3556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CD73E13B-910B-40D2-B53F-6614C098B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8267FC95-0200-40B3-B043-D33BEA60D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9F14022C-37CD-4CDD-ACD1-86161EF001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8833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411823-A0C4-4EAD-9486-76AD319F9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>
                <a:solidFill>
                  <a:srgbClr val="FFFFFF"/>
                </a:solidFill>
              </a:rPr>
              <a:t>Starostové, s</a:t>
            </a:r>
            <a:r>
              <a:rPr lang="cs-CZ" sz="4800" b="1">
                <a:solidFill>
                  <a:srgbClr val="FFFFFF"/>
                </a:solidFill>
              </a:rPr>
              <a:t>tarostenský bonus</a:t>
            </a:r>
            <a:r>
              <a:rPr lang="en-US" sz="4800" b="1">
                <a:solidFill>
                  <a:srgbClr val="FFFFFF"/>
                </a:solidFill>
              </a:rPr>
              <a:t> atd.</a:t>
            </a:r>
            <a:endParaRPr lang="cs-CZ" sz="4800" b="1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6462BBF-DB44-48D1-95FB-024F9FE55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cs-CZ" dirty="0"/>
              <a:t>IPS 202</a:t>
            </a:r>
            <a:r>
              <a:rPr lang="en-US" dirty="0"/>
              <a:t>4</a:t>
            </a:r>
            <a:r>
              <a:rPr lang="cs-CZ" dirty="0"/>
              <a:t>/202</a:t>
            </a:r>
            <a:r>
              <a:rPr lang="en-US" dirty="0"/>
              <a:t>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832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E58A420-18FC-4A44-93DC-2A3C5C477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200" b="1" kern="1200" dirty="0">
                <a:latin typeface="+mj-lt"/>
                <a:ea typeface="+mj-ea"/>
                <a:cs typeface="+mj-cs"/>
              </a:rPr>
              <a:t>Procentuální zisky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latin typeface="+mj-lt"/>
                <a:ea typeface="+mj-ea"/>
                <a:cs typeface="+mj-cs"/>
              </a:rPr>
              <a:t>starostů</a:t>
            </a:r>
            <a:endParaRPr lang="en-US" sz="32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B2EC7-9F37-8D8F-2F60-FBE396773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04919" cy="4351338"/>
          </a:xfrm>
        </p:spPr>
        <p:txBody>
          <a:bodyPr>
            <a:normAutofit/>
          </a:bodyPr>
          <a:lstStyle/>
          <a:p>
            <a:r>
              <a:rPr lang="en-US" sz="2000" dirty="0" err="1"/>
              <a:t>Propady</a:t>
            </a:r>
            <a:r>
              <a:rPr lang="en-US" sz="2000" dirty="0"/>
              <a:t> </a:t>
            </a:r>
            <a:r>
              <a:rPr lang="en-US" sz="2000" dirty="0" err="1"/>
              <a:t>nejsou</a:t>
            </a:r>
            <a:r>
              <a:rPr lang="en-US" sz="2000" dirty="0"/>
              <a:t> </a:t>
            </a:r>
            <a:r>
              <a:rPr lang="en-US" sz="2000" dirty="0" err="1"/>
              <a:t>tak</a:t>
            </a:r>
            <a:r>
              <a:rPr lang="en-US" sz="2000" dirty="0"/>
              <a:t> </a:t>
            </a:r>
            <a:r>
              <a:rPr lang="en-US" sz="2000" dirty="0" err="1"/>
              <a:t>vysoké</a:t>
            </a:r>
            <a:r>
              <a:rPr lang="en-US" sz="2000" dirty="0"/>
              <a:t>,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nárůsty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Hned</a:t>
            </a:r>
            <a:r>
              <a:rPr lang="en-US" sz="2000" dirty="0"/>
              <a:t> 11 </a:t>
            </a:r>
            <a:r>
              <a:rPr lang="en-US" sz="2000" dirty="0" err="1"/>
              <a:t>starostů</a:t>
            </a:r>
            <a:r>
              <a:rPr lang="en-US" sz="2000" dirty="0"/>
              <a:t> </a:t>
            </a:r>
            <a:r>
              <a:rPr lang="en-US" sz="2000" dirty="0" err="1"/>
              <a:t>zaznamenalo</a:t>
            </a:r>
            <a:r>
              <a:rPr lang="en-US" sz="2000" dirty="0"/>
              <a:t> </a:t>
            </a:r>
            <a:r>
              <a:rPr lang="en-US" sz="2000" dirty="0" err="1"/>
              <a:t>nárůst</a:t>
            </a:r>
            <a:r>
              <a:rPr lang="en-US" sz="2000" dirty="0"/>
              <a:t> </a:t>
            </a:r>
            <a:r>
              <a:rPr lang="en-US" sz="2000" dirty="0" err="1"/>
              <a:t>počtu</a:t>
            </a:r>
            <a:r>
              <a:rPr lang="en-US" sz="2000" dirty="0"/>
              <a:t> </a:t>
            </a:r>
            <a:r>
              <a:rPr lang="en-US" sz="2000" dirty="0" err="1"/>
              <a:t>hlasů</a:t>
            </a:r>
            <a:r>
              <a:rPr lang="en-US" sz="2000" dirty="0"/>
              <a:t> o vice </a:t>
            </a:r>
            <a:r>
              <a:rPr lang="en-US" sz="2000" dirty="0" err="1"/>
              <a:t>než</a:t>
            </a:r>
            <a:r>
              <a:rPr lang="en-US" sz="2000" dirty="0"/>
              <a:t> 100 %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err="1"/>
              <a:t>Nejvyšší</a:t>
            </a:r>
            <a:r>
              <a:rPr lang="en-US" sz="2000" dirty="0"/>
              <a:t> </a:t>
            </a:r>
            <a:r>
              <a:rPr lang="en-US" sz="2000" dirty="0" err="1"/>
              <a:t>nárůsty</a:t>
            </a:r>
            <a:r>
              <a:rPr lang="en-US" sz="2000" dirty="0"/>
              <a:t>:</a:t>
            </a:r>
          </a:p>
          <a:p>
            <a:pPr lvl="1"/>
            <a:r>
              <a:rPr lang="en-US" sz="1600" dirty="0"/>
              <a:t>Josef </a:t>
            </a:r>
            <a:r>
              <a:rPr lang="en-US" sz="1600" dirty="0" err="1"/>
              <a:t>Pátek</a:t>
            </a:r>
            <a:r>
              <a:rPr lang="en-US" sz="1600" dirty="0"/>
              <a:t>, ODS (2014, </a:t>
            </a:r>
            <a:r>
              <a:rPr lang="en-US" sz="1600" dirty="0" err="1"/>
              <a:t>Čelákovice</a:t>
            </a:r>
            <a:r>
              <a:rPr lang="en-US" sz="1600" dirty="0"/>
              <a:t>): 154 %</a:t>
            </a:r>
          </a:p>
          <a:p>
            <a:pPr lvl="1"/>
            <a:r>
              <a:rPr lang="en-US" sz="1600" dirty="0" err="1"/>
              <a:t>Vít</a:t>
            </a:r>
            <a:r>
              <a:rPr lang="en-US" sz="1600" dirty="0"/>
              <a:t> </a:t>
            </a:r>
            <a:r>
              <a:rPr lang="en-US" sz="1600" dirty="0" err="1"/>
              <a:t>Rakušan</a:t>
            </a:r>
            <a:r>
              <a:rPr lang="en-US" sz="1600" dirty="0"/>
              <a:t>, STAN (2014, </a:t>
            </a:r>
            <a:r>
              <a:rPr lang="en-US" sz="1600" dirty="0" err="1"/>
              <a:t>Kolín</a:t>
            </a:r>
            <a:r>
              <a:rPr lang="en-US" sz="1600" dirty="0"/>
              <a:t>): 157 %</a:t>
            </a:r>
          </a:p>
          <a:p>
            <a:pPr lvl="1"/>
            <a:r>
              <a:rPr lang="en-US" sz="1600" dirty="0"/>
              <a:t>Jan Birke, ČSSD (2010, </a:t>
            </a:r>
            <a:r>
              <a:rPr lang="en-US" sz="1600" dirty="0" err="1"/>
              <a:t>Náchod</a:t>
            </a:r>
            <a:r>
              <a:rPr lang="en-US" sz="1600" dirty="0"/>
              <a:t>): 269 %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6F2D591-F455-50DE-868B-082A3FFF16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226C806-605B-B745-3A78-DB185DED7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627" y="1619075"/>
            <a:ext cx="6694746" cy="349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6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3FA5B-F19B-4689-ACDC-18F9FB33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Limity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D23D5-E9DF-47AB-BD72-76E1A4A1A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471357" cy="4351338"/>
          </a:xfrm>
        </p:spPr>
        <p:txBody>
          <a:bodyPr>
            <a:normAutofit lnSpcReduction="10000"/>
          </a:bodyPr>
          <a:lstStyle/>
          <a:p>
            <a:r>
              <a:rPr lang="cs-CZ" sz="1800" dirty="0">
                <a:solidFill>
                  <a:schemeClr val="bg1"/>
                </a:solidFill>
              </a:rPr>
              <a:t>Silně se projevuje nástup nových stran a hnutí</a:t>
            </a:r>
          </a:p>
          <a:p>
            <a:pPr lvl="1"/>
            <a:r>
              <a:rPr lang="cs-CZ" sz="1800" dirty="0">
                <a:solidFill>
                  <a:schemeClr val="bg1"/>
                </a:solidFill>
              </a:rPr>
              <a:t>Jakmile se voleb v obci zúčastní byť jen jedna konkurenceschopná kandidátka navíc, výrazně to zamíchá výsledky</a:t>
            </a:r>
          </a:p>
          <a:p>
            <a:pPr lvl="1"/>
            <a:endParaRPr lang="cs-CZ" sz="1800" dirty="0">
              <a:solidFill>
                <a:schemeClr val="bg1"/>
              </a:solidFill>
            </a:endParaRPr>
          </a:p>
          <a:p>
            <a:r>
              <a:rPr lang="cs-CZ" sz="1800" dirty="0">
                <a:solidFill>
                  <a:schemeClr val="bg1"/>
                </a:solidFill>
              </a:rPr>
              <a:t>Koncept sleduje starostovu kandidátní listinu a ne politickou stranu</a:t>
            </a:r>
          </a:p>
          <a:p>
            <a:pPr lvl="1"/>
            <a:r>
              <a:rPr lang="cs-CZ" sz="1800" dirty="0">
                <a:solidFill>
                  <a:schemeClr val="bg1"/>
                </a:solidFill>
              </a:rPr>
              <a:t>Juraj Thoma v roce 2010 opustil ODS a kandidoval za Občané pro Budějovice </a:t>
            </a:r>
          </a:p>
          <a:p>
            <a:pPr lvl="1"/>
            <a:r>
              <a:rPr lang="cs-CZ" sz="1800" dirty="0">
                <a:solidFill>
                  <a:schemeClr val="bg1"/>
                </a:solidFill>
              </a:rPr>
              <a:t>Velký přesun starostů bez stranické příslušnosti k STAN</a:t>
            </a:r>
          </a:p>
          <a:p>
            <a:pPr lvl="1"/>
            <a:endParaRPr lang="cs-CZ" sz="1800" dirty="0">
              <a:solidFill>
                <a:schemeClr val="bg1"/>
              </a:solidFill>
            </a:endParaRPr>
          </a:p>
          <a:p>
            <a:r>
              <a:rPr lang="cs-CZ" sz="1800" dirty="0">
                <a:solidFill>
                  <a:schemeClr val="bg1"/>
                </a:solidFill>
              </a:rPr>
              <a:t>Nezachycuje konkurenceschopnost kandidátních listin</a:t>
            </a:r>
            <a:endParaRPr lang="en-US" sz="1800" dirty="0">
              <a:solidFill>
                <a:schemeClr val="bg1"/>
              </a:solidFill>
            </a:endParaRP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V </a:t>
            </a:r>
            <a:r>
              <a:rPr lang="en-US" sz="1800" dirty="0" err="1">
                <a:solidFill>
                  <a:schemeClr val="bg1"/>
                </a:solidFill>
              </a:rPr>
              <a:t>jednom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městě</a:t>
            </a:r>
            <a:r>
              <a:rPr lang="en-US" sz="1800" dirty="0">
                <a:solidFill>
                  <a:schemeClr val="bg1"/>
                </a:solidFill>
              </a:rPr>
              <a:t> může </a:t>
            </a:r>
            <a:r>
              <a:rPr lang="en-US" sz="1800" dirty="0" err="1">
                <a:solidFill>
                  <a:schemeClr val="bg1"/>
                </a:solidFill>
              </a:rPr>
              <a:t>soutěžit</a:t>
            </a:r>
            <a:r>
              <a:rPr lang="en-US" sz="1800" dirty="0">
                <a:solidFill>
                  <a:schemeClr val="bg1"/>
                </a:solidFill>
              </a:rPr>
              <a:t> 5 </a:t>
            </a:r>
            <a:r>
              <a:rPr lang="en-US" sz="1800" dirty="0" err="1">
                <a:solidFill>
                  <a:schemeClr val="bg1"/>
                </a:solidFill>
              </a:rPr>
              <a:t>silných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kandidátek</a:t>
            </a:r>
            <a:r>
              <a:rPr lang="en-US" sz="1800" dirty="0">
                <a:solidFill>
                  <a:schemeClr val="bg1"/>
                </a:solidFill>
              </a:rPr>
              <a:t> a v </a:t>
            </a:r>
            <a:r>
              <a:rPr lang="en-US" sz="1800" dirty="0" err="1">
                <a:solidFill>
                  <a:schemeClr val="bg1"/>
                </a:solidFill>
              </a:rPr>
              <a:t>jiném</a:t>
            </a:r>
            <a:r>
              <a:rPr lang="en-US" sz="1800" dirty="0">
                <a:solidFill>
                  <a:schemeClr val="bg1"/>
                </a:solidFill>
              </a:rPr>
              <a:t> 2</a:t>
            </a:r>
            <a:endParaRPr lang="cs-CZ" sz="1800" dirty="0">
              <a:solidFill>
                <a:schemeClr val="bg1"/>
              </a:solidFill>
            </a:endParaRPr>
          </a:p>
          <a:p>
            <a:pPr lvl="1"/>
            <a:endParaRPr lang="cs-CZ" sz="1100" dirty="0">
              <a:solidFill>
                <a:schemeClr val="bg1"/>
              </a:solidFill>
            </a:endParaRPr>
          </a:p>
          <a:p>
            <a:endParaRPr lang="cs-CZ" sz="1100" dirty="0">
              <a:solidFill>
                <a:schemeClr val="bg1"/>
              </a:solidFill>
            </a:endParaRP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479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54AA8C-BCBC-4F15-B0D2-50992809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rgbClr val="FFFFFF"/>
                </a:solidFill>
              </a:rPr>
              <a:t>Co to je?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4E5516-A203-48A1-9820-76E6F8220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US" sz="2400" dirty="0" err="1"/>
              <a:t>Srovnání</a:t>
            </a:r>
            <a:r>
              <a:rPr lang="en-US" sz="2400" dirty="0"/>
              <a:t> </a:t>
            </a:r>
            <a:r>
              <a:rPr lang="en-US" sz="2400" dirty="0" err="1"/>
              <a:t>počtu</a:t>
            </a:r>
            <a:r>
              <a:rPr lang="en-US" sz="2400" dirty="0"/>
              <a:t> </a:t>
            </a:r>
            <a:r>
              <a:rPr lang="en-US" sz="2400" dirty="0" err="1"/>
              <a:t>hlasů</a:t>
            </a:r>
            <a:r>
              <a:rPr lang="en-US" sz="2400" dirty="0"/>
              <a:t> </a:t>
            </a:r>
            <a:r>
              <a:rPr lang="en-US" sz="2400" dirty="0" err="1"/>
              <a:t>starosty</a:t>
            </a:r>
            <a:r>
              <a:rPr lang="en-US" sz="2400" dirty="0"/>
              <a:t> v jeho </a:t>
            </a:r>
            <a:r>
              <a:rPr lang="en-US" sz="2400" dirty="0" err="1"/>
              <a:t>prvních</a:t>
            </a:r>
            <a:r>
              <a:rPr lang="en-US" sz="2400" dirty="0"/>
              <a:t> a </a:t>
            </a:r>
            <a:r>
              <a:rPr lang="en-US" sz="2400" dirty="0" err="1"/>
              <a:t>druhých</a:t>
            </a:r>
            <a:r>
              <a:rPr lang="en-US" sz="2400" dirty="0"/>
              <a:t> </a:t>
            </a:r>
            <a:r>
              <a:rPr lang="en-US" sz="2400" dirty="0" err="1"/>
              <a:t>volbách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Vychází</a:t>
            </a:r>
            <a:r>
              <a:rPr lang="en-US" sz="2400" dirty="0"/>
              <a:t> z </a:t>
            </a:r>
            <a:r>
              <a:rPr lang="en-US" sz="2400" dirty="0" err="1"/>
              <a:t>konceptu</a:t>
            </a:r>
            <a:r>
              <a:rPr lang="en-US" sz="2400" dirty="0"/>
              <a:t> </a:t>
            </a:r>
            <a:r>
              <a:rPr lang="en-US" sz="2400" b="1" dirty="0"/>
              <a:t>Incumbency advantage</a:t>
            </a:r>
          </a:p>
          <a:p>
            <a:pPr lvl="1"/>
            <a:r>
              <a:rPr lang="en-US" dirty="0" err="1"/>
              <a:t>Výhoda</a:t>
            </a:r>
            <a:r>
              <a:rPr lang="en-US" dirty="0"/>
              <a:t> </a:t>
            </a:r>
            <a:r>
              <a:rPr lang="en-US" dirty="0" err="1"/>
              <a:t>obhájce</a:t>
            </a:r>
            <a:r>
              <a:rPr lang="en-US" dirty="0"/>
              <a:t>/</a:t>
            </a:r>
            <a:r>
              <a:rPr lang="en-US" dirty="0" err="1"/>
              <a:t>inkumbenční</a:t>
            </a:r>
            <a:r>
              <a:rPr lang="en-US" dirty="0"/>
              <a:t> </a:t>
            </a:r>
            <a:r>
              <a:rPr lang="en-US" dirty="0" err="1"/>
              <a:t>efekt</a:t>
            </a:r>
            <a:endParaRPr lang="en-US" dirty="0"/>
          </a:p>
          <a:p>
            <a:pPr lvl="1"/>
            <a:r>
              <a:rPr lang="en-US" dirty="0" err="1"/>
              <a:t>Pochází</a:t>
            </a:r>
            <a:r>
              <a:rPr lang="en-US" dirty="0"/>
              <a:t> z </a:t>
            </a:r>
            <a:r>
              <a:rPr lang="en-US" dirty="0" err="1"/>
              <a:t>prostředí</a:t>
            </a:r>
            <a:r>
              <a:rPr lang="en-US" dirty="0"/>
              <a:t> </a:t>
            </a:r>
            <a:r>
              <a:rPr lang="en-US" dirty="0" err="1"/>
              <a:t>amerických</a:t>
            </a:r>
            <a:r>
              <a:rPr lang="en-US" dirty="0"/>
              <a:t> </a:t>
            </a:r>
            <a:r>
              <a:rPr lang="en-US" dirty="0" err="1"/>
              <a:t>prezidentských</a:t>
            </a:r>
            <a:r>
              <a:rPr lang="en-US" dirty="0"/>
              <a:t> </a:t>
            </a:r>
            <a:r>
              <a:rPr lang="en-US" dirty="0" err="1"/>
              <a:t>voleb</a:t>
            </a:r>
            <a:endParaRPr lang="en-US" dirty="0"/>
          </a:p>
          <a:p>
            <a:pPr lvl="2"/>
            <a:r>
              <a:rPr lang="en-US" sz="2400" dirty="0" err="1"/>
              <a:t>Obhajující</a:t>
            </a:r>
            <a:r>
              <a:rPr lang="en-US" sz="2400" dirty="0"/>
              <a:t> president má </a:t>
            </a:r>
            <a:r>
              <a:rPr lang="en-US" sz="2400" dirty="0" err="1"/>
              <a:t>výhodu</a:t>
            </a:r>
            <a:r>
              <a:rPr lang="en-US" sz="2400" dirty="0"/>
              <a:t> </a:t>
            </a:r>
            <a:r>
              <a:rPr lang="en-US" sz="2400" dirty="0" err="1"/>
              <a:t>oproti</a:t>
            </a:r>
            <a:r>
              <a:rPr lang="en-US" sz="2400" dirty="0"/>
              <a:t> </a:t>
            </a:r>
            <a:r>
              <a:rPr lang="en-US" sz="2400" dirty="0" err="1"/>
              <a:t>svému</a:t>
            </a:r>
            <a:r>
              <a:rPr lang="en-US" sz="2400" dirty="0"/>
              <a:t> </a:t>
            </a:r>
            <a:r>
              <a:rPr lang="en-US" sz="2400" dirty="0" err="1"/>
              <a:t>vyzyvateli</a:t>
            </a:r>
            <a:endParaRPr lang="en-US" sz="2400" dirty="0"/>
          </a:p>
          <a:p>
            <a:pPr lvl="2"/>
            <a:endParaRPr lang="en-US" dirty="0"/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53394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63412B-3C55-80F3-5FA3-672547BA7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V čem výhoda spočívá?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98FC0-8BEF-5F85-7711-E01B27CCD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 algn="just"/>
            <a:r>
              <a:rPr lang="cs-CZ" sz="2000" dirty="0"/>
              <a:t>Obhájci</a:t>
            </a:r>
            <a:r>
              <a:rPr lang="en-US" sz="2000" dirty="0"/>
              <a:t> (incumbents)</a:t>
            </a:r>
            <a:r>
              <a:rPr lang="cs-CZ" sz="2000" dirty="0"/>
              <a:t> mají prověřenou kvalitu a vyzyvatelé se často bojí zúčastnit voleb kvůli strachu z neúspěchu</a:t>
            </a:r>
            <a:endParaRPr lang="en-US" sz="2000" dirty="0"/>
          </a:p>
          <a:p>
            <a:pPr lvl="1" algn="just"/>
            <a:r>
              <a:rPr lang="en-US" sz="2000" dirty="0" err="1"/>
              <a:t>Nikomu</a:t>
            </a:r>
            <a:r>
              <a:rPr lang="en-US" sz="2000" dirty="0"/>
              <a:t> se </a:t>
            </a:r>
            <a:r>
              <a:rPr lang="en-US" sz="2000" dirty="0" err="1"/>
              <a:t>nechce</a:t>
            </a:r>
            <a:r>
              <a:rPr lang="en-US" sz="2000" dirty="0"/>
              <a:t> do </a:t>
            </a:r>
            <a:r>
              <a:rPr lang="en-US" sz="2000" dirty="0" err="1"/>
              <a:t>voleb</a:t>
            </a:r>
            <a:r>
              <a:rPr lang="en-US" sz="2000" dirty="0"/>
              <a:t> </a:t>
            </a:r>
            <a:r>
              <a:rPr lang="en-US" sz="2000" dirty="0" err="1"/>
              <a:t>proti</a:t>
            </a:r>
            <a:r>
              <a:rPr lang="en-US" sz="2000" dirty="0"/>
              <a:t> </a:t>
            </a:r>
            <a:r>
              <a:rPr lang="en-US" sz="2000" dirty="0" err="1"/>
              <a:t>oblíbenému</a:t>
            </a:r>
            <a:r>
              <a:rPr lang="en-US" sz="2000" dirty="0"/>
              <a:t> </a:t>
            </a:r>
            <a:r>
              <a:rPr lang="en-US" sz="2000" dirty="0" err="1"/>
              <a:t>starostovi</a:t>
            </a:r>
            <a:endParaRPr lang="cs-CZ" sz="2000" dirty="0"/>
          </a:p>
          <a:p>
            <a:pPr algn="just"/>
            <a:r>
              <a:rPr lang="cs-CZ" sz="2000" dirty="0"/>
              <a:t>Obhájci jsou pro voliče lépe rozpoznatelní</a:t>
            </a:r>
          </a:p>
          <a:p>
            <a:pPr algn="just"/>
            <a:r>
              <a:rPr lang="cs-CZ" sz="2000" dirty="0"/>
              <a:t>Nepřímý nákup hlasů tam, kde obhájci úřadují</a:t>
            </a:r>
            <a:endParaRPr lang="en-US" sz="2000" dirty="0"/>
          </a:p>
          <a:p>
            <a:pPr lvl="1" algn="just"/>
            <a:r>
              <a:rPr lang="en-US" sz="2000" dirty="0" err="1"/>
              <a:t>Například</a:t>
            </a:r>
            <a:r>
              <a:rPr lang="en-US" sz="2000" dirty="0"/>
              <a:t> </a:t>
            </a:r>
            <a:r>
              <a:rPr lang="en-US" sz="2000" dirty="0" err="1"/>
              <a:t>prosazením</a:t>
            </a:r>
            <a:r>
              <a:rPr lang="en-US" sz="2000" dirty="0"/>
              <a:t> </a:t>
            </a:r>
            <a:r>
              <a:rPr lang="en-US" sz="2000" dirty="0" err="1"/>
              <a:t>něčeho</a:t>
            </a:r>
            <a:r>
              <a:rPr lang="en-US" sz="2000" dirty="0"/>
              <a:t> </a:t>
            </a:r>
            <a:r>
              <a:rPr lang="en-US" sz="2000" dirty="0" err="1"/>
              <a:t>oblbíeného</a:t>
            </a:r>
            <a:r>
              <a:rPr lang="en-US" sz="2000" dirty="0"/>
              <a:t> před </a:t>
            </a:r>
            <a:r>
              <a:rPr lang="en-US" sz="2000" dirty="0" err="1"/>
              <a:t>koncem</a:t>
            </a:r>
            <a:r>
              <a:rPr lang="en-US" sz="2000" dirty="0"/>
              <a:t> </a:t>
            </a:r>
            <a:r>
              <a:rPr lang="en-US" sz="2000" dirty="0" err="1"/>
              <a:t>volebního</a:t>
            </a:r>
            <a:r>
              <a:rPr lang="en-US" sz="2000" dirty="0"/>
              <a:t> </a:t>
            </a:r>
            <a:r>
              <a:rPr lang="en-US" sz="2000" dirty="0" err="1"/>
              <a:t>období</a:t>
            </a:r>
            <a:endParaRPr lang="en-US" sz="2000" dirty="0"/>
          </a:p>
          <a:p>
            <a:pPr lvl="1" algn="just"/>
            <a:r>
              <a:rPr lang="en-US" sz="2000" dirty="0"/>
              <a:t>V </a:t>
            </a:r>
            <a:r>
              <a:rPr lang="en-US" sz="2000" dirty="0" err="1"/>
              <a:t>případě</a:t>
            </a:r>
            <a:r>
              <a:rPr lang="en-US" sz="2000" dirty="0"/>
              <a:t> </a:t>
            </a:r>
            <a:r>
              <a:rPr lang="en-US" sz="2000" dirty="0" err="1"/>
              <a:t>menších</a:t>
            </a:r>
            <a:r>
              <a:rPr lang="en-US" sz="2000" dirty="0"/>
              <a:t> </a:t>
            </a:r>
            <a:r>
              <a:rPr lang="en-US" sz="2000" dirty="0" err="1"/>
              <a:t>obcích</a:t>
            </a:r>
            <a:r>
              <a:rPr lang="en-US" sz="2000" dirty="0"/>
              <a:t> třeba </a:t>
            </a:r>
            <a:r>
              <a:rPr lang="en-US" sz="2000" dirty="0" err="1"/>
              <a:t>vánoční</a:t>
            </a:r>
            <a:r>
              <a:rPr lang="en-US" sz="2000" dirty="0"/>
              <a:t> </a:t>
            </a:r>
            <a:r>
              <a:rPr lang="en-US" sz="2000" dirty="0" err="1"/>
              <a:t>posezení</a:t>
            </a:r>
            <a:r>
              <a:rPr lang="en-US" sz="2000" dirty="0"/>
              <a:t> se </a:t>
            </a:r>
            <a:r>
              <a:rPr lang="en-US" sz="2000" dirty="0" err="1"/>
              <a:t>seniory</a:t>
            </a:r>
            <a:endParaRPr lang="cs-CZ" sz="2000" dirty="0"/>
          </a:p>
          <a:p>
            <a:pPr algn="just"/>
            <a:r>
              <a:rPr lang="cs-CZ" sz="2000" dirty="0"/>
              <a:t>Lepší přístup do médií</a:t>
            </a:r>
            <a:endParaRPr lang="en-US" sz="2000" dirty="0"/>
          </a:p>
          <a:p>
            <a:pPr lvl="1" algn="just"/>
            <a:r>
              <a:rPr lang="en-US" sz="2000" dirty="0" err="1"/>
              <a:t>Obecní</a:t>
            </a:r>
            <a:r>
              <a:rPr lang="en-US" sz="2000" dirty="0"/>
              <a:t> </a:t>
            </a:r>
            <a:r>
              <a:rPr lang="en-US" sz="2000" dirty="0" err="1"/>
              <a:t>zpravodaj</a:t>
            </a:r>
            <a:r>
              <a:rPr lang="en-US" sz="2000" dirty="0"/>
              <a:t> </a:t>
            </a:r>
            <a:r>
              <a:rPr lang="en-US" sz="2000" dirty="0" err="1"/>
              <a:t>atd</a:t>
            </a:r>
            <a:r>
              <a:rPr lang="en-US" sz="2000" dirty="0"/>
              <a:t>.</a:t>
            </a:r>
            <a:endParaRPr lang="cs-CZ" sz="2000" dirty="0"/>
          </a:p>
          <a:p>
            <a:pPr algn="just"/>
            <a:r>
              <a:rPr lang="cs-CZ" sz="2000" dirty="0"/>
              <a:t>Výhoda pro stranu (drží si obhájce na jeho místě a podporují jej)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0768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E398E1-1967-46CA-88C9-B722817D2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cs-CZ" sz="4000" b="1"/>
              <a:t>Cesta k výzkumu starostenského bonusu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5E3D3-8ADB-4E32-AD64-1A65BDB7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cs-CZ" sz="1900"/>
              <a:t>Politický systém II.</a:t>
            </a:r>
          </a:p>
          <a:p>
            <a:endParaRPr lang="cs-CZ" sz="1900"/>
          </a:p>
          <a:p>
            <a:r>
              <a:rPr lang="cs-CZ" sz="1900"/>
              <a:t>Balíkův článek </a:t>
            </a:r>
          </a:p>
          <a:p>
            <a:endParaRPr lang="cs-CZ" sz="1900"/>
          </a:p>
          <a:p>
            <a:r>
              <a:rPr lang="cs-CZ" sz="1900"/>
              <a:t>Sběr dat v rámci okresu Písek</a:t>
            </a:r>
          </a:p>
          <a:p>
            <a:endParaRPr lang="cs-CZ" sz="1900"/>
          </a:p>
          <a:p>
            <a:r>
              <a:rPr lang="cs-CZ" sz="1900"/>
              <a:t>Využití zkušeností v rámci velkých měst v ČR</a:t>
            </a:r>
            <a:endParaRPr lang="en-US" sz="1900"/>
          </a:p>
          <a:p>
            <a:endParaRPr lang="en-US" sz="1900"/>
          </a:p>
          <a:p>
            <a:r>
              <a:rPr lang="en-US" sz="1900"/>
              <a:t>Starostenský bonus v rámci evropské perspektivy</a:t>
            </a:r>
            <a:endParaRPr lang="cs-CZ" sz="19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B282B-438C-1AD1-6743-278B39E4D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967" y="1839292"/>
            <a:ext cx="4170530" cy="321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FD94CE-16EB-4E7A-A078-33580349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endParaRPr lang="cs-CZ" sz="4000" b="1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7703C7-3A78-4966-9109-BD31F5011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cs-CZ" sz="2000"/>
              <a:t>„Navíc upozorněme na ne řídký jev, kdy je starostou nově zvolen kandidát s nižším počtem preferencí, aby v následujících volbách v této disciplíně zvítězil – zdá se tedy, že existuje něco jako „starostenský bonus“. Neplatí to bez výhrad, ale v řadě případů ano.“</a:t>
            </a:r>
          </a:p>
          <a:p>
            <a:endParaRPr lang="cs-CZ" sz="2000">
              <a:hlinkClick r:id="" action="ppaction://noaction"/>
            </a:endParaRPr>
          </a:p>
          <a:p>
            <a:r>
              <a:rPr lang="cs-CZ" sz="2000">
                <a:hlinkClick r:id="" action="ppaction://noaction"/>
              </a:rPr>
              <a:t>https://acpo.fsv.cuni.cz/ACPOENG-20-version1-2010_02_03_format_a03.pdf</a:t>
            </a:r>
            <a:r>
              <a:rPr lang="cs-CZ" sz="2000"/>
              <a:t> </a:t>
            </a:r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166207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E0BAC1-8E03-45DC-84B1-9A6BE069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Starostenský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bonus v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okrese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Šumperk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1F76D6-5706-42DD-A74D-68E96881D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523209"/>
            <a:ext cx="7225748" cy="381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14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extLst>
              <a:ext uri="{FF2B5EF4-FFF2-40B4-BE49-F238E27FC236}">
                <a16:creationId xmlns:a16="http://schemas.microsoft.com/office/drawing/2014/main" id="{5D4BEFDF-05DE-4327-9E35-EADACB6CD1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4197CA1-6BBD-4481-B59D-4D78DC015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FF"/>
                </a:solidFill>
              </a:rPr>
              <a:t>Starostenský bonus v okrese Písek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59B6D63-A2EE-40A0-9A5E-19FE22F8B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+ zábavná fakta</a:t>
            </a:r>
          </a:p>
        </p:txBody>
      </p:sp>
    </p:spTree>
    <p:extLst>
      <p:ext uri="{BB962C8B-B14F-4D97-AF65-F5344CB8AC3E}">
        <p14:creationId xmlns:p14="http://schemas.microsoft.com/office/powerpoint/2010/main" val="66153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4DE5E8-C080-45A4-B2F4-8FE7D8F8E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4" name="Color Cover">
              <a:extLst>
                <a:ext uri="{FF2B5EF4-FFF2-40B4-BE49-F238E27FC236}">
                  <a16:creationId xmlns:a16="http://schemas.microsoft.com/office/drawing/2014/main" id="{1FAC8321-8295-4F58-80B8-C1A774606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 Cover">
              <a:extLst>
                <a:ext uri="{FF2B5EF4-FFF2-40B4-BE49-F238E27FC236}">
                  <a16:creationId xmlns:a16="http://schemas.microsoft.com/office/drawing/2014/main" id="{2BE89D78-556E-4C9E-A234-78B085023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28EBCD-582B-4E3B-AB95-15EA16034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8" name="Color">
              <a:extLst>
                <a:ext uri="{FF2B5EF4-FFF2-40B4-BE49-F238E27FC236}">
                  <a16:creationId xmlns:a16="http://schemas.microsoft.com/office/drawing/2014/main" id="{49E29E18-2832-4FBD-901C-97986DBD0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7327E470-287A-4E1E-8A04-A3596DBD9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2" descr="Okres Písek – Wikipedie">
            <a:extLst>
              <a:ext uri="{FF2B5EF4-FFF2-40B4-BE49-F238E27FC236}">
                <a16:creationId xmlns:a16="http://schemas.microsoft.com/office/drawing/2014/main" id="{6B069729-E5F4-5495-BABB-FDDAB9FAC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8758" y="1173129"/>
            <a:ext cx="4173670" cy="240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49FE42F-FD13-4A3D-A7F0-9BD02BCCD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58" y="4342487"/>
            <a:ext cx="4358797" cy="96983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52" cy="6858000"/>
            <a:chOff x="0" y="0"/>
            <a:chExt cx="12188952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6AEAF13-3561-431A-A8E8-7939450C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5" y="819015"/>
            <a:ext cx="5392454" cy="2754480"/>
          </a:xfrm>
        </p:spPr>
        <p:txBody>
          <a:bodyPr anchor="b">
            <a:normAutofit/>
          </a:bodyPr>
          <a:lstStyle/>
          <a:p>
            <a:r>
              <a:rPr lang="cs-CZ" sz="4800" b="1">
                <a:solidFill>
                  <a:schemeClr val="bg1"/>
                </a:solidFill>
              </a:rPr>
              <a:t>Okres Písek obecně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41EC26-50CC-459E-906B-C89503023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5" y="3627219"/>
            <a:ext cx="5392454" cy="2411765"/>
          </a:xfrm>
        </p:spPr>
        <p:txBody>
          <a:bodyPr anchor="t"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Tři větší města (Protivín – 5 000, Milevsko 10 000, Písek 30 000 obyvatel)</a:t>
            </a:r>
          </a:p>
          <a:p>
            <a:r>
              <a:rPr lang="cs-CZ" sz="2000" dirty="0">
                <a:solidFill>
                  <a:schemeClr val="bg1"/>
                </a:solidFill>
              </a:rPr>
              <a:t>75 % obcí má méně než 500 obyvatel</a:t>
            </a:r>
          </a:p>
        </p:txBody>
      </p:sp>
    </p:spTree>
    <p:extLst>
      <p:ext uri="{BB962C8B-B14F-4D97-AF65-F5344CB8AC3E}">
        <p14:creationId xmlns:p14="http://schemas.microsoft.com/office/powerpoint/2010/main" val="273021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567</Words>
  <Application>Microsoft Office PowerPoint</Application>
  <PresentationFormat>Widescreen</PresentationFormat>
  <Paragraphs>81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Starostové, starostenský bonus atd.</vt:lpstr>
      <vt:lpstr>Co to je?</vt:lpstr>
      <vt:lpstr>V čem výhoda spočívá?</vt:lpstr>
      <vt:lpstr>Cesta k výzkumu starostenského bonusu</vt:lpstr>
      <vt:lpstr>PowerPoint Presentation</vt:lpstr>
      <vt:lpstr>Starostenský bonus v okrese Šumperk</vt:lpstr>
      <vt:lpstr>Starostenský bonus v okrese Písek</vt:lpstr>
      <vt:lpstr>Okres Písek obecně</vt:lpstr>
      <vt:lpstr>PowerPoint Presentation</vt:lpstr>
      <vt:lpstr>Počet žen mezi starosty</vt:lpstr>
      <vt:lpstr>Věk starostů</vt:lpstr>
      <vt:lpstr>Členství ve stranách</vt:lpstr>
      <vt:lpstr>Starostenský bonus samotný</vt:lpstr>
      <vt:lpstr>Vliv velikosti obce </vt:lpstr>
      <vt:lpstr>Starostenský bonus ve velkých městech ČR</vt:lpstr>
      <vt:lpstr>Zkoumaný vzorek</vt:lpstr>
      <vt:lpstr>PowerPoint Presentation</vt:lpstr>
      <vt:lpstr>Starostenský bonus v obecních volbách</vt:lpstr>
      <vt:lpstr>Procentuální zisky starostů</vt:lpstr>
      <vt:lpstr>Limity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Starostenský bonus</dc:title>
  <dc:creator>Jakub Čapek</dc:creator>
  <cp:lastModifiedBy>Jakub Čapek</cp:lastModifiedBy>
  <cp:revision>32</cp:revision>
  <dcterms:created xsi:type="dcterms:W3CDTF">2022-11-29T13:32:19Z</dcterms:created>
  <dcterms:modified xsi:type="dcterms:W3CDTF">2024-11-14T14:56:54Z</dcterms:modified>
</cp:coreProperties>
</file>