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6" r:id="rId11"/>
    <p:sldId id="265" r:id="rId12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76"/>
    <p:restoredTop sz="93188"/>
  </p:normalViewPr>
  <p:slideViewPr>
    <p:cSldViewPr>
      <p:cViewPr varScale="1">
        <p:scale>
          <a:sx n="101" d="100"/>
          <a:sy n="101" d="100"/>
        </p:scale>
        <p:origin x="166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5EE91F05-9785-06A3-5E9A-633FE607D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82E23205-9E7F-519F-F99F-C9E10DD51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A524E827-6EAE-5BCA-2078-AB9889CAD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CEBC1B74-E174-88AB-69B3-681C565BA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4FBA26AF-62C9-97DD-1E25-06CFBF84D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EA780A65-BCCD-BB1C-FC51-AB0EF2AA0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1A204335-BBF1-68FD-594C-243B14BA4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9098D927-4673-66F5-CB15-045BD591A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F7836C82-4880-07D2-AE47-9D2E3E7DE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032C6A6A-5563-9E29-FA45-6885CDA2F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874B55BC-A6F6-106D-DC39-1BD875F0A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33C57040-A644-D169-B7A9-2BAC6A0961F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87BEB0DC-3EE0-1F2B-5C06-EE5EEA0531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C032DBEC-A176-1088-672A-C6CB22A2814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4417DCDD-9767-5EC5-D6F9-95FA47111E4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BDB9D620-6883-4B66-CDEE-8AD8F3FF81A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D978FD3E-471B-48F2-5787-AD216C12781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113B0FD-ADCA-9347-82E9-1458760F2EF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F3CAF8F3-0CB8-D819-D322-516694FC2EF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65A15A-6FC8-3F4A-83B4-CBF494E4640A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1CA348F-1DC0-114A-95BA-8199E66DF9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3AD7AD88-A492-779D-ACF9-27ACABD8B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>
            <a:extLst>
              <a:ext uri="{FF2B5EF4-FFF2-40B4-BE49-F238E27FC236}">
                <a16:creationId xmlns:a16="http://schemas.microsoft.com/office/drawing/2014/main" id="{C25545F7-46AD-3FF0-20E3-6581D74BC77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B523141-6B0D-F44F-A488-9B07DBF7FF51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5BFF9023-D8D0-10AA-307F-5F05616462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951F7B07-B1F2-6C84-8CB0-8C2A5292C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51A803-33A1-DAF5-32EF-307B1FF2579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458A66-1E1A-89C2-8396-D91404DBFA4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27B4D-4F7C-D93A-19BE-06DDB68E1A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44142-DA2D-2345-83E6-7A5F57700F5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37396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C28512-D948-EDED-B97C-64FFEDD47A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D6E81-EAD9-81D1-10CC-255C01AC27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B6A9F9-AF34-0601-12D0-3FD989351E9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C9295-9148-7E43-BA7E-121E38AE55E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3717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55D9C3-D07C-D195-4B42-686315419B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741667-5882-377D-DC24-D1EDAFC296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BA8BE1-746C-9270-062C-C06D9D9AEB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553DF-706D-8B4D-A5F2-9B6A290C525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15441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B20957D-D563-691E-1A0F-B8727C829D1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719BAD-9609-6FE6-A5C2-149FD92981E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42DA5D-4BBF-9106-281E-F558301795D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E2F0-16A3-884A-BA1F-9FD7E87CCCA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5784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5530C0-C2C4-A5B4-83EA-7EA6DD2752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EE5C8-294E-4BDD-8781-717B8C0169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0B50EE-7866-8BAE-1947-CFDD2C50B1C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16741-641F-0B4D-91CF-D2E780B2203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5241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7132A7-B91C-1B79-3C2B-B259A45E6B1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17BBDD-2E3B-8608-9F38-143F090F43C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8387DD-AC2A-68F8-EFBC-BA4D6B2E65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152FA-2044-5941-9136-B3C5F199F29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6381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A526A3-6DD9-827F-8F4B-D7F489C3CC3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906B96D-7AA3-2433-DF59-D5CFBC3066C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D6B2CA-D318-F426-1D3F-E70D998C8C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1C6BE-0282-184E-BD41-71C4B032C7F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526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D023771-6044-ECE7-583D-8C619A43B9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DA98C2-71FF-9BFA-5D6F-8E189C429E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F8865AE-A0C1-5255-3C74-ECA06D90E2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45E43-104F-4842-A0BC-78E03DBB3BE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937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219C0F9-D075-7E5A-D058-8FD41DCE2D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C4E704-ABA7-C15D-EEDC-3A75BAEE22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B8B1ED-3A5D-3438-63A2-F3974B83BA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955E4-6124-6F4C-BDB1-67AB745348F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468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E4AFF54-DC36-2512-5594-30314BCABC5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AF9669-C21F-D878-3FDC-3C4F6BDA5F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F98CD-93C3-85CA-BAA6-D60C4A0A60E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740-2491-3A43-AC2E-D534C7B8A10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7418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80D256C-286A-0B22-6CD7-D14C2727E3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C15E41E-E7C8-7C5F-AE7A-DA359364DA2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DB5F1B6-EA5E-EEE6-FCF2-1A4C0AD108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4EC38-9BDF-D849-A061-E0922CE1EB7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410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5EA513-794D-20B2-3638-B90DBA6169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786F1A3-A1C0-8FE4-1C76-4215E25CB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1AB9418-8AE4-9D9E-061A-D671500F7FE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5D029-5F87-1241-AC9F-4122C149892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1464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FD2816B1-A669-081A-82BF-026BE61AC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E2F13A8E-8DE9-4657-36B1-41F99DCDB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F858EA1-A5C5-A4EF-FC2D-EE1BE35836F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40E3D0-0BAB-86A9-5931-B00AE979953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2DE1F4-1E6A-59B5-A535-DBCEF184872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8AE3B09-A05D-614A-B917-43BD8579164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0271C200-CB19-0C90-B587-76E584D76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9337C6C-8C8B-823E-DC1C-F8C623919A0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07B2E32C-B0F6-EB15-200C-48A6E22526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35990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sice sémantiku slov </a:t>
            </a:r>
            <a:r>
              <a:rPr lang="cs-CZ" altLang="de-CZ" sz="2800" i="1">
                <a:latin typeface="Times New Roman" panose="02020603050405020304" pitchFamily="18" charset="0"/>
              </a:rPr>
              <a:t>strom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cs-CZ" altLang="de-CZ" sz="2800" i="1">
                <a:latin typeface="Times New Roman" panose="02020603050405020304" pitchFamily="18" charset="0"/>
              </a:rPr>
              <a:t>pes</a:t>
            </a:r>
            <a:r>
              <a:rPr lang="cs-CZ" altLang="de-CZ" sz="2800">
                <a:latin typeface="Times New Roman" panose="02020603050405020304" pitchFamily="18" charset="0"/>
              </a:rPr>
              <a:t> více méně obsahují (</a:t>
            </a:r>
            <a:r>
              <a:rPr lang="cs-CZ" altLang="de-CZ" sz="2800" i="1">
                <a:latin typeface="Times New Roman" panose="02020603050405020304" pitchFamily="18" charset="0"/>
              </a:rPr>
              <a:t>kácet</a:t>
            </a:r>
            <a:r>
              <a:rPr lang="cs-CZ" altLang="de-CZ" sz="2800">
                <a:latin typeface="Times New Roman" panose="02020603050405020304" pitchFamily="18" charset="0"/>
              </a:rPr>
              <a:t> ,podtětím, přeříznutím u země, vyvrácením ap. srážet k zemi (zvl. stromy n. vysoké předměty)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štěkat</a:t>
            </a:r>
            <a:r>
              <a:rPr lang="cs-CZ" altLang="de-CZ" sz="2800">
                <a:latin typeface="Times New Roman" panose="02020603050405020304" pitchFamily="18" charset="0"/>
              </a:rPr>
              <a:t> ,(zprav. o psech n. jiných psovitých šelmách) vydávat jednotlivě vyrážené zvuky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SSJČ), ale adjektivum </a:t>
            </a:r>
            <a:r>
              <a:rPr lang="cs-CZ" altLang="de-CZ" sz="2800" i="1">
                <a:latin typeface="Times New Roman" panose="02020603050405020304" pitchFamily="18" charset="0"/>
              </a:rPr>
              <a:t>bouřlivý</a:t>
            </a:r>
            <a:r>
              <a:rPr lang="cs-CZ" altLang="de-CZ" sz="2800">
                <a:latin typeface="Times New Roman" panose="02020603050405020304" pitchFamily="18" charset="0"/>
              </a:rPr>
              <a:t> význam substantiva </a:t>
            </a:r>
            <a:r>
              <a:rPr lang="cs-CZ" altLang="de-CZ" sz="2800" i="1">
                <a:latin typeface="Times New Roman" panose="02020603050405020304" pitchFamily="18" charset="0"/>
              </a:rPr>
              <a:t>potlesk</a:t>
            </a:r>
            <a:r>
              <a:rPr lang="cs-CZ" altLang="de-CZ" sz="2800">
                <a:latin typeface="Times New Roman" panose="02020603050405020304" pitchFamily="18" charset="0"/>
              </a:rPr>
              <a:t> neobsahuje (,2. velmi hlučný, silně znící; hřmotný, lomozný, burácející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SSJČ), </a:t>
            </a:r>
            <a:r>
              <a:rPr lang="cs-CZ" altLang="de-CZ" sz="2800" i="1">
                <a:latin typeface="Times New Roman" panose="02020603050405020304" pitchFamily="18" charset="0"/>
              </a:rPr>
              <a:t>bouřlivý potlesk </a:t>
            </a:r>
            <a:r>
              <a:rPr lang="cs-CZ" altLang="de-CZ" sz="2800">
                <a:latin typeface="Times New Roman" panose="02020603050405020304" pitchFamily="18" charset="0"/>
              </a:rPr>
              <a:t>je spíše více méně pevné spojení, tedy do jisté míry frazeologizovaná skupina, kde adjektivum vyjadřuje lexikální funkci MAGN podle Mel</a:t>
            </a:r>
            <a:r>
              <a:rPr lang="de-DE" altLang="de-DE" sz="2800"/>
              <a:t>’</a:t>
            </a:r>
            <a:r>
              <a:rPr lang="cs-CZ" altLang="ja-JP" sz="2800">
                <a:latin typeface="Times New Roman" panose="02020603050405020304" pitchFamily="18" charset="0"/>
              </a:rPr>
              <a:t>čuka (tedy vysoký stupeň, velkou intenzitu) (lexikální funkce jsou část sémantického popisu v MST)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Pokud se počítá se syntagmatickými lexikálními poli, každé slovo stojí na průsečíku nějakých paradigmatických a syntagmatických lexikálních polí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7C728B58-0C2C-8B2C-7535-D4225E5362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361488" cy="66976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Polysémní slovo může samozřejmě patřit do různých sémantických polí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«Поле –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совокупность языковых (гл. обр. лексических) единиц, объединенных общностью содержания (…) и отражающих понятийное, предметное или функциональное сходство обозначаемых явлений. (…) Для семантического поля постулируется наличие общего (интегрального) семантического признака, объединяющего все единицы поля, и обычно выражаемого лексемой с обобщенным значением (архилексемой), напр. признак «перемещение в пространстве» в семантическом поле глаголов движения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идти, бежать, ехать, плыть, лететь </a:t>
            </a:r>
            <a:r>
              <a:rPr lang="ru-RU" altLang="de-CZ" sz="2800">
                <a:latin typeface="Times New Roman" panose="02020603050405020304" pitchFamily="18" charset="0"/>
              </a:rPr>
              <a:t>и т. п., и наличие частных (дифференциальных) признаков (от одного и более), по которым единицы поля отличаются друг от друга, напр. скорость, способ, среда движения.» (ЛЭС)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82CF7F05-2CE1-3F8F-7CC4-F217D3342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6988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Hyperonymie, hyponymie, lexikální pole</a:t>
            </a:r>
            <a:endParaRPr lang="de-CH" altLang="de-CZ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FA7B3FC-39B4-9738-A8E7-D273097AE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258888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V uplynulé části jsme viděli vztahy mezi označujícím a označovaným různých jazykových znaků: mohou mít stejné (popř. „podobné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 označující, ale různá označovaná (homonyma, resp. paronyma) nebo „stejné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označované a různá označující (synonyma)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Existují však také vztahy různých označovaných (konceptů) mezi sebou (čili vztahy na rovině sémantiky), např. vyjadřování „opaku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(antonyma) nebo téhož z různé perspektivy (konverziva)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Vztahu označovaných mezi sebou se týká i hyperonymie - hyponymie 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Pojmy hyperonymum a hyponymum jsou samy konverzivní, tedy když je znak A hyperonymem znaku B, tak znak B je hyponymem znaku A</a:t>
            </a: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ECB2BF8F-CC42-2F6F-546A-D7706C0705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504362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Jedná se o pojmový vztah </a:t>
            </a:r>
            <a:r>
              <a:rPr lang="cs-CZ" altLang="de-CZ" sz="2800" b="1">
                <a:latin typeface="Times New Roman" panose="02020603050405020304" pitchFamily="18" charset="0"/>
              </a:rPr>
              <a:t>nadřazenosti (hyperonymie) </a:t>
            </a:r>
            <a:r>
              <a:rPr lang="cs-CZ" altLang="de-CZ" sz="2800">
                <a:latin typeface="Times New Roman" panose="02020603050405020304" pitchFamily="18" charset="0"/>
              </a:rPr>
              <a:t>a </a:t>
            </a:r>
            <a:r>
              <a:rPr lang="cs-CZ" altLang="de-CZ" sz="2800" b="1">
                <a:latin typeface="Times New Roman" panose="02020603050405020304" pitchFamily="18" charset="0"/>
              </a:rPr>
              <a:t>podřazenosti (hyponymie)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Např</a:t>
            </a:r>
            <a:r>
              <a:rPr lang="cs-CZ" altLang="de-CZ" sz="2800" i="1">
                <a:latin typeface="Times New Roman" panose="02020603050405020304" pitchFamily="18" charset="0"/>
              </a:rPr>
              <a:t>. květina – růže, cit – láska, pohybovat se – běžet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„Hyperonymii – hyponymii lze definovat jako inkluzi (zahrnování) realizující se ve dvou protichůdných směrech. Z hlediska </a:t>
            </a:r>
            <a:r>
              <a:rPr lang="cs-CZ" altLang="de-CZ" sz="2800" b="1">
                <a:latin typeface="Times New Roman" panose="02020603050405020304" pitchFamily="18" charset="0"/>
              </a:rPr>
              <a:t>extenze významu</a:t>
            </a:r>
            <a:r>
              <a:rPr lang="cs-CZ" altLang="de-CZ" sz="2800">
                <a:latin typeface="Times New Roman" panose="02020603050405020304" pitchFamily="18" charset="0"/>
              </a:rPr>
              <a:t> (tj. souhrn všech věcí, které pod nějaký pojem spadají, na které s ním referujeme, MG) je hyponymum zahrnuto v hyperonymu (např. třída všech růží je součástí třídy květin), z hlediska </a:t>
            </a:r>
            <a:r>
              <a:rPr lang="cs-CZ" altLang="de-CZ" sz="2800" b="1">
                <a:latin typeface="Times New Roman" panose="02020603050405020304" pitchFamily="18" charset="0"/>
              </a:rPr>
              <a:t>intenze významu </a:t>
            </a:r>
            <a:r>
              <a:rPr lang="cs-CZ" altLang="de-CZ" sz="2800">
                <a:latin typeface="Times New Roman" panose="02020603050405020304" pitchFamily="18" charset="0"/>
              </a:rPr>
              <a:t>(obsah pojmu, jeho explikace, hlavní význam, MG) jde o zahrnování v opačném směru (hyponymum </a:t>
            </a:r>
            <a:r>
              <a:rPr lang="cs-CZ" altLang="de-CZ" sz="2800" i="1">
                <a:latin typeface="Times New Roman" panose="02020603050405020304" pitchFamily="18" charset="0"/>
              </a:rPr>
              <a:t>růže</a:t>
            </a:r>
            <a:r>
              <a:rPr lang="cs-CZ" altLang="de-CZ" sz="2800">
                <a:latin typeface="Times New Roman" panose="02020603050405020304" pitchFamily="18" charset="0"/>
              </a:rPr>
              <a:t> obsahuje celý význam hyperonyma </a:t>
            </a:r>
            <a:r>
              <a:rPr lang="cs-CZ" altLang="de-CZ" sz="2800" i="1">
                <a:latin typeface="Times New Roman" panose="02020603050405020304" pitchFamily="18" charset="0"/>
              </a:rPr>
              <a:t>květina</a:t>
            </a:r>
            <a:r>
              <a:rPr lang="cs-CZ" altLang="de-CZ" sz="2800">
                <a:latin typeface="Times New Roman" panose="02020603050405020304" pitchFamily="18" charset="0"/>
              </a:rPr>
              <a:t>, je však navíc obohaceno o další specifikující rysy).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 konkrétních kontextech mohou vztahy fungovat různě: z věty </a:t>
            </a:r>
            <a:r>
              <a:rPr lang="cs-CZ" altLang="de-CZ" sz="2800" i="1">
                <a:latin typeface="Times New Roman" panose="02020603050405020304" pitchFamily="18" charset="0"/>
              </a:rPr>
              <a:t>Petr přinesl růže</a:t>
            </a:r>
            <a:r>
              <a:rPr lang="cs-CZ" altLang="de-CZ" sz="2800">
                <a:latin typeface="Times New Roman" panose="02020603050405020304" pitchFamily="18" charset="0"/>
              </a:rPr>
              <a:t> vyplývá pravdivost věty </a:t>
            </a:r>
            <a:r>
              <a:rPr lang="cs-CZ" altLang="de-CZ" sz="2800" i="1">
                <a:latin typeface="Times New Roman" panose="02020603050405020304" pitchFamily="18" charset="0"/>
              </a:rPr>
              <a:t>Petr přinesl květiny </a:t>
            </a:r>
            <a:r>
              <a:rPr lang="cs-CZ" altLang="de-CZ" sz="2800">
                <a:latin typeface="Times New Roman" panose="02020603050405020304" pitchFamily="18" charset="0"/>
              </a:rPr>
              <a:t>(protože růže patří ke květinám). Z věty </a:t>
            </a:r>
            <a:r>
              <a:rPr lang="cs-CZ" altLang="de-CZ" sz="2800" i="1">
                <a:latin typeface="Times New Roman" panose="02020603050405020304" pitchFamily="18" charset="0"/>
              </a:rPr>
              <a:t>Petr má rád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D946492F-975D-6063-6714-F4065281B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504362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i="1">
                <a:latin typeface="Times New Roman" panose="02020603050405020304" pitchFamily="18" charset="0"/>
              </a:rPr>
              <a:t>růže</a:t>
            </a:r>
            <a:r>
              <a:rPr lang="cs-CZ" altLang="de-CZ" sz="2800">
                <a:latin typeface="Times New Roman" panose="02020603050405020304" pitchFamily="18" charset="0"/>
              </a:rPr>
              <a:t> ale nevyplývá pravdivost věty </a:t>
            </a:r>
            <a:r>
              <a:rPr lang="cs-CZ" altLang="de-CZ" sz="2800" i="1">
                <a:latin typeface="Times New Roman" panose="02020603050405020304" pitchFamily="18" charset="0"/>
              </a:rPr>
              <a:t>Petr má rád květiny</a:t>
            </a:r>
            <a:r>
              <a:rPr lang="cs-CZ" altLang="de-CZ" sz="2800">
                <a:latin typeface="Times New Roman" panose="02020603050405020304" pitchFamily="18" charset="0"/>
              </a:rPr>
              <a:t>, protože více než v předchozím případě by se mohla chápat jako referenčně totální („má rád všechny květiny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). Pokud se chápe jako „má rád nějaké květiny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, tak pravdivá je.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Vztahy hyperonymum – hyponymum mohou být „vícepatrové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rostlina – květina – růže</a:t>
            </a:r>
            <a:r>
              <a:rPr lang="cs-CZ" altLang="de-CZ" sz="2800">
                <a:latin typeface="Times New Roman" panose="02020603050405020304" pitchFamily="18" charset="0"/>
              </a:rPr>
              <a:t>, kde </a:t>
            </a:r>
            <a:r>
              <a:rPr lang="cs-CZ" altLang="de-CZ" sz="2800" i="1">
                <a:latin typeface="Times New Roman" panose="02020603050405020304" pitchFamily="18" charset="0"/>
              </a:rPr>
              <a:t>rostlina</a:t>
            </a:r>
            <a:r>
              <a:rPr lang="cs-CZ" altLang="de-CZ" sz="2800">
                <a:latin typeface="Times New Roman" panose="02020603050405020304" pitchFamily="18" charset="0"/>
              </a:rPr>
              <a:t> je hyperonymem jak pro </a:t>
            </a:r>
            <a:r>
              <a:rPr lang="cs-CZ" altLang="de-CZ" sz="2800" i="1">
                <a:latin typeface="Times New Roman" panose="02020603050405020304" pitchFamily="18" charset="0"/>
              </a:rPr>
              <a:t>květina</a:t>
            </a:r>
            <a:r>
              <a:rPr lang="cs-CZ" altLang="de-CZ" sz="2800">
                <a:latin typeface="Times New Roman" panose="02020603050405020304" pitchFamily="18" charset="0"/>
              </a:rPr>
              <a:t>, tak pro </a:t>
            </a:r>
            <a:r>
              <a:rPr lang="cs-CZ" altLang="de-CZ" sz="2800" i="1">
                <a:latin typeface="Times New Roman" panose="02020603050405020304" pitchFamily="18" charset="0"/>
              </a:rPr>
              <a:t>růže</a:t>
            </a:r>
            <a:r>
              <a:rPr lang="cs-CZ" altLang="de-CZ" sz="2800">
                <a:latin typeface="Times New Roman" panose="02020603050405020304" pitchFamily="18" charset="0"/>
              </a:rPr>
              <a:t>, zatímco </a:t>
            </a:r>
            <a:r>
              <a:rPr lang="cs-CZ" altLang="de-CZ" sz="2800" i="1">
                <a:latin typeface="Times New Roman" panose="02020603050405020304" pitchFamily="18" charset="0"/>
              </a:rPr>
              <a:t>květina</a:t>
            </a:r>
            <a:r>
              <a:rPr lang="cs-CZ" altLang="de-CZ" sz="2800">
                <a:latin typeface="Times New Roman" panose="02020603050405020304" pitchFamily="18" charset="0"/>
              </a:rPr>
              <a:t> je vůči </a:t>
            </a:r>
            <a:r>
              <a:rPr lang="cs-CZ" altLang="de-CZ" sz="2800" i="1">
                <a:latin typeface="Times New Roman" panose="02020603050405020304" pitchFamily="18" charset="0"/>
              </a:rPr>
              <a:t>rostlina</a:t>
            </a:r>
            <a:r>
              <a:rPr lang="cs-CZ" altLang="de-CZ" sz="2800">
                <a:latin typeface="Times New Roman" panose="02020603050405020304" pitchFamily="18" charset="0"/>
              </a:rPr>
              <a:t> hyponymem, vůči </a:t>
            </a:r>
            <a:r>
              <a:rPr lang="cs-CZ" altLang="de-CZ" sz="2800" i="1">
                <a:latin typeface="Times New Roman" panose="02020603050405020304" pitchFamily="18" charset="0"/>
              </a:rPr>
              <a:t>růže</a:t>
            </a:r>
            <a:r>
              <a:rPr lang="cs-CZ" altLang="de-CZ" sz="2800">
                <a:latin typeface="Times New Roman" panose="02020603050405020304" pitchFamily="18" charset="0"/>
              </a:rPr>
              <a:t> však hyperonymem, </a:t>
            </a:r>
            <a:r>
              <a:rPr lang="cs-CZ" altLang="de-CZ" sz="2800" i="1">
                <a:latin typeface="Times New Roman" panose="02020603050405020304" pitchFamily="18" charset="0"/>
              </a:rPr>
              <a:t>růže</a:t>
            </a:r>
            <a:r>
              <a:rPr lang="cs-CZ" altLang="de-CZ" sz="2800">
                <a:latin typeface="Times New Roman" panose="02020603050405020304" pitchFamily="18" charset="0"/>
              </a:rPr>
              <a:t> je hyponymem vůči oběma ostatním slovům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Pokud stojí dvě hyponyma téhož hyperonyma na stejné abstrakční rovině, říká se jim kohyponyma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„</a:t>
            </a:r>
            <a:r>
              <a:rPr lang="cs-CZ" altLang="de-CZ" sz="2800" b="1">
                <a:latin typeface="Times New Roman" panose="02020603050405020304" pitchFamily="18" charset="0"/>
              </a:rPr>
              <a:t>Kohyponyma</a:t>
            </a:r>
            <a:r>
              <a:rPr lang="cs-CZ" altLang="de-CZ" sz="2800">
                <a:latin typeface="Times New Roman" panose="02020603050405020304" pitchFamily="18" charset="0"/>
              </a:rPr>
              <a:t> (souřadné lexémy) vytvářejí řady s více či méně otevřenými hranicemi (např. názvy stromů, jídel, zaměstnání), případně cyklicky uspořádané uzavřené podsystémy (názvy ročních období, měsíců v roce atd).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4B264A82-8A24-0004-4FD9-587B98BCF5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 kontextech se stejnou referenční platností nelze kohyponyma zaměňovat, vzájemně se vylučují (např. výpověď </a:t>
            </a:r>
            <a:r>
              <a:rPr lang="cs-CZ" altLang="de-CZ" sz="2800" i="1">
                <a:latin typeface="Times New Roman" panose="02020603050405020304" pitchFamily="18" charset="0"/>
              </a:rPr>
              <a:t>Dostala jsem od Petra růži </a:t>
            </a:r>
            <a:r>
              <a:rPr lang="cs-CZ" altLang="de-CZ" sz="2800">
                <a:latin typeface="Times New Roman" panose="02020603050405020304" pitchFamily="18" charset="0"/>
              </a:rPr>
              <a:t>nelze nahradit výpovědí </a:t>
            </a:r>
            <a:r>
              <a:rPr lang="cs-CZ" altLang="de-CZ" sz="2800" i="1">
                <a:latin typeface="Times New Roman" panose="02020603050405020304" pitchFamily="18" charset="0"/>
              </a:rPr>
              <a:t>Dostala jsem od Petra kopretinu</a:t>
            </a:r>
            <a:r>
              <a:rPr lang="cs-CZ" altLang="de-CZ" sz="2800">
                <a:latin typeface="Times New Roman" panose="02020603050405020304" pitchFamily="18" charset="0"/>
              </a:rPr>
              <a:t>).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Slova stojící na různých pozicích v rámci hyperonymické hierarchie mají různou pozici v rámci slovní zásoby jazyka. Slova základní slovní zásoby stojí obyčejně uprostřed této hierarchie. Jak slova velmi obecná, stojící vysoko a vyžadující při pojmenování větší zobecnění, tak slova velmi specifická, stojící velmi nízko, nejsou ve slovní zásobě natolik centrální, jsou méně častá a z diachronního hlediska novější, později se jim naučí dítě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Srov. např. skutečnost, že běžně jazyky nemají hyperonymum pro </a:t>
            </a:r>
            <a:r>
              <a:rPr lang="cs-CZ" altLang="de-CZ" sz="2800" i="1">
                <a:latin typeface="Times New Roman" panose="02020603050405020304" pitchFamily="18" charset="0"/>
              </a:rPr>
              <a:t>psa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vlka</a:t>
            </a:r>
            <a:r>
              <a:rPr lang="cs-CZ" altLang="de-CZ" sz="2800">
                <a:latin typeface="Times New Roman" panose="02020603050405020304" pitchFamily="18" charset="0"/>
              </a:rPr>
              <a:t>, ačkoliv zoologicky jsou téměř totožní (pes je domestikovaný vlk nebo vlk je divoký pes). Pro běžného člověka je tato příbuznost irelevantní, důležité jsou způsoby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5B897CC1-81AF-F107-936F-2C5B3EBCE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23850"/>
            <a:ext cx="9361488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života a využívání ze strany člověka, které se fundamentálně liší. Podobnost ze zoologického hlediska zajímá spíše vědce, kteří si na to vytvořili vědeckou terminologii; ta ovšem není součástí základní slovní zásoby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Na druhé straně jsou i velmi specifické termíny běžným uži-vatelům jazyka často neznámé, srov. </a:t>
            </a:r>
            <a:r>
              <a:rPr lang="cs-CZ" altLang="de-CZ" sz="2800" i="1">
                <a:latin typeface="Times New Roman" panose="02020603050405020304" pitchFamily="18" charset="0"/>
              </a:rPr>
              <a:t>víno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(vinná réva) </a:t>
            </a:r>
            <a:r>
              <a:rPr lang="cs-CZ" altLang="de-CZ" sz="2800">
                <a:latin typeface="Times New Roman" panose="02020603050405020304" pitchFamily="18" charset="0"/>
              </a:rPr>
              <a:t>oproti </a:t>
            </a:r>
            <a:r>
              <a:rPr lang="cs-CZ" altLang="de-CZ" sz="2800" i="1">
                <a:latin typeface="Times New Roman" panose="02020603050405020304" pitchFamily="18" charset="0"/>
              </a:rPr>
              <a:t>Erilon, Kerner, Irsai Oliver, Lipovina, Pálava</a:t>
            </a:r>
            <a:r>
              <a:rPr lang="cs-CZ" altLang="de-CZ" sz="2800">
                <a:latin typeface="Times New Roman" panose="02020603050405020304" pitchFamily="18" charset="0"/>
              </a:rPr>
              <a:t> atd. (odrůdy)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„Hyperonymii – hyponymii lze považovat za hlavní organizující princip lexikálního subsystému jazykového systému, zvláště, bereme-li v úvahu i kvázihyponymii, překračující hranici slovních druhů </a:t>
            </a:r>
            <a:r>
              <a:rPr lang="cs-CZ" altLang="de-CZ" sz="2800" i="1">
                <a:latin typeface="Times New Roman" panose="02020603050405020304" pitchFamily="18" charset="0"/>
              </a:rPr>
              <a:t>(chuť – sladký, hořký, kyselý, slaný)</a:t>
            </a:r>
            <a:r>
              <a:rPr lang="cs-CZ" altLang="de-CZ" sz="2800">
                <a:latin typeface="Times New Roman" panose="02020603050405020304" pitchFamily="18" charset="0"/>
              </a:rPr>
              <a:t>. Hyperonymně-hyponymní strukturace slovníku je ve všech jazycích v hlavních rysech obdobná, neboť odpovídá obecně lidskému pojmovému členění reality. Rozdíly jsou dány především nestejným pokrytím pojmů konkrétními lexémy.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(ESČ)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B264B4B7-E277-C5B4-AA7B-396E4F85F6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«Гипонимия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одно из основных семантических отношений в семантическом поле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иерархическая организация его элементов, основанная на родо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видовых отношениях. Гипонимия базируется на отношении несовместимости</a:t>
            </a:r>
            <a:r>
              <a:rPr lang="de-CH" altLang="de-CZ" sz="2800">
                <a:latin typeface="Times New Roman" panose="02020603050405020304" pitchFamily="18" charset="0"/>
              </a:rPr>
              <a:t> – </a:t>
            </a:r>
            <a:r>
              <a:rPr lang="ru-RU" altLang="de-CZ" sz="2800">
                <a:latin typeface="Times New Roman" panose="02020603050405020304" pitchFamily="18" charset="0"/>
              </a:rPr>
              <a:t>свойстве семантически однородных языковых единиц, соотносящихся с понятиями, объемы которых не пересекаются. (…) Семантическое отношение согипонимов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это отношение элементов одного класса</a:t>
            </a:r>
            <a:r>
              <a:rPr lang="de-CH" altLang="de-CZ" sz="2800">
                <a:latin typeface="Times New Roman" panose="02020603050405020304" pitchFamily="18" charset="0"/>
              </a:rPr>
              <a:t>;</a:t>
            </a:r>
            <a:r>
              <a:rPr lang="ru-RU" altLang="de-CZ" sz="2800">
                <a:latin typeface="Times New Roman" panose="02020603050405020304" pitchFamily="18" charset="0"/>
              </a:rPr>
              <a:t> гипонимы включают в себя смысловое содержание гиперонима и противопоставляются друг другу соотв. дифференциальными семами.» (ЛЭС)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F598491A-BA91-388D-7D63-FA077BA697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250825"/>
            <a:ext cx="9288463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lexikální pole (sémantické pole)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Z dosud diskutovaných vztahů v rámci slovní zásoby vyplývá teorie lexikálních polí: lexikální pole je skupina slov, která je určena některým z těchto vztahů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Lexikální pole mohou být otevřena nebo uzavřena. Uzavřené lexikální pole tvoří např. označení dní v týdnu nebo měsíců v roce (viz předtím ke kohyponymům). Jiná lexikální pole jsou otevřená, čili mohou být rozšířena slovotvornými procesy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Lexikální pole mohou podle toho být hyponymická – existuje hyperonymum a to tvoří spolu se svými hyponymy lexikální pole. Hyperonymum tvoří v tomto případu dominantu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Lexikální pole mohou však být i synonymická, čili může ho tvořit synonymická řada. I zde může být dominanta, jeden člen synonymické řady, který tvoří centrum celé řady.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42874A35-9359-6F2E-5F22-3F614B7DC6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1793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Srov. podle ESČ </a:t>
            </a:r>
            <a:r>
              <a:rPr lang="cs-CZ" altLang="de-CZ" sz="2800" i="1">
                <a:latin typeface="Times New Roman" panose="02020603050405020304" pitchFamily="18" charset="0"/>
              </a:rPr>
              <a:t>chytrý – moudrý, inteligentní, mazaný, učený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Těmto typům lexikálních polí se říká také </a:t>
            </a:r>
            <a:r>
              <a:rPr lang="cs-CZ" altLang="de-CZ" sz="2800" b="1">
                <a:latin typeface="Times New Roman" panose="02020603050405020304" pitchFamily="18" charset="0"/>
              </a:rPr>
              <a:t>paradigmatická lexikální pole</a:t>
            </a:r>
            <a:r>
              <a:rPr lang="cs-CZ" altLang="de-CZ" sz="2800">
                <a:latin typeface="Times New Roman" panose="02020603050405020304" pitchFamily="18" charset="0"/>
              </a:rPr>
              <a:t>: „Paradigmatická sémantická pole mohou být strukturována např. vztahem synonymie, opozitnosti (tedy antonymie, MG), vztahem hyperonymně-hyponymním apod.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Vedle toho někteří autoři počítají i se </a:t>
            </a:r>
            <a:r>
              <a:rPr lang="cs-CZ" altLang="de-CZ" sz="2800" b="1">
                <a:latin typeface="Times New Roman" panose="02020603050405020304" pitchFamily="18" charset="0"/>
              </a:rPr>
              <a:t>syntagmatickými lexikálními poli</a:t>
            </a:r>
            <a:r>
              <a:rPr lang="cs-CZ" altLang="de-CZ" sz="2800">
                <a:latin typeface="Times New Roman" panose="02020603050405020304" pitchFamily="18" charset="0"/>
              </a:rPr>
              <a:t>, tvořenými lexémy, majícími systémové (především sémantické) předpoklady k tomu, aby se mohly spojovat ve větě: </a:t>
            </a:r>
            <a:r>
              <a:rPr lang="cs-CZ" altLang="de-CZ" sz="2800" i="1">
                <a:latin typeface="Times New Roman" panose="02020603050405020304" pitchFamily="18" charset="0"/>
              </a:rPr>
              <a:t>kácet – strom, bouřlivý – potlesk</a:t>
            </a:r>
            <a:r>
              <a:rPr lang="cs-CZ" altLang="de-CZ" sz="2800">
                <a:latin typeface="Times New Roman" panose="02020603050405020304" pitchFamily="18" charset="0"/>
              </a:rPr>
              <a:t>. Je však třeba konstatovat, že se zde jedná o něco podstatně jiného než v předchozím případu (srov. i </a:t>
            </a:r>
            <a:r>
              <a:rPr lang="ru-RU" altLang="de-CZ" sz="2800">
                <a:latin typeface="Times New Roman" panose="02020603050405020304" pitchFamily="18" charset="0"/>
              </a:rPr>
              <a:t>ЛЭС</a:t>
            </a:r>
            <a:r>
              <a:rPr lang="cs-CZ" altLang="de-CZ" sz="2800">
                <a:latin typeface="Times New Roman" panose="02020603050405020304" pitchFamily="18" charset="0"/>
              </a:rPr>
              <a:t>, který pojednává o „syntagmatických polích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v jiných souvislostech, než jsou pole lexikální či sémantická). Asi ani uvnitř této skupiny nejsou vždy stejné poměry, protože slovesa </a:t>
            </a:r>
            <a:r>
              <a:rPr lang="cs-CZ" altLang="de-CZ" sz="2800" i="1">
                <a:latin typeface="Times New Roman" panose="02020603050405020304" pitchFamily="18" charset="0"/>
              </a:rPr>
              <a:t>kácet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cs-CZ" altLang="de-CZ" sz="2800" i="1">
                <a:latin typeface="Times New Roman" panose="02020603050405020304" pitchFamily="18" charset="0"/>
              </a:rPr>
              <a:t>štěkat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Macintosh PowerPoint</Application>
  <PresentationFormat>Benutzerdefiniert</PresentationFormat>
  <Paragraphs>36</Paragraphs>
  <Slides>11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Office-Design</vt:lpstr>
      <vt:lpstr>Lexikologie a slovotvorba ruštiny</vt:lpstr>
      <vt:lpstr>Hyperonymie, hyponymie, lexikální pole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277</cp:revision>
  <cp:lastPrinted>1601-01-01T00:00:00Z</cp:lastPrinted>
  <dcterms:created xsi:type="dcterms:W3CDTF">2012-10-11T18:59:19Z</dcterms:created>
  <dcterms:modified xsi:type="dcterms:W3CDTF">2025-03-11T21:25:13Z</dcterms:modified>
</cp:coreProperties>
</file>