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44"/>
  </p:handoutMasterIdLst>
  <p:sldIdLst>
    <p:sldId id="256" r:id="rId2"/>
    <p:sldId id="257" r:id="rId3"/>
    <p:sldId id="376" r:id="rId4"/>
    <p:sldId id="375" r:id="rId5"/>
    <p:sldId id="259" r:id="rId6"/>
    <p:sldId id="402" r:id="rId7"/>
    <p:sldId id="404" r:id="rId8"/>
    <p:sldId id="422" r:id="rId9"/>
    <p:sldId id="427" r:id="rId10"/>
    <p:sldId id="423" r:id="rId11"/>
    <p:sldId id="424" r:id="rId12"/>
    <p:sldId id="425" r:id="rId13"/>
    <p:sldId id="429" r:id="rId14"/>
    <p:sldId id="428" r:id="rId15"/>
    <p:sldId id="430" r:id="rId16"/>
    <p:sldId id="426" r:id="rId17"/>
    <p:sldId id="431" r:id="rId18"/>
    <p:sldId id="432" r:id="rId19"/>
    <p:sldId id="433" r:id="rId20"/>
    <p:sldId id="434" r:id="rId21"/>
    <p:sldId id="436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03" r:id="rId40"/>
    <p:sldId id="435" r:id="rId41"/>
    <p:sldId id="438" r:id="rId42"/>
    <p:sldId id="437" r:id="rId43"/>
  </p:sldIdLst>
  <p:sldSz cx="12192000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87E67-9B1F-448E-9073-10BB78360A02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7EBE-5797-4582-96DD-CB1427291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573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3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68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06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10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94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84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7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703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09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62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2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15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4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13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05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17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63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359F-2AD8-40B4-93D3-ED2546353735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211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batrosmedia.cz/tituly/33656900/nebojim-se-tm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64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iliteratura.cz/Clanek/34335/gaarder-jostein-anton-a-jonata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8722" y="3579812"/>
            <a:ext cx="8144134" cy="1373070"/>
          </a:xfrm>
        </p:spPr>
        <p:txBody>
          <a:bodyPr/>
          <a:lstStyle/>
          <a:p>
            <a:r>
              <a:rPr lang="pt-BR" b="1" dirty="0"/>
              <a:t>Literatura pro děti s </a:t>
            </a:r>
            <a:r>
              <a:rPr lang="pt-BR" b="1" dirty="0" smtClean="0"/>
              <a:t>didaktikou</a:t>
            </a:r>
            <a:r>
              <a:rPr lang="pt-BR" b="1" dirty="0"/>
              <a:t/>
            </a:r>
            <a:br>
              <a:rPr lang="pt-BR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302325"/>
          </a:xfrm>
        </p:spPr>
        <p:txBody>
          <a:bodyPr>
            <a:normAutofit/>
          </a:bodyPr>
          <a:lstStyle/>
          <a:p>
            <a:r>
              <a:rPr lang="pt-BR" b="1" dirty="0"/>
              <a:t>PB.MS/2.S1 </a:t>
            </a:r>
            <a:r>
              <a:rPr lang="pt-BR" b="1" dirty="0" smtClean="0"/>
              <a:t>OPB01L120A</a:t>
            </a:r>
            <a:endParaRPr lang="cs-CZ" b="1" dirty="0" smtClean="0"/>
          </a:p>
          <a:p>
            <a:r>
              <a:rPr lang="cs-CZ" b="1" dirty="0" smtClean="0"/>
              <a:t>22. 10. 2018</a:t>
            </a:r>
            <a:endParaRPr lang="cs-CZ" b="1" dirty="0" smtClean="0"/>
          </a:p>
          <a:p>
            <a:r>
              <a:rPr lang="cs-CZ" b="1" dirty="0" smtClean="0"/>
              <a:t>PhDr. Veronika </a:t>
            </a:r>
            <a:r>
              <a:rPr lang="cs-CZ" b="1" dirty="0" err="1" smtClean="0"/>
              <a:t>Laufková</a:t>
            </a:r>
            <a:r>
              <a:rPr lang="cs-CZ" b="1" dirty="0" smtClean="0"/>
              <a:t>, Ph.D.</a:t>
            </a:r>
          </a:p>
          <a:p>
            <a:r>
              <a:rPr lang="cs-CZ" b="1" dirty="0" smtClean="0"/>
              <a:t>Veronika.Laufkova@pedf.cuni.cz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85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1" y="166256"/>
            <a:ext cx="9299271" cy="6563736"/>
          </a:xfrm>
        </p:spPr>
      </p:pic>
    </p:spTree>
    <p:extLst>
      <p:ext uri="{BB962C8B-B14F-4D97-AF65-F5344CB8AC3E}">
        <p14:creationId xmlns:p14="http://schemas.microsoft.com/office/powerpoint/2010/main" val="375185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96" y="203201"/>
            <a:ext cx="9257054" cy="6526790"/>
          </a:xfrm>
        </p:spPr>
      </p:pic>
    </p:spTree>
    <p:extLst>
      <p:ext uri="{BB962C8B-B14F-4D97-AF65-F5344CB8AC3E}">
        <p14:creationId xmlns:p14="http://schemas.microsoft.com/office/powerpoint/2010/main" val="31610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6" y="260459"/>
            <a:ext cx="8613726" cy="6460295"/>
          </a:xfrm>
        </p:spPr>
      </p:pic>
    </p:spTree>
    <p:extLst>
      <p:ext uri="{BB962C8B-B14F-4D97-AF65-F5344CB8AC3E}">
        <p14:creationId xmlns:p14="http://schemas.microsoft.com/office/powerpoint/2010/main" val="320084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73" y="83127"/>
            <a:ext cx="9033164" cy="6774873"/>
          </a:xfrm>
        </p:spPr>
      </p:pic>
    </p:spTree>
    <p:extLst>
      <p:ext uri="{BB962C8B-B14F-4D97-AF65-F5344CB8AC3E}">
        <p14:creationId xmlns:p14="http://schemas.microsoft.com/office/powerpoint/2010/main" val="388419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7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6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9635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Další inspirativní knihy o překonávání strachu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456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12" y="2032072"/>
            <a:ext cx="10440261" cy="4682763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Haraštová Helena – Nebojím se tmy (interaktivní kniha) – Albatros(</a:t>
            </a:r>
            <a:r>
              <a:rPr lang="cs-CZ" altLang="cs-CZ" dirty="0">
                <a:hlinkClick r:id="rId2"/>
              </a:rPr>
              <a:t>http://www.albatrosmedia.cz/tituly/33656900/</a:t>
            </a:r>
            <a:r>
              <a:rPr lang="cs-CZ" altLang="cs-CZ" dirty="0" err="1">
                <a:hlinkClick r:id="rId2"/>
              </a:rPr>
              <a:t>nebojim</a:t>
            </a:r>
            <a:r>
              <a:rPr lang="cs-CZ" altLang="cs-CZ" dirty="0">
                <a:hlinkClick r:id="rId2"/>
              </a:rPr>
              <a:t>-se-tmy/</a:t>
            </a:r>
            <a:r>
              <a:rPr lang="cs-CZ" altLang="cs-CZ" dirty="0"/>
              <a:t>)</a:t>
            </a:r>
          </a:p>
          <a:p>
            <a:r>
              <a:rPr lang="cs-CZ" dirty="0" err="1" smtClean="0"/>
              <a:t>Irving</a:t>
            </a:r>
            <a:r>
              <a:rPr lang="cs-CZ" dirty="0" smtClean="0"/>
              <a:t> </a:t>
            </a:r>
            <a:r>
              <a:rPr lang="cs-CZ" dirty="0"/>
              <a:t>J. – Jako by se tu někdo snažil nevydat ani hlásku – </a:t>
            </a:r>
            <a:r>
              <a:rPr lang="cs-CZ" dirty="0" err="1"/>
              <a:t>Meander</a:t>
            </a:r>
            <a:r>
              <a:rPr lang="cs-CZ" dirty="0"/>
              <a:t> (o tajemných nočních zvucích)</a:t>
            </a:r>
          </a:p>
          <a:p>
            <a:r>
              <a:rPr lang="cs-CZ" dirty="0"/>
              <a:t>Krámská P., </a:t>
            </a:r>
            <a:r>
              <a:rPr lang="cs-CZ" dirty="0" err="1"/>
              <a:t>il</a:t>
            </a:r>
            <a:r>
              <a:rPr lang="cs-CZ" dirty="0"/>
              <a:t>. Řízek T. – Kluk a Měsíc – Baset (o Míšovi, kterému se zdá o hrůzostrašných přízracích)</a:t>
            </a:r>
          </a:p>
          <a:p>
            <a:r>
              <a:rPr lang="cs-CZ" dirty="0" err="1"/>
              <a:t>Rušar</a:t>
            </a:r>
            <a:r>
              <a:rPr lang="cs-CZ" dirty="0"/>
              <a:t> D. – Vlk a tma – </a:t>
            </a:r>
            <a:r>
              <a:rPr lang="cs-CZ" dirty="0" smtClean="0"/>
              <a:t>Paseka</a:t>
            </a:r>
          </a:p>
          <a:p>
            <a:r>
              <a:rPr lang="cs-CZ" dirty="0" err="1" smtClean="0"/>
              <a:t>Satrapiová</a:t>
            </a:r>
            <a:r>
              <a:rPr lang="cs-CZ" dirty="0"/>
              <a:t> </a:t>
            </a:r>
            <a:r>
              <a:rPr lang="cs-CZ" dirty="0" smtClean="0"/>
              <a:t>M. Strašidla se bojí měsíce – Argo, 2015</a:t>
            </a:r>
            <a:endParaRPr lang="cs-CZ" dirty="0"/>
          </a:p>
          <a:p>
            <a:r>
              <a:rPr lang="cs-CZ" dirty="0"/>
              <a:t>Špinková M. - Divný brach strach - Cesta domů, 2015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Vhrsti</a:t>
            </a:r>
            <a:r>
              <a:rPr lang="cs-CZ" dirty="0" smtClean="0"/>
              <a:t> </a:t>
            </a:r>
            <a:r>
              <a:rPr lang="cs-CZ" dirty="0"/>
              <a:t>– Už se nebojím tmy – Mladá </a:t>
            </a:r>
            <a:r>
              <a:rPr lang="cs-CZ" dirty="0" smtClean="0"/>
              <a:t>fronta</a:t>
            </a:r>
          </a:p>
          <a:p>
            <a:r>
              <a:rPr lang="cs-CZ" dirty="0" err="1" smtClean="0"/>
              <a:t>Mornštajnová</a:t>
            </a:r>
            <a:r>
              <a:rPr lang="cs-CZ" dirty="0" smtClean="0"/>
              <a:t>, A. – Strašidýlko </a:t>
            </a:r>
            <a:r>
              <a:rPr lang="cs-CZ" dirty="0" err="1" smtClean="0"/>
              <a:t>Stráša</a:t>
            </a:r>
            <a:r>
              <a:rPr lang="cs-CZ" dirty="0" smtClean="0"/>
              <a:t> – Albatros, od 6 let</a:t>
            </a:r>
          </a:p>
          <a:p>
            <a:endParaRPr lang="cs-CZ" dirty="0" smtClean="0"/>
          </a:p>
          <a:p>
            <a:endParaRPr lang="cs-CZ" altLang="cs-CZ" dirty="0"/>
          </a:p>
          <a:p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50674"/>
            <a:ext cx="65" cy="5013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522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9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Satrapiová</a:t>
            </a:r>
            <a:r>
              <a:rPr lang="cs-CZ" dirty="0" smtClean="0"/>
              <a:t>, M. – Strašidla se bojí měsíce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086" y="2087492"/>
            <a:ext cx="4621350" cy="4770508"/>
          </a:xfrm>
        </p:spPr>
        <p:txBody>
          <a:bodyPr>
            <a:normAutofit/>
          </a:bodyPr>
          <a:lstStyle/>
          <a:p>
            <a:r>
              <a:rPr lang="cs-CZ" dirty="0"/>
              <a:t>Sotva se </a:t>
            </a:r>
            <a:r>
              <a:rPr lang="cs-CZ" dirty="0" smtClean="0"/>
              <a:t>Marjánka uloží </a:t>
            </a:r>
            <a:r>
              <a:rPr lang="cs-CZ" dirty="0"/>
              <a:t>do postýlky a zhasne, vynoří se tři protivná, </a:t>
            </a:r>
            <a:r>
              <a:rPr lang="cs-CZ" dirty="0" err="1"/>
              <a:t>kruťácká</a:t>
            </a:r>
            <a:r>
              <a:rPr lang="cs-CZ" dirty="0"/>
              <a:t> strašidla a zlobí </a:t>
            </a:r>
            <a:r>
              <a:rPr lang="cs-CZ" dirty="0" smtClean="0"/>
              <a:t>ji. </a:t>
            </a:r>
          </a:p>
          <a:p>
            <a:r>
              <a:rPr lang="cs-CZ" dirty="0" smtClean="0"/>
              <a:t>Marjánka </a:t>
            </a:r>
            <a:r>
              <a:rPr lang="cs-CZ" dirty="0"/>
              <a:t>dostane nápad: Strašidla se přece objevují jen ve tmě, světla se bojí. Stačí tedy, aby Marjánka vystřihla měsíc z noční oblohy a zavřela ho do klece u své postýlky. </a:t>
            </a:r>
            <a:endParaRPr lang="cs-CZ" dirty="0" smtClean="0"/>
          </a:p>
          <a:p>
            <a:r>
              <a:rPr lang="cs-CZ" dirty="0" smtClean="0"/>
              <a:t>Jenže - Strašidla </a:t>
            </a:r>
            <a:r>
              <a:rPr lang="cs-CZ" dirty="0"/>
              <a:t>sice zmizí, zato kočkám teď nastaly zlé časy... Jak to?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83" y="1965639"/>
            <a:ext cx="3439345" cy="46714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75" y="1965639"/>
            <a:ext cx="3439345" cy="467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Název kurzu: </a:t>
            </a:r>
            <a:r>
              <a:rPr lang="cs-CZ" altLang="cs-CZ" dirty="0" smtClean="0"/>
              <a:t>Literatura pro děti s didaktikou</a:t>
            </a:r>
          </a:p>
          <a:p>
            <a:r>
              <a:rPr lang="cs-CZ" altLang="cs-CZ" dirty="0">
                <a:hlinkClick r:id="rId2"/>
              </a:rPr>
              <a:t>https://</a:t>
            </a:r>
            <a:r>
              <a:rPr lang="cs-CZ" altLang="cs-CZ" dirty="0" smtClean="0">
                <a:hlinkClick r:id="rId2"/>
              </a:rPr>
              <a:t>dl1.cuni.cz/course/view.php?id=6447</a:t>
            </a:r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smtClean="0"/>
              <a:t>Klíč k zápisu: Čtenářství</a:t>
            </a:r>
          </a:p>
          <a:p>
            <a:endParaRPr lang="cs-CZ" altLang="cs-CZ" dirty="0"/>
          </a:p>
          <a:p>
            <a:r>
              <a:rPr lang="cs-CZ" altLang="cs-CZ" dirty="0"/>
              <a:t>Všechny materiály ze seminářů, seznam inspirativních knih apod.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669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4" y="2098409"/>
            <a:ext cx="3397718" cy="46148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87" y="2082684"/>
            <a:ext cx="3420873" cy="46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2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Nakladatelství Argo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2"/>
            <a:ext cx="4631908" cy="4124887"/>
          </a:xfrm>
        </p:spPr>
        <p:txBody>
          <a:bodyPr/>
          <a:lstStyle/>
          <a:p>
            <a:r>
              <a:rPr lang="cs-CZ" b="1" dirty="0" err="1" smtClean="0"/>
              <a:t>Strašidláci</a:t>
            </a:r>
            <a:r>
              <a:rPr lang="cs-CZ" b="1" dirty="0" smtClean="0"/>
              <a:t> nebrečí</a:t>
            </a:r>
          </a:p>
          <a:p>
            <a:r>
              <a:rPr lang="cs-CZ" dirty="0" smtClean="0"/>
              <a:t>Islandská série kreslených </a:t>
            </a:r>
            <a:r>
              <a:rPr lang="cs-CZ" dirty="0"/>
              <a:t>příběhů </a:t>
            </a:r>
            <a:r>
              <a:rPr lang="cs-CZ" dirty="0" err="1"/>
              <a:t>strašidláka</a:t>
            </a:r>
            <a:r>
              <a:rPr lang="cs-CZ" dirty="0"/>
              <a:t> a </a:t>
            </a:r>
            <a:r>
              <a:rPr lang="cs-CZ" dirty="0" smtClean="0"/>
              <a:t>strašidýlka</a:t>
            </a:r>
          </a:p>
          <a:p>
            <a:r>
              <a:rPr lang="cs-CZ" dirty="0" smtClean="0"/>
              <a:t>prostřednictvím </a:t>
            </a:r>
            <a:r>
              <a:rPr lang="cs-CZ" dirty="0"/>
              <a:t>jednoduchých příběhů dvou kamarádů, kdy je každý docela jiný, se děti učí řešit každodenní situace, v nichž se ocitají doma i mezi svými </a:t>
            </a:r>
            <a:r>
              <a:rPr lang="cs-CZ" dirty="0" smtClean="0"/>
              <a:t>vrstevníky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72" y="560342"/>
            <a:ext cx="1790700" cy="3333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72" y="997605"/>
            <a:ext cx="39909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8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Problematika smrti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348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F7597-F013-4326-BFF6-D80BBC07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smrti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7DF860-509C-44C2-93BC-B4C0CB8C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2060848"/>
            <a:ext cx="8424936" cy="4680520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Děti do tří let </a:t>
            </a:r>
            <a:r>
              <a:rPr lang="cs-CZ" dirty="0"/>
              <a:t>nechápou rozdíl mezi životem a smrtí, reagují jen na přítomnost/nepřítomnost osoby, se kterou přicházejí do styku a na kterou si zvykly. </a:t>
            </a:r>
          </a:p>
          <a:p>
            <a:r>
              <a:rPr lang="cs-CZ" i="1" dirty="0"/>
              <a:t>Děti v předškolním a mladším školním věku (4-8 let) </a:t>
            </a:r>
            <a:r>
              <a:rPr lang="cs-CZ" dirty="0"/>
              <a:t>jsou v chápání smrti ovlivňovány pohádkami, kde je smrt spojována s dočasným stavem bytosti. Věří, že bytost může dál chodit, radit, škodit. </a:t>
            </a:r>
          </a:p>
          <a:p>
            <a:r>
              <a:rPr lang="cs-CZ" dirty="0"/>
              <a:t>Šubrtová (2007) ve své knize </a:t>
            </a:r>
            <a:r>
              <a:rPr lang="cs-CZ" i="1" dirty="0"/>
              <a:t>Tematika smrti v české a světové próze pro děti a mládež </a:t>
            </a:r>
            <a:r>
              <a:rPr lang="cs-CZ" dirty="0"/>
              <a:t>mluví o důležitosti dětské účasti na pohřbu. </a:t>
            </a:r>
          </a:p>
          <a:p>
            <a:r>
              <a:rPr lang="cs-CZ" i="1" dirty="0"/>
              <a:t>V 9-11 letech </a:t>
            </a:r>
            <a:r>
              <a:rPr lang="cs-CZ" dirty="0"/>
              <a:t>(záleží</a:t>
            </a:r>
            <a:r>
              <a:rPr lang="cs-CZ" i="1" dirty="0"/>
              <a:t> </a:t>
            </a:r>
            <a:r>
              <a:rPr lang="cs-CZ" dirty="0"/>
              <a:t>na individuální vyspělosti dítěte) začínají děti chápat definitivu – začínají si uvědomovat, že staří lidé umírají dříve a že i ony samy v budoucnosti zemřou. </a:t>
            </a:r>
          </a:p>
        </p:txBody>
      </p:sp>
    </p:spTree>
    <p:extLst>
      <p:ext uri="{BB962C8B-B14F-4D97-AF65-F5344CB8AC3E}">
        <p14:creationId xmlns:p14="http://schemas.microsoft.com/office/powerpoint/2010/main" val="864809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9E92C-C2E1-44D1-AB2E-E091B543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smrti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EC962E-5FAC-4348-B96E-E0D97872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336873"/>
            <a:ext cx="7783016" cy="4521127"/>
          </a:xfrm>
        </p:spPr>
        <p:txBody>
          <a:bodyPr>
            <a:normAutofit/>
          </a:bodyPr>
          <a:lstStyle/>
          <a:p>
            <a:r>
              <a:rPr lang="cs-CZ" dirty="0"/>
              <a:t>Mluvit otevřeně / upřímně s dětmi o smrti. </a:t>
            </a:r>
          </a:p>
          <a:p>
            <a:r>
              <a:rPr lang="cs-CZ" dirty="0"/>
              <a:t>Pracovat se slovy, kterým dítě rozumí a vypomoct si třeba květinou či zvířetem. </a:t>
            </a:r>
          </a:p>
          <a:p>
            <a:r>
              <a:rPr lang="cs-CZ" dirty="0"/>
              <a:t>Nemáme dětem tvrdit, že mrtvý někam odjel, ani že usnul. Dítě čeká, že se mrtvý probudí, mohlo by se začít bát chodit do postele. V rozhovoru jsou také zmíněny dětské knihy, které pomohou při vysvětlování. </a:t>
            </a:r>
          </a:p>
          <a:p>
            <a:r>
              <a:rPr lang="cs-CZ" dirty="0"/>
              <a:t>Můžeme si pomoci právě literaturou.</a:t>
            </a:r>
          </a:p>
          <a:p>
            <a:r>
              <a:rPr lang="cs-CZ" dirty="0"/>
              <a:t>Šubrtová Milena: </a:t>
            </a:r>
            <a:r>
              <a:rPr lang="cs-CZ" i="1" dirty="0"/>
              <a:t>Tématika smrti v české a světové próze pro děti a mládež </a:t>
            </a:r>
            <a:r>
              <a:rPr lang="cs-CZ" dirty="0"/>
              <a:t>(2007)</a:t>
            </a:r>
          </a:p>
        </p:txBody>
      </p:sp>
    </p:spTree>
    <p:extLst>
      <p:ext uri="{BB962C8B-B14F-4D97-AF65-F5344CB8AC3E}">
        <p14:creationId xmlns:p14="http://schemas.microsoft.com/office/powerpoint/2010/main" val="214233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Anton a Jonatán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12" y="2060849"/>
            <a:ext cx="8431088" cy="4260479"/>
          </a:xfrm>
        </p:spPr>
        <p:txBody>
          <a:bodyPr/>
          <a:lstStyle/>
          <a:p>
            <a:r>
              <a:rPr lang="cs-CZ" dirty="0"/>
              <a:t>Výstižná recenze: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www.iliteratura.cz/Clanek/34335/gaarder-jostein-anton-a-jonatan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910802"/>
            <a:ext cx="3290976" cy="39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29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4735"/>
            <a:ext cx="2808312" cy="34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63226"/>
            <a:ext cx="4576973" cy="34327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84" y="3498774"/>
            <a:ext cx="5580112" cy="33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5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052736"/>
            <a:ext cx="8208912" cy="5056690"/>
          </a:xfrm>
        </p:spPr>
      </p:pic>
    </p:spTree>
    <p:extLst>
      <p:ext uri="{BB962C8B-B14F-4D97-AF65-F5344CB8AC3E}">
        <p14:creationId xmlns:p14="http://schemas.microsoft.com/office/powerpoint/2010/main" val="377541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054928"/>
            <a:ext cx="5070764" cy="3803073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5052054" cy="3789040"/>
          </a:xfrm>
        </p:spPr>
      </p:pic>
    </p:spTree>
    <p:extLst>
      <p:ext uri="{BB962C8B-B14F-4D97-AF65-F5344CB8AC3E}">
        <p14:creationId xmlns:p14="http://schemas.microsoft.com/office/powerpoint/2010/main" val="427230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1" y="2204864"/>
            <a:ext cx="6024331" cy="4518248"/>
          </a:xfrm>
        </p:spPr>
      </p:pic>
    </p:spTree>
    <p:extLst>
      <p:ext uri="{BB962C8B-B14F-4D97-AF65-F5344CB8AC3E}">
        <p14:creationId xmlns:p14="http://schemas.microsoft.com/office/powerpoint/2010/main" val="3780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aktivita s </a:t>
            </a:r>
            <a:r>
              <a:rPr lang="cs-CZ" dirty="0" smtClean="0"/>
              <a:t>knihou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593" y="2198254"/>
            <a:ext cx="9613861" cy="4553528"/>
          </a:xfrm>
        </p:spPr>
        <p:txBody>
          <a:bodyPr>
            <a:normAutofit fontScale="70000" lnSpcReduction="20000"/>
          </a:bodyPr>
          <a:lstStyle/>
          <a:p>
            <a:pPr marL="0" indent="0" fontAlgn="t">
              <a:buNone/>
            </a:pPr>
            <a:r>
              <a:rPr lang="cs-CZ" dirty="0" smtClean="0"/>
              <a:t>22. 10.</a:t>
            </a: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Překonávání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strachu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smrti - 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Schulmeisterová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Arijčuková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Andriantsarazo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23. 10. Městská knihovna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Smíchov (</a:t>
            </a:r>
            <a:r>
              <a:rPr lang="cs-CZ" dirty="0"/>
              <a:t>náměstí 14. října </a:t>
            </a:r>
            <a:r>
              <a:rPr lang="cs-CZ" dirty="0" smtClean="0"/>
              <a:t>83/15) 9:00-10:00</a:t>
            </a:r>
            <a:endParaRPr lang="cs-CZ" dirty="0"/>
          </a:p>
          <a:p>
            <a:pPr marL="0" indent="0" fontAlgn="b">
              <a:buNone/>
            </a:pPr>
            <a:r>
              <a:rPr lang="cs-CZ" dirty="0" smtClean="0"/>
              <a:t>„ZPÍVÁNÍ</a:t>
            </a:r>
            <a:r>
              <a:rPr lang="cs-CZ" dirty="0"/>
              <a:t>, ČTENÍ A HRANÍ V </a:t>
            </a:r>
            <a:r>
              <a:rPr lang="cs-CZ" dirty="0" smtClean="0"/>
              <a:t>KNIHOVNĚ“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29. 10. </a:t>
            </a: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1. Próza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 dětským hrdinou, próza se zvířecím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hrdinou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Tereza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Veronika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Kratochvilová</a:t>
            </a: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Beztextové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knihy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Klára Slabá, Iveta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Brajerová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5. 11.</a:t>
            </a:r>
          </a:p>
          <a:p>
            <a:pPr marL="0" indent="0" fontAlgn="b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Naučné knihy: Příroda, změny ročních období apod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Marie Nachtigalová, Jaroslava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Šupová</a:t>
            </a:r>
          </a:p>
          <a:p>
            <a:pPr marL="0" indent="0" fontAlgn="b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Naučné knihy a práce s nimi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Kamila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Žajdlíková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Zuzana Navarová</a:t>
            </a: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535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39" y="1303361"/>
            <a:ext cx="7588028" cy="4905665"/>
          </a:xfrm>
        </p:spPr>
      </p:pic>
    </p:spTree>
    <p:extLst>
      <p:ext uri="{BB962C8B-B14F-4D97-AF65-F5344CB8AC3E}">
        <p14:creationId xmlns:p14="http://schemas.microsoft.com/office/powerpoint/2010/main" val="2930497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5" y="88110"/>
            <a:ext cx="5667551" cy="6747087"/>
          </a:xfrm>
        </p:spPr>
      </p:pic>
    </p:spTree>
    <p:extLst>
      <p:ext uri="{BB962C8B-B14F-4D97-AF65-F5344CB8AC3E}">
        <p14:creationId xmlns:p14="http://schemas.microsoft.com/office/powerpoint/2010/main" val="159463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Návštěva malé smrti – </a:t>
            </a:r>
            <a:r>
              <a:rPr lang="cs-CZ" dirty="0" err="1" smtClean="0"/>
              <a:t>Kitty</a:t>
            </a:r>
            <a:r>
              <a:rPr lang="cs-CZ" dirty="0" smtClean="0"/>
              <a:t> </a:t>
            </a:r>
            <a:r>
              <a:rPr lang="cs-CZ" dirty="0" err="1" smtClean="0"/>
              <a:t>Crowther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403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3A7DE-9B95-4AE7-AED5-03E0C88D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AC26624-2DA0-4E59-AE16-5EF6A627DC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356240"/>
            <a:ext cx="4257779" cy="5255047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91F0C63-ED4B-4495-9A30-1CF0F2444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340768"/>
            <a:ext cx="4365508" cy="5270518"/>
          </a:xfrm>
        </p:spPr>
      </p:pic>
    </p:spTree>
    <p:extLst>
      <p:ext uri="{BB962C8B-B14F-4D97-AF65-F5344CB8AC3E}">
        <p14:creationId xmlns:p14="http://schemas.microsoft.com/office/powerpoint/2010/main" val="2374707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F7AA4-1EE7-4D53-A2B3-8B83A079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B3F0AC8-6518-4E6B-A91B-3C9B9182CD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88" y="1378825"/>
            <a:ext cx="4255288" cy="5158015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D568ED9-551D-4118-9669-26D71F3CE0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388061"/>
            <a:ext cx="4505540" cy="5148778"/>
          </a:xfrm>
        </p:spPr>
      </p:pic>
    </p:spTree>
    <p:extLst>
      <p:ext uri="{BB962C8B-B14F-4D97-AF65-F5344CB8AC3E}">
        <p14:creationId xmlns:p14="http://schemas.microsoft.com/office/powerpoint/2010/main" val="3028035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763EA-A129-410C-9B7B-3285C95A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35A5145-800D-45E6-9E93-77B27015B9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484785"/>
            <a:ext cx="4188732" cy="5183039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416D2376-7E23-45F7-9B5E-1C23529A0F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591217"/>
            <a:ext cx="4499992" cy="5076607"/>
          </a:xfrm>
        </p:spPr>
      </p:pic>
    </p:spTree>
    <p:extLst>
      <p:ext uri="{BB962C8B-B14F-4D97-AF65-F5344CB8AC3E}">
        <p14:creationId xmlns:p14="http://schemas.microsoft.com/office/powerpoint/2010/main" val="784175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900EF-248F-4539-B5DE-06C88953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54FC1EA-4092-4EDC-83CE-CF93D4152E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132857"/>
            <a:ext cx="3730434" cy="4494252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EDC7C52-6045-4199-B14B-EA6498A474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80" y="2132856"/>
            <a:ext cx="4718570" cy="4504200"/>
          </a:xfrm>
        </p:spPr>
      </p:pic>
    </p:spTree>
    <p:extLst>
      <p:ext uri="{BB962C8B-B14F-4D97-AF65-F5344CB8AC3E}">
        <p14:creationId xmlns:p14="http://schemas.microsoft.com/office/powerpoint/2010/main" val="3175913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6030B-4012-4EA0-9A36-9EADA266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Symbolika motivů </a:t>
            </a:r>
            <a:r>
              <a:rPr lang="cs-CZ" dirty="0" smtClean="0"/>
              <a:t>I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E3D856B-C822-4898-84D3-20B13005D0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19753"/>
            <a:ext cx="3744416" cy="4754147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99E6EA4-241D-4BD4-A167-A1BFB37BC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901549"/>
            <a:ext cx="4149734" cy="4753699"/>
          </a:xfrm>
        </p:spPr>
      </p:pic>
    </p:spTree>
    <p:extLst>
      <p:ext uri="{BB962C8B-B14F-4D97-AF65-F5344CB8AC3E}">
        <p14:creationId xmlns:p14="http://schemas.microsoft.com/office/powerpoint/2010/main" val="1870006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82FD3-FCAA-4B0C-882C-2A2D1837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Kitty </a:t>
            </a:r>
            <a:r>
              <a:rPr lang="cs-CZ" dirty="0" err="1"/>
              <a:t>Crowther</a:t>
            </a:r>
            <a:r>
              <a:rPr lang="cs-CZ" dirty="0"/>
              <a:t>: Návštěva malé smrti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C78E61-28E4-47A1-80BF-EA3C62C4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2132856"/>
            <a:ext cx="8440966" cy="47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Vyprávění je neseno především obrazy.</a:t>
            </a:r>
          </a:p>
          <a:p>
            <a:r>
              <a:rPr lang="cs-CZ" dirty="0"/>
              <a:t>Smrtka, opírající se o kosu, odvádí lidi z jejich domovů do svého hájemství. Vždy ji čeká stejná reakce: Lidé pláčou, jsou zkroušeni strachem z neznáma a plni nejistoty.</a:t>
            </a:r>
          </a:p>
          <a:p>
            <a:r>
              <a:rPr lang="cs-CZ" dirty="0"/>
              <a:t>Malá Evelína smrt radostně vítá jako vysvobození od nemoci, vrací úsměv i do tváře malé smrtky. Připomíná ji bezstarostnost a naučí ji si hrát. Hra je výrazem spontánní radosti.</a:t>
            </a:r>
          </a:p>
          <a:p>
            <a:r>
              <a:rPr lang="cs-CZ" dirty="0"/>
              <a:t>Sama smrtka pociťuje hluboký smutek z odloučení, když se Evelína odebírá z království mrtvých na další pouť. </a:t>
            </a:r>
          </a:p>
          <a:p>
            <a:r>
              <a:rPr lang="cs-CZ" dirty="0"/>
              <a:t>Evelínin návrat v podobě </a:t>
            </a:r>
            <a:r>
              <a:rPr lang="cs-CZ" b="1" dirty="0"/>
              <a:t>anděla</a:t>
            </a:r>
            <a:r>
              <a:rPr lang="cs-CZ" dirty="0"/>
              <a:t>, jenž smrtku provází na cestách za umírajícími, představuje půvabnou dějovou pointu stvrzující neobvyklé přátelství. </a:t>
            </a:r>
          </a:p>
          <a:p>
            <a:r>
              <a:rPr lang="cs-CZ" dirty="0"/>
              <a:t>Smrt se s andělskou přítelkyní po boku zbavuje atributů hrozivosti a stává se vlídnou průvodkyní umírajících na cestě do neznáma.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166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knihy o smrti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1976582"/>
            <a:ext cx="9941497" cy="46735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„Naučné“</a:t>
            </a:r>
          </a:p>
          <a:p>
            <a:r>
              <a:rPr lang="cs-CZ" dirty="0" smtClean="0"/>
              <a:t>Brown </a:t>
            </a:r>
            <a:r>
              <a:rPr lang="cs-CZ" dirty="0"/>
              <a:t>a Brown – Když dinosaurům někdo umře (Cesta domů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/>
              <a:t>Stalfelt</a:t>
            </a:r>
            <a:r>
              <a:rPr lang="cs-CZ" dirty="0"/>
              <a:t> – O smrti </a:t>
            </a:r>
            <a:r>
              <a:rPr lang="cs-CZ" dirty="0" err="1"/>
              <a:t>smrťoucí</a:t>
            </a:r>
            <a:r>
              <a:rPr lang="cs-CZ" dirty="0"/>
              <a:t> (Cesta domů)</a:t>
            </a:r>
          </a:p>
          <a:p>
            <a:pPr marL="0" indent="0">
              <a:buNone/>
            </a:pPr>
            <a:r>
              <a:rPr lang="cs-CZ" b="1" dirty="0" smtClean="0"/>
              <a:t>Osvědčená klasika</a:t>
            </a:r>
            <a:endParaRPr lang="cs-CZ" b="1" dirty="0"/>
          </a:p>
          <a:p>
            <a:r>
              <a:rPr lang="cs-CZ" dirty="0"/>
              <a:t>Poezie – Byl jeden domeček (folklor, již v Erbenově sbírce </a:t>
            </a:r>
            <a:r>
              <a:rPr lang="cs-CZ" i="1" dirty="0"/>
              <a:t>Prostonárodní české písně a říkadla</a:t>
            </a:r>
            <a:r>
              <a:rPr lang="cs-CZ" dirty="0"/>
              <a:t>) – koloběh, zrození a umírání</a:t>
            </a:r>
          </a:p>
          <a:p>
            <a:pPr lvl="0"/>
            <a:r>
              <a:rPr lang="cs-CZ" dirty="0" smtClean="0"/>
              <a:t>Obecně </a:t>
            </a:r>
            <a:r>
              <a:rPr lang="cs-CZ" dirty="0"/>
              <a:t>folklorní pohádky – př. Erbenova </a:t>
            </a:r>
            <a:r>
              <a:rPr lang="cs-CZ" i="1" dirty="0"/>
              <a:t>Zlatovláska</a:t>
            </a:r>
            <a:r>
              <a:rPr lang="cs-CZ" dirty="0"/>
              <a:t>; Němcové </a:t>
            </a:r>
            <a:r>
              <a:rPr lang="cs-CZ" i="1" dirty="0"/>
              <a:t>Pohádka o kohoutkovi a slepičce</a:t>
            </a:r>
            <a:r>
              <a:rPr lang="cs-CZ" dirty="0"/>
              <a:t>, ve které pomoc kohoutkovi přichází pozdě.</a:t>
            </a:r>
          </a:p>
          <a:p>
            <a:r>
              <a:rPr lang="cs-CZ" dirty="0" smtClean="0"/>
              <a:t>Karafiát </a:t>
            </a:r>
            <a:r>
              <a:rPr lang="cs-CZ" dirty="0"/>
              <a:t>J. – Broučci (smrt je ta jediná věc na tomto světě, které musíme být poslušní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6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aktivita s </a:t>
            </a:r>
            <a:r>
              <a:rPr lang="cs-CZ" dirty="0" smtClean="0"/>
              <a:t>knihou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637" y="2041237"/>
            <a:ext cx="10317018" cy="4581236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cs-CZ" dirty="0" smtClean="0"/>
              <a:t>12. 11.</a:t>
            </a:r>
          </a:p>
          <a:p>
            <a:pPr marL="0" indent="0" fontAlgn="t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1. Způsoby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zprostředkování tématu jinakosti/odlišnosti, životu s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handicapem</a:t>
            </a:r>
          </a:p>
          <a:p>
            <a:pPr marL="0" indent="0" fontAlgn="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Petra Žáková, Barbora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Žáková</a:t>
            </a:r>
          </a:p>
          <a:p>
            <a:pPr marL="0" indent="0" fontAlgn="t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2.  Pohádky, popletené pohádky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Blanka Nováková, Zuzana Nováková </a:t>
            </a:r>
          </a:p>
          <a:p>
            <a:pPr marL="0" indent="0" fontAlgn="t">
              <a:buNone/>
            </a:pPr>
            <a:endParaRPr lang="cs-CZ" dirty="0" smtClean="0"/>
          </a:p>
          <a:p>
            <a:pPr marL="0" indent="0" fontAlgn="t">
              <a:buNone/>
            </a:pPr>
            <a:r>
              <a:rPr lang="cs-CZ" dirty="0" smtClean="0"/>
              <a:t>19</a:t>
            </a:r>
            <a:r>
              <a:rPr lang="cs-CZ" dirty="0"/>
              <a:t>. </a:t>
            </a:r>
            <a:r>
              <a:rPr lang="cs-CZ" dirty="0" smtClean="0"/>
              <a:t>11. Knihy </a:t>
            </a:r>
            <a:r>
              <a:rPr lang="cs-CZ" dirty="0"/>
              <a:t>o </a:t>
            </a:r>
            <a:r>
              <a:rPr lang="cs-CZ" dirty="0" smtClean="0"/>
              <a:t>etiketě - Markéta </a:t>
            </a:r>
            <a:r>
              <a:rPr lang="cs-CZ" dirty="0"/>
              <a:t>Pulkrábková, Nikola Kašparová</a:t>
            </a:r>
          </a:p>
          <a:p>
            <a:pPr marL="0" indent="0" fontAlgn="t">
              <a:buNone/>
            </a:pPr>
            <a:endParaRPr lang="cs-CZ" dirty="0" smtClean="0"/>
          </a:p>
          <a:p>
            <a:pPr marL="0" indent="0" fontAlgn="t">
              <a:buNone/>
            </a:pPr>
            <a:r>
              <a:rPr lang="cs-CZ" dirty="0" smtClean="0"/>
              <a:t>26</a:t>
            </a:r>
            <a:r>
              <a:rPr lang="cs-CZ" dirty="0"/>
              <a:t>. 11.</a:t>
            </a:r>
          </a:p>
          <a:p>
            <a:pPr marL="0" indent="0" fontAlgn="b">
              <a:buNone/>
            </a:pPr>
            <a:r>
              <a:rPr lang="cs-CZ" dirty="0" smtClean="0"/>
              <a:t>1. Obrázkové </a:t>
            </a:r>
            <a:r>
              <a:rPr lang="cs-CZ" dirty="0"/>
              <a:t>knihy, zejména pro dvouleté děti a práce s nimi</a:t>
            </a:r>
          </a:p>
          <a:p>
            <a:pPr marL="0" indent="0" fontAlgn="b">
              <a:buNone/>
            </a:pPr>
            <a:r>
              <a:rPr lang="cs-CZ" dirty="0"/>
              <a:t>Václavíková Kateřina, Doležalová Tereza</a:t>
            </a:r>
          </a:p>
          <a:p>
            <a:pPr marL="0" indent="0" fontAlgn="b">
              <a:buNone/>
            </a:pPr>
            <a:r>
              <a:rPr lang="cs-CZ" dirty="0" smtClean="0"/>
              <a:t>2. Práce </a:t>
            </a:r>
            <a:r>
              <a:rPr lang="cs-CZ" dirty="0"/>
              <a:t>s poezií v mateřské škole – povolání, cestování, zvířata…</a:t>
            </a:r>
          </a:p>
          <a:p>
            <a:pPr marL="0" indent="0" fontAlgn="b">
              <a:buNone/>
            </a:pPr>
            <a:r>
              <a:rPr lang="cs-CZ" dirty="0"/>
              <a:t>Hovorková Bára, </a:t>
            </a:r>
            <a:r>
              <a:rPr lang="cs-CZ" dirty="0" err="1"/>
              <a:t>Tydlitátová</a:t>
            </a:r>
            <a:r>
              <a:rPr lang="cs-CZ" dirty="0"/>
              <a:t> </a:t>
            </a:r>
            <a:r>
              <a:rPr lang="cs-CZ" dirty="0" smtClean="0"/>
              <a:t>Lucie</a:t>
            </a:r>
          </a:p>
          <a:p>
            <a:pPr marL="0" indent="0" fontAlgn="b">
              <a:buNone/>
            </a:pPr>
            <a:endParaRPr lang="cs-CZ" dirty="0"/>
          </a:p>
          <a:p>
            <a:pPr marL="0" indent="0" fontAlgn="b">
              <a:buNone/>
            </a:pPr>
            <a:r>
              <a:rPr lang="cs-CZ" dirty="0" smtClean="0"/>
              <a:t>3. 12. Časopisy pro děti předškolního věku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Kristýna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Karadzasová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508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411" y="2069017"/>
            <a:ext cx="10488625" cy="466429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cs-CZ" b="1" dirty="0"/>
              <a:t>Skrze příběh</a:t>
            </a:r>
          </a:p>
          <a:p>
            <a:pPr lvl="0"/>
            <a:r>
              <a:rPr lang="cs-CZ" dirty="0"/>
              <a:t>Doskočilová H. – </a:t>
            </a:r>
            <a:r>
              <a:rPr lang="cs-CZ" b="1" dirty="0"/>
              <a:t>Dva dědečci z Dlouhé Míle </a:t>
            </a:r>
            <a:r>
              <a:rPr lang="cs-CZ" dirty="0"/>
              <a:t>(poprvé 1978; dva rozdílní dědečkové (přístupem k životu) zemřou – na hrobě dědečka, který byl pesimista, kromě divizny nic nevyrostlo (sluníčko pálilo na hrob a sežehlo i trávu), zatímco na hrobu dědečka optimisty, </a:t>
            </a:r>
            <a:r>
              <a:rPr lang="cs-CZ" dirty="0" smtClean="0"/>
              <a:t>vykvetla </a:t>
            </a:r>
            <a:r>
              <a:rPr lang="cs-CZ" dirty="0"/>
              <a:t>divizna, která zářila do všech stran jako zlatý svícen)</a:t>
            </a:r>
          </a:p>
          <a:p>
            <a:pPr lvl="0"/>
            <a:r>
              <a:rPr lang="cs-CZ" dirty="0"/>
              <a:t>Ježková A. – </a:t>
            </a:r>
            <a:r>
              <a:rPr lang="cs-CZ" b="1" dirty="0"/>
              <a:t>Dobrý svět </a:t>
            </a:r>
            <a:r>
              <a:rPr lang="cs-CZ" dirty="0" smtClean="0"/>
              <a:t>(pro </a:t>
            </a:r>
            <a:r>
              <a:rPr lang="cs-CZ" dirty="0"/>
              <a:t>děti od 6 let, smrt psa a rozloučení s ním; důležitá je možnost sdílet své emoce s nejbližšími)</a:t>
            </a:r>
          </a:p>
          <a:p>
            <a:pPr lvl="0"/>
            <a:r>
              <a:rPr lang="cs-CZ" dirty="0" smtClean="0"/>
              <a:t>Mrázková </a:t>
            </a:r>
            <a:r>
              <a:rPr lang="cs-CZ" dirty="0"/>
              <a:t>D. – </a:t>
            </a:r>
            <a:r>
              <a:rPr lang="cs-CZ" b="1" dirty="0"/>
              <a:t>Auto z pralesa </a:t>
            </a:r>
            <a:r>
              <a:rPr lang="cs-CZ" dirty="0"/>
              <a:t>(1975) – </a:t>
            </a:r>
            <a:r>
              <a:rPr lang="cs-CZ" dirty="0" smtClean="0"/>
              <a:t>zejména </a:t>
            </a:r>
            <a:r>
              <a:rPr lang="cs-CZ" i="1" dirty="0"/>
              <a:t>Javorový list</a:t>
            </a:r>
            <a:r>
              <a:rPr lang="cs-CZ" dirty="0"/>
              <a:t> </a:t>
            </a:r>
            <a:r>
              <a:rPr lang="cs-CZ" dirty="0" smtClean="0"/>
              <a:t>- o </a:t>
            </a:r>
            <a:r>
              <a:rPr lang="cs-CZ" dirty="0"/>
              <a:t>listu, který prožije v přírodě všechny roční období a nakonec shoří v </a:t>
            </a:r>
            <a:r>
              <a:rPr lang="cs-CZ" dirty="0" smtClean="0"/>
              <a:t>ohníčku</a:t>
            </a:r>
            <a:endParaRPr lang="cs-CZ" dirty="0"/>
          </a:p>
          <a:p>
            <a:pPr lvl="0"/>
            <a:r>
              <a:rPr lang="cs-CZ" dirty="0" smtClean="0"/>
              <a:t>Procházková </a:t>
            </a:r>
            <a:r>
              <a:rPr lang="cs-CZ" dirty="0"/>
              <a:t>I. – </a:t>
            </a:r>
            <a:r>
              <a:rPr lang="cs-CZ" b="1" dirty="0"/>
              <a:t>Myši patří do nebe … ale jenom na skok </a:t>
            </a:r>
            <a:r>
              <a:rPr lang="cs-CZ" dirty="0"/>
              <a:t>(téma podáno citlivě a jemně; úmrtí hrdinů v reálném světě – myšek – které se ocitají záhy mimo reálný prostor (v „nebi“) a v nové podobě se vrací zpátky na zemi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402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757" y="2069018"/>
            <a:ext cx="10523388" cy="4433382"/>
          </a:xfrm>
        </p:spPr>
        <p:txBody>
          <a:bodyPr/>
          <a:lstStyle/>
          <a:p>
            <a:r>
              <a:rPr lang="cs-CZ" dirty="0"/>
              <a:t>Špinková M. – </a:t>
            </a:r>
            <a:r>
              <a:rPr lang="cs-CZ" b="1" dirty="0"/>
              <a:t>Anna a Anička </a:t>
            </a:r>
            <a:r>
              <a:rPr lang="cs-CZ" dirty="0"/>
              <a:t>– Cesta domů (o holčičce Aničce a její babičce Anně, která jednoho dne zemře …)</a:t>
            </a:r>
          </a:p>
          <a:p>
            <a:r>
              <a:rPr lang="cs-CZ" dirty="0"/>
              <a:t>Knox J. B. L. - </a:t>
            </a:r>
            <a:r>
              <a:rPr lang="cs-CZ" b="1" dirty="0"/>
              <a:t>Je smrt jako duha? -</a:t>
            </a:r>
            <a:r>
              <a:rPr lang="cs-CZ" dirty="0"/>
              <a:t> Cesta domů, 2017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/>
              <a:t>Rušar</a:t>
            </a:r>
            <a:r>
              <a:rPr lang="cs-CZ" dirty="0"/>
              <a:t> D. – </a:t>
            </a:r>
            <a:r>
              <a:rPr lang="cs-CZ" b="1" dirty="0"/>
              <a:t>Kamzíkův velký skok </a:t>
            </a:r>
            <a:r>
              <a:rPr lang="cs-CZ" dirty="0"/>
              <a:t>– Portál (obrázková kniha o kamzíkovi, který se s maminčinou pomocí snaží vypořádávat se smrtí svého bratra – kamzíka)</a:t>
            </a:r>
          </a:p>
          <a:p>
            <a:pPr lvl="0"/>
            <a:r>
              <a:rPr lang="cs-CZ" dirty="0" err="1"/>
              <a:t>Stavarič</a:t>
            </a:r>
            <a:r>
              <a:rPr lang="cs-CZ" dirty="0"/>
              <a:t> M. – </a:t>
            </a:r>
            <a:r>
              <a:rPr lang="cs-CZ" b="1" dirty="0"/>
              <a:t>Děvčátko s kosou </a:t>
            </a:r>
            <a:r>
              <a:rPr lang="cs-CZ" dirty="0"/>
              <a:t>– Portál (skrze příběh malé dívenky </a:t>
            </a:r>
            <a:r>
              <a:rPr lang="cs-CZ" dirty="0" err="1"/>
              <a:t>Smrtečky</a:t>
            </a:r>
            <a:r>
              <a:rPr lang="cs-CZ" dirty="0"/>
              <a:t>, která na své cestě objevuje, co vše dokáže)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826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036" y="2041235"/>
            <a:ext cx="10492509" cy="4738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Rezková a Urbánek – </a:t>
            </a:r>
            <a:r>
              <a:rPr lang="cs-CZ" b="1" dirty="0"/>
              <a:t>Babočky</a:t>
            </a:r>
            <a:r>
              <a:rPr lang="cs-CZ" dirty="0"/>
              <a:t> (Labyrint) – babičky a dědečkové se v nebi proměňují na Babočky, které se vrací na zem, aby dětem vylepšily </a:t>
            </a:r>
            <a:r>
              <a:rPr lang="cs-CZ" dirty="0" smtClean="0"/>
              <a:t>prázdniny; optimistické </a:t>
            </a:r>
            <a:r>
              <a:rPr lang="cs-CZ" dirty="0"/>
              <a:t>vyznění; chybí sice znepokojivé otázky (podobně jako u </a:t>
            </a:r>
            <a:r>
              <a:rPr lang="cs-CZ" dirty="0" err="1"/>
              <a:t>Vhrsti</a:t>
            </a:r>
            <a:r>
              <a:rPr lang="cs-CZ" dirty="0"/>
              <a:t>), ale kniha dává zároveň </a:t>
            </a:r>
            <a:r>
              <a:rPr lang="cs-CZ" dirty="0" smtClean="0"/>
              <a:t>útěchu</a:t>
            </a:r>
          </a:p>
          <a:p>
            <a:pPr lvl="0"/>
            <a:r>
              <a:rPr lang="cs-CZ" dirty="0" err="1" smtClean="0"/>
              <a:t>Vhrsti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b="1" dirty="0"/>
              <a:t>Prázdniny v nebi </a:t>
            </a:r>
            <a:r>
              <a:rPr lang="cs-CZ" dirty="0"/>
              <a:t>(poprvé 2008) – </a:t>
            </a:r>
            <a:r>
              <a:rPr lang="cs-CZ" dirty="0" smtClean="0"/>
              <a:t>(příběh </a:t>
            </a:r>
            <a:r>
              <a:rPr lang="cs-CZ" dirty="0"/>
              <a:t>chlapce Štěpána, který se ve snu dostává po žebříku do nebe, kde se setkává se zemřelými prarodiči, po kterých velmi truchlí; ti se o něj v nebi starají stejně dobře jako na zemi; </a:t>
            </a:r>
            <a:r>
              <a:rPr lang="cs-CZ" dirty="0" smtClean="0"/>
              <a:t>Kniha </a:t>
            </a:r>
            <a:r>
              <a:rPr lang="cs-CZ" dirty="0"/>
              <a:t>není tak o smrti jako spíše o dobrodružství, které lze prožít v </a:t>
            </a:r>
            <a:r>
              <a:rPr lang="cs-CZ" dirty="0" smtClean="0"/>
              <a:t>nebi. Celý </a:t>
            </a:r>
            <a:r>
              <a:rPr lang="cs-CZ" dirty="0"/>
              <a:t>příběh je pojat jako dobrodružný výlet, nejsou kladeny žádné znepokojivé </a:t>
            </a:r>
            <a:r>
              <a:rPr lang="cs-CZ" dirty="0" smtClean="0"/>
              <a:t>otázky.</a:t>
            </a:r>
            <a:endParaRPr lang="cs-CZ" dirty="0"/>
          </a:p>
          <a:p>
            <a:pPr lvl="0"/>
            <a:r>
              <a:rPr lang="cs-CZ" dirty="0"/>
              <a:t>Zinnerová M. – </a:t>
            </a:r>
            <a:r>
              <a:rPr lang="cs-CZ" b="1" dirty="0"/>
              <a:t>Princezna z třešňového království </a:t>
            </a:r>
            <a:r>
              <a:rPr lang="cs-CZ" dirty="0"/>
              <a:t>(ačkoliv kniha poprvé vyšla již v roce 1975, Zinnerové se podařilo asi nejlépe otevřít téma smrti a otázky s tím spojené; souvisí možná také s její zkušeností – reálným podnětem k napsání této knihy byla smrt její malé dcery; příběh je koncipován jako cesta za poznáním, hledání království, potkání se smrtí; stárnutí vlastní babičky; obřad loučení s mrtvým; sekáč trávy, který zosobňuje smrt; ztráta květiny).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54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8A133-D209-425B-8199-7287F7F6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Zakončení předmětu – </a:t>
            </a:r>
            <a:r>
              <a:rPr lang="cs-CZ" dirty="0" smtClean="0"/>
              <a:t>zápočet </a:t>
            </a:r>
            <a:r>
              <a:rPr lang="cs-CZ" dirty="0"/>
              <a:t/>
            </a:r>
            <a:br>
              <a:rPr lang="cs-CZ" dirty="0"/>
            </a:br>
            <a:endParaRPr lang="cs-CZ" u="sng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8E6C36-0D59-4125-9031-4016EF44B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1" y="2159726"/>
            <a:ext cx="10345488" cy="453663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Představení konkrétní knihy s aktivitou na semináři</a:t>
            </a:r>
          </a:p>
          <a:p>
            <a:r>
              <a:rPr lang="cs-CZ" dirty="0" smtClean="0"/>
              <a:t>Zpracování této aktivity dle šablony v </a:t>
            </a:r>
            <a:r>
              <a:rPr lang="cs-CZ" dirty="0" err="1" smtClean="0"/>
              <a:t>Moodlu</a:t>
            </a:r>
            <a:r>
              <a:rPr lang="cs-CZ" dirty="0" smtClean="0"/>
              <a:t>:</a:t>
            </a:r>
          </a:p>
          <a:p>
            <a:r>
              <a:rPr lang="cs-CZ" dirty="0" smtClean="0"/>
              <a:t>Název </a:t>
            </a:r>
            <a:r>
              <a:rPr lang="cs-CZ" dirty="0"/>
              <a:t>knihy vydané poprvé po roce </a:t>
            </a:r>
            <a:r>
              <a:rPr lang="cs-CZ" dirty="0" smtClean="0"/>
              <a:t>1989</a:t>
            </a:r>
          </a:p>
          <a:p>
            <a:r>
              <a:rPr lang="cs-CZ" dirty="0" smtClean="0"/>
              <a:t>Krátká anotace knihy</a:t>
            </a:r>
          </a:p>
          <a:p>
            <a:r>
              <a:rPr lang="cs-CZ" dirty="0" smtClean="0"/>
              <a:t>Návrh aktivity </a:t>
            </a:r>
            <a:r>
              <a:rPr lang="cs-CZ" dirty="0"/>
              <a:t>s </a:t>
            </a:r>
            <a:r>
              <a:rPr lang="cs-CZ" dirty="0" smtClean="0"/>
              <a:t>ní: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-výstižný název aktivity vztahující se k rozvoji čtenářství a hlubšímu porozumění textu,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cíl </a:t>
            </a:r>
            <a:r>
              <a:rPr lang="cs-CZ" dirty="0"/>
              <a:t>aktivity,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pomůcky,</a:t>
            </a:r>
          </a:p>
          <a:p>
            <a:pPr marL="0" indent="0">
              <a:buNone/>
            </a:pPr>
            <a:r>
              <a:rPr lang="cs-CZ" dirty="0" smtClean="0"/>
              <a:t>	- časová náročnost,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stručný popis aktivity.</a:t>
            </a:r>
          </a:p>
          <a:p>
            <a:pPr marL="0" indent="0">
              <a:buNone/>
            </a:pPr>
            <a:r>
              <a:rPr lang="cs-CZ" dirty="0" smtClean="0"/>
              <a:t>Jména všech, kteří návrh aktivity zpracovávali.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1996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Práce s knihou 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Překonávání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strachu a smrti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Schulmeisterová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Arijčuková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Andriantsarazo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40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Inspirativní kniha 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69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Skříp</a:t>
            </a:r>
            <a:r>
              <a:rPr lang="cs-CZ" dirty="0" smtClean="0"/>
              <a:t>, škráb, píp a žbluňk</a:t>
            </a:r>
            <a:br>
              <a:rPr lang="cs-CZ" dirty="0" smtClean="0"/>
            </a:br>
            <a:r>
              <a:rPr lang="cs-CZ" dirty="0" err="1"/>
              <a:t>Crowther</a:t>
            </a:r>
            <a:r>
              <a:rPr lang="cs-CZ" dirty="0"/>
              <a:t> K</a:t>
            </a:r>
            <a:r>
              <a:rPr lang="cs-CZ" dirty="0" smtClean="0"/>
              <a:t>., </a:t>
            </a:r>
            <a:r>
              <a:rPr lang="cs-CZ" dirty="0"/>
              <a:t>Baobab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60" y="1708284"/>
            <a:ext cx="3535076" cy="4993998"/>
          </a:xfrm>
        </p:spPr>
      </p:pic>
    </p:spTree>
    <p:extLst>
      <p:ext uri="{BB962C8B-B14F-4D97-AF65-F5344CB8AC3E}">
        <p14:creationId xmlns:p14="http://schemas.microsoft.com/office/powerpoint/2010/main" val="232141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23" y="122309"/>
            <a:ext cx="5051768" cy="6735691"/>
          </a:xfrm>
        </p:spPr>
      </p:pic>
    </p:spTree>
    <p:extLst>
      <p:ext uri="{BB962C8B-B14F-4D97-AF65-F5344CB8AC3E}">
        <p14:creationId xmlns:p14="http://schemas.microsoft.com/office/powerpoint/2010/main" val="20788917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2240</TotalTime>
  <Words>871</Words>
  <Application>Microsoft Office PowerPoint</Application>
  <PresentationFormat>Širokoúhlá obrazovka</PresentationFormat>
  <Paragraphs>126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Trebuchet MS</vt:lpstr>
      <vt:lpstr>Berlín</vt:lpstr>
      <vt:lpstr>Literatura pro děti s didaktikou </vt:lpstr>
      <vt:lpstr>Moodle</vt:lpstr>
      <vt:lpstr>Konkrétní aktivita s knihou I</vt:lpstr>
      <vt:lpstr>Konkrétní aktivita s knihou II</vt:lpstr>
      <vt:lpstr>Zakončení předmětu – zápočet  </vt:lpstr>
      <vt:lpstr>Práce s knihou I</vt:lpstr>
      <vt:lpstr>Inspirativní kniha I</vt:lpstr>
      <vt:lpstr>Skříp, škráb, píp a žbluňk Crowther K., Baobab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inspirativní knihy o překonávání strachu</vt:lpstr>
      <vt:lpstr>Prezentace aplikace PowerPoint</vt:lpstr>
      <vt:lpstr>Satrapiová, M. – Strašidla se bojí měsíce</vt:lpstr>
      <vt:lpstr>Prezentace aplikace PowerPoint</vt:lpstr>
      <vt:lpstr>Nakladatelství Argo</vt:lpstr>
      <vt:lpstr>Problematika smrti</vt:lpstr>
      <vt:lpstr>Téma smrti</vt:lpstr>
      <vt:lpstr>Téma smrti II</vt:lpstr>
      <vt:lpstr>Anton a Jonatán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Návštěva malé smrti – Kitty Crowther</vt:lpstr>
      <vt:lpstr>Prezentace aplikace PowerPoint</vt:lpstr>
      <vt:lpstr>Prezentace aplikace PowerPoint</vt:lpstr>
      <vt:lpstr>Prezentace aplikace PowerPoint</vt:lpstr>
      <vt:lpstr>Prezentace aplikace PowerPoint</vt:lpstr>
      <vt:lpstr>Symbolika motivů I</vt:lpstr>
      <vt:lpstr>Kitty Crowther: Návštěva malé smrti</vt:lpstr>
      <vt:lpstr>Další knihy o smrti</vt:lpstr>
      <vt:lpstr>Prezentace aplikace PowerPoint</vt:lpstr>
      <vt:lpstr>Prezentace aplikace PowerPoint</vt:lpstr>
      <vt:lpstr>Prezentace aplikace PowerPoint</vt:lpstr>
    </vt:vector>
  </TitlesOfParts>
  <Company>UK Pedf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pro děti s didaktikou</dc:title>
  <dc:creator>Veronika Laufkova</dc:creator>
  <cp:lastModifiedBy>Veronika Laufkova</cp:lastModifiedBy>
  <cp:revision>19</cp:revision>
  <cp:lastPrinted>2018-10-14T20:16:24Z</cp:lastPrinted>
  <dcterms:created xsi:type="dcterms:W3CDTF">2018-10-07T19:06:29Z</dcterms:created>
  <dcterms:modified xsi:type="dcterms:W3CDTF">2018-10-21T08:50:59Z</dcterms:modified>
</cp:coreProperties>
</file>