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43"/>
  </p:notesMasterIdLst>
  <p:sldIdLst>
    <p:sldId id="351" r:id="rId4"/>
    <p:sldId id="323" r:id="rId5"/>
    <p:sldId id="387" r:id="rId6"/>
    <p:sldId id="388" r:id="rId7"/>
    <p:sldId id="372" r:id="rId8"/>
    <p:sldId id="395" r:id="rId9"/>
    <p:sldId id="370" r:id="rId10"/>
    <p:sldId id="389" r:id="rId11"/>
    <p:sldId id="348" r:id="rId12"/>
    <p:sldId id="307" r:id="rId13"/>
    <p:sldId id="390" r:id="rId14"/>
    <p:sldId id="391" r:id="rId15"/>
    <p:sldId id="396" r:id="rId16"/>
    <p:sldId id="373" r:id="rId17"/>
    <p:sldId id="397" r:id="rId18"/>
    <p:sldId id="392" r:id="rId19"/>
    <p:sldId id="398" r:id="rId20"/>
    <p:sldId id="393" r:id="rId21"/>
    <p:sldId id="411" r:id="rId22"/>
    <p:sldId id="412" r:id="rId23"/>
    <p:sldId id="394" r:id="rId24"/>
    <p:sldId id="371" r:id="rId25"/>
    <p:sldId id="399" r:id="rId26"/>
    <p:sldId id="400" r:id="rId27"/>
    <p:sldId id="413" r:id="rId28"/>
    <p:sldId id="402" r:id="rId29"/>
    <p:sldId id="405" r:id="rId30"/>
    <p:sldId id="407" r:id="rId31"/>
    <p:sldId id="409" r:id="rId32"/>
    <p:sldId id="410" r:id="rId33"/>
    <p:sldId id="414" r:id="rId34"/>
    <p:sldId id="415" r:id="rId35"/>
    <p:sldId id="416" r:id="rId36"/>
    <p:sldId id="418" r:id="rId37"/>
    <p:sldId id="417" r:id="rId38"/>
    <p:sldId id="419" r:id="rId39"/>
    <p:sldId id="420" r:id="rId40"/>
    <p:sldId id="421" r:id="rId41"/>
    <p:sldId id="422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A72"/>
    <a:srgbClr val="617943"/>
    <a:srgbClr val="60311F"/>
    <a:srgbClr val="D091E1"/>
    <a:srgbClr val="230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478" autoAdjust="0"/>
  </p:normalViewPr>
  <p:slideViewPr>
    <p:cSldViewPr snapToGrid="0" showGuides="1">
      <p:cViewPr varScale="1">
        <p:scale>
          <a:sx n="69" d="100"/>
          <a:sy n="69" d="100"/>
        </p:scale>
        <p:origin x="44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58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59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754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50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70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251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51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32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800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183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93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Hemofilie</a:t>
            </a:r>
          </a:p>
          <a:p>
            <a:r>
              <a:rPr lang="cs-CZ" dirty="0" smtClean="0"/>
              <a:t>Díky recesivitě genů mohou být dlouho v populaci „přenášeny“ alely, které nejsou selekčně</a:t>
            </a:r>
            <a:r>
              <a:rPr lang="cs-CZ" baseline="0" dirty="0" smtClean="0"/>
              <a:t> adaptivní (nemoci, vzácné znaky). </a:t>
            </a:r>
          </a:p>
          <a:p>
            <a:r>
              <a:rPr lang="cs-CZ" baseline="0" dirty="0" smtClean="0"/>
              <a:t>Geny umístěné na x chromozomu mají specifická pravidla dědičnosti. Jsou důvodem, proč některé poruchy jsou častější u mužů.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113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27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146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0167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0539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50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851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Projev znaku</a:t>
            </a:r>
            <a:r>
              <a:rPr lang="cs-CZ" baseline="0" dirty="0" smtClean="0"/>
              <a:t> je výsledkem nejen vlastnění dané alely, ale také kombinace alel od otce a matky a jejich vzájemného vztahu (dominance, recesivita)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75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02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Některé alely mají tendenci se dědit</a:t>
            </a:r>
            <a:r>
              <a:rPr lang="cs-CZ" baseline="0" dirty="0" smtClean="0"/>
              <a:t> spolu v důsledku umístění ve stejné oblasti stejného chromozomu. Pokud jsou ale dál, jejich cesty do potomků se dělí v důsledku </a:t>
            </a:r>
            <a:r>
              <a:rPr lang="cs-CZ" baseline="0" dirty="0" err="1" smtClean="0"/>
              <a:t>crossing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overu</a:t>
            </a:r>
            <a:r>
              <a:rPr lang="cs-CZ" baseline="0" dirty="0" smtClean="0"/>
              <a:t> (rekombinace)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04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Některé alely mají tendenci se dědit</a:t>
            </a:r>
            <a:r>
              <a:rPr lang="cs-CZ" baseline="0" dirty="0" smtClean="0"/>
              <a:t> spolu v důsledku umístění ve stejné oblasti stejného chromozomu. Pokud jsou ale dál, jejich cesty do potomků se dělí v důsledku </a:t>
            </a:r>
            <a:r>
              <a:rPr lang="cs-CZ" baseline="0" dirty="0" err="1" smtClean="0"/>
              <a:t>crossing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overu</a:t>
            </a:r>
            <a:r>
              <a:rPr lang="cs-CZ" baseline="0" dirty="0" smtClean="0"/>
              <a:t> (rekombinace)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6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Konkrétní</a:t>
            </a:r>
            <a:r>
              <a:rPr lang="cs-CZ" baseline="0" dirty="0" smtClean="0"/>
              <a:t> funkční varianty genů se nazývají alely a vznikají výhradně mutacemi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2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Konkrétní</a:t>
            </a:r>
            <a:r>
              <a:rPr lang="cs-CZ" baseline="0" dirty="0" smtClean="0"/>
              <a:t> funkční varianty genů se nazývají alely a vznikají výhradně mutacemi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669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Kodominantní</a:t>
            </a:r>
            <a:r>
              <a:rPr lang="cs-CZ" dirty="0" smtClean="0"/>
              <a:t> a překrývající se alely se obě podílejí na výsledné</a:t>
            </a:r>
            <a:r>
              <a:rPr lang="cs-CZ" baseline="0" dirty="0" smtClean="0"/>
              <a:t> podobě znaku.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6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Kodominantní</a:t>
            </a:r>
            <a:r>
              <a:rPr lang="cs-CZ" dirty="0" smtClean="0"/>
              <a:t> a překrývající se alely se obě podílejí na výsledné</a:t>
            </a:r>
            <a:r>
              <a:rPr lang="cs-CZ" baseline="0" dirty="0" smtClean="0"/>
              <a:t> podobě znaku.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37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2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14AEF368-EB11-4BFA-B36D-868509E93EA1}"/>
              </a:ext>
            </a:extLst>
          </p:cNvPr>
          <p:cNvGrpSpPr/>
          <p:nvPr userDrawn="1"/>
        </p:nvGrpSpPr>
        <p:grpSpPr>
          <a:xfrm>
            <a:off x="720076" y="1536176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95F3A69-6335-49B7-AE58-11F5E62C00A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7E7E67B-99C8-473A-AA19-DCA1A7809AA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3C255D5-494B-41AB-87CE-D124AE61362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52B773D-580D-4A55-B97E-4E7522B79BC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440F587-8D6E-4353-A567-055F0E52588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1304754-2EC2-42E5-BEBB-27F8204D373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C6E0EA-28F9-4E75-BB94-DE9136C7A65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D5440B8-9DD5-4059-B4BB-FCB416359FE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71B408FB-6B77-44DB-A084-E07E1B1F649E}"/>
              </a:ext>
            </a:extLst>
          </p:cNvPr>
          <p:cNvGrpSpPr/>
          <p:nvPr userDrawn="1"/>
        </p:nvGrpSpPr>
        <p:grpSpPr>
          <a:xfrm>
            <a:off x="7567838" y="297744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F5FF907-2BA5-4750-AF49-6675D80B93E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7200168-CEB7-4559-9D17-6972BEF60B4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B7EFF45-8C51-4430-921E-41637D6DAFB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9C9FE9-B415-4DE8-90DF-AB8935B21F0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470AD8C-211C-4269-A904-EAFF93D0D89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2A065D-4AF7-49AD-8DB2-D7A9C187ACA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5088B06-A28C-4D99-8F55-4F1F8A6CA5D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301547-03B0-4628-9235-74B7C6B6D96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950B1937-B676-468D-9F90-95693E27F078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4762" y="1678735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199ECFD9-5C29-4A47-943F-E7F2F9ADAA8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68988" y="3120004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61B070E-4A5E-4273-B131-A2C956551C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981A35D0-5305-47E8-9EBD-64FE83DE48B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056CD19-1A7B-4C41-8020-0283FAD3E4B4}"/>
              </a:ext>
            </a:extLst>
          </p:cNvPr>
          <p:cNvGrpSpPr/>
          <p:nvPr userDrawn="1"/>
        </p:nvGrpSpPr>
        <p:grpSpPr>
          <a:xfrm>
            <a:off x="5252423" y="595071"/>
            <a:ext cx="6372712" cy="5822001"/>
            <a:chOff x="7192629" y="1828167"/>
            <a:chExt cx="3658514" cy="3342357"/>
          </a:xfrm>
          <a:solidFill>
            <a:schemeClr val="accent1">
              <a:alpha val="40000"/>
            </a:schemeClr>
          </a:solidFill>
        </p:grpSpPr>
        <p:sp>
          <p:nvSpPr>
            <p:cNvPr id="3" name="Freeform 16">
              <a:extLst>
                <a:ext uri="{FF2B5EF4-FFF2-40B4-BE49-F238E27FC236}">
                  <a16:creationId xmlns:a16="http://schemas.microsoft.com/office/drawing/2014/main" id="{32A90AA5-0E0C-48DD-A776-257B5CFEE1B4}"/>
                </a:ext>
              </a:extLst>
            </p:cNvPr>
            <p:cNvSpPr/>
            <p:nvPr userDrawn="1"/>
          </p:nvSpPr>
          <p:spPr>
            <a:xfrm rot="14821187">
              <a:off x="7343358" y="1881591"/>
              <a:ext cx="3138204" cy="3439661"/>
            </a:xfrm>
            <a:custGeom>
              <a:avLst/>
              <a:gdLst>
                <a:gd name="connsiteX0" fmla="*/ 255022 w 1226229"/>
                <a:gd name="connsiteY0" fmla="*/ 3188 h 1344022"/>
                <a:gd name="connsiteX1" fmla="*/ 36909 w 1226229"/>
                <a:gd name="connsiteY1" fmla="*/ 959533 h 1344022"/>
                <a:gd name="connsiteX2" fmla="*/ 875808 w 1226229"/>
                <a:gd name="connsiteY2" fmla="*/ 1337038 h 1344022"/>
                <a:gd name="connsiteX3" fmla="*/ 1202978 w 1226229"/>
                <a:gd name="connsiteY3" fmla="*/ 674307 h 1344022"/>
                <a:gd name="connsiteX4" fmla="*/ 255022 w 1226229"/>
                <a:gd name="connsiteY4" fmla="*/ 3188 h 134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229" h="1344022">
                  <a:moveTo>
                    <a:pt x="255022" y="3188"/>
                  </a:moveTo>
                  <a:cubicBezTo>
                    <a:pt x="60677" y="50726"/>
                    <a:pt x="-66555" y="737225"/>
                    <a:pt x="36909" y="959533"/>
                  </a:cubicBezTo>
                  <a:cubicBezTo>
                    <a:pt x="140373" y="1181841"/>
                    <a:pt x="681463" y="1384576"/>
                    <a:pt x="875808" y="1337038"/>
                  </a:cubicBezTo>
                  <a:cubicBezTo>
                    <a:pt x="1070153" y="1289500"/>
                    <a:pt x="1300850" y="896615"/>
                    <a:pt x="1202978" y="674307"/>
                  </a:cubicBezTo>
                  <a:cubicBezTo>
                    <a:pt x="1105106" y="451999"/>
                    <a:pt x="449367" y="-44350"/>
                    <a:pt x="255022" y="31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4" name="Freeform 17">
              <a:extLst>
                <a:ext uri="{FF2B5EF4-FFF2-40B4-BE49-F238E27FC236}">
                  <a16:creationId xmlns:a16="http://schemas.microsoft.com/office/drawing/2014/main" id="{9908B522-2C73-41DC-BB38-BB4395A89E6B}"/>
                </a:ext>
              </a:extLst>
            </p:cNvPr>
            <p:cNvSpPr/>
            <p:nvPr userDrawn="1"/>
          </p:nvSpPr>
          <p:spPr>
            <a:xfrm rot="11086192">
              <a:off x="7805038" y="2070693"/>
              <a:ext cx="3046105" cy="294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739F3F86-3DB9-4F69-9BC7-186C7489685E}"/>
                </a:ext>
              </a:extLst>
            </p:cNvPr>
            <p:cNvSpPr/>
            <p:nvPr userDrawn="1"/>
          </p:nvSpPr>
          <p:spPr>
            <a:xfrm rot="1044868">
              <a:off x="7316937" y="1828167"/>
              <a:ext cx="3191046" cy="308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3299B000-2016-4DB8-865D-D1266763969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45957">
            <a:off x="5499002" y="866468"/>
            <a:ext cx="5305968" cy="5125064"/>
          </a:xfrm>
          <a:custGeom>
            <a:avLst/>
            <a:gdLst>
              <a:gd name="connsiteX0" fmla="*/ 3768999 w 5305968"/>
              <a:gd name="connsiteY0" fmla="*/ 464 h 5125064"/>
              <a:gd name="connsiteX1" fmla="*/ 4411163 w 5305968"/>
              <a:gd name="connsiteY1" fmla="*/ 99662 h 5125064"/>
              <a:gd name="connsiteX2" fmla="*/ 5145453 w 5305968"/>
              <a:gd name="connsiteY2" fmla="*/ 3063046 h 5125064"/>
              <a:gd name="connsiteX3" fmla="*/ 5145453 w 5305968"/>
              <a:gd name="connsiteY3" fmla="*/ 4610298 h 5125064"/>
              <a:gd name="connsiteX4" fmla="*/ 3388403 w 5305968"/>
              <a:gd name="connsiteY4" fmla="*/ 5108567 h 5125064"/>
              <a:gd name="connsiteX5" fmla="*/ 897060 w 5305968"/>
              <a:gd name="connsiteY5" fmla="*/ 4112030 h 5125064"/>
              <a:gd name="connsiteX6" fmla="*/ 215221 w 5305968"/>
              <a:gd name="connsiteY6" fmla="*/ 1017522 h 5125064"/>
              <a:gd name="connsiteX7" fmla="*/ 3768999 w 5305968"/>
              <a:gd name="connsiteY7" fmla="*/ 464 h 512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05968" h="5125064">
                <a:moveTo>
                  <a:pt x="3768999" y="464"/>
                </a:moveTo>
                <a:cubicBezTo>
                  <a:pt x="4033876" y="4546"/>
                  <a:pt x="4257093" y="35739"/>
                  <a:pt x="4411163" y="99662"/>
                </a:cubicBezTo>
                <a:cubicBezTo>
                  <a:pt x="5232868" y="440582"/>
                  <a:pt x="5027441" y="2315644"/>
                  <a:pt x="5145453" y="3063046"/>
                </a:cubicBezTo>
                <a:cubicBezTo>
                  <a:pt x="5263466" y="3810447"/>
                  <a:pt x="5438295" y="4269378"/>
                  <a:pt x="5145453" y="4610298"/>
                </a:cubicBezTo>
                <a:cubicBezTo>
                  <a:pt x="4852612" y="4951219"/>
                  <a:pt x="4096470" y="5191611"/>
                  <a:pt x="3388403" y="5108567"/>
                </a:cubicBezTo>
                <a:cubicBezTo>
                  <a:pt x="2680337" y="5025523"/>
                  <a:pt x="1425923" y="4793871"/>
                  <a:pt x="897060" y="4112030"/>
                </a:cubicBezTo>
                <a:cubicBezTo>
                  <a:pt x="368196" y="3430188"/>
                  <a:pt x="-370462" y="1686249"/>
                  <a:pt x="215221" y="1017522"/>
                </a:cubicBezTo>
                <a:cubicBezTo>
                  <a:pt x="691089" y="474181"/>
                  <a:pt x="2621195" y="-17223"/>
                  <a:pt x="3768999" y="4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7932080-0810-4B1D-908C-AF1EDCA12D4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28182" y="0"/>
            <a:ext cx="446381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</a:t>
            </a:r>
            <a:r>
              <a:rPr lang="ko-KR" altLang="en-US" dirty="0"/>
              <a:t> </a:t>
            </a:r>
            <a:r>
              <a:rPr lang="en-US" altLang="ko-KR" dirty="0"/>
              <a:t>Send</a:t>
            </a:r>
            <a:r>
              <a:rPr lang="ko-KR" altLang="en-US" dirty="0"/>
              <a:t> </a:t>
            </a:r>
            <a:r>
              <a:rPr lang="en-US" altLang="ko-KR" dirty="0"/>
              <a:t>To</a:t>
            </a:r>
            <a:r>
              <a:rPr lang="ko-KR" altLang="en-US" dirty="0"/>
              <a:t> </a:t>
            </a:r>
            <a:r>
              <a:rPr lang="en-US" altLang="ko-KR" dirty="0"/>
              <a:t>Back</a:t>
            </a:r>
            <a:endParaRPr lang="ko-KR" altLang="en-US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16EAC36-EAC8-428A-A088-246A73CDFFB5}"/>
              </a:ext>
            </a:extLst>
          </p:cNvPr>
          <p:cNvSpPr/>
          <p:nvPr userDrawn="1"/>
        </p:nvSpPr>
        <p:spPr>
          <a:xfrm>
            <a:off x="1" y="368763"/>
            <a:ext cx="7440149" cy="13320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0CA9D98-43D2-483C-8B85-C6EAE758F58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026533" y="3299772"/>
            <a:ext cx="3874977" cy="2395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8057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E27B-EDE3-4D78-923F-C3DA3F84DAFB}" type="datetimeFigureOut">
              <a:rPr lang="cs-CZ" smtClean="0"/>
              <a:pPr/>
              <a:t>22.10.2025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DF31-23FF-467B-9886-64F4892420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4857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8C09FEA-BEF8-4290-8E46-D3D4252B272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554498" y="0"/>
            <a:ext cx="363750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FB9F809-2459-41AE-8E9A-5701E3C709D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41FFB62-7E97-444B-B877-C64CA733212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9150" y="928689"/>
            <a:ext cx="5276849" cy="50006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5B60AD9-9756-4B66-9EBB-7670CA3B31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38550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F9F99D2-20F2-49CE-B567-666279EF71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38550" y="56918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403183F-D592-443E-A44C-8CAFD2A32B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7225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  <p:sldLayoutId id="2147483690" r:id="rId20"/>
    <p:sldLayoutId id="2147483692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1.jpeg"/><Relationship Id="rId4" Type="http://schemas.openxmlformats.org/officeDocument/2006/relationships/image" Target="../media/image58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jpg"/><Relationship Id="rId5" Type="http://schemas.openxmlformats.org/officeDocument/2006/relationships/image" Target="../media/image70.gif"/><Relationship Id="rId4" Type="http://schemas.openxmlformats.org/officeDocument/2006/relationships/image" Target="../media/image6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000"/>
                    </a14:imgEffect>
                    <a14:imgEffect>
                      <a14:colorTemperature colorTemp="6181"/>
                    </a14:imgEffect>
                    <a14:imgEffect>
                      <a14:brightnessContrast bright="1000" contrast="-71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1CF1B64-8E50-4B3E-BE1F-2E2FF89D47F0}"/>
              </a:ext>
            </a:extLst>
          </p:cNvPr>
          <p:cNvSpPr/>
          <p:nvPr/>
        </p:nvSpPr>
        <p:spPr>
          <a:xfrm rot="5400000">
            <a:off x="1358118" y="1715170"/>
            <a:ext cx="3379764" cy="6096000"/>
          </a:xfrm>
          <a:prstGeom prst="rect">
            <a:avLst/>
          </a:prstGeom>
          <a:gradFill>
            <a:gsLst>
              <a:gs pos="0">
                <a:srgbClr val="60311F"/>
              </a:gs>
              <a:gs pos="100000">
                <a:srgbClr val="D9EA72">
                  <a:alpha val="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5321" y="3488785"/>
            <a:ext cx="631728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cs-CZ" altLang="ko-KR" sz="5400" dirty="0" smtClean="0"/>
              <a:t>Reprezentace objektů a koncepty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5321" y="5658610"/>
            <a:ext cx="536289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cs-CZ" altLang="ko-KR" sz="1867" dirty="0" smtClean="0">
                <a:solidFill>
                  <a:schemeClr val="bg1"/>
                </a:solidFill>
                <a:cs typeface="Arial" pitchFamily="34" charset="0"/>
              </a:rPr>
              <a:t>Jitka Lindová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Nekonceptuální podobnost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5843239" y="3113999"/>
            <a:ext cx="5798634" cy="1234977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491807" y="2380965"/>
              <a:ext cx="5330844" cy="752612"/>
              <a:chOff x="-885799" y="4159966"/>
              <a:chExt cx="5455210" cy="752612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85799" y="4450913"/>
                <a:ext cx="5366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 smtClean="0"/>
                  <a:t>Vizuální generalizace</a:t>
                </a:r>
              </a:p>
              <a:p>
                <a:r>
                  <a:rPr lang="cs-CZ" sz="1200" dirty="0" smtClean="0"/>
                  <a:t>Vnější podobnost, analogie</a:t>
                </a:r>
                <a:endParaRPr lang="cs-CZ" sz="12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21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57" y="2497873"/>
            <a:ext cx="4719497" cy="3628159"/>
          </a:xfrm>
          <a:prstGeom prst="rect">
            <a:avLst/>
          </a:prstGeom>
        </p:spPr>
      </p:pic>
      <p:sp>
        <p:nvSpPr>
          <p:cNvPr id="22" name="Elipsa 4"/>
          <p:cNvSpPr/>
          <p:nvPr/>
        </p:nvSpPr>
        <p:spPr>
          <a:xfrm>
            <a:off x="5988205" y="1778589"/>
            <a:ext cx="1418066" cy="885674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Elipsa 5"/>
          <p:cNvSpPr/>
          <p:nvPr/>
        </p:nvSpPr>
        <p:spPr>
          <a:xfrm>
            <a:off x="7852516" y="1681551"/>
            <a:ext cx="1436450" cy="961134"/>
          </a:xfrm>
          <a:prstGeom prst="ellipse">
            <a:avLst/>
          </a:prstGeom>
          <a:solidFill>
            <a:srgbClr val="DD3A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Elipsa 6"/>
          <p:cNvSpPr/>
          <p:nvPr/>
        </p:nvSpPr>
        <p:spPr>
          <a:xfrm>
            <a:off x="9577919" y="1836929"/>
            <a:ext cx="1368152" cy="805756"/>
          </a:xfrm>
          <a:prstGeom prst="ellipse">
            <a:avLst/>
          </a:prstGeom>
          <a:solidFill>
            <a:srgbClr val="CD5C1D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Nekonceptuální x konceptuální podobnost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5538931" y="2768622"/>
            <a:ext cx="3734680" cy="810919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32699" y="2380965"/>
              <a:ext cx="5289952" cy="494853"/>
              <a:chOff x="-843953" y="4159966"/>
              <a:chExt cx="5413364" cy="494853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43953" y="4193154"/>
                <a:ext cx="53667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 smtClean="0"/>
                  <a:t>Vizuální generalizace</a:t>
                </a:r>
              </a:p>
              <a:p>
                <a:r>
                  <a:rPr lang="cs-CZ" sz="1200" dirty="0" smtClean="0"/>
                  <a:t>Vnější podobnost, analogie</a:t>
                </a:r>
                <a:endParaRPr lang="cs-CZ" sz="12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21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57" y="2497873"/>
            <a:ext cx="4719497" cy="3628159"/>
          </a:xfrm>
          <a:prstGeom prst="rect">
            <a:avLst/>
          </a:prstGeom>
        </p:spPr>
      </p:pic>
      <p:sp>
        <p:nvSpPr>
          <p:cNvPr id="22" name="Elipsa 4"/>
          <p:cNvSpPr/>
          <p:nvPr/>
        </p:nvSpPr>
        <p:spPr>
          <a:xfrm>
            <a:off x="5988205" y="1778589"/>
            <a:ext cx="1418066" cy="885674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Elipsa 5"/>
          <p:cNvSpPr/>
          <p:nvPr/>
        </p:nvSpPr>
        <p:spPr>
          <a:xfrm>
            <a:off x="7852516" y="1681551"/>
            <a:ext cx="1436450" cy="961134"/>
          </a:xfrm>
          <a:prstGeom prst="ellipse">
            <a:avLst/>
          </a:prstGeom>
          <a:solidFill>
            <a:srgbClr val="DD3A0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Elipsa 6"/>
          <p:cNvSpPr/>
          <p:nvPr/>
        </p:nvSpPr>
        <p:spPr>
          <a:xfrm>
            <a:off x="9577919" y="1836929"/>
            <a:ext cx="1368152" cy="805756"/>
          </a:xfrm>
          <a:prstGeom prst="ellipse">
            <a:avLst/>
          </a:prstGeom>
          <a:solidFill>
            <a:srgbClr val="CD5C1D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Picture 2" descr="http://flirton.net/uploads/allimg/c120910/134H4494D4920-542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85" y="4217673"/>
            <a:ext cx="3143877" cy="240005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grpSp>
        <p:nvGrpSpPr>
          <p:cNvPr id="16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7710579" y="3491254"/>
            <a:ext cx="3734680" cy="810919"/>
            <a:chOff x="5161743" y="2259295"/>
            <a:chExt cx="6267224" cy="1348883"/>
          </a:xfrm>
        </p:grpSpPr>
        <p:grpSp>
          <p:nvGrpSpPr>
            <p:cNvPr id="17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27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8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32699" y="2380965"/>
              <a:ext cx="5289952" cy="801121"/>
              <a:chOff x="-843953" y="4159966"/>
              <a:chExt cx="5413364" cy="801121"/>
            </a:xfrm>
          </p:grpSpPr>
          <p:sp>
            <p:nvSpPr>
              <p:cNvPr id="20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43953" y="4193154"/>
                <a:ext cx="5366792" cy="767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 smtClean="0"/>
                  <a:t>Individuální odlišitelnost</a:t>
                </a:r>
              </a:p>
              <a:p>
                <a:r>
                  <a:rPr lang="cs-CZ" sz="1200" dirty="0" smtClean="0"/>
                  <a:t>Podobnost na úrovni základního schématu</a:t>
                </a:r>
                <a:endParaRPr lang="cs-CZ" sz="1200" dirty="0"/>
              </a:p>
            </p:txBody>
          </p:sp>
          <p:sp>
            <p:nvSpPr>
              <p:cNvPr id="25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882" y="4345719"/>
            <a:ext cx="2195844" cy="2293437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7700357" y="323316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59033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2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442331" y="3720673"/>
            <a:ext cx="7044908" cy="2234078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46409" y="3969833"/>
            <a:ext cx="661267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smtClean="0"/>
              <a:t>Způsob reprezentace: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i="1" dirty="0"/>
              <a:t>Detekce souboru znaků sdíleného členy kategorie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i="1" dirty="0"/>
              <a:t>Znaky mají různou váhu pro určení objektu do kategorie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i="1" dirty="0"/>
              <a:t>Porovnávání s </a:t>
            </a:r>
            <a:r>
              <a:rPr lang="cs-CZ" sz="2000" i="1" dirty="0" smtClean="0"/>
              <a:t>prototypy / modelovými </a:t>
            </a:r>
            <a:r>
              <a:rPr lang="cs-CZ" sz="2000" i="1" dirty="0"/>
              <a:t>exempláři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i="1" dirty="0"/>
          </a:p>
        </p:txBody>
      </p:sp>
      <p:sp>
        <p:nvSpPr>
          <p:cNvPr id="10" name="직사각형 19">
            <a:extLst>
              <a:ext uri="{FF2B5EF4-FFF2-40B4-BE49-F238E27FC236}">
                <a16:creationId xmlns:a16="http://schemas.microsoft.com/office/drawing/2014/main" id="{C00D8EEC-7455-4509-B007-3D804EC8E9DD}"/>
              </a:ext>
            </a:extLst>
          </p:cNvPr>
          <p:cNvSpPr/>
          <p:nvPr/>
        </p:nvSpPr>
        <p:spPr>
          <a:xfrm rot="16200000">
            <a:off x="5217044" y="-5040065"/>
            <a:ext cx="1934893" cy="1201501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CFEA11B4-4218-4EB9-92FB-0C0101FB9477}"/>
              </a:ext>
            </a:extLst>
          </p:cNvPr>
          <p:cNvSpPr txBox="1"/>
          <p:nvPr/>
        </p:nvSpPr>
        <p:spPr>
          <a:xfrm>
            <a:off x="289932" y="596064"/>
            <a:ext cx="1158743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5400" dirty="0" smtClean="0">
                <a:solidFill>
                  <a:schemeClr val="bg1"/>
                </a:solidFill>
              </a:rPr>
              <a:t>Percepční koncepty</a:t>
            </a:r>
            <a:endParaRPr lang="cs-CZ" sz="5400" dirty="0">
              <a:solidFill>
                <a:schemeClr val="bg1"/>
              </a:solidFill>
            </a:endParaRPr>
          </a:p>
        </p:txBody>
      </p:sp>
      <p:pic>
        <p:nvPicPr>
          <p:cNvPr id="18" name="Picture 2" descr="http://upload.wikimedia.org/wikipedia/commons/thumb/f/f3/Generalization_process_using_trees_PNG_version.png/220px-Generalization_process_using_trees_PNG_vers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377" y="39911"/>
            <a:ext cx="2592288" cy="3452455"/>
          </a:xfrm>
          <a:prstGeom prst="rect">
            <a:avLst/>
          </a:prstGeom>
          <a:noFill/>
        </p:spPr>
      </p:pic>
      <p:pic>
        <p:nvPicPr>
          <p:cNvPr id="19" name="Picture 2" descr="https://encrypted-tbn2.gstatic.com/images?q=tbn:ANd9GcSXX-0VjzbOU9pW8Vag9Hd-JDOV1DIs5vA9Ray4mgs2BPoiGrYeG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88151" y="4431803"/>
            <a:ext cx="2179889" cy="2179892"/>
          </a:xfrm>
          <a:prstGeom prst="rect">
            <a:avLst/>
          </a:prstGeom>
          <a:noFill/>
        </p:spPr>
      </p:pic>
      <p:sp>
        <p:nvSpPr>
          <p:cNvPr id="20" name="TextovéPole 19"/>
          <p:cNvSpPr txBox="1"/>
          <p:nvPr/>
        </p:nvSpPr>
        <p:spPr>
          <a:xfrm>
            <a:off x="7773281" y="4276721"/>
            <a:ext cx="1990503" cy="1600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cs-CZ" dirty="0"/>
              <a:t>(4</a:t>
            </a:r>
            <a:r>
              <a:rPr lang="cs-CZ" sz="2000" dirty="0"/>
              <a:t>) </a:t>
            </a:r>
            <a:r>
              <a:rPr lang="cs-CZ" sz="2000" b="1" dirty="0"/>
              <a:t>nohy</a:t>
            </a:r>
            <a:r>
              <a:rPr lang="cs-CZ" sz="2000" dirty="0"/>
              <a:t> </a:t>
            </a:r>
            <a:r>
              <a:rPr lang="cs-CZ" dirty="0"/>
              <a:t>(?)</a:t>
            </a:r>
          </a:p>
          <a:p>
            <a:pPr>
              <a:buFontTx/>
              <a:buChar char="-"/>
            </a:pPr>
            <a:r>
              <a:rPr lang="cs-CZ" sz="2400" b="1" dirty="0"/>
              <a:t>Sedátko</a:t>
            </a:r>
            <a:r>
              <a:rPr lang="cs-CZ" sz="2400" dirty="0"/>
              <a:t> (!)</a:t>
            </a:r>
          </a:p>
          <a:p>
            <a:pPr>
              <a:buFontTx/>
              <a:buChar char="-"/>
            </a:pPr>
            <a:r>
              <a:rPr lang="cs-CZ" b="1" dirty="0"/>
              <a:t>Opěradlo</a:t>
            </a:r>
          </a:p>
          <a:p>
            <a:pPr>
              <a:buFontTx/>
              <a:buChar char="-"/>
            </a:pPr>
            <a:r>
              <a:rPr lang="cs-CZ" dirty="0"/>
              <a:t>Bez područek</a:t>
            </a:r>
          </a:p>
          <a:p>
            <a:pPr>
              <a:buFontTx/>
              <a:buChar char="-"/>
            </a:pPr>
            <a:r>
              <a:rPr lang="cs-CZ" dirty="0"/>
              <a:t>Pevný materiál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442330" y="1718127"/>
            <a:ext cx="6835698" cy="1348458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546408" y="1923216"/>
            <a:ext cx="63896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i="1" dirty="0" smtClean="0"/>
              <a:t>Přirozené otevřené kategorie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i="1" dirty="0" smtClean="0"/>
              <a:t>Umělé kategorie (lidské)</a:t>
            </a:r>
            <a:endParaRPr lang="cs-CZ" sz="2400" i="1" dirty="0"/>
          </a:p>
        </p:txBody>
      </p:sp>
      <p:pic>
        <p:nvPicPr>
          <p:cNvPr id="11" name="Picture 2" descr="https://www.dot.ny.gov/divisions/engineering/design/landscape/trees/repository/tree_forms_color%20copy_papyrus_r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63784" y="1912373"/>
            <a:ext cx="2304256" cy="2308423"/>
          </a:xfrm>
          <a:prstGeom prst="rect">
            <a:avLst/>
          </a:prstGeom>
          <a:noFill/>
        </p:spPr>
      </p:pic>
      <p:cxnSp>
        <p:nvCxnSpPr>
          <p:cNvPr id="12" name="Přímá spojovací šipka 9"/>
          <p:cNvCxnSpPr/>
          <p:nvPr/>
        </p:nvCxnSpPr>
        <p:spPr>
          <a:xfrm flipV="1">
            <a:off x="3512634" y="2812797"/>
            <a:ext cx="5016772" cy="2465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9"/>
          <p:cNvCxnSpPr/>
          <p:nvPr/>
        </p:nvCxnSpPr>
        <p:spPr>
          <a:xfrm flipV="1">
            <a:off x="5658226" y="2812797"/>
            <a:ext cx="5016772" cy="2465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9"/>
          <p:cNvCxnSpPr/>
          <p:nvPr/>
        </p:nvCxnSpPr>
        <p:spPr>
          <a:xfrm>
            <a:off x="2974384" y="4594302"/>
            <a:ext cx="4798897" cy="6838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00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7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49FA801-B02A-42F4-A108-C26AA53FB673}"/>
              </a:ext>
            </a:extLst>
          </p:cNvPr>
          <p:cNvSpPr/>
          <p:nvPr/>
        </p:nvSpPr>
        <p:spPr>
          <a:xfrm rot="16200000">
            <a:off x="5390554" y="-2865068"/>
            <a:ext cx="1410895" cy="12192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8060" y="2842580"/>
            <a:ext cx="12113940" cy="1093800"/>
            <a:chOff x="6665542" y="2719623"/>
            <a:chExt cx="4777152" cy="11727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19623"/>
              <a:ext cx="4777152" cy="8909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cs-CZ" altLang="ko-KR" sz="48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Asociační koncepty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75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Asociačn</a:t>
            </a:r>
            <a:r>
              <a:rPr lang="cs-CZ" sz="4800" dirty="0" smtClean="0"/>
              <a:t>í koncepty</a:t>
            </a:r>
            <a:endParaRPr lang="en-US" sz="4800" dirty="0"/>
          </a:p>
        </p:txBody>
      </p:sp>
      <p:pic>
        <p:nvPicPr>
          <p:cNvPr id="24" name="Picture 4" descr="http://www.opkp.si/images/iman/food_2dsafe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0380" y="4084213"/>
            <a:ext cx="2262091" cy="2262092"/>
          </a:xfrm>
          <a:prstGeom prst="rect">
            <a:avLst/>
          </a:prstGeom>
          <a:noFill/>
        </p:spPr>
      </p:pic>
      <p:pic>
        <p:nvPicPr>
          <p:cNvPr id="25" name="Picture 4" descr="http://www.babygreys.co.uk/images/feeding/ingredian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933" y="4077072"/>
            <a:ext cx="3022006" cy="2269233"/>
          </a:xfrm>
          <a:prstGeom prst="rect">
            <a:avLst/>
          </a:prstGeom>
          <a:noFill/>
        </p:spPr>
      </p:pic>
      <p:pic>
        <p:nvPicPr>
          <p:cNvPr id="26" name="Picture 6" descr="http://www.tiskatka.cz/24-24-thickbox/dopravni-prostredky-razitk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64520" y="3836339"/>
            <a:ext cx="2771800" cy="2771801"/>
          </a:xfrm>
          <a:prstGeom prst="rect">
            <a:avLst/>
          </a:prstGeom>
          <a:noFill/>
        </p:spPr>
      </p:pic>
      <p:sp>
        <p:nvSpPr>
          <p:cNvPr id="27" name="TextovéPole 26"/>
          <p:cNvSpPr txBox="1"/>
          <p:nvPr/>
        </p:nvSpPr>
        <p:spPr>
          <a:xfrm>
            <a:off x="5357933" y="3467007"/>
            <a:ext cx="2533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Jídlo z pohledu papouška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2246316" y="3467007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Jídlo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9064520" y="346700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Dopravní prostředky</a:t>
            </a:r>
            <a:endParaRPr lang="cs-CZ" dirty="0"/>
          </a:p>
        </p:txBody>
      </p:sp>
      <p:sp>
        <p:nvSpPr>
          <p:cNvPr id="30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Asociační koncepty - </a:t>
            </a:r>
            <a:r>
              <a:rPr lang="cs-CZ" dirty="0"/>
              <a:t>podle podobnosti </a:t>
            </a:r>
            <a:r>
              <a:rPr lang="cs-CZ" dirty="0" smtClean="0"/>
              <a:t>funkce nebo výstupu</a:t>
            </a:r>
            <a:endParaRPr lang="cs-CZ" i="1" dirty="0"/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4558956" y="2046359"/>
            <a:ext cx="3332876" cy="369332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dirty="0" smtClean="0"/>
              <a:t>Důležitost asociační paměti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0626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7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49FA801-B02A-42F4-A108-C26AA53FB673}"/>
              </a:ext>
            </a:extLst>
          </p:cNvPr>
          <p:cNvSpPr/>
          <p:nvPr/>
        </p:nvSpPr>
        <p:spPr>
          <a:xfrm rot="16200000">
            <a:off x="5390554" y="-2865068"/>
            <a:ext cx="1410895" cy="12192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8060" y="2842580"/>
            <a:ext cx="12113940" cy="1093800"/>
            <a:chOff x="6665542" y="2719623"/>
            <a:chExt cx="4777152" cy="11727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19623"/>
              <a:ext cx="4777152" cy="8909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cs-CZ" altLang="ko-KR" sz="48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Abstraktní koncepty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617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524000" y="22768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cs-CZ" dirty="0"/>
              <a:t>Objekt a jeho symboličtí zástupci</a:t>
            </a:r>
          </a:p>
        </p:txBody>
      </p:sp>
      <p:sp>
        <p:nvSpPr>
          <p:cNvPr id="6" name="Obdélník 5"/>
          <p:cNvSpPr/>
          <p:nvPr/>
        </p:nvSpPr>
        <p:spPr>
          <a:xfrm>
            <a:off x="6528048" y="2276872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cs-CZ" dirty="0"/>
              <a:t>Kategorie vyššího řádu</a:t>
            </a:r>
          </a:p>
        </p:txBody>
      </p:sp>
      <p:pic>
        <p:nvPicPr>
          <p:cNvPr id="7" name="Picture 2" descr="https://encrypted-tbn2.gstatic.com/images?q=tbn:ANd9GcSXX-0VjzbOU9pW8Vag9Hd-JDOV1DIs5vA9Ray4mgs2BPoiGrYeG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063552" y="2708920"/>
            <a:ext cx="1728192" cy="1728196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4079776" y="2708920"/>
            <a:ext cx="86409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000" dirty="0"/>
              <a:t>židle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538845" y="3843199"/>
            <a:ext cx="1704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Vyslovené slovo </a:t>
            </a:r>
            <a:r>
              <a:rPr lang="cs-CZ" dirty="0" smtClean="0"/>
              <a:t>židle… 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079776" y="3356992"/>
            <a:ext cx="86409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000" dirty="0" err="1"/>
              <a:t>chair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860" y="3557047"/>
            <a:ext cx="5606574" cy="2803287"/>
          </a:xfrm>
          <a:prstGeom prst="rect">
            <a:avLst/>
          </a:prstGeom>
        </p:spPr>
      </p:pic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3241045" y="339509"/>
            <a:ext cx="8655681" cy="724247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800" dirty="0" smtClean="0"/>
              <a:t>Abstraktní koncepty</a:t>
            </a:r>
            <a:endParaRPr lang="en-US" sz="4800" dirty="0"/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677108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Abstraktní koncepty – </a:t>
            </a:r>
            <a:r>
              <a:rPr lang="cs-CZ" dirty="0" smtClean="0"/>
              <a:t>na základě kulturně daných asociací</a:t>
            </a:r>
          </a:p>
          <a:p>
            <a:r>
              <a:rPr lang="cs-CZ" i="1" dirty="0" smtClean="0"/>
              <a:t>Potřeba symbolického myšlení, jazyka, logických pravidel</a:t>
            </a:r>
            <a:endParaRPr lang="cs-CZ" i="1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978" y="4848744"/>
            <a:ext cx="2627735" cy="183335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49" y="5282779"/>
            <a:ext cx="1865376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06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7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49FA801-B02A-42F4-A108-C26AA53FB673}"/>
              </a:ext>
            </a:extLst>
          </p:cNvPr>
          <p:cNvSpPr/>
          <p:nvPr/>
        </p:nvSpPr>
        <p:spPr>
          <a:xfrm rot="16200000">
            <a:off x="5390554" y="-2865068"/>
            <a:ext cx="1410895" cy="12192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8060" y="2842580"/>
            <a:ext cx="12113940" cy="1093800"/>
            <a:chOff x="6665542" y="2719623"/>
            <a:chExt cx="4777152" cy="11727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19623"/>
              <a:ext cx="4777152" cy="8909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cs-CZ" altLang="ko-KR" sz="48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Relační koncepty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259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Relačn</a:t>
            </a:r>
            <a:r>
              <a:rPr lang="cs-CZ" sz="4800" dirty="0" smtClean="0"/>
              <a:t>í koncepty</a:t>
            </a:r>
            <a:endParaRPr lang="en-US" sz="4800" dirty="0"/>
          </a:p>
        </p:txBody>
      </p:sp>
      <p:sp>
        <p:nvSpPr>
          <p:cNvPr id="30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Relační koncepty - </a:t>
            </a:r>
            <a:r>
              <a:rPr lang="cs-CZ" dirty="0"/>
              <a:t>podle </a:t>
            </a:r>
            <a:r>
              <a:rPr lang="cs-CZ" dirty="0" smtClean="0"/>
              <a:t>vztahu</a:t>
            </a:r>
            <a:endParaRPr lang="cs-CZ" i="1" dirty="0"/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3111190" y="2046359"/>
            <a:ext cx="5953330" cy="369332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dirty="0" smtClean="0"/>
              <a:t>Obecné pravidlo, aplikovatelné na nové podněty</a:t>
            </a:r>
            <a:endParaRPr lang="cs-CZ" sz="1600" dirty="0"/>
          </a:p>
        </p:txBody>
      </p:sp>
      <p:pic>
        <p:nvPicPr>
          <p:cNvPr id="11" name="Picture 6" descr="http://www.viscotland.org.uk/pictures/bustcar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9855" y="3823325"/>
            <a:ext cx="1908593" cy="1920449"/>
          </a:xfrm>
          <a:prstGeom prst="rect">
            <a:avLst/>
          </a:prstGeom>
          <a:noFill/>
        </p:spPr>
      </p:pic>
      <p:sp>
        <p:nvSpPr>
          <p:cNvPr id="12" name="TextovéPole 11"/>
          <p:cNvSpPr txBox="1"/>
          <p:nvPr/>
        </p:nvSpPr>
        <p:spPr>
          <a:xfrm>
            <a:off x="9988604" y="6102424"/>
            <a:ext cx="2053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Větší - menší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1180518" y="6133300"/>
            <a:ext cx="2247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Stejný - různý</a:t>
            </a:r>
            <a:endParaRPr lang="cs-CZ" dirty="0"/>
          </a:p>
        </p:txBody>
      </p:sp>
      <p:pic>
        <p:nvPicPr>
          <p:cNvPr id="15" name="Picture 8" descr="http://learn.genetics.utah.edu/content/epigenetics/inheritance/images/BabyAnima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523" y="3525508"/>
            <a:ext cx="5572200" cy="2607791"/>
          </a:xfrm>
          <a:prstGeom prst="rect">
            <a:avLst/>
          </a:prstGeom>
          <a:noFill/>
        </p:spPr>
      </p:pic>
      <p:sp>
        <p:nvSpPr>
          <p:cNvPr id="16" name="TextovéPole 15"/>
          <p:cNvSpPr txBox="1"/>
          <p:nvPr/>
        </p:nvSpPr>
        <p:spPr>
          <a:xfrm>
            <a:off x="5236324" y="613330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Matka - potomek</a:t>
            </a:r>
            <a:endParaRPr lang="cs-CZ" dirty="0"/>
          </a:p>
        </p:txBody>
      </p:sp>
      <p:pic>
        <p:nvPicPr>
          <p:cNvPr id="17" name="Picture 2" descr="https://encrypted-tbn0.gstatic.com/images?q=tbn:ANd9GcRZyNNoWN1VaIZt-ZvSXhBEV3UipDhwgzjispo6giNR1p6RIyp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16304" y="2061447"/>
            <a:ext cx="2775696" cy="1761878"/>
          </a:xfrm>
          <a:prstGeom prst="rect">
            <a:avLst/>
          </a:prstGeom>
          <a:noFill/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0" y="3556384"/>
            <a:ext cx="3689913" cy="254604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4" t="54191"/>
          <a:stretch/>
        </p:blipFill>
        <p:spPr>
          <a:xfrm>
            <a:off x="211385" y="2453773"/>
            <a:ext cx="2681142" cy="95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7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49FA801-B02A-42F4-A108-C26AA53FB673}"/>
              </a:ext>
            </a:extLst>
          </p:cNvPr>
          <p:cNvSpPr/>
          <p:nvPr/>
        </p:nvSpPr>
        <p:spPr>
          <a:xfrm rot="16200000">
            <a:off x="5390554" y="-2865068"/>
            <a:ext cx="1410895" cy="12192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8060" y="2842580"/>
            <a:ext cx="12113940" cy="1093800"/>
            <a:chOff x="6665542" y="2719623"/>
            <a:chExt cx="4777152" cy="11727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19623"/>
              <a:ext cx="4777152" cy="8909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cs-CZ" altLang="ko-KR" sz="48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Analogické myšlení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909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3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442331" y="3720673"/>
            <a:ext cx="6835697" cy="1170976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46409" y="3813589"/>
            <a:ext cx="63896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smtClean="0"/>
              <a:t>Pravidlo umož</a:t>
            </a:r>
            <a:r>
              <a:rPr lang="cs-CZ" sz="2400" i="1" dirty="0" smtClean="0"/>
              <a:t>ňující rozpoznat členy </a:t>
            </a:r>
            <a:r>
              <a:rPr lang="cs-CZ" sz="2400" i="1" dirty="0" err="1" smtClean="0"/>
              <a:t>urč</a:t>
            </a:r>
            <a:r>
              <a:rPr lang="cs-CZ" sz="2400" i="1" dirty="0" smtClean="0"/>
              <a:t>. kategorie</a:t>
            </a:r>
            <a:endParaRPr lang="cs-CZ" sz="2400" i="1" dirty="0"/>
          </a:p>
        </p:txBody>
      </p:sp>
      <p:sp>
        <p:nvSpPr>
          <p:cNvPr id="10" name="직사각형 19">
            <a:extLst>
              <a:ext uri="{FF2B5EF4-FFF2-40B4-BE49-F238E27FC236}">
                <a16:creationId xmlns:a16="http://schemas.microsoft.com/office/drawing/2014/main" id="{C00D8EEC-7455-4509-B007-3D804EC8E9DD}"/>
              </a:ext>
            </a:extLst>
          </p:cNvPr>
          <p:cNvSpPr/>
          <p:nvPr/>
        </p:nvSpPr>
        <p:spPr>
          <a:xfrm rot="16200000">
            <a:off x="5217044" y="-5040065"/>
            <a:ext cx="1934893" cy="1201501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CFEA11B4-4218-4EB9-92FB-0C0101FB9477}"/>
              </a:ext>
            </a:extLst>
          </p:cNvPr>
          <p:cNvSpPr txBox="1"/>
          <p:nvPr/>
        </p:nvSpPr>
        <p:spPr>
          <a:xfrm>
            <a:off x="289932" y="596064"/>
            <a:ext cx="1158743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5400" dirty="0" smtClean="0">
                <a:solidFill>
                  <a:schemeClr val="bg1"/>
                </a:solidFill>
              </a:rPr>
              <a:t>Koncept</a:t>
            </a:r>
            <a:endParaRPr lang="cs-CZ" sz="5400" dirty="0">
              <a:solidFill>
                <a:schemeClr val="bg1"/>
              </a:solidFill>
            </a:endParaRPr>
          </a:p>
        </p:txBody>
      </p:sp>
      <p:pic>
        <p:nvPicPr>
          <p:cNvPr id="18" name="Picture 2" descr="http://upload.wikimedia.org/wikipedia/commons/thumb/f/f3/Generalization_process_using_trees_PNG_version.png/220px-Generalization_process_using_trees_PNG_vers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5080" y="596064"/>
            <a:ext cx="2592288" cy="3452455"/>
          </a:xfrm>
          <a:prstGeom prst="rect">
            <a:avLst/>
          </a:prstGeom>
          <a:noFill/>
        </p:spPr>
      </p:pic>
      <p:pic>
        <p:nvPicPr>
          <p:cNvPr id="19" name="Picture 2" descr="https://encrypted-tbn2.gstatic.com/images?q=tbn:ANd9GcSXX-0VjzbOU9pW8Vag9Hd-JDOV1DIs5vA9Ray4mgs2BPoiGrYeG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83450" y="4371278"/>
            <a:ext cx="2179889" cy="2179892"/>
          </a:xfrm>
          <a:prstGeom prst="rect">
            <a:avLst/>
          </a:prstGeom>
          <a:noFill/>
        </p:spPr>
      </p:pic>
      <p:sp>
        <p:nvSpPr>
          <p:cNvPr id="20" name="TextovéPole 19"/>
          <p:cNvSpPr txBox="1"/>
          <p:nvPr/>
        </p:nvSpPr>
        <p:spPr>
          <a:xfrm>
            <a:off x="7762303" y="4644586"/>
            <a:ext cx="1656184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cs-CZ" dirty="0" smtClean="0"/>
              <a:t>(4) nohy (?)</a:t>
            </a:r>
          </a:p>
          <a:p>
            <a:pPr>
              <a:buFontTx/>
              <a:buChar char="-"/>
            </a:pPr>
            <a:r>
              <a:rPr lang="cs-CZ" dirty="0" smtClean="0"/>
              <a:t>Sedátko (!)</a:t>
            </a:r>
          </a:p>
          <a:p>
            <a:pPr>
              <a:buFontTx/>
              <a:buChar char="-"/>
            </a:pPr>
            <a:r>
              <a:rPr lang="cs-CZ" dirty="0" smtClean="0"/>
              <a:t>Opěradlo</a:t>
            </a:r>
          </a:p>
          <a:p>
            <a:pPr>
              <a:buFontTx/>
              <a:buChar char="-"/>
            </a:pPr>
            <a:r>
              <a:rPr lang="cs-CZ" dirty="0" smtClean="0"/>
              <a:t>Bez područek</a:t>
            </a:r>
          </a:p>
          <a:p>
            <a:pPr>
              <a:buFontTx/>
              <a:buChar char="-"/>
            </a:pPr>
            <a:r>
              <a:rPr lang="cs-CZ" dirty="0" smtClean="0"/>
              <a:t>Pevný materiál</a:t>
            </a: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21" name="Obdélník 20"/>
          <p:cNvSpPr/>
          <p:nvPr/>
        </p:nvSpPr>
        <p:spPr>
          <a:xfrm>
            <a:off x="442330" y="1718127"/>
            <a:ext cx="6835698" cy="1348458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546409" y="1766139"/>
            <a:ext cx="6389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smtClean="0"/>
              <a:t>= mentální reprezentace třídy objektů, událostí nebo vztahů</a:t>
            </a:r>
          </a:p>
          <a:p>
            <a:r>
              <a:rPr lang="cs-CZ" sz="2400" i="1" dirty="0" smtClean="0"/>
              <a:t>- Odpovídá v lingvistické oblasti pojmu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Analogické myšlení</a:t>
            </a:r>
            <a:endParaRPr lang="en-US" sz="4800" dirty="0"/>
          </a:p>
        </p:txBody>
      </p:sp>
      <p:sp>
        <p:nvSpPr>
          <p:cNvPr id="30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3779524" y="1286717"/>
            <a:ext cx="4896126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Analogie – </a:t>
            </a:r>
            <a:r>
              <a:rPr lang="cs-CZ" dirty="0" smtClean="0"/>
              <a:t>koncept vztahu mezi vztahy</a:t>
            </a:r>
            <a:endParaRPr lang="cs-CZ" i="1" dirty="0"/>
          </a:p>
        </p:txBody>
      </p:sp>
      <p:sp>
        <p:nvSpPr>
          <p:cNvPr id="1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910132"/>
            <a:ext cx="7458827" cy="646331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dirty="0" smtClean="0"/>
              <a:t>Blízké metaforám – zahrnují porovnání, sdílený vztahovou strukturu, pomáhají popisovat jednu věc pomocí vlastností odvozených z druhé</a:t>
            </a:r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8"/>
          <a:stretch/>
        </p:blipFill>
        <p:spPr>
          <a:xfrm>
            <a:off x="1980371" y="3233854"/>
            <a:ext cx="2613932" cy="326877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972" y="2749666"/>
            <a:ext cx="3707335" cy="385350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293219" y="3672259"/>
            <a:ext cx="2263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 dětských testů..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151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9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49FA801-B02A-42F4-A108-C26AA53FB673}"/>
              </a:ext>
            </a:extLst>
          </p:cNvPr>
          <p:cNvSpPr/>
          <p:nvPr/>
        </p:nvSpPr>
        <p:spPr>
          <a:xfrm rot="16200000">
            <a:off x="5390554" y="-2865068"/>
            <a:ext cx="1410895" cy="12192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8060" y="2534805"/>
            <a:ext cx="12113940" cy="1446550"/>
            <a:chOff x="6665542" y="2389641"/>
            <a:chExt cx="4777152" cy="15509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389641"/>
              <a:ext cx="4777152" cy="15509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cs-CZ" altLang="ko-KR" sz="44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Jak se studují (percepční, </a:t>
              </a:r>
              <a:r>
                <a:rPr lang="cs-CZ" altLang="ko-KR" sz="44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asociační, abstraktní a) relační </a:t>
              </a:r>
              <a:r>
                <a:rPr lang="cs-CZ" altLang="ko-KR" sz="44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koncepty u zvířat</a:t>
              </a:r>
              <a:endParaRPr lang="ko-KR" altLang="en-US" sz="44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905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Percepční koncepty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432663" y="1970706"/>
            <a:ext cx="6878391" cy="1504916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704306"/>
              <a:chOff x="-825913" y="4159966"/>
              <a:chExt cx="5395324" cy="704306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468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:r>
                  <a:rPr lang="cs-CZ" sz="1400" dirty="0"/>
                  <a:t>Provádění úkonu pokud prezentovaný </a:t>
                </a:r>
                <a:r>
                  <a:rPr lang="cs-CZ" sz="1400" dirty="0" smtClean="0"/>
                  <a:t>pozitivní stimulus </a:t>
                </a:r>
                <a:r>
                  <a:rPr lang="cs-CZ" sz="1400" dirty="0"/>
                  <a:t>(přítomnost zástupce kategorie </a:t>
                </a:r>
                <a:r>
                  <a:rPr lang="cs-CZ" sz="1400" dirty="0" smtClean="0"/>
                  <a:t>– konceptu). </a:t>
                </a:r>
                <a:r>
                  <a:rPr lang="cs-CZ" sz="1400" dirty="0"/>
                  <a:t>Pokud negativní stimulus, neprovádí. </a:t>
                </a: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10558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1. Go-no go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Metodika – operantní a instrumentální diskriminační úlohy</a:t>
            </a:r>
            <a:endParaRPr lang="cs-CZ" i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20" y="3475622"/>
            <a:ext cx="5356070" cy="301376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9" t="35762" r="67170" b="36665"/>
          <a:stretch/>
        </p:blipFill>
        <p:spPr>
          <a:xfrm rot="1239259">
            <a:off x="3120255" y="4686586"/>
            <a:ext cx="705291" cy="39111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582" y="1970706"/>
            <a:ext cx="3132144" cy="4651389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625864" y="4056359"/>
            <a:ext cx="2138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Příklad komiksové stimuly – testování vlivu konfigurace oproti dílčím rysům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93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Percepční koncepty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4683512" y="2151291"/>
            <a:ext cx="6878391" cy="1504916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897413"/>
              <a:chOff x="-825913" y="4159966"/>
              <a:chExt cx="5395324" cy="897413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662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:r>
                  <a:rPr lang="cs-CZ" sz="1400" dirty="0"/>
                  <a:t>Provádění úkonu pokud prezentovaný </a:t>
                </a:r>
                <a:r>
                  <a:rPr lang="cs-CZ" sz="1400" dirty="0" smtClean="0"/>
                  <a:t>pozitivní stimulus </a:t>
                </a:r>
                <a:r>
                  <a:rPr lang="cs-CZ" sz="1400" dirty="0"/>
                  <a:t>(přítomnost zástupce kategorie </a:t>
                </a:r>
                <a:r>
                  <a:rPr lang="cs-CZ" sz="1400" dirty="0" smtClean="0"/>
                  <a:t>– konceptu). </a:t>
                </a:r>
                <a:r>
                  <a:rPr lang="cs-CZ" sz="1400" dirty="0"/>
                  <a:t>Pokud negativní stimulus, neprovádí. </a:t>
                </a:r>
                <a:endParaRPr lang="cs-CZ" sz="1400" dirty="0" smtClean="0"/>
              </a:p>
              <a:p>
                <a:pPr marL="0" lvl="1"/>
                <a:r>
                  <a:rPr lang="cs-CZ" sz="1400" dirty="0" smtClean="0"/>
                  <a:t>Jedno </a:t>
                </a:r>
                <a:r>
                  <a:rPr lang="cs-CZ" sz="1400" dirty="0" err="1" smtClean="0"/>
                  <a:t>operandum</a:t>
                </a:r>
                <a:r>
                  <a:rPr lang="cs-CZ" sz="1400" dirty="0"/>
                  <a:t> </a:t>
                </a:r>
                <a:r>
                  <a:rPr lang="cs-CZ" sz="1400" dirty="0" smtClean="0"/>
                  <a:t>– porovnání aktivity</a:t>
                </a:r>
                <a:endParaRPr lang="cs-CZ" sz="14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10558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1. Go-no go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10692" y="3536548"/>
            <a:ext cx="6870197" cy="1029154"/>
            <a:chOff x="5161743" y="3259838"/>
            <a:chExt cx="6267224" cy="1348883"/>
          </a:xfrm>
        </p:grpSpPr>
        <p:grpSp>
          <p:nvGrpSpPr>
            <p:cNvPr id="146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147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8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6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3298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2. Spontánní vizuální fixace a orientace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Metodika – operantní a instrumentální diskriminační úlohy</a:t>
            </a:r>
            <a:endParaRPr lang="cs-CZ" i="1" dirty="0"/>
          </a:p>
        </p:txBody>
      </p:sp>
      <p:grpSp>
        <p:nvGrpSpPr>
          <p:cNvPr id="26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10171" y="4588486"/>
            <a:ext cx="6916884" cy="1388283"/>
            <a:chOff x="5161743" y="3259838"/>
            <a:chExt cx="6267224" cy="1348883"/>
          </a:xfrm>
        </p:grpSpPr>
        <p:grpSp>
          <p:nvGrpSpPr>
            <p:cNvPr id="27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32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28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3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3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40339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3. Nucená volba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097937"/>
            <a:ext cx="4053996" cy="45295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6" name="TextBox 152">
            <a:extLst>
              <a:ext uri="{FF2B5EF4-FFF2-40B4-BE49-F238E27FC236}">
                <a16:creationId xmlns:a16="http://schemas.microsoft.com/office/drawing/2014/main" id="{A554096E-F5A3-46AD-980E-B626292F376C}"/>
              </a:ext>
            </a:extLst>
          </p:cNvPr>
          <p:cNvSpPr txBox="1"/>
          <p:nvPr/>
        </p:nvSpPr>
        <p:spPr>
          <a:xfrm>
            <a:off x="5182160" y="4913703"/>
            <a:ext cx="57558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sz="1400" dirty="0" smtClean="0"/>
              <a:t>Zvíře vybírá odpověď (manipuluje </a:t>
            </a:r>
            <a:r>
              <a:rPr lang="cs-CZ" sz="1400" dirty="0" err="1" smtClean="0"/>
              <a:t>operandum</a:t>
            </a:r>
            <a:r>
              <a:rPr lang="cs-CZ" sz="1400" dirty="0" smtClean="0"/>
              <a:t>) odpovídající kategorii daného stimulu</a:t>
            </a:r>
          </a:p>
          <a:p>
            <a:pPr marL="0" lvl="1"/>
            <a:r>
              <a:rPr lang="cs-CZ" sz="1400" dirty="0" smtClean="0"/>
              <a:t>Měří schopnost diskriminace, kategorizace</a:t>
            </a:r>
          </a:p>
        </p:txBody>
      </p:sp>
    </p:spTree>
    <p:extLst>
      <p:ext uri="{BB962C8B-B14F-4D97-AF65-F5344CB8AC3E}">
        <p14:creationId xmlns:p14="http://schemas.microsoft.com/office/powerpoint/2010/main" val="175790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Percepční koncepty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9448582" y="2151291"/>
            <a:ext cx="2078765" cy="591909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508921"/>
              <a:chOff x="-825913" y="4159966"/>
              <a:chExt cx="5395324" cy="508921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3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:endParaRPr lang="cs-CZ" sz="14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10558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1. Go-no go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Metodika – operantní a instrumentální diskriminační úlohy</a:t>
            </a:r>
            <a:endParaRPr lang="cs-CZ" i="1" dirty="0"/>
          </a:p>
        </p:txBody>
      </p:sp>
      <p:grpSp>
        <p:nvGrpSpPr>
          <p:cNvPr id="26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9476481" y="2956897"/>
            <a:ext cx="2067621" cy="552226"/>
            <a:chOff x="5161743" y="3259838"/>
            <a:chExt cx="6267224" cy="1348883"/>
          </a:xfrm>
        </p:grpSpPr>
        <p:grpSp>
          <p:nvGrpSpPr>
            <p:cNvPr id="27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32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28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3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3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40339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3. Nucená volba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097937"/>
            <a:ext cx="4053996" cy="45295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5" name="Zástupný symbol pro obsah 2"/>
          <p:cNvSpPr txBox="1">
            <a:spLocks/>
          </p:cNvSpPr>
          <p:nvPr/>
        </p:nvSpPr>
        <p:spPr>
          <a:xfrm>
            <a:off x="4412379" y="2151290"/>
            <a:ext cx="4828671" cy="4394475"/>
          </a:xfrm>
          <a:prstGeom prst="rect">
            <a:avLst/>
          </a:prstGeom>
          <a:solidFill>
            <a:srgbClr val="D9EA72"/>
          </a:solidFill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200" i="1" dirty="0" smtClean="0"/>
          </a:p>
          <a:p>
            <a:r>
              <a:rPr lang="cs-CZ" sz="2200" i="1" dirty="0" smtClean="0"/>
              <a:t>Transfer na nové stimuly</a:t>
            </a:r>
          </a:p>
          <a:p>
            <a:pPr lvl="1"/>
            <a:r>
              <a:rPr lang="cs-CZ" sz="1900" i="1" dirty="0" smtClean="0"/>
              <a:t>Vyloučí třídění na základě znalosti členů nazpaměť (tzv. absolutní kategorizace)</a:t>
            </a:r>
          </a:p>
          <a:p>
            <a:pPr lvl="1"/>
            <a:r>
              <a:rPr lang="cs-CZ" sz="1900" i="1" dirty="0" smtClean="0"/>
              <a:t>Vyžaduje třídění podle typických znaků nebo vytvořeného prototypu</a:t>
            </a:r>
          </a:p>
          <a:p>
            <a:pPr lvl="1"/>
            <a:r>
              <a:rPr lang="cs-CZ" sz="1900" i="1" dirty="0" smtClean="0"/>
              <a:t>Nutný k ověření znalosti konceptu</a:t>
            </a:r>
          </a:p>
          <a:p>
            <a:pPr lvl="1"/>
            <a:r>
              <a:rPr lang="cs-CZ" sz="1900" i="1" dirty="0" smtClean="0"/>
              <a:t>Úspěšnost pokud možno nesmí klesnout</a:t>
            </a:r>
          </a:p>
          <a:p>
            <a:pPr lvl="1"/>
            <a:endParaRPr lang="cs-CZ" sz="1900" i="1" dirty="0" smtClean="0"/>
          </a:p>
          <a:p>
            <a:pPr lvl="1"/>
            <a:r>
              <a:rPr lang="cs-CZ" sz="1900" i="1" dirty="0" smtClean="0"/>
              <a:t>Metodologická chyba: Zvíře nemusí detekovat znaky definující kategorii/prototyp x pomáhá si </a:t>
            </a:r>
          </a:p>
          <a:p>
            <a:pPr lvl="2"/>
            <a:r>
              <a:rPr lang="cs-CZ" sz="1700" i="1" dirty="0" smtClean="0"/>
              <a:t>Pozadím</a:t>
            </a:r>
          </a:p>
          <a:p>
            <a:pPr lvl="2"/>
            <a:r>
              <a:rPr lang="cs-CZ" sz="1700" i="1" dirty="0" smtClean="0"/>
              <a:t>Nasvícením</a:t>
            </a:r>
          </a:p>
          <a:p>
            <a:pPr lvl="2"/>
            <a:r>
              <a:rPr lang="cs-CZ" sz="1700" i="1" dirty="0" smtClean="0"/>
              <a:t>Některými dílčími znaky v obrázku</a:t>
            </a:r>
          </a:p>
          <a:p>
            <a:pPr lvl="2"/>
            <a:endParaRPr lang="cs-CZ" sz="18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957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Problémy s percepčními úlohami u ptáků</a:t>
            </a:r>
            <a:endParaRPr lang="en-US" sz="4800" dirty="0"/>
          </a:p>
        </p:txBody>
      </p:sp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039" y="1139531"/>
            <a:ext cx="2198963" cy="2456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2" name="Picture 2" descr="Full-size image (90 K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5866" y="1751180"/>
            <a:ext cx="8356025" cy="4923281"/>
          </a:xfrm>
          <a:prstGeom prst="rect">
            <a:avLst/>
          </a:prstGeom>
          <a:noFill/>
        </p:spPr>
      </p:pic>
      <p:sp>
        <p:nvSpPr>
          <p:cNvPr id="24" name="TextovéPole 23"/>
          <p:cNvSpPr txBox="1"/>
          <p:nvPr/>
        </p:nvSpPr>
        <p:spPr>
          <a:xfrm>
            <a:off x="3467167" y="1381848"/>
            <a:ext cx="326817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 smtClean="0"/>
              <a:t>Systematické </a:t>
            </a:r>
            <a:r>
              <a:rPr lang="cs-CZ" dirty="0"/>
              <a:t>rozdíly v pozadí</a:t>
            </a:r>
            <a:endParaRPr lang="cs-CZ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90387" y="1433088"/>
            <a:ext cx="316835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Pozornost vůči konfiguraci</a:t>
            </a:r>
            <a:endParaRPr lang="cs-CZ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6110127" y="4649688"/>
            <a:ext cx="482453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Používání globální </a:t>
            </a:r>
            <a:r>
              <a:rPr lang="cs-CZ" dirty="0" err="1"/>
              <a:t>verzus</a:t>
            </a:r>
            <a:r>
              <a:rPr lang="cs-CZ" dirty="0"/>
              <a:t> lokální informace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31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Percepční koncepty - výsledky</a:t>
            </a:r>
            <a:endParaRPr lang="en-US" sz="4800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Metodika – operantní a instrumentální diskriminační úlohy</a:t>
            </a:r>
            <a:endParaRPr lang="cs-CZ" i="1" dirty="0"/>
          </a:p>
        </p:txBody>
      </p:sp>
      <p:sp>
        <p:nvSpPr>
          <p:cNvPr id="35" name="Zástupný symbol pro obsah 2"/>
          <p:cNvSpPr txBox="1">
            <a:spLocks/>
          </p:cNvSpPr>
          <p:nvPr/>
        </p:nvSpPr>
        <p:spPr>
          <a:xfrm>
            <a:off x="2529777" y="2196790"/>
            <a:ext cx="7773950" cy="4070195"/>
          </a:xfrm>
          <a:prstGeom prst="rect">
            <a:avLst/>
          </a:prstGeom>
          <a:solidFill>
            <a:srgbClr val="D9EA72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i="1" dirty="0" smtClean="0"/>
          </a:p>
          <a:p>
            <a:r>
              <a:rPr lang="cs-CZ" i="1" dirty="0" smtClean="0"/>
              <a:t>Zvířata </a:t>
            </a:r>
            <a:r>
              <a:rPr lang="cs-CZ" i="1" dirty="0"/>
              <a:t>schopna rozlišovat pojmy, které přirozeně rozlišuje člověk</a:t>
            </a:r>
          </a:p>
          <a:p>
            <a:pPr lvl="1"/>
            <a:r>
              <a:rPr lang="cs-CZ" i="1" dirty="0"/>
              <a:t>I z velmi chudých stimulů</a:t>
            </a:r>
          </a:p>
          <a:p>
            <a:pPr lvl="1"/>
            <a:r>
              <a:rPr lang="cs-CZ" i="1" dirty="0"/>
              <a:t>Velmi snadno se to učí (už to umí)</a:t>
            </a:r>
          </a:p>
          <a:p>
            <a:pPr lvl="1"/>
            <a:r>
              <a:rPr lang="cs-CZ" i="1" dirty="0"/>
              <a:t>U neznámých kategorií si mohou pomáhat známou (ryby mají tvar jako semeno)</a:t>
            </a:r>
          </a:p>
          <a:p>
            <a:pPr lvl="1"/>
            <a:r>
              <a:rPr lang="cs-CZ" i="1" dirty="0"/>
              <a:t>(</a:t>
            </a:r>
            <a:r>
              <a:rPr lang="cs-CZ" i="1" dirty="0" err="1"/>
              <a:t>Herrnstein</a:t>
            </a:r>
            <a:r>
              <a:rPr lang="cs-CZ" i="1" dirty="0"/>
              <a:t> et al. 1976): percepce i jen části objektu aktivuje danou (vrozenou) kategorii</a:t>
            </a:r>
          </a:p>
          <a:p>
            <a:pPr lvl="1"/>
            <a:r>
              <a:rPr lang="cs-CZ" i="1" dirty="0"/>
              <a:t>Rozpoznání vlastního </a:t>
            </a:r>
            <a:r>
              <a:rPr lang="cs-CZ" i="1" dirty="0" smtClean="0"/>
              <a:t>druhu snadné</a:t>
            </a:r>
            <a:endParaRPr lang="cs-CZ" i="1" dirty="0"/>
          </a:p>
          <a:p>
            <a:pPr lvl="2"/>
            <a:endParaRPr lang="cs-CZ" sz="18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0203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Percepční koncepty – výsledky pohyb</a:t>
            </a:r>
            <a:endParaRPr lang="en-US" sz="4800" dirty="0"/>
          </a:p>
        </p:txBody>
      </p:sp>
      <p:sp>
        <p:nvSpPr>
          <p:cNvPr id="35" name="Zástupný symbol pro obsah 2"/>
          <p:cNvSpPr txBox="1">
            <a:spLocks/>
          </p:cNvSpPr>
          <p:nvPr/>
        </p:nvSpPr>
        <p:spPr>
          <a:xfrm>
            <a:off x="2529776" y="2196791"/>
            <a:ext cx="7785101" cy="3018734"/>
          </a:xfrm>
          <a:prstGeom prst="rect">
            <a:avLst/>
          </a:prstGeom>
          <a:solidFill>
            <a:srgbClr val="D9EA72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Schopnost odlišit pohyb jako takový</a:t>
            </a:r>
          </a:p>
          <a:p>
            <a:r>
              <a:rPr lang="cs-CZ" dirty="0"/>
              <a:t>Schopnost odlišit kategorie pohybu (vlastního druhu- holub) – klování x chůze – i na základě point-</a:t>
            </a:r>
            <a:r>
              <a:rPr lang="cs-CZ" dirty="0" err="1"/>
              <a:t>light</a:t>
            </a:r>
            <a:r>
              <a:rPr lang="cs-CZ" dirty="0"/>
              <a:t> figur</a:t>
            </a:r>
          </a:p>
          <a:p>
            <a:r>
              <a:rPr lang="cs-CZ" dirty="0"/>
              <a:t>Obtížnost transferu z </a:t>
            </a:r>
            <a:r>
              <a:rPr lang="cs-CZ" dirty="0" smtClean="0"/>
              <a:t>videa do </a:t>
            </a:r>
            <a:r>
              <a:rPr lang="cs-CZ" dirty="0"/>
              <a:t>point-</a:t>
            </a:r>
            <a:r>
              <a:rPr lang="cs-CZ" dirty="0" err="1"/>
              <a:t>light</a:t>
            </a:r>
            <a:endParaRPr lang="cs-CZ" dirty="0"/>
          </a:p>
          <a:p>
            <a:r>
              <a:rPr lang="cs-CZ" dirty="0"/>
              <a:t>U kuřat vrozená </a:t>
            </a:r>
            <a:r>
              <a:rPr lang="cs-CZ" dirty="0" smtClean="0"/>
              <a:t>preference pro pohyb</a:t>
            </a:r>
            <a:endParaRPr lang="cs-CZ" sz="2400" dirty="0"/>
          </a:p>
        </p:txBody>
      </p:sp>
      <p:pic>
        <p:nvPicPr>
          <p:cNvPr id="5" name="Picture 4" descr="http://www.pigeon.psy.tufts.edu/avc/dittrich/dpeckt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817" y="1476709"/>
            <a:ext cx="1361646" cy="1089317"/>
          </a:xfrm>
          <a:prstGeom prst="rect">
            <a:avLst/>
          </a:prstGeom>
          <a:noFill/>
        </p:spPr>
      </p:pic>
      <p:pic>
        <p:nvPicPr>
          <p:cNvPr id="6" name="Picture 6" descr="Click here to see vide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817" y="2869539"/>
            <a:ext cx="1361646" cy="1021236"/>
          </a:xfrm>
          <a:prstGeom prst="rect">
            <a:avLst/>
          </a:prstGeom>
          <a:noFill/>
        </p:spPr>
      </p:pic>
      <p:pic>
        <p:nvPicPr>
          <p:cNvPr id="7" name="Picture 8" descr="Click here to see vide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817" y="4194288"/>
            <a:ext cx="1361646" cy="1021236"/>
          </a:xfrm>
          <a:prstGeom prst="rect">
            <a:avLst/>
          </a:prstGeom>
          <a:noFill/>
        </p:spPr>
      </p:pic>
      <p:pic>
        <p:nvPicPr>
          <p:cNvPr id="8" name="Picture 12" descr="http://brooknet.no-ip.com/gfx/01_37_4_pre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9817" y="5519037"/>
            <a:ext cx="1250134" cy="833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590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Relační koncepty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4683512" y="2151291"/>
            <a:ext cx="6878391" cy="1504916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511201"/>
              <a:chOff x="-825913" y="4159966"/>
              <a:chExt cx="5395324" cy="511201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5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:endParaRPr lang="cs-CZ" sz="14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275866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1. Párové srovnání (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paired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comparison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)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689561" y="3559196"/>
            <a:ext cx="6909507" cy="1433419"/>
            <a:chOff x="5161743" y="3259838"/>
            <a:chExt cx="6267224" cy="1348883"/>
          </a:xfrm>
        </p:grpSpPr>
        <p:grpSp>
          <p:nvGrpSpPr>
            <p:cNvPr id="146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147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8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6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40339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2.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Matching</a:t>
                </a:r>
                <a:r>
                  <a:rPr lang="cs-CZ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sample (srovnání se vzorem)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Metodika – operantní a instrumentální diskriminační úlohy</a:t>
            </a:r>
            <a:endParaRPr lang="cs-CZ" i="1" dirty="0"/>
          </a:p>
        </p:txBody>
      </p:sp>
      <p:grpSp>
        <p:nvGrpSpPr>
          <p:cNvPr id="26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33505" y="4945911"/>
            <a:ext cx="6870197" cy="1327032"/>
            <a:chOff x="5161743" y="3259838"/>
            <a:chExt cx="6267224" cy="1348883"/>
          </a:xfrm>
        </p:grpSpPr>
        <p:grpSp>
          <p:nvGrpSpPr>
            <p:cNvPr id="27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32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28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3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3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40339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3.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Oddity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discrimination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(odlišování)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5" name="TextBox 152">
            <a:extLst>
              <a:ext uri="{FF2B5EF4-FFF2-40B4-BE49-F238E27FC236}">
                <a16:creationId xmlns:a16="http://schemas.microsoft.com/office/drawing/2014/main" id="{A554096E-F5A3-46AD-980E-B626292F376C}"/>
              </a:ext>
            </a:extLst>
          </p:cNvPr>
          <p:cNvSpPr txBox="1"/>
          <p:nvPr/>
        </p:nvSpPr>
        <p:spPr>
          <a:xfrm>
            <a:off x="4694891" y="2549593"/>
            <a:ext cx="63764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1400" dirty="0" smtClean="0"/>
              <a:t>Simultánní </a:t>
            </a:r>
            <a:r>
              <a:rPr lang="cs-CZ" sz="1400" dirty="0"/>
              <a:t>prezentace páru </a:t>
            </a:r>
            <a:r>
              <a:rPr lang="cs-CZ" sz="1400" dirty="0" err="1"/>
              <a:t>slidů</a:t>
            </a:r>
            <a:r>
              <a:rPr lang="cs-CZ" sz="1400" dirty="0"/>
              <a:t> na monitoru. Když jsou obrázky identické, je odměna za nějaký úkon – např. zmáčknutí páčky, když nejsou stejné, je odměna za jiný úkon</a:t>
            </a:r>
            <a:endParaRPr lang="cs-CZ" sz="1400" dirty="0"/>
          </a:p>
        </p:txBody>
      </p:sp>
      <p:sp>
        <p:nvSpPr>
          <p:cNvPr id="36" name="TextBox 152">
            <a:extLst>
              <a:ext uri="{FF2B5EF4-FFF2-40B4-BE49-F238E27FC236}">
                <a16:creationId xmlns:a16="http://schemas.microsoft.com/office/drawing/2014/main" id="{A554096E-F5A3-46AD-980E-B626292F376C}"/>
              </a:ext>
            </a:extLst>
          </p:cNvPr>
          <p:cNvSpPr txBox="1"/>
          <p:nvPr/>
        </p:nvSpPr>
        <p:spPr>
          <a:xfrm>
            <a:off x="4689561" y="3871871"/>
            <a:ext cx="63764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1400" dirty="0"/>
              <a:t>Nejprve sleduje vzor, potom vidí dva testové stimuly. Odměna následuje po reakci na shodný podnět se vzorem. </a:t>
            </a:r>
          </a:p>
          <a:p>
            <a:pPr lvl="1"/>
            <a:r>
              <a:rPr lang="cs-CZ" sz="1400" dirty="0"/>
              <a:t>Většinou zůstává vzor přítomen při předkládání podnětových stimulů</a:t>
            </a:r>
            <a:endParaRPr lang="cs-CZ" sz="1400" dirty="0"/>
          </a:p>
        </p:txBody>
      </p:sp>
      <p:sp>
        <p:nvSpPr>
          <p:cNvPr id="37" name="TextBox 152">
            <a:extLst>
              <a:ext uri="{FF2B5EF4-FFF2-40B4-BE49-F238E27FC236}">
                <a16:creationId xmlns:a16="http://schemas.microsoft.com/office/drawing/2014/main" id="{A554096E-F5A3-46AD-980E-B626292F376C}"/>
              </a:ext>
            </a:extLst>
          </p:cNvPr>
          <p:cNvSpPr txBox="1"/>
          <p:nvPr/>
        </p:nvSpPr>
        <p:spPr>
          <a:xfrm>
            <a:off x="4702408" y="5315851"/>
            <a:ext cx="6376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1400" dirty="0" smtClean="0"/>
              <a:t>Posilování odlišné odpovědi</a:t>
            </a:r>
            <a:endParaRPr lang="cs-CZ" sz="1400" dirty="0"/>
          </a:p>
        </p:txBody>
      </p:sp>
      <p:sp>
        <p:nvSpPr>
          <p:cNvPr id="38" name="Zástupný symbol pro obsah 2"/>
          <p:cNvSpPr txBox="1">
            <a:spLocks/>
          </p:cNvSpPr>
          <p:nvPr/>
        </p:nvSpPr>
        <p:spPr>
          <a:xfrm>
            <a:off x="794988" y="2857370"/>
            <a:ext cx="3553988" cy="3153804"/>
          </a:xfrm>
          <a:prstGeom prst="rect">
            <a:avLst/>
          </a:prstGeom>
          <a:solidFill>
            <a:srgbClr val="D9EA72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i="1" dirty="0" smtClean="0"/>
              <a:t>Transferové </a:t>
            </a:r>
            <a:r>
              <a:rPr lang="cs-CZ" sz="1800" i="1" dirty="0"/>
              <a:t>testy</a:t>
            </a:r>
          </a:p>
          <a:p>
            <a:pPr marL="514350" lvl="1" indent="-514350"/>
            <a:r>
              <a:rPr lang="cs-CZ" sz="1600" i="1" dirty="0"/>
              <a:t>S novými podněty – testuje naučení pravidla (např. vyber stejnou barvu)</a:t>
            </a:r>
          </a:p>
          <a:p>
            <a:pPr marL="514350" lvl="1" indent="-514350"/>
            <a:r>
              <a:rPr lang="cs-CZ" sz="1600" i="1" dirty="0"/>
              <a:t>s novým </a:t>
            </a:r>
            <a:r>
              <a:rPr lang="cs-CZ" sz="1600" i="1" u="sng" dirty="0"/>
              <a:t>typem</a:t>
            </a:r>
            <a:r>
              <a:rPr lang="cs-CZ" sz="1600" i="1" dirty="0"/>
              <a:t> podnětů, kde podobnost spočívá v něčem jiném, takže se testuje reakce na stejnost jakéhokoli znaku, nikoli podobnost v nějakém konkrétním znaku – spolehlivější pro ověření relačního pojmu stejnosti</a:t>
            </a:r>
          </a:p>
          <a:p>
            <a:pPr lvl="2"/>
            <a:endParaRPr lang="cs-CZ" sz="1000" i="1" dirty="0" smtClean="0"/>
          </a:p>
          <a:p>
            <a:endParaRPr 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67112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Relační koncepty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4683512" y="2151291"/>
            <a:ext cx="6878391" cy="1504916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511201"/>
              <a:chOff x="-825913" y="4159966"/>
              <a:chExt cx="5395324" cy="511201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5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:endParaRPr lang="cs-CZ" sz="14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275866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1. Párové srovnání (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paired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comparison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)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10692" y="3536548"/>
            <a:ext cx="6870197" cy="1277396"/>
            <a:chOff x="5161743" y="3259838"/>
            <a:chExt cx="6267224" cy="1348883"/>
          </a:xfrm>
        </p:grpSpPr>
        <p:grpSp>
          <p:nvGrpSpPr>
            <p:cNvPr id="146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147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8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6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40339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2.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Matching</a:t>
                </a:r>
                <a:r>
                  <a:rPr lang="cs-CZ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sample (srovnání se vzorem)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Metodika – operantní a instrumentální diskriminační úlohy</a:t>
            </a:r>
            <a:endParaRPr lang="cs-CZ" i="1" dirty="0"/>
          </a:p>
        </p:txBody>
      </p:sp>
      <p:grpSp>
        <p:nvGrpSpPr>
          <p:cNvPr id="26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33505" y="4945911"/>
            <a:ext cx="6870197" cy="1327032"/>
            <a:chOff x="5161743" y="3259838"/>
            <a:chExt cx="6267224" cy="1348883"/>
          </a:xfrm>
        </p:grpSpPr>
        <p:grpSp>
          <p:nvGrpSpPr>
            <p:cNvPr id="27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32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28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3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3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40339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3.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Oddity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discrimination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(odlišování)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4" name="Picture 2" descr="http://ars.els-cdn.com/content/image/1-s2.0-S0376635700001005-gr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446" y="1956714"/>
            <a:ext cx="4299570" cy="4185086"/>
          </a:xfrm>
          <a:prstGeom prst="rect">
            <a:avLst/>
          </a:prstGeom>
          <a:noFill/>
        </p:spPr>
      </p:pic>
      <p:pic>
        <p:nvPicPr>
          <p:cNvPr id="35" name="Picture 2" descr="http://psycnet.apa.org/journals/xan/33/1/images/xan_33_1_55_fig3a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7008" y="3288257"/>
            <a:ext cx="5875306" cy="2767708"/>
          </a:xfrm>
          <a:prstGeom prst="rect">
            <a:avLst/>
          </a:prstGeom>
          <a:noFill/>
        </p:spPr>
      </p:pic>
      <p:pic>
        <p:nvPicPr>
          <p:cNvPr id="36" name="Picture 6" descr="http://www.follybeach.com/Dolphin-fa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5986" y="5634068"/>
            <a:ext cx="2244332" cy="1335805"/>
          </a:xfrm>
          <a:prstGeom prst="rect">
            <a:avLst/>
          </a:prstGeom>
          <a:noFill/>
        </p:spPr>
      </p:pic>
      <p:pic>
        <p:nvPicPr>
          <p:cNvPr id="37" name="Picture 4" descr="https://encrypted-tbn1.gstatic.com/images?q=tbn:ANd9GcSstNbc15aKh7SSMyqUl71Z4-mGvgExFrjdehPZq2AIalNaC1y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15600" y="5222063"/>
            <a:ext cx="1676400" cy="1476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149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9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289932" y="2263601"/>
            <a:ext cx="6835697" cy="970253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12955" y="2397512"/>
            <a:ext cx="63896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smtClean="0"/>
              <a:t>Pravidlo umož</a:t>
            </a:r>
            <a:r>
              <a:rPr lang="cs-CZ" sz="2400" i="1" dirty="0" smtClean="0"/>
              <a:t>ňující rozpoznat členy </a:t>
            </a:r>
            <a:r>
              <a:rPr lang="cs-CZ" sz="2400" i="1" dirty="0" err="1" smtClean="0"/>
              <a:t>urč</a:t>
            </a:r>
            <a:r>
              <a:rPr lang="cs-CZ" sz="2400" i="1" dirty="0" smtClean="0"/>
              <a:t>. kategorie </a:t>
            </a:r>
            <a:endParaRPr lang="cs-CZ" sz="2400" i="1" dirty="0"/>
          </a:p>
        </p:txBody>
      </p:sp>
      <p:sp>
        <p:nvSpPr>
          <p:cNvPr id="10" name="직사각형 19">
            <a:extLst>
              <a:ext uri="{FF2B5EF4-FFF2-40B4-BE49-F238E27FC236}">
                <a16:creationId xmlns:a16="http://schemas.microsoft.com/office/drawing/2014/main" id="{C00D8EEC-7455-4509-B007-3D804EC8E9DD}"/>
              </a:ext>
            </a:extLst>
          </p:cNvPr>
          <p:cNvSpPr/>
          <p:nvPr/>
        </p:nvSpPr>
        <p:spPr>
          <a:xfrm rot="16200000">
            <a:off x="5217044" y="-5040065"/>
            <a:ext cx="1934893" cy="1201501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CFEA11B4-4218-4EB9-92FB-0C0101FB9477}"/>
              </a:ext>
            </a:extLst>
          </p:cNvPr>
          <p:cNvSpPr txBox="1"/>
          <p:nvPr/>
        </p:nvSpPr>
        <p:spPr>
          <a:xfrm>
            <a:off x="289932" y="596064"/>
            <a:ext cx="1158743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5400" dirty="0">
                <a:solidFill>
                  <a:schemeClr val="bg1"/>
                </a:solidFill>
              </a:rPr>
              <a:t>K</a:t>
            </a:r>
            <a:r>
              <a:rPr lang="cs-CZ" sz="5400" dirty="0" smtClean="0">
                <a:solidFill>
                  <a:schemeClr val="bg1"/>
                </a:solidFill>
              </a:rPr>
              <a:t>oncept</a:t>
            </a:r>
            <a:endParaRPr lang="cs-CZ" sz="5400" dirty="0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89930" y="3434576"/>
            <a:ext cx="6835699" cy="936702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12953" y="3520782"/>
            <a:ext cx="63896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smtClean="0"/>
              <a:t>Obsahuje přídatné informace o členech kategorie</a:t>
            </a:r>
            <a:endParaRPr lang="cs-CZ" sz="2400" i="1" dirty="0"/>
          </a:p>
        </p:txBody>
      </p:sp>
      <p:pic>
        <p:nvPicPr>
          <p:cNvPr id="16" name="Picture 2" descr="https://encrypted-tbn1.gstatic.com/images?q=tbn:ANd9GcSUOXdg9ayvwGeaZzWMj_O2H57A4NCpR5ofh_UN55TENywbAjQZ-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33705" y="2330799"/>
            <a:ext cx="2766327" cy="4172166"/>
          </a:xfrm>
          <a:prstGeom prst="rect">
            <a:avLst/>
          </a:prstGeom>
          <a:noFill/>
        </p:spPr>
      </p:pic>
      <p:sp>
        <p:nvSpPr>
          <p:cNvPr id="21" name="TextovéPole 20"/>
          <p:cNvSpPr txBox="1"/>
          <p:nvPr/>
        </p:nvSpPr>
        <p:spPr>
          <a:xfrm>
            <a:off x="7326351" y="4471640"/>
            <a:ext cx="1661532" cy="20313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cs-CZ" dirty="0" smtClean="0"/>
              <a:t>Slouží k sezení</a:t>
            </a:r>
          </a:p>
          <a:p>
            <a:pPr>
              <a:buFontTx/>
              <a:buChar char="-"/>
            </a:pPr>
            <a:r>
              <a:rPr lang="cs-CZ" dirty="0" smtClean="0"/>
              <a:t>(</a:t>
            </a:r>
            <a:r>
              <a:rPr lang="cs-CZ" dirty="0" smtClean="0"/>
              <a:t>pozor, může se viklat)</a:t>
            </a:r>
          </a:p>
          <a:p>
            <a:pPr>
              <a:buFontTx/>
              <a:buChar char="-"/>
            </a:pPr>
            <a:r>
              <a:rPr lang="cs-CZ" dirty="0" smtClean="0"/>
              <a:t>(Potřebujeme domů jednu přikoupit…)</a:t>
            </a:r>
          </a:p>
        </p:txBody>
      </p:sp>
    </p:spTree>
    <p:extLst>
      <p:ext uri="{BB962C8B-B14F-4D97-AF65-F5344CB8AC3E}">
        <p14:creationId xmlns:p14="http://schemas.microsoft.com/office/powerpoint/2010/main" val="35678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Relační koncepty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4683512" y="2151291"/>
            <a:ext cx="6878391" cy="1504916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bg1"/>
                    </a:gs>
                    <a:gs pos="66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glow rad="127000">
                  <a:schemeClr val="accent1">
                    <a:alpha val="24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511201"/>
              <a:chOff x="-825913" y="4159966"/>
              <a:chExt cx="5395324" cy="511201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5866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  <a:alpha val="2000"/>
                    </a:schemeClr>
                  </a:gs>
                </a:gsLst>
                <a:lin ang="8100000" scaled="1"/>
              </a:gradFill>
            </p:spPr>
            <p:txBody>
              <a:bodyPr wrap="square" rtlCol="0">
                <a:spAutoFit/>
              </a:bodyPr>
              <a:lstStyle/>
              <a:p>
                <a:pPr marL="0" lvl="1"/>
                <a:endParaRPr lang="cs-CZ" sz="14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275866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1. Párové srovnání (</a:t>
                </a:r>
                <a:r>
                  <a:rPr lang="cs-CZ" altLang="ko-KR" sz="1400" b="1" dirty="0" err="1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paired</a:t>
                </a:r>
                <a:r>
                  <a:rPr lang="cs-CZ" altLang="ko-KR" sz="1400" b="1" dirty="0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err="1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comparison</a:t>
                </a:r>
                <a:r>
                  <a:rPr lang="cs-CZ" altLang="ko-KR" sz="1400" b="1" dirty="0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)</a:t>
                </a:r>
                <a:endParaRPr lang="ko-KR" altLang="en-US" sz="1400" b="1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10692" y="3536548"/>
            <a:ext cx="6870197" cy="1277396"/>
            <a:chOff x="5161743" y="3259838"/>
            <a:chExt cx="6267224" cy="1348883"/>
          </a:xfrm>
          <a:effectLst>
            <a:glow rad="127000">
              <a:schemeClr val="accent1">
                <a:alpha val="40000"/>
              </a:schemeClr>
            </a:glow>
          </a:effectLst>
        </p:grpSpPr>
        <p:grpSp>
          <p:nvGrpSpPr>
            <p:cNvPr id="146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147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8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6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40339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2.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Matching</a:t>
                </a:r>
                <a:r>
                  <a:rPr lang="cs-CZ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sample (srovnání se vzorem)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745882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Metodika – operantní a instrumentální diskriminační úlohy</a:t>
            </a:r>
            <a:endParaRPr lang="cs-CZ" i="1" dirty="0"/>
          </a:p>
        </p:txBody>
      </p:sp>
      <p:grpSp>
        <p:nvGrpSpPr>
          <p:cNvPr id="26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33505" y="4945911"/>
            <a:ext cx="6870197" cy="1327032"/>
            <a:chOff x="5161743" y="3259838"/>
            <a:chExt cx="6267224" cy="1348883"/>
          </a:xfrm>
        </p:grpSpPr>
        <p:grpSp>
          <p:nvGrpSpPr>
            <p:cNvPr id="27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32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28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3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3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1284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3.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Oddity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err="1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discrimination</a:t>
                </a:r>
                <a:r>
                  <a:rPr lang="cs-CZ" altLang="ko-KR" sz="1400" b="1" dirty="0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 (odlišování)</a:t>
                </a:r>
                <a:endParaRPr lang="ko-KR" altLang="en-US" sz="1400" b="1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8" name="Picture 2" descr="Figure 2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48" y="2216160"/>
            <a:ext cx="4644161" cy="337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9797" y="4031858"/>
            <a:ext cx="2548336" cy="266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0" name="Picture 2" descr="http://ars.els-cdn.com/content/image/1-s2.0-S0168159112001402-gr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23700" y="2117440"/>
            <a:ext cx="2084795" cy="4643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101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Koncept stejnosti 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4683512" y="2151291"/>
            <a:ext cx="6878391" cy="1504916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bg1"/>
                    </a:gs>
                    <a:gs pos="66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glow rad="127000">
                  <a:schemeClr val="accent1">
                    <a:alpha val="24000"/>
                  </a:schemeClr>
                </a:glo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511201"/>
              <a:chOff x="-825913" y="4159966"/>
              <a:chExt cx="5395324" cy="511201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5866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  <a:alpha val="2000"/>
                    </a:schemeClr>
                  </a:gs>
                </a:gsLst>
                <a:lin ang="8100000" scaled="1"/>
              </a:gradFill>
            </p:spPr>
            <p:txBody>
              <a:bodyPr wrap="square" rtlCol="0">
                <a:spAutoFit/>
              </a:bodyPr>
              <a:lstStyle/>
              <a:p>
                <a:pPr marL="0" lvl="1"/>
                <a:endParaRPr lang="cs-CZ" sz="14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275866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1. Párové srovnání (</a:t>
                </a:r>
                <a:r>
                  <a:rPr lang="cs-CZ" altLang="ko-KR" sz="1400" b="1" dirty="0" err="1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paired</a:t>
                </a:r>
                <a:r>
                  <a:rPr lang="cs-CZ" altLang="ko-KR" sz="1400" b="1" dirty="0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err="1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comparison</a:t>
                </a:r>
                <a:r>
                  <a:rPr lang="cs-CZ" altLang="ko-KR" sz="1400" b="1" dirty="0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)</a:t>
                </a:r>
                <a:endParaRPr lang="ko-KR" altLang="en-US" sz="1400" b="1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10692" y="3536548"/>
            <a:ext cx="6870197" cy="1277396"/>
            <a:chOff x="5161743" y="3259838"/>
            <a:chExt cx="6267224" cy="1348883"/>
          </a:xfrm>
          <a:effectLst>
            <a:glow rad="127000">
              <a:schemeClr val="accent1">
                <a:alpha val="40000"/>
              </a:schemeClr>
            </a:glow>
          </a:effectLst>
        </p:grpSpPr>
        <p:grpSp>
          <p:nvGrpSpPr>
            <p:cNvPr id="146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147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8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6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40339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2.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Matching</a:t>
                </a:r>
                <a:r>
                  <a:rPr lang="cs-CZ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sample (srovnání se vzorem)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3947224" y="1286717"/>
            <a:ext cx="4471948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Papoušek šedý – Suková et al. 2013</a:t>
            </a:r>
            <a:endParaRPr lang="cs-CZ" i="1" dirty="0"/>
          </a:p>
        </p:txBody>
      </p:sp>
      <p:grpSp>
        <p:nvGrpSpPr>
          <p:cNvPr id="26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4733505" y="4945911"/>
            <a:ext cx="6870197" cy="1327032"/>
            <a:chOff x="5161743" y="3259838"/>
            <a:chExt cx="6267224" cy="1348883"/>
          </a:xfrm>
        </p:grpSpPr>
        <p:grpSp>
          <p:nvGrpSpPr>
            <p:cNvPr id="27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32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28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3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3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1284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3. </a:t>
                </a:r>
                <a:r>
                  <a:rPr lang="cs-CZ" altLang="ko-KR" sz="14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Oddity</a:t>
                </a:r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cs-CZ" altLang="ko-KR" sz="1400" b="1" dirty="0" err="1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discrimination</a:t>
                </a:r>
                <a:r>
                  <a:rPr lang="cs-CZ" altLang="ko-KR" sz="1400" b="1" dirty="0" smtClean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 (odlišování)</a:t>
                </a:r>
                <a:endParaRPr lang="ko-KR" altLang="en-US" sz="1400" b="1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900" y="1922081"/>
            <a:ext cx="3907356" cy="40890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7223" y="1695910"/>
            <a:ext cx="3641880" cy="50264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3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348271"/>
              </p:ext>
            </p:extLst>
          </p:nvPr>
        </p:nvGraphicFramePr>
        <p:xfrm>
          <a:off x="7626692" y="1960073"/>
          <a:ext cx="4415367" cy="4178368"/>
        </p:xfrm>
        <a:graphic>
          <a:graphicData uri="http://schemas.openxmlformats.org/drawingml/2006/table">
            <a:tbl>
              <a:tblPr/>
              <a:tblGrid>
                <a:gridCol w="1434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9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18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papoušek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úspěšnost ve fázi 9 (v %)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úspěšnost ve fázi 10 (v %)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02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Shango</a:t>
                      </a:r>
                      <a:endParaRPr kumimoji="0" lang="cs-CZ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cs typeface="Times New Roman" pitchFamily="16" charset="0"/>
                      </a:endParaRP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77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90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02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Toku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89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77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411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Asabi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89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81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02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Titilayo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86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cs typeface="Times New Roman" pitchFamily="16" charset="0"/>
                        </a:rPr>
                        <a:t>83</a:t>
                      </a:r>
                    </a:p>
                  </a:txBody>
                  <a:tcPr marL="90000" marR="90000" marT="57510" marB="4680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3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/>
              <a:t>Pojem stejnosti / </a:t>
            </a:r>
            <a:r>
              <a:rPr lang="cs-CZ" sz="4800" dirty="0" smtClean="0"/>
              <a:t>odlišnosti</a:t>
            </a:r>
            <a:endParaRPr lang="en-US" sz="4800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3867923" y="1230163"/>
            <a:ext cx="3770662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err="1" smtClean="0"/>
              <a:t>Pepperberg</a:t>
            </a:r>
            <a:r>
              <a:rPr lang="cs-CZ" sz="2000" i="1" dirty="0" smtClean="0"/>
              <a:t> – papoušek Alex</a:t>
            </a:r>
            <a:endParaRPr lang="cs-CZ" i="1" dirty="0"/>
          </a:p>
        </p:txBody>
      </p:sp>
      <p:sp>
        <p:nvSpPr>
          <p:cNvPr id="35" name="Zástupný symbol pro obsah 2"/>
          <p:cNvSpPr txBox="1">
            <a:spLocks/>
          </p:cNvSpPr>
          <p:nvPr/>
        </p:nvSpPr>
        <p:spPr>
          <a:xfrm>
            <a:off x="2529777" y="2196790"/>
            <a:ext cx="6446955" cy="4070195"/>
          </a:xfrm>
          <a:prstGeom prst="rect">
            <a:avLst/>
          </a:prstGeom>
          <a:solidFill>
            <a:srgbClr val="D9EA72"/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i="1" dirty="0" smtClean="0"/>
          </a:p>
          <a:p>
            <a:r>
              <a:rPr lang="cs-CZ" i="1" dirty="0" err="1"/>
              <a:t>What‘s</a:t>
            </a:r>
            <a:r>
              <a:rPr lang="cs-CZ" i="1" dirty="0"/>
              <a:t> </a:t>
            </a:r>
            <a:r>
              <a:rPr lang="cs-CZ" i="1" dirty="0" err="1"/>
              <a:t>same</a:t>
            </a:r>
            <a:r>
              <a:rPr lang="cs-CZ" i="1" dirty="0"/>
              <a:t>? </a:t>
            </a:r>
            <a:r>
              <a:rPr lang="cs-CZ" i="1" dirty="0" err="1"/>
              <a:t>What‘s</a:t>
            </a:r>
            <a:r>
              <a:rPr lang="cs-CZ" i="1" dirty="0"/>
              <a:t> </a:t>
            </a:r>
            <a:r>
              <a:rPr lang="cs-CZ" i="1" dirty="0" err="1"/>
              <a:t>different</a:t>
            </a:r>
            <a:r>
              <a:rPr lang="cs-CZ" i="1" dirty="0"/>
              <a:t>?</a:t>
            </a:r>
          </a:p>
          <a:p>
            <a:r>
              <a:rPr lang="cs-CZ" i="1" dirty="0"/>
              <a:t>Odpovídal názvem vlastnosti!</a:t>
            </a:r>
          </a:p>
          <a:p>
            <a:pPr>
              <a:buNone/>
            </a:pPr>
            <a:r>
              <a:rPr lang="cs-CZ" i="1" dirty="0"/>
              <a:t>	= dovedl určit, v čem </a:t>
            </a:r>
            <a:r>
              <a:rPr lang="cs-CZ" i="1" dirty="0" smtClean="0"/>
              <a:t>podobnost spočívá</a:t>
            </a:r>
            <a:r>
              <a:rPr lang="cs-CZ" i="1" dirty="0"/>
              <a:t>, nejen ji tušit</a:t>
            </a:r>
          </a:p>
          <a:p>
            <a:pPr>
              <a:buNone/>
            </a:pPr>
            <a:r>
              <a:rPr lang="cs-CZ" i="1" dirty="0"/>
              <a:t>	= dovedl rozlišovat vlastnosti, které jsou u dvou předmětů stejné a které jsou odlišné</a:t>
            </a:r>
          </a:p>
          <a:p>
            <a:r>
              <a:rPr lang="cs-CZ" i="1" dirty="0"/>
              <a:t>100% potvrzení pojmu stejnosti </a:t>
            </a:r>
          </a:p>
          <a:p>
            <a:pPr lvl="2"/>
            <a:endParaRPr lang="cs-CZ" sz="1800" dirty="0" smtClean="0"/>
          </a:p>
          <a:p>
            <a:endParaRPr lang="cs-CZ" sz="2400" dirty="0"/>
          </a:p>
        </p:txBody>
      </p:sp>
      <p:pic>
        <p:nvPicPr>
          <p:cNvPr id="5" name="Picture 2" descr="https://encrypted-tbn1.gstatic.com/images?q=tbn:ANd9GcQ7FxAty_kSVF1qvC7U0oeqw86gY8J8gzgdQPkExt_68W8a8eE5f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6551" y="2196790"/>
            <a:ext cx="2343150" cy="1952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282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/>
              <a:t>Pojem stejnosti / </a:t>
            </a:r>
            <a:r>
              <a:rPr lang="cs-CZ" sz="4800" dirty="0" smtClean="0"/>
              <a:t>odlišnosti</a:t>
            </a:r>
            <a:endParaRPr lang="en-US" sz="4800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4661210" y="1230163"/>
            <a:ext cx="5597911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Ostatní druhy – role počtu položek v tréninku</a:t>
            </a:r>
            <a:endParaRPr lang="cs-CZ" i="1" dirty="0"/>
          </a:p>
        </p:txBody>
      </p:sp>
      <p:pic>
        <p:nvPicPr>
          <p:cNvPr id="6" name="Picture 6" descr="Full-size image (369 K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066" y="1430218"/>
            <a:ext cx="4097456" cy="5239668"/>
          </a:xfrm>
          <a:prstGeom prst="rect">
            <a:avLst/>
          </a:prstGeom>
          <a:noFill/>
        </p:spPr>
      </p:pic>
      <p:pic>
        <p:nvPicPr>
          <p:cNvPr id="7" name="Picture 4" descr="http://ars.els-cdn.com/content/image/1-s2.0-S037663570600091X-gr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6519" y="1796680"/>
            <a:ext cx="3976657" cy="2228910"/>
          </a:xfrm>
          <a:prstGeom prst="rect">
            <a:avLst/>
          </a:prstGeom>
          <a:noFill/>
        </p:spPr>
      </p:pic>
      <p:pic>
        <p:nvPicPr>
          <p:cNvPr id="8" name="Picture 2" descr="Full-size image (85 K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86519" y="4391520"/>
            <a:ext cx="3976657" cy="2278366"/>
          </a:xfrm>
          <a:prstGeom prst="rect">
            <a:avLst/>
          </a:prstGeom>
          <a:noFill/>
        </p:spPr>
      </p:pic>
      <p:sp>
        <p:nvSpPr>
          <p:cNvPr id="9" name="Zástupný symbol pro obsah 2"/>
          <p:cNvSpPr txBox="1">
            <a:spLocks/>
          </p:cNvSpPr>
          <p:nvPr/>
        </p:nvSpPr>
        <p:spPr>
          <a:xfrm>
            <a:off x="5084956" y="2332037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cs-CZ" smtClean="0"/>
              <a:t>Transfer:</a:t>
            </a:r>
          </a:p>
          <a:p>
            <a:endParaRPr lang="cs-CZ" smtClean="0"/>
          </a:p>
          <a:p>
            <a:r>
              <a:rPr lang="cs-CZ" smtClean="0"/>
              <a:t>8 položek</a:t>
            </a:r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r>
              <a:rPr lang="cs-CZ" smtClean="0"/>
              <a:t>64 položek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284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Problémy s relačními úlohami u ptáků</a:t>
            </a:r>
            <a:endParaRPr lang="en-US" sz="4800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5988205" y="1996068"/>
            <a:ext cx="4946458" cy="32316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400" i="1" dirty="0">
                <a:solidFill>
                  <a:schemeClr val="tx1"/>
                </a:solidFill>
              </a:rPr>
              <a:t>Metodologická </a:t>
            </a:r>
            <a:r>
              <a:rPr lang="cs-CZ" sz="2400" i="1" dirty="0" smtClean="0">
                <a:solidFill>
                  <a:schemeClr val="tx1"/>
                </a:solidFill>
              </a:rPr>
              <a:t>chyba: </a:t>
            </a:r>
            <a:r>
              <a:rPr lang="cs-CZ" sz="2400" i="1" dirty="0">
                <a:solidFill>
                  <a:schemeClr val="tx1"/>
                </a:solidFill>
              </a:rPr>
              <a:t/>
            </a:r>
            <a:br>
              <a:rPr lang="cs-CZ" sz="2400" i="1" dirty="0">
                <a:solidFill>
                  <a:schemeClr val="tx1"/>
                </a:solidFill>
              </a:rPr>
            </a:br>
            <a:r>
              <a:rPr lang="cs-CZ" sz="2400" i="1" dirty="0" smtClean="0">
                <a:solidFill>
                  <a:schemeClr val="tx1"/>
                </a:solidFill>
              </a:rPr>
              <a:t>zvíře detekuje stejnost na základě</a:t>
            </a:r>
          </a:p>
          <a:p>
            <a:r>
              <a:rPr lang="cs-CZ" sz="1600" i="1" dirty="0" smtClean="0">
                <a:solidFill>
                  <a:schemeClr val="tx1"/>
                </a:solidFill>
              </a:rPr>
              <a:t>- </a:t>
            </a:r>
            <a:r>
              <a:rPr lang="cs-CZ" sz="2000" i="1" dirty="0">
                <a:solidFill>
                  <a:schemeClr val="tx1"/>
                </a:solidFill>
              </a:rPr>
              <a:t>symetrie</a:t>
            </a:r>
            <a:br>
              <a:rPr lang="cs-CZ" sz="2000" i="1" dirty="0">
                <a:solidFill>
                  <a:schemeClr val="tx1"/>
                </a:solidFill>
              </a:rPr>
            </a:br>
            <a:r>
              <a:rPr lang="cs-CZ" sz="2000" i="1" dirty="0">
                <a:solidFill>
                  <a:schemeClr val="tx1"/>
                </a:solidFill>
              </a:rPr>
              <a:t>- </a:t>
            </a:r>
            <a:r>
              <a:rPr lang="cs-CZ" sz="2000" i="1" dirty="0" err="1" smtClean="0">
                <a:solidFill>
                  <a:schemeClr val="tx1"/>
                </a:solidFill>
              </a:rPr>
              <a:t>familiarity</a:t>
            </a:r>
            <a:r>
              <a:rPr lang="cs-CZ" sz="2000" i="1" dirty="0">
                <a:solidFill>
                  <a:schemeClr val="tx1"/>
                </a:solidFill>
              </a:rPr>
              <a:t/>
            </a:r>
            <a:br>
              <a:rPr lang="cs-CZ" sz="2000" i="1" dirty="0">
                <a:solidFill>
                  <a:schemeClr val="tx1"/>
                </a:solidFill>
              </a:rPr>
            </a:br>
            <a:r>
              <a:rPr lang="cs-CZ" sz="2000" i="1" dirty="0">
                <a:solidFill>
                  <a:schemeClr val="tx1"/>
                </a:solidFill>
              </a:rPr>
              <a:t>- exkluze</a:t>
            </a:r>
            <a:r>
              <a:rPr lang="cs-CZ" sz="1600" i="1" dirty="0">
                <a:solidFill>
                  <a:schemeClr val="tx1"/>
                </a:solidFill>
              </a:rPr>
              <a:t/>
            </a:r>
            <a:br>
              <a:rPr lang="cs-CZ" sz="1600" i="1" dirty="0">
                <a:solidFill>
                  <a:schemeClr val="tx1"/>
                </a:solidFill>
              </a:rPr>
            </a:br>
            <a:r>
              <a:rPr lang="cs-CZ" sz="1600" i="1" dirty="0">
                <a:solidFill>
                  <a:schemeClr val="tx1"/>
                </a:solidFill>
              </a:rPr>
              <a:t/>
            </a:r>
            <a:br>
              <a:rPr lang="cs-CZ" sz="1600" i="1" dirty="0">
                <a:solidFill>
                  <a:schemeClr val="tx1"/>
                </a:solidFill>
              </a:rPr>
            </a:br>
            <a:r>
              <a:rPr lang="cs-CZ" sz="1600" i="1" dirty="0">
                <a:solidFill>
                  <a:schemeClr val="tx1"/>
                </a:solidFill>
              </a:rPr>
              <a:t/>
            </a:r>
            <a:br>
              <a:rPr lang="cs-CZ" sz="1600" i="1" dirty="0">
                <a:solidFill>
                  <a:schemeClr val="tx1"/>
                </a:solidFill>
              </a:rPr>
            </a:br>
            <a:r>
              <a:rPr lang="cs-CZ" sz="2000" i="1" dirty="0">
                <a:solidFill>
                  <a:schemeClr val="tx1"/>
                </a:solidFill>
              </a:rPr>
              <a:t>Nové stimuly by měly být </a:t>
            </a:r>
            <a:br>
              <a:rPr lang="cs-CZ" sz="2000" i="1" dirty="0">
                <a:solidFill>
                  <a:schemeClr val="tx1"/>
                </a:solidFill>
              </a:rPr>
            </a:br>
            <a:r>
              <a:rPr lang="cs-CZ" sz="2000" i="1" dirty="0">
                <a:solidFill>
                  <a:schemeClr val="tx1"/>
                </a:solidFill>
              </a:rPr>
              <a:t>- shodné jen na konceptuální úrovni</a:t>
            </a:r>
            <a:r>
              <a:rPr lang="cs-CZ" sz="2000" i="1" dirty="0"/>
              <a:t/>
            </a:r>
            <a:br>
              <a:rPr lang="cs-CZ" sz="2000" i="1" dirty="0"/>
            </a:br>
            <a:endParaRPr lang="cs-CZ" sz="2400" i="1" dirty="0"/>
          </a:p>
        </p:txBody>
      </p:sp>
      <p:pic>
        <p:nvPicPr>
          <p:cNvPr id="8" name="Picture 6" descr="Full-size image (369 K)"/>
          <p:cNvPicPr>
            <a:picLocks noChangeAspect="1" noChangeArrowheads="1"/>
          </p:cNvPicPr>
          <p:nvPr/>
        </p:nvPicPr>
        <p:blipFill rotWithShape="1">
          <a:blip r:embed="rId3" cstate="print"/>
          <a:srcRect r="89590" b="93724"/>
          <a:stretch/>
        </p:blipFill>
        <p:spPr bwMode="auto">
          <a:xfrm>
            <a:off x="1691990" y="1996068"/>
            <a:ext cx="737650" cy="568712"/>
          </a:xfrm>
          <a:prstGeom prst="rect">
            <a:avLst/>
          </a:prstGeom>
          <a:noFill/>
        </p:spPr>
      </p:pic>
      <p:pic>
        <p:nvPicPr>
          <p:cNvPr id="9" name="Picture 6" descr="Full-size image (369 K)"/>
          <p:cNvPicPr>
            <a:picLocks noChangeAspect="1" noChangeArrowheads="1"/>
          </p:cNvPicPr>
          <p:nvPr/>
        </p:nvPicPr>
        <p:blipFill rotWithShape="1">
          <a:blip r:embed="rId3" cstate="print"/>
          <a:srcRect r="89590" b="93724"/>
          <a:stretch/>
        </p:blipFill>
        <p:spPr bwMode="auto">
          <a:xfrm>
            <a:off x="2599448" y="1587864"/>
            <a:ext cx="737650" cy="568712"/>
          </a:xfrm>
          <a:prstGeom prst="rect">
            <a:avLst/>
          </a:prstGeom>
          <a:noFill/>
        </p:spPr>
      </p:pic>
      <p:pic>
        <p:nvPicPr>
          <p:cNvPr id="10" name="Picture 6" descr="Full-size image (369 K)"/>
          <p:cNvPicPr>
            <a:picLocks noChangeAspect="1" noChangeArrowheads="1"/>
          </p:cNvPicPr>
          <p:nvPr/>
        </p:nvPicPr>
        <p:blipFill rotWithShape="1">
          <a:blip r:embed="rId3" cstate="print"/>
          <a:srcRect l="67342" t="-267" r="21772" b="93670"/>
          <a:stretch/>
        </p:blipFill>
        <p:spPr bwMode="auto">
          <a:xfrm>
            <a:off x="3516010" y="1996068"/>
            <a:ext cx="733820" cy="568712"/>
          </a:xfrm>
          <a:prstGeom prst="rect">
            <a:avLst/>
          </a:prstGeom>
          <a:noFill/>
        </p:spPr>
      </p:pic>
      <p:pic>
        <p:nvPicPr>
          <p:cNvPr id="11" name="Picture 2" descr="Figure 2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9" t="31782" r="32836" b="29920"/>
          <a:stretch/>
        </p:blipFill>
        <p:spPr bwMode="auto">
          <a:xfrm>
            <a:off x="2247995" y="3088888"/>
            <a:ext cx="1449659" cy="129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27566" t="54335" r="18851" b="37678"/>
          <a:stretch/>
        </p:blipFill>
        <p:spPr bwMode="auto">
          <a:xfrm>
            <a:off x="1564546" y="4906537"/>
            <a:ext cx="2764572" cy="568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671" y="4790161"/>
            <a:ext cx="739304" cy="685088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773" y="3393114"/>
            <a:ext cx="739304" cy="68508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350" y="1946510"/>
            <a:ext cx="493369" cy="56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9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/>
              <a:t>Pojem stejnosti / </a:t>
            </a:r>
            <a:r>
              <a:rPr lang="cs-CZ" sz="4800" dirty="0" smtClean="0"/>
              <a:t>odlišnosti</a:t>
            </a:r>
            <a:endParaRPr lang="en-US" sz="4800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56040" y="1090293"/>
            <a:ext cx="5597911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Šimpanzi – rychlé vytvoření pravidla</a:t>
            </a:r>
            <a:endParaRPr lang="cs-CZ" i="1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7156152" y="3614485"/>
            <a:ext cx="1828800" cy="5115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cs-CZ" dirty="0" smtClean="0"/>
              <a:t>Transfer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91" y="2342795"/>
            <a:ext cx="1865376" cy="142341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98" y="3880624"/>
            <a:ext cx="1494262" cy="1494262"/>
          </a:xfrm>
          <a:prstGeom prst="rect">
            <a:avLst/>
          </a:prstGeom>
        </p:spPr>
      </p:pic>
      <p:sp>
        <p:nvSpPr>
          <p:cNvPr id="10" name="Zástupný symbol pro obsah 2"/>
          <p:cNvSpPr txBox="1">
            <a:spLocks/>
          </p:cNvSpPr>
          <p:nvPr/>
        </p:nvSpPr>
        <p:spPr>
          <a:xfrm>
            <a:off x="1836742" y="3624862"/>
            <a:ext cx="1828800" cy="5115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cs-CZ" dirty="0" smtClean="0"/>
              <a:t>Trénink </a:t>
            </a:r>
          </a:p>
        </p:txBody>
      </p:sp>
      <p:pic>
        <p:nvPicPr>
          <p:cNvPr id="11" name="Picture 2" descr="http://psycnet.apa.org/journals/xan/14/2/images/xan_14_2_140_tbl1a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2320" y="1528464"/>
            <a:ext cx="4003009" cy="5217643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7423782" y="4220724"/>
            <a:ext cx="4768218" cy="2585323"/>
          </a:xfrm>
          <a:prstGeom prst="rect">
            <a:avLst/>
          </a:prstGeom>
          <a:solidFill>
            <a:srgbClr val="D9EA72"/>
          </a:solidFill>
        </p:spPr>
        <p:txBody>
          <a:bodyPr wrap="square">
            <a:spAutoFit/>
          </a:bodyPr>
          <a:lstStyle/>
          <a:p>
            <a:r>
              <a:rPr lang="cs-CZ" i="1" dirty="0" smtClean="0"/>
              <a:t>Závěry:</a:t>
            </a:r>
          </a:p>
          <a:p>
            <a:pPr marL="285750" indent="-285750">
              <a:buFontTx/>
              <a:buChar char="-"/>
            </a:pPr>
            <a:r>
              <a:rPr lang="cs-CZ" i="1" dirty="0" smtClean="0"/>
              <a:t>vystaveni </a:t>
            </a:r>
            <a:r>
              <a:rPr lang="cs-CZ" i="1" dirty="0"/>
              <a:t>pouze dvěma tréninkovým podnětům </a:t>
            </a:r>
            <a:endParaRPr lang="cs-CZ" i="1" dirty="0" smtClean="0"/>
          </a:p>
          <a:p>
            <a:pPr marL="285750" indent="-285750">
              <a:buFontTx/>
              <a:buChar char="-"/>
            </a:pPr>
            <a:r>
              <a:rPr lang="cs-CZ" i="1" dirty="0" smtClean="0"/>
              <a:t>úspěšně </a:t>
            </a:r>
            <a:r>
              <a:rPr lang="cs-CZ" i="1" dirty="0"/>
              <a:t>aplikovali </a:t>
            </a:r>
            <a:r>
              <a:rPr lang="cs-CZ" i="1" dirty="0" smtClean="0"/>
              <a:t>koncept stejnosti/odlišnosti na </a:t>
            </a:r>
            <a:r>
              <a:rPr lang="cs-CZ" i="1" dirty="0"/>
              <a:t>nové </a:t>
            </a:r>
            <a:r>
              <a:rPr lang="cs-CZ" i="1" dirty="0" smtClean="0"/>
              <a:t>objekty různých kategorií </a:t>
            </a:r>
          </a:p>
          <a:p>
            <a:pPr marL="285750" indent="-285750">
              <a:buFontTx/>
              <a:buChar char="-"/>
            </a:pPr>
            <a:r>
              <a:rPr lang="cs-CZ" i="1" dirty="0" smtClean="0"/>
              <a:t>schopnost </a:t>
            </a:r>
            <a:r>
              <a:rPr lang="cs-CZ" i="1" dirty="0"/>
              <a:t>chápat vztahy mezi objekty </a:t>
            </a:r>
            <a:r>
              <a:rPr lang="cs-CZ" i="1" dirty="0" smtClean="0"/>
              <a:t>pravděpodobně není </a:t>
            </a:r>
            <a:r>
              <a:rPr lang="cs-CZ" i="1" dirty="0"/>
              <a:t>závislá na složitém učení, ale je vrozená a </a:t>
            </a:r>
            <a:r>
              <a:rPr lang="cs-CZ" i="1" dirty="0" smtClean="0"/>
              <a:t>flexibilní</a:t>
            </a:r>
            <a:endParaRPr lang="cs-CZ" i="1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311" y="1063756"/>
            <a:ext cx="2550729" cy="255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3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Analogie</a:t>
            </a:r>
            <a:endParaRPr lang="en-US" sz="4800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806253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/>
              <a:t>Důkaz skutečného </a:t>
            </a:r>
            <a:r>
              <a:rPr lang="cs-CZ" sz="2000" i="1" dirty="0" smtClean="0"/>
              <a:t>konceptu stejnosti je až „konceptuální </a:t>
            </a:r>
            <a:r>
              <a:rPr lang="cs-CZ" sz="2000" i="1" dirty="0"/>
              <a:t>srovnání“</a:t>
            </a:r>
            <a:endParaRPr lang="cs-CZ" i="1" dirty="0"/>
          </a:p>
        </p:txBody>
      </p:sp>
      <p:sp>
        <p:nvSpPr>
          <p:cNvPr id="38" name="Zástupný symbol pro obsah 2"/>
          <p:cNvSpPr txBox="1">
            <a:spLocks/>
          </p:cNvSpPr>
          <p:nvPr/>
        </p:nvSpPr>
        <p:spPr>
          <a:xfrm>
            <a:off x="323529" y="3668751"/>
            <a:ext cx="7526930" cy="3122046"/>
          </a:xfrm>
          <a:prstGeom prst="rect">
            <a:avLst/>
          </a:prstGeom>
          <a:solidFill>
            <a:srgbClr val="D9EA72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transfer </a:t>
            </a:r>
            <a:r>
              <a:rPr lang="en-US" i="1" dirty="0"/>
              <a:t>k </a:t>
            </a:r>
            <a:r>
              <a:rPr lang="cs-CZ" i="1" dirty="0"/>
              <a:t>analogickým </a:t>
            </a:r>
            <a:r>
              <a:rPr lang="en-US" i="1" dirty="0" err="1"/>
              <a:t>relačním</a:t>
            </a:r>
            <a:r>
              <a:rPr lang="en-US" i="1" dirty="0"/>
              <a:t> </a:t>
            </a:r>
            <a:r>
              <a:rPr lang="en-US" i="1" dirty="0" err="1"/>
              <a:t>úlohám</a:t>
            </a:r>
            <a:r>
              <a:rPr lang="cs-CZ" i="1" dirty="0"/>
              <a:t> </a:t>
            </a:r>
            <a:r>
              <a:rPr lang="cs-CZ" i="1" dirty="0" smtClean="0"/>
              <a:t>(konceptuální </a:t>
            </a:r>
            <a:r>
              <a:rPr lang="cs-CZ" i="1" dirty="0"/>
              <a:t>podobnost)</a:t>
            </a:r>
            <a:r>
              <a:rPr lang="en-US" i="1" dirty="0"/>
              <a:t> </a:t>
            </a:r>
            <a:r>
              <a:rPr lang="en-US" i="1" dirty="0" smtClean="0"/>
              <a:t>–</a:t>
            </a:r>
            <a:r>
              <a:rPr lang="cs-CZ" i="1" dirty="0" smtClean="0"/>
              <a:t> </a:t>
            </a:r>
            <a:r>
              <a:rPr lang="en-US" i="1" dirty="0" err="1" smtClean="0"/>
              <a:t>nesrovnávají</a:t>
            </a:r>
            <a:r>
              <a:rPr lang="en-US" i="1" dirty="0" smtClean="0"/>
              <a:t> </a:t>
            </a:r>
            <a:r>
              <a:rPr lang="cs-CZ" i="1" dirty="0" smtClean="0"/>
              <a:t>se </a:t>
            </a:r>
            <a:r>
              <a:rPr lang="en-US" i="1" dirty="0" err="1" smtClean="0"/>
              <a:t>dva</a:t>
            </a:r>
            <a:r>
              <a:rPr lang="en-US" i="1" dirty="0" smtClean="0"/>
              <a:t> </a:t>
            </a:r>
            <a:r>
              <a:rPr lang="en-US" i="1" dirty="0" err="1"/>
              <a:t>objekty</a:t>
            </a:r>
            <a:r>
              <a:rPr lang="en-US" i="1" dirty="0"/>
              <a:t>, ale </a:t>
            </a:r>
            <a:r>
              <a:rPr lang="en-US" i="1" dirty="0" err="1" smtClean="0"/>
              <a:t>páry</a:t>
            </a:r>
            <a:r>
              <a:rPr lang="en-US" i="1" dirty="0" smtClean="0"/>
              <a:t> </a:t>
            </a:r>
            <a:r>
              <a:rPr lang="en-US" i="1" dirty="0" err="1"/>
              <a:t>identických</a:t>
            </a:r>
            <a:r>
              <a:rPr lang="en-US" i="1" dirty="0"/>
              <a:t> </a:t>
            </a:r>
            <a:r>
              <a:rPr lang="en-US" i="1" dirty="0" err="1"/>
              <a:t>objektů</a:t>
            </a:r>
            <a:r>
              <a:rPr lang="en-US" i="1" dirty="0"/>
              <a:t> s </a:t>
            </a:r>
            <a:r>
              <a:rPr lang="en-US" i="1" dirty="0" err="1"/>
              <a:t>párem</a:t>
            </a:r>
            <a:r>
              <a:rPr lang="en-US" i="1" dirty="0"/>
              <a:t> </a:t>
            </a:r>
            <a:r>
              <a:rPr lang="en-US" i="1" dirty="0" err="1"/>
              <a:t>jiných</a:t>
            </a:r>
            <a:r>
              <a:rPr lang="en-US" i="1" dirty="0"/>
              <a:t> </a:t>
            </a:r>
            <a:r>
              <a:rPr lang="en-US" i="1" dirty="0" err="1"/>
              <a:t>identických</a:t>
            </a:r>
            <a:r>
              <a:rPr lang="en-US" i="1" dirty="0"/>
              <a:t> </a:t>
            </a:r>
            <a:r>
              <a:rPr lang="en-US" i="1" dirty="0" err="1"/>
              <a:t>objektů</a:t>
            </a:r>
            <a:r>
              <a:rPr lang="en-US" i="1" dirty="0"/>
              <a:t> </a:t>
            </a:r>
            <a:r>
              <a:rPr lang="en-US" i="1" dirty="0" err="1"/>
              <a:t>proti</a:t>
            </a:r>
            <a:r>
              <a:rPr lang="en-US" i="1" dirty="0"/>
              <a:t> </a:t>
            </a:r>
            <a:r>
              <a:rPr lang="en-US" i="1" dirty="0" err="1"/>
              <a:t>páru</a:t>
            </a:r>
            <a:r>
              <a:rPr lang="en-US" i="1" dirty="0"/>
              <a:t> </a:t>
            </a:r>
            <a:r>
              <a:rPr lang="en-US" i="1" dirty="0" err="1"/>
              <a:t>neidentických</a:t>
            </a:r>
            <a:r>
              <a:rPr lang="en-US" i="1" dirty="0"/>
              <a:t> </a:t>
            </a:r>
            <a:r>
              <a:rPr lang="en-US" i="1" dirty="0" err="1"/>
              <a:t>objektů</a:t>
            </a:r>
            <a:endParaRPr lang="cs-CZ" i="1" dirty="0"/>
          </a:p>
          <a:p>
            <a:pPr lvl="1"/>
            <a:r>
              <a:rPr lang="cs-CZ" i="1" dirty="0"/>
              <a:t>Zvíře nejdřív provede srovnání u všech 3 párů a dále porovná výsledné abstraktní reprezentace (stejnosti/různosti) mezi </a:t>
            </a:r>
            <a:r>
              <a:rPr lang="cs-CZ" i="1" dirty="0" smtClean="0"/>
              <a:t>páry</a:t>
            </a:r>
            <a:endParaRPr lang="cs-CZ" sz="1800" dirty="0" smtClean="0"/>
          </a:p>
          <a:p>
            <a:endParaRPr lang="cs-CZ" sz="2400" dirty="0"/>
          </a:p>
        </p:txBody>
      </p:sp>
      <p:pic>
        <p:nvPicPr>
          <p:cNvPr id="39" name="Picture 4" descr="Full-size image (2 K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1799" y="1876900"/>
            <a:ext cx="3165491" cy="1713090"/>
          </a:xfrm>
          <a:prstGeom prst="rect">
            <a:avLst/>
          </a:prstGeom>
          <a:noFill/>
        </p:spPr>
      </p:pic>
      <p:pic>
        <p:nvPicPr>
          <p:cNvPr id="40" name="Picture 2" descr="http://psycnet.apa.org/journals/com/122/2/images/thumb_com_122_2_176_fig1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4999" y="2297151"/>
            <a:ext cx="3638580" cy="44936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61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Analogie</a:t>
            </a:r>
            <a:endParaRPr lang="en-US" sz="4800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806253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/>
              <a:t>Důkaz skutečného </a:t>
            </a:r>
            <a:r>
              <a:rPr lang="cs-CZ" sz="2000" i="1" dirty="0" smtClean="0"/>
              <a:t>konceptu stejnosti je až „konceptuální </a:t>
            </a:r>
            <a:r>
              <a:rPr lang="cs-CZ" sz="2000" i="1" dirty="0"/>
              <a:t>srovnání“</a:t>
            </a:r>
            <a:endParaRPr lang="cs-CZ" i="1" dirty="0"/>
          </a:p>
        </p:txBody>
      </p:sp>
      <p:sp>
        <p:nvSpPr>
          <p:cNvPr id="38" name="Zástupný symbol pro obsah 2"/>
          <p:cNvSpPr txBox="1">
            <a:spLocks/>
          </p:cNvSpPr>
          <p:nvPr/>
        </p:nvSpPr>
        <p:spPr>
          <a:xfrm>
            <a:off x="323528" y="5787483"/>
            <a:ext cx="9166159" cy="1003313"/>
          </a:xfrm>
          <a:prstGeom prst="rect">
            <a:avLst/>
          </a:prstGeom>
          <a:solidFill>
            <a:srgbClr val="D9EA72"/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Percepční a pojmový </a:t>
            </a:r>
            <a:r>
              <a:rPr lang="cs-CZ" sz="2400" dirty="0" err="1"/>
              <a:t>matching</a:t>
            </a:r>
            <a:r>
              <a:rPr lang="cs-CZ" sz="2400" dirty="0"/>
              <a:t> to sample opic a </a:t>
            </a:r>
            <a:r>
              <a:rPr lang="cs-CZ" sz="2400" dirty="0" smtClean="0"/>
              <a:t>šimpanzů</a:t>
            </a:r>
          </a:p>
          <a:p>
            <a:r>
              <a:rPr lang="cs-CZ" sz="2400" dirty="0" smtClean="0"/>
              <a:t>Thompson </a:t>
            </a:r>
            <a:r>
              <a:rPr lang="cs-CZ" sz="2400" dirty="0"/>
              <a:t>et al., </a:t>
            </a:r>
            <a:r>
              <a:rPr lang="cs-CZ" sz="2400" dirty="0" smtClean="0"/>
              <a:t>(1997); </a:t>
            </a:r>
            <a:r>
              <a:rPr lang="cs-CZ" sz="2400" dirty="0" err="1"/>
              <a:t>Washburn</a:t>
            </a:r>
            <a:r>
              <a:rPr lang="cs-CZ" sz="2400" dirty="0"/>
              <a:t> et al</a:t>
            </a:r>
            <a:r>
              <a:rPr lang="cs-CZ" sz="2400" dirty="0" smtClean="0"/>
              <a:t>. (1997</a:t>
            </a:r>
            <a:r>
              <a:rPr lang="cs-CZ" sz="2400" dirty="0"/>
              <a:t>)</a:t>
            </a:r>
          </a:p>
        </p:txBody>
      </p:sp>
      <p:pic>
        <p:nvPicPr>
          <p:cNvPr id="39" name="Picture 4" descr="Full-size image (2 K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1116" y="2963346"/>
            <a:ext cx="3165491" cy="1713090"/>
          </a:xfrm>
          <a:prstGeom prst="rect">
            <a:avLst/>
          </a:prstGeom>
          <a:noFill/>
        </p:spPr>
      </p:pic>
      <p:pic>
        <p:nvPicPr>
          <p:cNvPr id="7" name="Picture 8" descr="Full-size image (14 K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6264" y="2174803"/>
            <a:ext cx="5362111" cy="3254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497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Analogie</a:t>
            </a:r>
            <a:endParaRPr lang="en-US" sz="4800" dirty="0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29777" y="1286717"/>
            <a:ext cx="8062537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/>
              <a:t>Důkaz skutečného </a:t>
            </a:r>
            <a:r>
              <a:rPr lang="cs-CZ" sz="2000" i="1" dirty="0" smtClean="0"/>
              <a:t>konceptu stejnosti je až „konceptuální </a:t>
            </a:r>
            <a:r>
              <a:rPr lang="cs-CZ" sz="2000" i="1" dirty="0"/>
              <a:t>srovnání“</a:t>
            </a:r>
            <a:endParaRPr lang="cs-CZ" i="1" dirty="0"/>
          </a:p>
        </p:txBody>
      </p:sp>
      <p:sp>
        <p:nvSpPr>
          <p:cNvPr id="38" name="Zástupný symbol pro obsah 2"/>
          <p:cNvSpPr txBox="1">
            <a:spLocks/>
          </p:cNvSpPr>
          <p:nvPr/>
        </p:nvSpPr>
        <p:spPr>
          <a:xfrm>
            <a:off x="6066263" y="5221665"/>
            <a:ext cx="5720576" cy="1469067"/>
          </a:xfrm>
          <a:prstGeom prst="rect">
            <a:avLst/>
          </a:prstGeom>
          <a:solidFill>
            <a:srgbClr val="D9EA72"/>
          </a:solidFill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i="1" dirty="0" err="1"/>
              <a:t>Bovet</a:t>
            </a:r>
            <a:r>
              <a:rPr lang="cs-CZ" sz="2400" i="1" dirty="0"/>
              <a:t> a </a:t>
            </a:r>
            <a:r>
              <a:rPr lang="cs-CZ" sz="2400" i="1" dirty="0" err="1"/>
              <a:t>Vauclaire</a:t>
            </a:r>
            <a:r>
              <a:rPr lang="cs-CZ" sz="2400" i="1" dirty="0"/>
              <a:t> 2001 - paviáni </a:t>
            </a:r>
            <a:endParaRPr lang="cs-CZ" sz="2400" i="1" dirty="0" smtClean="0"/>
          </a:p>
          <a:p>
            <a:r>
              <a:rPr lang="cs-CZ" sz="2400" i="1" dirty="0" smtClean="0"/>
              <a:t>Fyzická </a:t>
            </a:r>
            <a:r>
              <a:rPr lang="cs-CZ" sz="2400" i="1" dirty="0"/>
              <a:t>identita – transfer 88%</a:t>
            </a:r>
          </a:p>
          <a:p>
            <a:r>
              <a:rPr lang="cs-CZ" sz="2400" i="1" dirty="0"/>
              <a:t>Pojmová identita – po tréninku opět transfer přes 80%</a:t>
            </a:r>
            <a:endParaRPr lang="cs-CZ" sz="2400" i="1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804" y="1901767"/>
            <a:ext cx="4895386" cy="47889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5405" y="1709928"/>
            <a:ext cx="5072507" cy="351173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513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Závěry </a:t>
            </a:r>
            <a:endParaRPr lang="en-US" sz="4800" dirty="0"/>
          </a:p>
        </p:txBody>
      </p:sp>
      <p:sp>
        <p:nvSpPr>
          <p:cNvPr id="35" name="Zástupný symbol pro obsah 2"/>
          <p:cNvSpPr txBox="1">
            <a:spLocks/>
          </p:cNvSpPr>
          <p:nvPr/>
        </p:nvSpPr>
        <p:spPr>
          <a:xfrm>
            <a:off x="2529777" y="1271240"/>
            <a:ext cx="7283296" cy="4995746"/>
          </a:xfrm>
          <a:prstGeom prst="rect">
            <a:avLst/>
          </a:prstGeom>
          <a:solidFill>
            <a:srgbClr val="D9EA72"/>
          </a:solidFill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i="1" dirty="0" smtClean="0"/>
          </a:p>
          <a:p>
            <a:pPr marL="341313" indent="-341313">
              <a:spcBef>
                <a:spcPts val="775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i="1" dirty="0">
                <a:latin typeface="Arial" panose="020B0604020202020204" pitchFamily="34" charset="0"/>
              </a:rPr>
              <a:t>Zvířata dokáží aplikovat naučené koncepty na nové, dříve neviděné podněty, což ukazuje abstraktní kategorizaci, nikoli jen konkrétní asociace.</a:t>
            </a:r>
          </a:p>
          <a:p>
            <a:pPr marL="341313" indent="-341313">
              <a:spcBef>
                <a:spcPts val="775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i="1" dirty="0" smtClean="0">
                <a:latin typeface="Arial" panose="020B0604020202020204" pitchFamily="34" charset="0"/>
              </a:rPr>
              <a:t>Některé druhy jsou schopny tvořit relační koncepty (např</a:t>
            </a:r>
            <a:r>
              <a:rPr lang="cs-CZ" altLang="cs-CZ" i="1" dirty="0">
                <a:latin typeface="Arial" panose="020B0604020202020204" pitchFamily="34" charset="0"/>
              </a:rPr>
              <a:t>. „stejné vs. odlišné“, „větší vs. menší“), </a:t>
            </a:r>
            <a:r>
              <a:rPr lang="cs-CZ" altLang="cs-CZ" i="1" dirty="0" smtClean="0">
                <a:latin typeface="Arial" panose="020B0604020202020204" pitchFamily="34" charset="0"/>
              </a:rPr>
              <a:t>i analogie, např. šimpanzi, ale </a:t>
            </a:r>
            <a:r>
              <a:rPr lang="cs-CZ" altLang="cs-CZ" i="1" dirty="0">
                <a:latin typeface="Arial" panose="020B0604020202020204" pitchFamily="34" charset="0"/>
              </a:rPr>
              <a:t>i </a:t>
            </a:r>
            <a:r>
              <a:rPr lang="cs-CZ" altLang="cs-CZ" i="1" dirty="0" smtClean="0">
                <a:latin typeface="Arial" panose="020B0604020202020204" pitchFamily="34" charset="0"/>
              </a:rPr>
              <a:t>někteří ptáci</a:t>
            </a:r>
          </a:p>
          <a:p>
            <a:pPr marL="341313" indent="-341313">
              <a:spcBef>
                <a:spcPts val="775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i="1" dirty="0" smtClean="0"/>
              <a:t>Šimpanzi, </a:t>
            </a:r>
            <a:r>
              <a:rPr lang="cs-CZ" i="1" dirty="0"/>
              <a:t>ale i papoušci a další </a:t>
            </a:r>
            <a:r>
              <a:rPr lang="cs-CZ" i="1" dirty="0" smtClean="0"/>
              <a:t>druhy, ale ne např. holubi či makaci, </a:t>
            </a:r>
            <a:r>
              <a:rPr lang="cs-CZ" i="1" dirty="0"/>
              <a:t>si </a:t>
            </a:r>
            <a:r>
              <a:rPr lang="cs-CZ" i="1" dirty="0" smtClean="0"/>
              <a:t>rychle a přirozeně (po krátkém tréninku s malým počtem podnětů) tvoří </a:t>
            </a:r>
            <a:r>
              <a:rPr lang="cs-CZ" i="1" dirty="0"/>
              <a:t>abstraktní </a:t>
            </a:r>
            <a:r>
              <a:rPr lang="cs-CZ" i="1" dirty="0" smtClean="0"/>
              <a:t>pravidla, které aplikují na nové podněty</a:t>
            </a:r>
          </a:p>
          <a:p>
            <a:pPr marL="341313" indent="-341313">
              <a:spcBef>
                <a:spcPts val="775"/>
              </a:spcBef>
              <a:buClr>
                <a:srgbClr val="336666"/>
              </a:buClr>
              <a:buSzPct val="70000"/>
              <a:buFont typeface="Wingdings" charset="2"/>
              <a:buChar char="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i="1" dirty="0" smtClean="0">
                <a:latin typeface="Arial" panose="020B0604020202020204" pitchFamily="34" charset="0"/>
              </a:rPr>
              <a:t>Testy </a:t>
            </a:r>
            <a:r>
              <a:rPr lang="cs-CZ" altLang="cs-CZ" i="1" dirty="0">
                <a:latin typeface="Arial" panose="020B0604020202020204" pitchFamily="34" charset="0"/>
              </a:rPr>
              <a:t>by měly zahrnovat nové podněty a kontexty </a:t>
            </a:r>
            <a:r>
              <a:rPr lang="cs-CZ" altLang="cs-CZ" i="1" dirty="0" smtClean="0">
                <a:latin typeface="Arial" panose="020B0604020202020204" pitchFamily="34" charset="0"/>
              </a:rPr>
              <a:t>(transferový test), testovaná podobnost by měla být na úrovni konceptuální</a:t>
            </a:r>
            <a:endParaRPr lang="en-US" i="1" dirty="0"/>
          </a:p>
          <a:p>
            <a:pPr lvl="2"/>
            <a:endParaRPr lang="cs-CZ" sz="1800" i="1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255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9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289930" y="2265139"/>
            <a:ext cx="6835697" cy="613414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512955" y="2397512"/>
            <a:ext cx="63896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i="1" dirty="0" smtClean="0"/>
              <a:t>Pravidlo umož</a:t>
            </a:r>
            <a:r>
              <a:rPr lang="cs-CZ" sz="2000" i="1" dirty="0" smtClean="0"/>
              <a:t>ňující rozpoznat členy </a:t>
            </a:r>
            <a:r>
              <a:rPr lang="cs-CZ" sz="2000" i="1" dirty="0" err="1" smtClean="0"/>
              <a:t>urč</a:t>
            </a:r>
            <a:r>
              <a:rPr lang="cs-CZ" sz="2000" i="1" dirty="0" smtClean="0"/>
              <a:t>. kategorie</a:t>
            </a:r>
            <a:endParaRPr lang="cs-CZ" sz="2000" i="1" dirty="0"/>
          </a:p>
        </p:txBody>
      </p:sp>
      <p:sp>
        <p:nvSpPr>
          <p:cNvPr id="10" name="직사각형 19">
            <a:extLst>
              <a:ext uri="{FF2B5EF4-FFF2-40B4-BE49-F238E27FC236}">
                <a16:creationId xmlns:a16="http://schemas.microsoft.com/office/drawing/2014/main" id="{C00D8EEC-7455-4509-B007-3D804EC8E9DD}"/>
              </a:ext>
            </a:extLst>
          </p:cNvPr>
          <p:cNvSpPr/>
          <p:nvPr/>
        </p:nvSpPr>
        <p:spPr>
          <a:xfrm rot="16200000">
            <a:off x="5217044" y="-5040065"/>
            <a:ext cx="1934893" cy="1201501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CFEA11B4-4218-4EB9-92FB-0C0101FB9477}"/>
              </a:ext>
            </a:extLst>
          </p:cNvPr>
          <p:cNvSpPr txBox="1"/>
          <p:nvPr/>
        </p:nvSpPr>
        <p:spPr>
          <a:xfrm>
            <a:off x="289932" y="596064"/>
            <a:ext cx="1158743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5400" dirty="0">
                <a:solidFill>
                  <a:schemeClr val="bg1"/>
                </a:solidFill>
              </a:rPr>
              <a:t>K</a:t>
            </a:r>
            <a:r>
              <a:rPr lang="cs-CZ" sz="5400" dirty="0" smtClean="0">
                <a:solidFill>
                  <a:schemeClr val="bg1"/>
                </a:solidFill>
              </a:rPr>
              <a:t>oncept</a:t>
            </a:r>
            <a:endParaRPr lang="cs-CZ" sz="5400" dirty="0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89930" y="3434576"/>
            <a:ext cx="6835697" cy="574441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12953" y="3520782"/>
            <a:ext cx="63896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i="1" dirty="0" smtClean="0"/>
              <a:t>Obsahuje přídatné informace o členech kategorie</a:t>
            </a:r>
            <a:endParaRPr lang="cs-CZ" sz="2000" i="1" dirty="0"/>
          </a:p>
        </p:txBody>
      </p:sp>
      <p:sp>
        <p:nvSpPr>
          <p:cNvPr id="13" name="Obdélník 12"/>
          <p:cNvSpPr/>
          <p:nvPr/>
        </p:nvSpPr>
        <p:spPr>
          <a:xfrm>
            <a:off x="289932" y="4337824"/>
            <a:ext cx="6835695" cy="2141131"/>
          </a:xfrm>
          <a:prstGeom prst="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i="1" dirty="0">
                <a:solidFill>
                  <a:srgbClr val="C00000"/>
                </a:solidFill>
              </a:rPr>
              <a:t>Je funkční: zjednodušuje vnímání světa a interakce v prostředí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i="1" dirty="0">
                <a:solidFill>
                  <a:schemeClr val="tx1"/>
                </a:solidFill>
              </a:rPr>
              <a:t>Redukuje množství vjemů, kterým je třeba věnovat pozornost a pamatovat si je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i="1" dirty="0">
                <a:solidFill>
                  <a:schemeClr val="tx1"/>
                </a:solidFill>
              </a:rPr>
              <a:t>Aktivace pojmu </a:t>
            </a:r>
            <a:r>
              <a:rPr lang="cs-CZ" sz="2000" i="1" dirty="0">
                <a:solidFill>
                  <a:schemeClr val="tx1"/>
                </a:solidFill>
                <a:sym typeface="Symbol"/>
              </a:rPr>
              <a:t></a:t>
            </a:r>
            <a:r>
              <a:rPr lang="cs-CZ" sz="2000" i="1" dirty="0">
                <a:solidFill>
                  <a:schemeClr val="tx1"/>
                </a:solidFill>
              </a:rPr>
              <a:t> aktivace relevantního chování</a:t>
            </a:r>
          </a:p>
        </p:txBody>
      </p:sp>
      <p:pic>
        <p:nvPicPr>
          <p:cNvPr id="15" name="Obrázek 14" descr="P10606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48650" y="3021980"/>
            <a:ext cx="4609300" cy="345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7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Úrovně konceptů</a:t>
            </a:r>
            <a:endParaRPr lang="en-US" sz="44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3900170" y="1159563"/>
            <a:ext cx="6125640" cy="1144555"/>
            <a:chOff x="5161743" y="2239193"/>
            <a:chExt cx="6267224" cy="1368985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20363" y="2239193"/>
              <a:ext cx="5534467" cy="761833"/>
              <a:chOff x="-856577" y="4018194"/>
              <a:chExt cx="5663584" cy="761833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40697" y="4411899"/>
                <a:ext cx="5647704" cy="368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400" dirty="0" smtClean="0"/>
                  <a:t>Přirovnání </a:t>
                </a:r>
                <a:r>
                  <a:rPr lang="cs-CZ" sz="1400" dirty="0"/>
                  <a:t>k zapamatovaným </a:t>
                </a:r>
                <a:r>
                  <a:rPr lang="cs-CZ" sz="1400" dirty="0" smtClean="0"/>
                  <a:t>exemplářům, prototypům</a:t>
                </a:r>
                <a:endParaRPr lang="cs-CZ" sz="14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56577" y="4018194"/>
                <a:ext cx="5395324" cy="36812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Percepční (přirozené) 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50A0F86B-C47D-4CCC-AFD1-8B546E7BCE1D}"/>
              </a:ext>
            </a:extLst>
          </p:cNvPr>
          <p:cNvGrpSpPr/>
          <p:nvPr/>
        </p:nvGrpSpPr>
        <p:grpSpPr>
          <a:xfrm>
            <a:off x="3962935" y="4458567"/>
            <a:ext cx="6139572" cy="1265752"/>
            <a:chOff x="5161743" y="4260382"/>
            <a:chExt cx="6267224" cy="1348882"/>
          </a:xfrm>
        </p:grpSpPr>
        <p:grpSp>
          <p:nvGrpSpPr>
            <p:cNvPr id="143" name="그룹 142">
              <a:extLst>
                <a:ext uri="{FF2B5EF4-FFF2-40B4-BE49-F238E27FC236}">
                  <a16:creationId xmlns:a16="http://schemas.microsoft.com/office/drawing/2014/main" id="{5BAE265C-2018-4D9C-8DA7-C1D6F7AC4257}"/>
                </a:ext>
              </a:extLst>
            </p:cNvPr>
            <p:cNvGrpSpPr/>
            <p:nvPr/>
          </p:nvGrpSpPr>
          <p:grpSpPr>
            <a:xfrm>
              <a:off x="5161743" y="4260382"/>
              <a:ext cx="6267224" cy="1348882"/>
              <a:chOff x="2810573" y="3846217"/>
              <a:chExt cx="8444221" cy="1162406"/>
            </a:xfrm>
          </p:grpSpPr>
          <p:sp>
            <p:nvSpPr>
              <p:cNvPr id="144" name="Rounded Rectangle 28">
                <a:extLst>
                  <a:ext uri="{FF2B5EF4-FFF2-40B4-BE49-F238E27FC236}">
                    <a16:creationId xmlns:a16="http://schemas.microsoft.com/office/drawing/2014/main" id="{AFE98599-DCF9-46A0-9B61-796C8FC5E713}"/>
                  </a:ext>
                </a:extLst>
              </p:cNvPr>
              <p:cNvSpPr/>
              <p:nvPr/>
            </p:nvSpPr>
            <p:spPr>
              <a:xfrm rot="120000">
                <a:off x="2810573" y="4075511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5" name="Rounded Rectangle 29">
                <a:extLst>
                  <a:ext uri="{FF2B5EF4-FFF2-40B4-BE49-F238E27FC236}">
                    <a16:creationId xmlns:a16="http://schemas.microsoft.com/office/drawing/2014/main" id="{F5DFB52E-6249-412B-ADB1-0C9BE3F5BC60}"/>
                  </a:ext>
                </a:extLst>
              </p:cNvPr>
              <p:cNvSpPr/>
              <p:nvPr/>
            </p:nvSpPr>
            <p:spPr>
              <a:xfrm>
                <a:off x="2923901" y="3846217"/>
                <a:ext cx="8330252" cy="933113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7" name="Oval 20">
              <a:extLst>
                <a:ext uri="{FF2B5EF4-FFF2-40B4-BE49-F238E27FC236}">
                  <a16:creationId xmlns:a16="http://schemas.microsoft.com/office/drawing/2014/main" id="{0C1AEB5B-621A-45AB-93B1-F1F4DC7066D2}"/>
                </a:ext>
              </a:extLst>
            </p:cNvPr>
            <p:cNvSpPr/>
            <p:nvPr/>
          </p:nvSpPr>
          <p:spPr>
            <a:xfrm>
              <a:off x="10999790" y="4949458"/>
              <a:ext cx="271913" cy="2719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62" name="Group 25">
              <a:extLst>
                <a:ext uri="{FF2B5EF4-FFF2-40B4-BE49-F238E27FC236}">
                  <a16:creationId xmlns:a16="http://schemas.microsoft.com/office/drawing/2014/main" id="{B4B1149F-E87F-4251-847D-920820791392}"/>
                </a:ext>
              </a:extLst>
            </p:cNvPr>
            <p:cNvGrpSpPr/>
            <p:nvPr/>
          </p:nvGrpSpPr>
          <p:grpSpPr>
            <a:xfrm>
              <a:off x="5540192" y="4339705"/>
              <a:ext cx="5282459" cy="1058274"/>
              <a:chOff x="-836285" y="4159966"/>
              <a:chExt cx="5405696" cy="1058274"/>
            </a:xfrm>
          </p:grpSpPr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D9E57D30-FDF6-47CC-ABC5-5C40494450AA}"/>
                  </a:ext>
                </a:extLst>
              </p:cNvPr>
              <p:cNvSpPr txBox="1"/>
              <p:nvPr/>
            </p:nvSpPr>
            <p:spPr>
              <a:xfrm>
                <a:off x="-836285" y="4431064"/>
                <a:ext cx="5366791" cy="787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altLang="ko-K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Na základě vztahů mezi objekty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sz="1400" dirty="0"/>
                  <a:t>popisuje vztahy mezi objekty na základě pravidla, které může být aplikováno na nové podněty</a:t>
                </a:r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F0725FEF-69BF-41C5-9B46-B2315F31AF17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2799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Relační 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97D66895-F7D6-4A8C-8FC7-C673BD1100C7}"/>
              </a:ext>
            </a:extLst>
          </p:cNvPr>
          <p:cNvGrpSpPr/>
          <p:nvPr/>
        </p:nvGrpSpPr>
        <p:grpSpPr>
          <a:xfrm>
            <a:off x="3978920" y="5616768"/>
            <a:ext cx="6147376" cy="1253607"/>
            <a:chOff x="5161743" y="5260923"/>
            <a:chExt cx="6267224" cy="1348883"/>
          </a:xfrm>
        </p:grpSpPr>
        <p:grpSp>
          <p:nvGrpSpPr>
            <p:cNvPr id="140" name="그룹 7">
              <a:extLst>
                <a:ext uri="{FF2B5EF4-FFF2-40B4-BE49-F238E27FC236}">
                  <a16:creationId xmlns:a16="http://schemas.microsoft.com/office/drawing/2014/main" id="{03AD137D-4760-4451-A0B6-24673169F04B}"/>
                </a:ext>
              </a:extLst>
            </p:cNvPr>
            <p:cNvGrpSpPr/>
            <p:nvPr/>
          </p:nvGrpSpPr>
          <p:grpSpPr>
            <a:xfrm>
              <a:off x="5161743" y="5260923"/>
              <a:ext cx="6267224" cy="1348883"/>
              <a:chOff x="2810573" y="4708439"/>
              <a:chExt cx="8444221" cy="1162407"/>
            </a:xfrm>
          </p:grpSpPr>
          <p:sp>
            <p:nvSpPr>
              <p:cNvPr id="141" name="Rounded Rectangle 31">
                <a:extLst>
                  <a:ext uri="{FF2B5EF4-FFF2-40B4-BE49-F238E27FC236}">
                    <a16:creationId xmlns:a16="http://schemas.microsoft.com/office/drawing/2014/main" id="{9077BC07-50AF-4D4A-A0B6-777321433DEB}"/>
                  </a:ext>
                </a:extLst>
              </p:cNvPr>
              <p:cNvSpPr/>
              <p:nvPr/>
            </p:nvSpPr>
            <p:spPr>
              <a:xfrm rot="120000">
                <a:off x="2810573" y="4937734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2" name="Rounded Rectangle 32">
                <a:extLst>
                  <a:ext uri="{FF2B5EF4-FFF2-40B4-BE49-F238E27FC236}">
                    <a16:creationId xmlns:a16="http://schemas.microsoft.com/office/drawing/2014/main" id="{37621724-7821-4C11-8C54-D95EACA39BBC}"/>
                  </a:ext>
                </a:extLst>
              </p:cNvPr>
              <p:cNvSpPr/>
              <p:nvPr/>
            </p:nvSpPr>
            <p:spPr>
              <a:xfrm>
                <a:off x="2923902" y="4708439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8" name="Oval 21">
              <a:extLst>
                <a:ext uri="{FF2B5EF4-FFF2-40B4-BE49-F238E27FC236}">
                  <a16:creationId xmlns:a16="http://schemas.microsoft.com/office/drawing/2014/main" id="{EB8A39E4-B667-443A-AA3D-D577FE87048C}"/>
                </a:ext>
              </a:extLst>
            </p:cNvPr>
            <p:cNvSpPr/>
            <p:nvPr/>
          </p:nvSpPr>
          <p:spPr>
            <a:xfrm>
              <a:off x="10999790" y="5928829"/>
              <a:ext cx="271913" cy="2719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65" name="Group 28">
              <a:extLst>
                <a:ext uri="{FF2B5EF4-FFF2-40B4-BE49-F238E27FC236}">
                  <a16:creationId xmlns:a16="http://schemas.microsoft.com/office/drawing/2014/main" id="{2C9EE4D4-A76D-47FB-B8F1-21402253CB8F}"/>
                </a:ext>
              </a:extLst>
            </p:cNvPr>
            <p:cNvGrpSpPr/>
            <p:nvPr/>
          </p:nvGrpSpPr>
          <p:grpSpPr>
            <a:xfrm>
              <a:off x="5542712" y="5319076"/>
              <a:ext cx="5457077" cy="772984"/>
              <a:chOff x="-833707" y="4159966"/>
              <a:chExt cx="5584388" cy="772984"/>
            </a:xfrm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459AD601-AB65-4F45-A6F2-C78E49E1EA85}"/>
                  </a:ext>
                </a:extLst>
              </p:cNvPr>
              <p:cNvSpPr txBox="1"/>
              <p:nvPr/>
            </p:nvSpPr>
            <p:spPr>
              <a:xfrm>
                <a:off x="-833707" y="4601781"/>
                <a:ext cx="5548605" cy="331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cs-CZ" altLang="ko-K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Na základě vztahů mezi vztahy</a:t>
                </a:r>
                <a:endPara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82434564-172C-44D0-B979-6616E8697390}"/>
                  </a:ext>
                </a:extLst>
              </p:cNvPr>
              <p:cNvSpPr txBox="1"/>
              <p:nvPr/>
            </p:nvSpPr>
            <p:spPr>
              <a:xfrm>
                <a:off x="-825914" y="4159966"/>
                <a:ext cx="5576595" cy="3311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Analogické myšlení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" name="Skupina 4"/>
          <p:cNvGrpSpPr/>
          <p:nvPr/>
        </p:nvGrpSpPr>
        <p:grpSpPr>
          <a:xfrm>
            <a:off x="3932602" y="3336217"/>
            <a:ext cx="6171294" cy="1175268"/>
            <a:chOff x="3932602" y="3336217"/>
            <a:chExt cx="6171294" cy="1175268"/>
          </a:xfrm>
        </p:grpSpPr>
        <p:grpSp>
          <p:nvGrpSpPr>
            <p:cNvPr id="170" name="그룹 169">
              <a:extLst>
                <a:ext uri="{FF2B5EF4-FFF2-40B4-BE49-F238E27FC236}">
                  <a16:creationId xmlns:a16="http://schemas.microsoft.com/office/drawing/2014/main" id="{5614DA90-130E-4DB1-92C1-F873A3E8F5C2}"/>
                </a:ext>
              </a:extLst>
            </p:cNvPr>
            <p:cNvGrpSpPr/>
            <p:nvPr/>
          </p:nvGrpSpPr>
          <p:grpSpPr>
            <a:xfrm>
              <a:off x="3932602" y="3336217"/>
              <a:ext cx="6171294" cy="1175268"/>
              <a:chOff x="5161743" y="3259838"/>
              <a:chExt cx="6267224" cy="1348883"/>
            </a:xfrm>
          </p:grpSpPr>
          <p:grpSp>
            <p:nvGrpSpPr>
              <p:cNvPr id="146" name="그룹 4">
                <a:extLst>
                  <a:ext uri="{FF2B5EF4-FFF2-40B4-BE49-F238E27FC236}">
                    <a16:creationId xmlns:a16="http://schemas.microsoft.com/office/drawing/2014/main" id="{70FC1B31-7C6A-4A42-A7BD-15CDFA428816}"/>
                  </a:ext>
                </a:extLst>
              </p:cNvPr>
              <p:cNvGrpSpPr/>
              <p:nvPr/>
            </p:nvGrpSpPr>
            <p:grpSpPr>
              <a:xfrm>
                <a:off x="5161743" y="3259838"/>
                <a:ext cx="6267224" cy="1348883"/>
                <a:chOff x="2810573" y="2983993"/>
                <a:chExt cx="8444221" cy="1162407"/>
              </a:xfrm>
            </p:grpSpPr>
            <p:sp>
              <p:nvSpPr>
                <p:cNvPr id="147" name="Rounded Rectangle 25">
                  <a:extLst>
                    <a:ext uri="{FF2B5EF4-FFF2-40B4-BE49-F238E27FC236}">
                      <a16:creationId xmlns:a16="http://schemas.microsoft.com/office/drawing/2014/main" id="{8E3C9B84-0D8A-4D81-ABE8-7994C51217A2}"/>
                    </a:ext>
                  </a:extLst>
                </p:cNvPr>
                <p:cNvSpPr/>
                <p:nvPr/>
              </p:nvSpPr>
              <p:spPr>
                <a:xfrm rot="120000">
                  <a:off x="2810573" y="3213288"/>
                  <a:ext cx="8444221" cy="933112"/>
                </a:xfrm>
                <a:prstGeom prst="roundRect">
                  <a:avLst>
                    <a:gd name="adj" fmla="val 10620"/>
                  </a:avLst>
                </a:prstGeom>
                <a:solidFill>
                  <a:schemeClr val="tx1">
                    <a:lumMod val="65000"/>
                    <a:lumOff val="35000"/>
                    <a:alpha val="23000"/>
                  </a:schemeClr>
                </a:solidFill>
                <a:ln>
                  <a:noFill/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  <a:softEdge rad="1905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  <p:sp>
              <p:nvSpPr>
                <p:cNvPr id="148" name="Rounded Rectangle 26">
                  <a:extLst>
                    <a:ext uri="{FF2B5EF4-FFF2-40B4-BE49-F238E27FC236}">
                      <a16:creationId xmlns:a16="http://schemas.microsoft.com/office/drawing/2014/main" id="{E6781EC8-E041-4B8F-824A-5CFE5D0C0601}"/>
                    </a:ext>
                  </a:extLst>
                </p:cNvPr>
                <p:cNvSpPr/>
                <p:nvPr/>
              </p:nvSpPr>
              <p:spPr>
                <a:xfrm>
                  <a:off x="2923902" y="2983993"/>
                  <a:ext cx="8330252" cy="933112"/>
                </a:xfrm>
                <a:prstGeom prst="roundRect">
                  <a:avLst>
                    <a:gd name="adj" fmla="val 10620"/>
                  </a:avLst>
                </a:pr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</p:grpSp>
          <p:sp>
            <p:nvSpPr>
              <p:cNvPr id="156" name="Oval 19">
                <a:extLst>
                  <a:ext uri="{FF2B5EF4-FFF2-40B4-BE49-F238E27FC236}">
                    <a16:creationId xmlns:a16="http://schemas.microsoft.com/office/drawing/2014/main" id="{ACC26E89-0F4D-4A96-BFB5-DD32BDA206E4}"/>
                  </a:ext>
                </a:extLst>
              </p:cNvPr>
              <p:cNvSpPr/>
              <p:nvPr/>
            </p:nvSpPr>
            <p:spPr>
              <a:xfrm>
                <a:off x="10999790" y="3970088"/>
                <a:ext cx="271913" cy="27191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59" name="Group 22">
                <a:extLst>
                  <a:ext uri="{FF2B5EF4-FFF2-40B4-BE49-F238E27FC236}">
                    <a16:creationId xmlns:a16="http://schemas.microsoft.com/office/drawing/2014/main" id="{E02B3102-EB66-4033-AA6C-5B3B87FECB07}"/>
                  </a:ext>
                </a:extLst>
              </p:cNvPr>
              <p:cNvGrpSpPr/>
              <p:nvPr/>
            </p:nvGrpSpPr>
            <p:grpSpPr>
              <a:xfrm>
                <a:off x="5560218" y="3434612"/>
                <a:ext cx="5244442" cy="732864"/>
                <a:chOff x="-815792" y="4234243"/>
                <a:chExt cx="5366792" cy="732864"/>
              </a:xfrm>
            </p:grpSpPr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FD67E7CA-D0BB-473B-8D11-FA1086FBB767}"/>
                    </a:ext>
                  </a:extLst>
                </p:cNvPr>
                <p:cNvSpPr txBox="1"/>
                <p:nvPr/>
              </p:nvSpPr>
              <p:spPr>
                <a:xfrm>
                  <a:off x="-815792" y="4395301"/>
                  <a:ext cx="5366792" cy="5718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endParaRPr>
                </a:p>
              </p:txBody>
            </p:sp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D437C5B7-22B4-4D56-823A-E78A3A20DDC0}"/>
                    </a:ext>
                  </a:extLst>
                </p:cNvPr>
                <p:cNvSpPr txBox="1"/>
                <p:nvPr/>
              </p:nvSpPr>
              <p:spPr>
                <a:xfrm>
                  <a:off x="-775547" y="4234243"/>
                  <a:ext cx="5231898" cy="35324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cs-CZ" altLang="ko-KR" sz="14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Abstraktní (podle pravidla)</a:t>
                  </a:r>
                  <a:endParaRPr lang="ko-KR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55" name="TextBox 152">
              <a:extLst>
                <a:ext uri="{FF2B5EF4-FFF2-40B4-BE49-F238E27FC236}">
                  <a16:creationId xmlns:a16="http://schemas.microsoft.com/office/drawing/2014/main" id="{A554096E-F5A3-46AD-980E-B626292F376C}"/>
                </a:ext>
              </a:extLst>
            </p:cNvPr>
            <p:cNvSpPr txBox="1"/>
            <p:nvPr/>
          </p:nvSpPr>
          <p:spPr>
            <a:xfrm>
              <a:off x="4272629" y="3770480"/>
              <a:ext cx="51075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cs-CZ" sz="1400" dirty="0" smtClean="0"/>
                <a:t>Podle pravidla nebo vlastnosti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cs-CZ" sz="1400" dirty="0" smtClean="0"/>
                <a:t>Na základě jazyka, symbolického myšlení nebo logiky</a:t>
              </a:r>
              <a:endParaRPr lang="cs-CZ" sz="1400" dirty="0"/>
            </a:p>
          </p:txBody>
        </p:sp>
      </p:grpSp>
      <p:grpSp>
        <p:nvGrpSpPr>
          <p:cNvPr id="6" name="Skupina 5"/>
          <p:cNvGrpSpPr/>
          <p:nvPr/>
        </p:nvGrpSpPr>
        <p:grpSpPr>
          <a:xfrm>
            <a:off x="3914754" y="2230784"/>
            <a:ext cx="6171294" cy="1175268"/>
            <a:chOff x="3914754" y="2230784"/>
            <a:chExt cx="6171294" cy="1175268"/>
          </a:xfrm>
        </p:grpSpPr>
        <p:grpSp>
          <p:nvGrpSpPr>
            <p:cNvPr id="50" name="그룹 169">
              <a:extLst>
                <a:ext uri="{FF2B5EF4-FFF2-40B4-BE49-F238E27FC236}">
                  <a16:creationId xmlns:a16="http://schemas.microsoft.com/office/drawing/2014/main" id="{5614DA90-130E-4DB1-92C1-F873A3E8F5C2}"/>
                </a:ext>
              </a:extLst>
            </p:cNvPr>
            <p:cNvGrpSpPr/>
            <p:nvPr/>
          </p:nvGrpSpPr>
          <p:grpSpPr>
            <a:xfrm>
              <a:off x="3914754" y="2230784"/>
              <a:ext cx="6171294" cy="1175268"/>
              <a:chOff x="5161743" y="3259838"/>
              <a:chExt cx="6267224" cy="1348883"/>
            </a:xfrm>
          </p:grpSpPr>
          <p:grpSp>
            <p:nvGrpSpPr>
              <p:cNvPr id="52" name="그룹 4">
                <a:extLst>
                  <a:ext uri="{FF2B5EF4-FFF2-40B4-BE49-F238E27FC236}">
                    <a16:creationId xmlns:a16="http://schemas.microsoft.com/office/drawing/2014/main" id="{70FC1B31-7C6A-4A42-A7BD-15CDFA428816}"/>
                  </a:ext>
                </a:extLst>
              </p:cNvPr>
              <p:cNvGrpSpPr/>
              <p:nvPr/>
            </p:nvGrpSpPr>
            <p:grpSpPr>
              <a:xfrm>
                <a:off x="5161743" y="3259838"/>
                <a:ext cx="6267224" cy="1348883"/>
                <a:chOff x="2810573" y="2983993"/>
                <a:chExt cx="8444221" cy="1162407"/>
              </a:xfrm>
            </p:grpSpPr>
            <p:sp>
              <p:nvSpPr>
                <p:cNvPr id="58" name="Rounded Rectangle 25">
                  <a:extLst>
                    <a:ext uri="{FF2B5EF4-FFF2-40B4-BE49-F238E27FC236}">
                      <a16:creationId xmlns:a16="http://schemas.microsoft.com/office/drawing/2014/main" id="{8E3C9B84-0D8A-4D81-ABE8-7994C51217A2}"/>
                    </a:ext>
                  </a:extLst>
                </p:cNvPr>
                <p:cNvSpPr/>
                <p:nvPr/>
              </p:nvSpPr>
              <p:spPr>
                <a:xfrm rot="120000">
                  <a:off x="2810573" y="3213288"/>
                  <a:ext cx="8444221" cy="933112"/>
                </a:xfrm>
                <a:prstGeom prst="roundRect">
                  <a:avLst>
                    <a:gd name="adj" fmla="val 10620"/>
                  </a:avLst>
                </a:prstGeom>
                <a:solidFill>
                  <a:schemeClr val="tx1">
                    <a:lumMod val="65000"/>
                    <a:lumOff val="35000"/>
                    <a:alpha val="23000"/>
                  </a:schemeClr>
                </a:solidFill>
                <a:ln>
                  <a:noFill/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  <a:softEdge rad="1905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  <p:sp>
              <p:nvSpPr>
                <p:cNvPr id="59" name="Rounded Rectangle 26">
                  <a:extLst>
                    <a:ext uri="{FF2B5EF4-FFF2-40B4-BE49-F238E27FC236}">
                      <a16:creationId xmlns:a16="http://schemas.microsoft.com/office/drawing/2014/main" id="{E6781EC8-E041-4B8F-824A-5CFE5D0C0601}"/>
                    </a:ext>
                  </a:extLst>
                </p:cNvPr>
                <p:cNvSpPr/>
                <p:nvPr/>
              </p:nvSpPr>
              <p:spPr>
                <a:xfrm>
                  <a:off x="2923902" y="2983993"/>
                  <a:ext cx="8330252" cy="933112"/>
                </a:xfrm>
                <a:prstGeom prst="roundRect">
                  <a:avLst>
                    <a:gd name="adj" fmla="val 10620"/>
                  </a:avLst>
                </a:pr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</p:grpSp>
          <p:sp>
            <p:nvSpPr>
              <p:cNvPr id="53" name="Oval 19">
                <a:extLst>
                  <a:ext uri="{FF2B5EF4-FFF2-40B4-BE49-F238E27FC236}">
                    <a16:creationId xmlns:a16="http://schemas.microsoft.com/office/drawing/2014/main" id="{ACC26E89-0F4D-4A96-BFB5-DD32BDA206E4}"/>
                  </a:ext>
                </a:extLst>
              </p:cNvPr>
              <p:cNvSpPr/>
              <p:nvPr/>
            </p:nvSpPr>
            <p:spPr>
              <a:xfrm>
                <a:off x="10999790" y="3970088"/>
                <a:ext cx="271913" cy="27191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54" name="Group 22">
                <a:extLst>
                  <a:ext uri="{FF2B5EF4-FFF2-40B4-BE49-F238E27FC236}">
                    <a16:creationId xmlns:a16="http://schemas.microsoft.com/office/drawing/2014/main" id="{E02B3102-EB66-4033-AA6C-5B3B87FECB07}"/>
                  </a:ext>
                </a:extLst>
              </p:cNvPr>
              <p:cNvGrpSpPr/>
              <p:nvPr/>
            </p:nvGrpSpPr>
            <p:grpSpPr>
              <a:xfrm>
                <a:off x="5560218" y="3434612"/>
                <a:ext cx="5244442" cy="732864"/>
                <a:chOff x="-815792" y="4234243"/>
                <a:chExt cx="5366792" cy="732864"/>
              </a:xfrm>
            </p:grpSpPr>
            <p:sp>
              <p:nvSpPr>
                <p:cNvPr id="56" name="TextBox 159">
                  <a:extLst>
                    <a:ext uri="{FF2B5EF4-FFF2-40B4-BE49-F238E27FC236}">
                      <a16:creationId xmlns:a16="http://schemas.microsoft.com/office/drawing/2014/main" id="{FD67E7CA-D0BB-473B-8D11-FA1086FBB767}"/>
                    </a:ext>
                  </a:extLst>
                </p:cNvPr>
                <p:cNvSpPr txBox="1"/>
                <p:nvPr/>
              </p:nvSpPr>
              <p:spPr>
                <a:xfrm>
                  <a:off x="-815792" y="4395301"/>
                  <a:ext cx="5366792" cy="5718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endParaRPr>
                </a:p>
              </p:txBody>
            </p:sp>
            <p:sp>
              <p:nvSpPr>
                <p:cNvPr id="57" name="TextBox 160">
                  <a:extLst>
                    <a:ext uri="{FF2B5EF4-FFF2-40B4-BE49-F238E27FC236}">
                      <a16:creationId xmlns:a16="http://schemas.microsoft.com/office/drawing/2014/main" id="{D437C5B7-22B4-4D56-823A-E78A3A20DDC0}"/>
                    </a:ext>
                  </a:extLst>
                </p:cNvPr>
                <p:cNvSpPr txBox="1"/>
                <p:nvPr/>
              </p:nvSpPr>
              <p:spPr>
                <a:xfrm>
                  <a:off x="-775547" y="4234243"/>
                  <a:ext cx="5231898" cy="353243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cs-CZ" altLang="ko-KR" sz="14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Asociační (funkční)</a:t>
                  </a:r>
                  <a:endParaRPr lang="ko-KR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60" name="TextBox 152">
              <a:extLst>
                <a:ext uri="{FF2B5EF4-FFF2-40B4-BE49-F238E27FC236}">
                  <a16:creationId xmlns:a16="http://schemas.microsoft.com/office/drawing/2014/main" id="{A554096E-F5A3-46AD-980E-B626292F376C}"/>
                </a:ext>
              </a:extLst>
            </p:cNvPr>
            <p:cNvSpPr txBox="1"/>
            <p:nvPr/>
          </p:nvSpPr>
          <p:spPr>
            <a:xfrm>
              <a:off x="4292078" y="2694395"/>
              <a:ext cx="5060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cs-CZ" sz="1400" dirty="0" smtClean="0"/>
                <a:t>Řadí </a:t>
              </a:r>
              <a:r>
                <a:rPr lang="cs-CZ" sz="1400" dirty="0"/>
                <a:t>objekty podle funkční souvislosti/ stejných výstupů</a:t>
              </a:r>
            </a:p>
          </p:txBody>
        </p:sp>
      </p:grpSp>
      <p:sp>
        <p:nvSpPr>
          <p:cNvPr id="61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323529" y="1176369"/>
            <a:ext cx="3391730" cy="954107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Percepční koncepty – </a:t>
            </a:r>
            <a:r>
              <a:rPr lang="cs-CZ" dirty="0" smtClean="0"/>
              <a:t>podle (vnímané</a:t>
            </a:r>
            <a:r>
              <a:rPr lang="cs-CZ" dirty="0"/>
              <a:t>) podobnosti, na základě generalizace </a:t>
            </a:r>
            <a:r>
              <a:rPr lang="cs-CZ" dirty="0" smtClean="0"/>
              <a:t>podnětů</a:t>
            </a:r>
            <a:endParaRPr lang="cs-CZ" i="1" dirty="0"/>
          </a:p>
        </p:txBody>
      </p:sp>
      <p:sp>
        <p:nvSpPr>
          <p:cNvPr id="62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323529" y="2267547"/>
            <a:ext cx="3362807" cy="1508105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Abstraktní koncepty - </a:t>
            </a:r>
            <a:r>
              <a:rPr lang="cs-CZ" dirty="0"/>
              <a:t>podle podobnosti funkční nebo vztahové, na základě pravidla, bez ohledu na percepční </a:t>
            </a:r>
            <a:r>
              <a:rPr lang="cs-CZ" dirty="0" smtClean="0"/>
              <a:t>podobnost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108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7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49FA801-B02A-42F4-A108-C26AA53FB673}"/>
              </a:ext>
            </a:extLst>
          </p:cNvPr>
          <p:cNvSpPr/>
          <p:nvPr/>
        </p:nvSpPr>
        <p:spPr>
          <a:xfrm rot="16200000">
            <a:off x="5390554" y="-2865068"/>
            <a:ext cx="1410895" cy="12192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8060" y="2842580"/>
            <a:ext cx="12113940" cy="1093800"/>
            <a:chOff x="6665542" y="2719623"/>
            <a:chExt cx="4777152" cy="11727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19623"/>
              <a:ext cx="4777152" cy="8909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cs-CZ" altLang="ko-KR" sz="48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Percepční koncepty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131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Percepční (přirozené) koncepty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6310325" y="4048368"/>
            <a:ext cx="5670056" cy="1374044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562875"/>
              <a:chOff x="-825913" y="4159966"/>
              <a:chExt cx="5395324" cy="562875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2560" y="4450914"/>
                <a:ext cx="5366791" cy="271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cs-CZ" sz="12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Lidské artefakty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6325532" y="5447145"/>
            <a:ext cx="5689251" cy="1209293"/>
            <a:chOff x="5161743" y="3259838"/>
            <a:chExt cx="6267224" cy="1348883"/>
          </a:xfrm>
        </p:grpSpPr>
        <p:grpSp>
          <p:nvGrpSpPr>
            <p:cNvPr id="146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147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8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6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4330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Objekty a jejich zobrazení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6271490" y="2079036"/>
            <a:ext cx="5656694" cy="1334046"/>
            <a:chOff x="5161743" y="2259295"/>
            <a:chExt cx="6267224" cy="1348883"/>
          </a:xfrm>
        </p:grpSpPr>
        <p:grpSp>
          <p:nvGrpSpPr>
            <p:cNvPr id="24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0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25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55515"/>
              <a:ext cx="5662916" cy="540865"/>
              <a:chOff x="-825913" y="4134516"/>
              <a:chExt cx="5795030" cy="540865"/>
            </a:xfrm>
          </p:grpSpPr>
          <p:sp>
            <p:nvSpPr>
              <p:cNvPr id="27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784909" cy="280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 smtClean="0"/>
                  <a:t>Druhy, formy, taxony</a:t>
                </a:r>
                <a:endParaRPr lang="cs-CZ" sz="1200" dirty="0"/>
              </a:p>
            </p:txBody>
          </p:sp>
          <p:sp>
            <p:nvSpPr>
              <p:cNvPr id="28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34516"/>
                <a:ext cx="5395324" cy="31120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Přirozené objekty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TextBox 152">
            <a:extLst>
              <a:ext uri="{FF2B5EF4-FFF2-40B4-BE49-F238E27FC236}">
                <a16:creationId xmlns:a16="http://schemas.microsoft.com/office/drawing/2014/main" id="{A554096E-F5A3-46AD-980E-B626292F376C}"/>
              </a:ext>
            </a:extLst>
          </p:cNvPr>
          <p:cNvSpPr txBox="1"/>
          <p:nvPr/>
        </p:nvSpPr>
        <p:spPr>
          <a:xfrm>
            <a:off x="6727474" y="5782884"/>
            <a:ext cx="4744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200" dirty="0"/>
          </a:p>
        </p:txBody>
      </p:sp>
      <p:pic>
        <p:nvPicPr>
          <p:cNvPr id="33" name="Obrázek 32" descr="predato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9805" y="1950176"/>
            <a:ext cx="1008112" cy="1820764"/>
          </a:xfrm>
          <a:prstGeom prst="rect">
            <a:avLst/>
          </a:prstGeom>
        </p:spPr>
      </p:pic>
      <p:pic>
        <p:nvPicPr>
          <p:cNvPr id="34" name="Obrázek 33" descr="DSC000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2267" y="2485013"/>
            <a:ext cx="789552" cy="1052736"/>
          </a:xfrm>
          <a:prstGeom prst="rect">
            <a:avLst/>
          </a:prstGeom>
        </p:spPr>
      </p:pic>
      <p:pic>
        <p:nvPicPr>
          <p:cNvPr id="35" name="Picture 4" descr="https://encrypted-tbn0.gstatic.com/images?q=tbn:ANd9GcRFxc0Ta9b3bnEjtO9cC90WdzXQdiKR3pqDbOEobXE-6GsE5Yy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0631" y="3959705"/>
            <a:ext cx="2304256" cy="1395310"/>
          </a:xfrm>
          <a:prstGeom prst="rect">
            <a:avLst/>
          </a:prstGeom>
          <a:noFill/>
        </p:spPr>
      </p:pic>
      <p:pic>
        <p:nvPicPr>
          <p:cNvPr id="36" name="Obrázek 35" descr="ptak clove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31688" y="5501145"/>
            <a:ext cx="2374709" cy="956800"/>
          </a:xfrm>
          <a:prstGeom prst="rect">
            <a:avLst/>
          </a:prstGeom>
        </p:spPr>
      </p:pic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25" r="30313" b="52800"/>
          <a:stretch/>
        </p:blipFill>
        <p:spPr>
          <a:xfrm>
            <a:off x="5033066" y="5488146"/>
            <a:ext cx="1024851" cy="987218"/>
          </a:xfrm>
          <a:prstGeom prst="rect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142" y="5337024"/>
            <a:ext cx="864096" cy="112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4800" dirty="0" smtClean="0"/>
              <a:t>Percepční (přirozené) koncepty</a:t>
            </a:r>
            <a:endParaRPr lang="en-US" sz="4800" dirty="0"/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6310325" y="4048368"/>
            <a:ext cx="5670056" cy="1374044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562875"/>
              <a:chOff x="-825913" y="4159966"/>
              <a:chExt cx="5395324" cy="562875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2560" y="4450914"/>
                <a:ext cx="5366791" cy="271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cs-CZ" sz="12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Lidské artefakty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6325532" y="5447145"/>
            <a:ext cx="5689251" cy="1209293"/>
            <a:chOff x="5161743" y="3259838"/>
            <a:chExt cx="6267224" cy="1348883"/>
          </a:xfrm>
        </p:grpSpPr>
        <p:grpSp>
          <p:nvGrpSpPr>
            <p:cNvPr id="146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147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8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6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512334"/>
              <a:chOff x="-825913" y="4159966"/>
              <a:chExt cx="5395324" cy="512334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4330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Objekty a jejich zobrazení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6271490" y="2079036"/>
            <a:ext cx="5656694" cy="1334046"/>
            <a:chOff x="5161743" y="2259295"/>
            <a:chExt cx="6267224" cy="1348883"/>
          </a:xfrm>
        </p:grpSpPr>
        <p:grpSp>
          <p:nvGrpSpPr>
            <p:cNvPr id="24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0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25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55515"/>
              <a:ext cx="5662916" cy="540865"/>
              <a:chOff x="-825913" y="4134516"/>
              <a:chExt cx="5795030" cy="540865"/>
            </a:xfrm>
          </p:grpSpPr>
          <p:sp>
            <p:nvSpPr>
              <p:cNvPr id="27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784909" cy="280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 smtClean="0"/>
                  <a:t>Druhy, formy, taxony</a:t>
                </a:r>
                <a:endParaRPr lang="cs-CZ" sz="1200" dirty="0"/>
              </a:p>
            </p:txBody>
          </p:sp>
          <p:sp>
            <p:nvSpPr>
              <p:cNvPr id="28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34516"/>
                <a:ext cx="5395324" cy="31120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cs-CZ" altLang="ko-K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Přirozené objekty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TextBox 152">
            <a:extLst>
              <a:ext uri="{FF2B5EF4-FFF2-40B4-BE49-F238E27FC236}">
                <a16:creationId xmlns:a16="http://schemas.microsoft.com/office/drawing/2014/main" id="{A554096E-F5A3-46AD-980E-B626292F376C}"/>
              </a:ext>
            </a:extLst>
          </p:cNvPr>
          <p:cNvSpPr txBox="1"/>
          <p:nvPr/>
        </p:nvSpPr>
        <p:spPr>
          <a:xfrm>
            <a:off x="6727474" y="5782884"/>
            <a:ext cx="4744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200" dirty="0"/>
          </a:p>
        </p:txBody>
      </p:sp>
      <p:pic>
        <p:nvPicPr>
          <p:cNvPr id="33" name="Obrázek 32" descr="predato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9805" y="1950176"/>
            <a:ext cx="1008112" cy="1820764"/>
          </a:xfrm>
          <a:prstGeom prst="rect">
            <a:avLst/>
          </a:prstGeom>
        </p:spPr>
      </p:pic>
      <p:pic>
        <p:nvPicPr>
          <p:cNvPr id="34" name="Obrázek 33" descr="DSC000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8206" y="1976320"/>
            <a:ext cx="789552" cy="1052736"/>
          </a:xfrm>
          <a:prstGeom prst="rect">
            <a:avLst/>
          </a:prstGeom>
        </p:spPr>
      </p:pic>
      <p:pic>
        <p:nvPicPr>
          <p:cNvPr id="35" name="Picture 4" descr="https://encrypted-tbn0.gstatic.com/images?q=tbn:ANd9GcRFxc0Ta9b3bnEjtO9cC90WdzXQdiKR3pqDbOEobXE-6GsE5Yy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22723" y="3912851"/>
            <a:ext cx="2274545" cy="1377319"/>
          </a:xfrm>
          <a:prstGeom prst="rect">
            <a:avLst/>
          </a:prstGeom>
          <a:noFill/>
        </p:spPr>
      </p:pic>
      <p:pic>
        <p:nvPicPr>
          <p:cNvPr id="36" name="Obrázek 35" descr="ptak clove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31688" y="5501145"/>
            <a:ext cx="2374709" cy="956800"/>
          </a:xfrm>
          <a:prstGeom prst="rect">
            <a:avLst/>
          </a:prstGeom>
        </p:spPr>
      </p:pic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25" r="30313" b="52800"/>
          <a:stretch/>
        </p:blipFill>
        <p:spPr>
          <a:xfrm>
            <a:off x="5033066" y="5488146"/>
            <a:ext cx="1024851" cy="987218"/>
          </a:xfrm>
          <a:prstGeom prst="rect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142" y="5337024"/>
            <a:ext cx="864096" cy="1122886"/>
          </a:xfrm>
          <a:prstGeom prst="rect">
            <a:avLst/>
          </a:prstGeom>
        </p:spPr>
      </p:pic>
      <p:sp>
        <p:nvSpPr>
          <p:cNvPr id="39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514225" y="1936706"/>
            <a:ext cx="3241438" cy="954107"/>
          </a:xfrm>
          <a:prstGeom prst="rect">
            <a:avLst/>
          </a:prstGeom>
          <a:solidFill>
            <a:schemeClr val="tx2">
              <a:lumMod val="20000"/>
              <a:lumOff val="80000"/>
              <a:alpha val="88000"/>
            </a:schemeClr>
          </a:solidFill>
        </p:spPr>
        <p:txBody>
          <a:bodyPr wrap="square" lIns="108000" rIns="108000" rtlCol="0">
            <a:spAutoFit/>
          </a:bodyPr>
          <a:lstStyle/>
          <a:p>
            <a:r>
              <a:rPr lang="cs-CZ" sz="2000" i="1" dirty="0" smtClean="0"/>
              <a:t>Percepční koncepty – </a:t>
            </a:r>
            <a:r>
              <a:rPr lang="cs-CZ" dirty="0" smtClean="0"/>
              <a:t>nejen vizuální, ale i </a:t>
            </a:r>
            <a:r>
              <a:rPr lang="cs-CZ" dirty="0" err="1" smtClean="0"/>
              <a:t>auditorní</a:t>
            </a:r>
            <a:r>
              <a:rPr lang="cs-CZ" dirty="0" smtClean="0"/>
              <a:t>, olfaktorické, chuťové atd.</a:t>
            </a:r>
            <a:endParaRPr lang="cs-CZ" i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8" t="17500" r="4544" b="7198"/>
          <a:stretch/>
        </p:blipFill>
        <p:spPr>
          <a:xfrm>
            <a:off x="514224" y="2994598"/>
            <a:ext cx="3208499" cy="14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7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49FA801-B02A-42F4-A108-C26AA53FB673}"/>
              </a:ext>
            </a:extLst>
          </p:cNvPr>
          <p:cNvSpPr/>
          <p:nvPr/>
        </p:nvSpPr>
        <p:spPr>
          <a:xfrm rot="16200000">
            <a:off x="5390554" y="-2865068"/>
            <a:ext cx="1410895" cy="12192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8060" y="2904137"/>
            <a:ext cx="12113940" cy="1032245"/>
            <a:chOff x="6665542" y="2785620"/>
            <a:chExt cx="4777152" cy="11067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85620"/>
              <a:ext cx="4777152" cy="7589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cs-CZ" altLang="ko-KR" sz="40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Co je založeno na podobnosti, ale není koncept?</a:t>
              </a:r>
              <a:endParaRPr lang="ko-KR" altLang="en-US" sz="40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6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6365</TotalTime>
  <Words>1958</Words>
  <Application>Microsoft Office PowerPoint</Application>
  <PresentationFormat>Širokoúhlá obrazovka</PresentationFormat>
  <Paragraphs>286</Paragraphs>
  <Slides>39</Slides>
  <Notes>27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39</vt:i4>
      </vt:variant>
    </vt:vector>
  </HeadingPairs>
  <TitlesOfParts>
    <vt:vector size="50" baseType="lpstr">
      <vt:lpstr>맑은 고딕</vt:lpstr>
      <vt:lpstr>Arial</vt:lpstr>
      <vt:lpstr>Arial Unicode MS</vt:lpstr>
      <vt:lpstr>Calibri</vt:lpstr>
      <vt:lpstr>FZShuTi</vt:lpstr>
      <vt:lpstr>Symbol</vt:lpstr>
      <vt:lpstr>Times New Roman</vt:lpstr>
      <vt:lpstr>Wingdings</vt:lpstr>
      <vt:lpstr>Cover and End Slide Master</vt:lpstr>
      <vt:lpstr>Contents Slide Master</vt:lpstr>
      <vt:lpstr>Section Break Slide Master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Jitka Lindová</cp:lastModifiedBy>
  <cp:revision>153</cp:revision>
  <dcterms:created xsi:type="dcterms:W3CDTF">2020-01-20T05:08:25Z</dcterms:created>
  <dcterms:modified xsi:type="dcterms:W3CDTF">2025-10-23T09:59:22Z</dcterms:modified>
</cp:coreProperties>
</file>