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4C188-8006-AAA3-DC15-A38819F46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4CF17E-7CF9-3E1A-AB5A-1FDCFEBD4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B1C337-1449-5965-1C25-1AAA66E0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998D8-C494-29A1-B337-D3A0E3D1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624E14-B10A-5FD8-BEC4-97B6F37D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5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93152-2859-D6FE-7095-40579541A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3B4B4D-5C6E-85CC-9615-0036F6803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F1D5B0-AF02-CD37-89A8-F6D68761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74CD5E-124B-0242-7BBD-45D609BB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4479BA-A342-1468-B348-A7BF4C96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35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32EF689-9DAA-031F-0B9B-62B5A47A2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529591-DCED-681F-9F60-BD2F29793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21B69-176A-DD24-C510-A5D4B953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7B0220-AC8C-122E-1146-1D44289D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2F3F12-56D1-4B88-E8F0-64AB5CDC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3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ED730-374A-F40D-460A-AFFA6933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B981E5-B7A4-5D06-B7D6-4EDCDA3C7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8D4AF-7BFA-9273-FD87-1123EADD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4B7554-A60F-F692-3186-8538C641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AB8808-F4B6-2F19-AB18-ABAB98D4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84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0604B-A279-F6AD-57D5-BD2D0835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B1A70D-5817-3501-2F30-049CFAD2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0DD504-179F-2445-B220-148729A6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7C667D-7D47-237E-C6B9-CD1E722B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CC9601-0C7F-8525-1EFD-33984B34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8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6448F-A54F-51B7-FEDE-C3A92333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EF79F-14C6-695C-B71A-5B5143AA6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79D599-29CF-FB61-D297-E9B218F7C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29DFF0-1E6D-F202-8F95-2D5DC41A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AE0C5-7566-CDBB-2843-CAB76BEFC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E5CB63-C567-22DA-FCB3-9AE08FF2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98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A3615-45EA-1C17-92DC-20C1E34A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022160-1EC1-6E30-552F-688EF4C1F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6E09CE-41FA-344B-062A-F9FB266C3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49BD8B-8253-54C5-5BD3-3A732EAF5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B2AFBE9-521D-BF6B-6C1F-CD6FC67B0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7A47799-2DA5-6CC5-6763-A2EC92AF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3A901E-4A4F-0371-5A14-FA6B9838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66D3CBE-4818-DA4B-61A8-0DF75E9D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3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87D81-E1B4-68C2-493B-4034BCEF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0BA1F3-BC2B-E8B4-C9FD-A05892A80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4FB7F7-B5DA-D933-3285-A6A3947D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4DBAE2-5C64-ADC7-FA91-76876AE2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3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C80D2E3-9AEF-05A9-A7A0-D1F1EE26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93B487A-6397-3F1F-D322-7533DD0A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8007CD-83F5-42AC-8AAD-3AF7494E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96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FEE18-5F89-0A18-AFC8-1EC5B028A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74B9AF-103B-AA1C-6FD6-7CD2DE2CA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9F43FE-BDD0-4DAA-C5C8-8378FDFA1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630258-883D-6A25-1497-F43C2A8E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940B87-6544-C1FA-C35B-908EFDBD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0AB88E-1ED7-6029-9520-B038BE74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06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DCA90-46AB-3A2C-2B6C-F58400DE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0CE434-FCBE-8B81-A626-4A4C92307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096AF6-0C9C-960F-213C-40296EA67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0873C7-2935-23F9-18C9-B8004A57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CE4DF8-20BA-0EF8-A3CC-65E76E72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F48F8F-B42D-386D-DAB4-2C72A23A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5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E05230-3C16-49E1-F71E-2D406A53F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88E33B-747C-C0E9-A588-DE2E25691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6FDF22-9AA0-C88A-BF6E-F0CA1C531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14E2B-651A-4A49-AF78-5EF94744E0D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03F899-A503-6FD7-830A-E1D7EB7F2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6CC5F-7723-CEB5-1BB6-7B040C360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4B1B-5162-4356-9AC1-F759F0E9E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40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E912F-9F5A-5382-A3F0-69D50E443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134" y="1041400"/>
            <a:ext cx="10989732" cy="2387600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Kurtoazní (dvorská) kultura a koncept dvornosti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07D636-DC81-0C3C-31D0-312A51E164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043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Kurtoazie a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prostředí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přijetí rytířské kultury během 13. století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kamenné hrady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šlechtické erby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rytířské pasování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účast v turnajích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pořádání turnajů (Přemysl Otakar II., Václav II., Jan Lucemburský, Karel IV. a jeho synové)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444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Německy psaná dvorská literatura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 dvoře posledních Přemyslovců a českých šlechticů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minnesang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veršované dvorské eposy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305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Staročeská milostná lyrika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cca 20 dochovaných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písní – část se hlásí ke kurtoazním ideálům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anonymita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různé písňové typy (milostný nářek, naučení o lásce, chvála milované paní,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svítáníčko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…)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příznačné rysy: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dvorná služba vdaným paním i svobodným dívkám 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kontaminace šlechtického a žákovského prostředí?   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šťastný, opětovaný cit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převládá formální jednoduchost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697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904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datační kritika: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Václava Černého: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folklórní kořeny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starší vrstva </a:t>
            </a:r>
            <a:r>
              <a:rPr lang="cs-CZ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sč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milostné lyriky je typickou trubadúrskou lyrikou – datace do 13. století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14. století přímý vliv italského </a:t>
            </a:r>
            <a:r>
              <a:rPr lang="cs-CZ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stilnovismu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(Závišova píseň)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Jana </a:t>
            </a:r>
            <a:r>
              <a:rPr lang="cs-CZ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Lehára</a:t>
            </a: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paralela k písním, které v Německu na konci 14. století přecházely od doznívajícího minnesangu k lidové písni – datace na přelom 14. a 15. století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vlivy </a:t>
            </a:r>
            <a:r>
              <a:rPr lang="cs-CZ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stilnovismu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vyvráceny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Sylvie </a:t>
            </a:r>
            <a:r>
              <a:rPr lang="cs-CZ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Stanovské</a:t>
            </a: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Manfreda Kerna: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shody s minnesangem, s německým pozdně středověkým básnictvím, částečně i francouzská inspirace, inspirace latinskou vagantskou poezií, …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příznačné prolínání starých a nových prvků </a:t>
            </a:r>
          </a:p>
        </p:txBody>
      </p:sp>
    </p:spTree>
    <p:extLst>
      <p:ext uri="{BB962C8B-B14F-4D97-AF65-F5344CB8AC3E}">
        <p14:creationId xmlns:p14="http://schemas.microsoft.com/office/powerpoint/2010/main" val="142754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Staročeský dvorský román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staročeské veršované skladby z přelomu 13. a 14. století: kurtoazní ideály cizí, ovšem jejich autoři dokázali obsáhnout i dvorský motivický repertoár nebo ho alespoň (distancovaně) naznačit 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staročeská přebásnění dvorských eposů (druhá polovina 14. století?)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Tristram a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Izalda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Tandariáš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Floribela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Vévoda Arnošt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Jetřich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Berúnský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staročeská rytířská epika jako periferní jev?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8790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díla se zásahy do básnické struktury vesměs dvorskému kontextu vzdalují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posuny oproti německým předlohám svědčí o změně vkusu a recepčních strategií </a:t>
            </a:r>
          </a:p>
          <a:p>
            <a:pPr marL="0" indent="0">
              <a:buNone/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staročeská rytířská epika v próze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diptych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Kronika 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Štilfrídovi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Kronika o Bruncvíkovi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03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Bok,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Moravo, Čechy, radujte se! Němečtí a rakouští básníci v českých zemích za posledních Přemyslovců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Aula, Praha 1998.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Černý,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Staročeská milostná lyrika a další studie ze staré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Mladá fronta, Praha 2001.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Dvořáčková-Malá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Dana – Zelenka,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ducis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curia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Panovnický dvůr za vlády Přemyslovců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Historický ústav AV ČR, 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Dvořáčková-Malá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Dana – Zelenka, Jan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Přemyslovský dvůr. Život knížat, králů a rytířů ve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Historický ústav AV ČR – Nakladatelství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Lidové noviny, Praha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Fantysová-Matějková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Lucemburkové a turnaje. In: D.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Dvořáčková-Malá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J. Zelenka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Dvory a rezidence ve středověku II. Skladba a kultura dvorské společnosti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Historický ústav AV ČR, Praha 2008, s. 419–449.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Ferlampin-Acher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Christine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Artur en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à la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Âge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Approches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comparées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(1270–1530)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Classiques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Garnier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Paris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Ferlampin-Acher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Christine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LATE (1270–1530). La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matière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arthurienne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tardive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PU RENNES,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Rennes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2020.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Hlaváček,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Etuda k dějinám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meistersangu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Čechách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Hudební věda 46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2009, č. 1–2, s. 58–64.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Hon,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Jetřich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Berúnský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„Dramatizace“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středohornoněmeckého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Laurina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B. Hanzová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Pokušení Jaroslava Kolára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Filozofická fakulta UK – Ústav pro českou literaturu AV ČR, Praha 2009, s. 31–52.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Hon,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Late Medieval German Verse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Romances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Czech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Adaptations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Perspectives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Slovo a smysl 11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2014, č. 22, s. 13–37.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587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89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Jaluška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Matouš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Nebeský klid. Role světecké intervence ve staročeské rytířské epice. In: K. Kubínová et al.: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Karel IV. a Emauzy. Liturgie – text – obraz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Artefactum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2019, s. 232–245.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Jan, Libor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Počátky turnajů v českých zemích a jejich rozkvět v době Václava II.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Listy filologické 128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2005, č. 1, s. 1–19.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Lehár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středověká lyrika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1990.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Macek, Josef: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Turnaj ve středověkých Čechách.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středověká šlechta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Argo, Praha 1996, s. 114–133.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Météier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Paul-Antoine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résistance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tchèque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à la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culture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courtoise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Culture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chevaleresque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identité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nobiliaire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les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tchèques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début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XIVe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siècle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Prague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Papers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International Relations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2018, č. 1, s. 7–41.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Meyer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Mathias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Repetition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Game. An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Essay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Czech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Tandariáš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Brücken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2020, č. 2, s. 33–44.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Dvojí podoba kurtoazní lásky. In: týž: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Kapitoly z francouzské, italské a české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Praha, Karolinum 2007, s. 323-331.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Pelán,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Putování za příběhem o svatém grálu. In: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Putování za svatým grálem</a:t>
            </a:r>
            <a:r>
              <a:rPr lang="cs-CZ" sz="15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Triáda, Praha 2006, s. 287–488, přel. Jiří Pelán.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Nechutová, Jana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Latinská literatura českého středověku do roku 1400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2000.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Sichálek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Jakub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Staročeská světská lyrika. In: L. Doležalová – M. Dragoun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Kříž z Telče (1434–1504). Písař, sběratel a autor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Dolní Břežany 2020, s. 309–325.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Stanovská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Sylvie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Sagt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jemand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Liebe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Deutschsprachige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tschechische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Liebeslyrik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des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Mittelaltels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Eine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Typologie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Masarykova universita, Brno 2015.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590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Stanovská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Sylvie – Kern, Manfred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Staročeské a německé milostné básnictví vrcholného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Masarykova universita, Brno 2013.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Svobodová, Lenka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Traktát De amore ve světle dvorské kultury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Masarykova universita, Brno 2012.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Thomas, Alfred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Czech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Chivalric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Romances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Vévoda Arnošt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Lavryn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Literary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Context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Kümmerle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Verlag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Göppingen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1989.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Freiberg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Heinrich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Rytířská jízda Jana z Michalovic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Ed.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Ryantová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Elka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Zudrell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Lena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Tandareis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Programmatic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Reduction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Arthurian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Literature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Brücken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2020, č. 2, s. 23–31.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Žemla, Martin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Kurtoazní mystika Markéty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Porete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n: M.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Porete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Zrcadlo prostých duší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Malvern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2013, s. 11–105.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Dějiny a současnost 35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2013, č. 6 – téma Světy středověkého rytíře)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6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courtois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(fr.) – zdvořilý, dvorný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dvorská láska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l´amour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courtois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Gaston Paris)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fin´amors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corteis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minne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(„jemná, ušlechtilá láska“) – literární zpodobení formy mileneckého vztahu, který prezentován jako specifický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vášeň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odindividualizovaný ideál ženy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summum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bonum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dáma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volba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služba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láska „tajná“ 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zušlechťující povaha lásky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amor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čistá láska) 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-1143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žena jako mravní instituce a vychovatelka muže </a:t>
            </a:r>
          </a:p>
        </p:txBody>
      </p:sp>
    </p:spTree>
    <p:extLst>
      <p:ext uri="{BB962C8B-B14F-4D97-AF65-F5344CB8AC3E}">
        <p14:creationId xmlns:p14="http://schemas.microsoft.com/office/powerpoint/2010/main" val="19990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tematizace ženy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rytířském mužském světě (žena jako objekt veřejně projevované touhy a obdivu)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motiv veřejného vyjádření citového vztahu k ženě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tematizace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touhy po naplnění lásky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vyostřená podoba citu (idealizace, hyperbolizace)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koncepce, která z lásky činí drama nikdy nenaplněné touhy, iniciující proces sebezdokonalování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9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je dvorská láska fenomén čistě literární, nebo i fenomén historický?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nový způsob života šlechty (nové kulturní paradigma), nový význam ideje dvornosti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cortezia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nové kvality rytířského ideálu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Christi)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nové normy chování a mezilidské komunikace na veřejnosti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elegantia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z válečníka se stává dvořan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nové způsoby sebeprezentace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aventure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turnaj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19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Turnaj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vojenské cvičení → dvorská slavnost (kultivovaná, vysoce ritualizovaná společenská podívaná – spektákl) a politický nástroj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regionální různorodost a paralelní existence různých forem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turnaj jako způsob recepce a reprodukce literárních modelů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turnaj jako literární motiv; žánr „popis turnaje“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59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vývoj dvorské etikety (pravidla stolování, tanec, hra, skládání veršů, …)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normativnost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(ritualizace veřejného chování a mezilidských vztahů)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kurtoazie jako exkluzivní strategie aristokracie, založená na znalosti kulturního kódu → kurtoazie jako společenský kapitál, který odlišuje a vyvyšuje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hra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73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dvůr jako literární centrum (objednavatelé i recipienti)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funkce kurtoazního umění: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sebeprezentace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sebeidentifikace a sociální exkluze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didaktická (zpodobení ideálu, prezentace norem, …)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autoři a interpreti: klerici; drobná šlechta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2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Kurtoazní 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0333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Provence – po r. 1100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- 12.–13. století (západní Evropa)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- 13.–14. století (jižní Evropa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stilnovismus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zaměření na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nitro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člověka – tematizace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citového člověka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stylizovanost i v oblasti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formy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(nové žánry; jazyková vytříbenost)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lyrická poezie (zpívaná) – široké spektrum strofických forem a témat (milostný nářek,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svítáníčko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chvála lásky, naučení o lásce, …)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veršovaný román (romance) – motiv dobrodružství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aventure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 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traktát (Andreas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Capellanus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amore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12064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86CA1-70FB-5F63-8F57-BA46AA15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1218-52A3-47BA-EF4C-C9C64D5F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prolínání s duchovní podobou lásky – koexistence formování kurtoazní kultury 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mariánského kultu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(P. Maria jako Notre Dame)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alegorická interpretace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Písně písní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tzv. svatební / snoubenecká mystika (tzv. porýnská mystika 13. století, Heinrich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Suso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viz též sochařské a malířské umění (madony)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405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1690</Words>
  <Application>Microsoft Office PowerPoint</Application>
  <PresentationFormat>Širokoúhlá obrazovka</PresentationFormat>
  <Paragraphs>159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Motiv Office</vt:lpstr>
      <vt:lpstr>Kurtoazní (dvorská) kultura a koncept dvornosti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Kurtoazní 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Kurtoazní (dvorská) kultura a koncept dvornosti</dc:title>
  <dc:creator>Činčurová, Bára</dc:creator>
  <cp:lastModifiedBy>Činčurová, Bára</cp:lastModifiedBy>
  <cp:revision>2</cp:revision>
  <dcterms:created xsi:type="dcterms:W3CDTF">2023-08-01T15:08:55Z</dcterms:created>
  <dcterms:modified xsi:type="dcterms:W3CDTF">2023-08-02T22:13:47Z</dcterms:modified>
</cp:coreProperties>
</file>