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18EDE-0C3E-4C60-A76C-CA474F9A492B}" type="datetimeFigureOut">
              <a:rPr lang="cs-CZ" smtClean="0"/>
              <a:pPr/>
              <a:t>12.11.2019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AA19-41D5-42F3-AB75-E479E077F2D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18EDE-0C3E-4C60-A76C-CA474F9A492B}" type="datetimeFigureOut">
              <a:rPr lang="cs-CZ" smtClean="0"/>
              <a:pPr/>
              <a:t>12.11.2019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AA19-41D5-42F3-AB75-E479E077F2D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18EDE-0C3E-4C60-A76C-CA474F9A492B}" type="datetimeFigureOut">
              <a:rPr lang="cs-CZ" smtClean="0"/>
              <a:pPr/>
              <a:t>12.11.2019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AA19-41D5-42F3-AB75-E479E077F2D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18EDE-0C3E-4C60-A76C-CA474F9A492B}" type="datetimeFigureOut">
              <a:rPr lang="cs-CZ" smtClean="0"/>
              <a:pPr/>
              <a:t>12.11.2019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AA19-41D5-42F3-AB75-E479E077F2D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18EDE-0C3E-4C60-A76C-CA474F9A492B}" type="datetimeFigureOut">
              <a:rPr lang="cs-CZ" smtClean="0"/>
              <a:pPr/>
              <a:t>12.11.2019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AA19-41D5-42F3-AB75-E479E077F2D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18EDE-0C3E-4C60-A76C-CA474F9A492B}" type="datetimeFigureOut">
              <a:rPr lang="cs-CZ" smtClean="0"/>
              <a:pPr/>
              <a:t>12.11.2019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AA19-41D5-42F3-AB75-E479E077F2D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18EDE-0C3E-4C60-A76C-CA474F9A492B}" type="datetimeFigureOut">
              <a:rPr lang="cs-CZ" smtClean="0"/>
              <a:pPr/>
              <a:t>12.11.2019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AA19-41D5-42F3-AB75-E479E077F2D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18EDE-0C3E-4C60-A76C-CA474F9A492B}" type="datetimeFigureOut">
              <a:rPr lang="cs-CZ" smtClean="0"/>
              <a:pPr/>
              <a:t>12.11.2019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AA19-41D5-42F3-AB75-E479E077F2D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18EDE-0C3E-4C60-A76C-CA474F9A492B}" type="datetimeFigureOut">
              <a:rPr lang="cs-CZ" smtClean="0"/>
              <a:pPr/>
              <a:t>12.11.2019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AA19-41D5-42F3-AB75-E479E077F2D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18EDE-0C3E-4C60-A76C-CA474F9A492B}" type="datetimeFigureOut">
              <a:rPr lang="cs-CZ" smtClean="0"/>
              <a:pPr/>
              <a:t>12.11.2019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AA19-41D5-42F3-AB75-E479E077F2D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18EDE-0C3E-4C60-A76C-CA474F9A492B}" type="datetimeFigureOut">
              <a:rPr lang="cs-CZ" smtClean="0"/>
              <a:pPr/>
              <a:t>12.11.2019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AA19-41D5-42F3-AB75-E479E077F2D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18EDE-0C3E-4C60-A76C-CA474F9A492B}" type="datetimeFigureOut">
              <a:rPr lang="cs-CZ" smtClean="0"/>
              <a:pPr/>
              <a:t>12.11.2019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DAA19-41D5-42F3-AB75-E479E077F2D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ADORNO: ART AND SOCIETY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v</a:t>
            </a:r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Nature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Aesthetic</a:t>
            </a:r>
            <a:r>
              <a:rPr lang="cs-CZ" dirty="0" smtClean="0"/>
              <a:t> </a:t>
            </a:r>
            <a:r>
              <a:rPr lang="cs-CZ" dirty="0" err="1" smtClean="0"/>
              <a:t>Synthesis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Structural or organizing principle of artworks</a:t>
            </a:r>
          </a:p>
          <a:p>
            <a:r>
              <a:rPr lang="en-GB" dirty="0" smtClean="0"/>
              <a:t>Non-violent</a:t>
            </a:r>
          </a:p>
          <a:p>
            <a:r>
              <a:rPr lang="en-GB" dirty="0" smtClean="0"/>
              <a:t>Diverse, </a:t>
            </a:r>
            <a:r>
              <a:rPr lang="en-GB" dirty="0" err="1" smtClean="0"/>
              <a:t>heterogenous</a:t>
            </a:r>
            <a:r>
              <a:rPr lang="en-GB" dirty="0" smtClean="0"/>
              <a:t>, diffuse aspects</a:t>
            </a:r>
          </a:p>
          <a:p>
            <a:r>
              <a:rPr lang="en-GB" dirty="0" smtClean="0"/>
              <a:t>Particularity </a:t>
            </a:r>
          </a:p>
          <a:p>
            <a:r>
              <a:rPr lang="en-GB" dirty="0" smtClean="0"/>
              <a:t>Expression of the </a:t>
            </a:r>
            <a:r>
              <a:rPr lang="en-GB" dirty="0" err="1" smtClean="0"/>
              <a:t>suppresed</a:t>
            </a:r>
            <a:r>
              <a:rPr lang="en-GB" dirty="0" smtClean="0"/>
              <a:t> and muted by rationality and the social system</a:t>
            </a:r>
          </a:p>
          <a:p>
            <a:r>
              <a:rPr lang="en-GB" dirty="0" smtClean="0"/>
              <a:t>Inherently antagonistic and unstable </a:t>
            </a:r>
          </a:p>
          <a:p>
            <a:r>
              <a:rPr lang="en-GB" dirty="0" smtClean="0"/>
              <a:t>Intrinsic to each artwork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truth of art </a:t>
            </a:r>
          </a:p>
          <a:p>
            <a:pPr>
              <a:buFont typeface="Symbol"/>
              <a:buChar char="Þ"/>
            </a:pPr>
            <a:r>
              <a:rPr lang="en-GB" dirty="0" smtClean="0"/>
              <a:t> Art reveals – on the basis of the aesthetic synthesis – the </a:t>
            </a:r>
            <a:r>
              <a:rPr lang="cs-CZ" dirty="0" err="1" smtClean="0"/>
              <a:t>oppressive</a:t>
            </a:r>
            <a:r>
              <a:rPr lang="cs-CZ" dirty="0" smtClean="0"/>
              <a:t> </a:t>
            </a:r>
            <a:r>
              <a:rPr lang="en-GB" dirty="0" smtClean="0"/>
              <a:t>and false character of social reality </a:t>
            </a:r>
          </a:p>
          <a:p>
            <a:r>
              <a:rPr lang="en-GB" dirty="0" smtClean="0"/>
              <a:t>Truth is the criterion for art‘s social significance and its cognitive value 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What can art express </a:t>
            </a:r>
            <a:r>
              <a:rPr lang="cs-CZ" dirty="0" smtClean="0"/>
              <a:t>by</a:t>
            </a:r>
            <a:r>
              <a:rPr lang="en-GB" dirty="0" smtClean="0"/>
              <a:t> virtue of its non-violent, non-suppressive aesthetic synthesis?</a:t>
            </a:r>
          </a:p>
          <a:p>
            <a:pPr>
              <a:buFontTx/>
              <a:buChar char="-"/>
            </a:pPr>
            <a:r>
              <a:rPr lang="en-GB" dirty="0" smtClean="0"/>
              <a:t>Mimesis</a:t>
            </a:r>
          </a:p>
          <a:p>
            <a:pPr>
              <a:buFontTx/>
              <a:buChar char="-"/>
            </a:pPr>
            <a:r>
              <a:rPr lang="en-GB" dirty="0" smtClean="0"/>
              <a:t>Nature</a:t>
            </a:r>
          </a:p>
          <a:p>
            <a:pPr>
              <a:buFontTx/>
              <a:buChar char="-"/>
            </a:pPr>
            <a:r>
              <a:rPr lang="en-GB" dirty="0" smtClean="0"/>
              <a:t>Suffering 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Mimesis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attempt to make oneself like something else </a:t>
            </a:r>
          </a:p>
          <a:p>
            <a:r>
              <a:rPr lang="en-GB" dirty="0" smtClean="0"/>
              <a:t>Historical category – a phenomenon that has developed, taking on different functions and features at different points in the history of its development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/>
              <a:t>Mimesis as an impulse toward inactivity and assimilation, but also a source of epistemic openness to the particularity of one‘s environment </a:t>
            </a:r>
          </a:p>
          <a:p>
            <a:pPr marL="514350" indent="-514350">
              <a:buAutoNum type="arabicPeriod"/>
            </a:pPr>
            <a:r>
              <a:rPr lang="en-GB" dirty="0" smtClean="0"/>
              <a:t>Mimesis as a magical substitution </a:t>
            </a:r>
          </a:p>
          <a:p>
            <a:pPr marL="514350" indent="-514350">
              <a:buFontTx/>
              <a:buChar char="-"/>
            </a:pPr>
            <a:r>
              <a:rPr lang="en-GB" dirty="0" smtClean="0"/>
              <a:t>Epistemic process intermingled with an attempt at control </a:t>
            </a:r>
          </a:p>
          <a:p>
            <a:pPr marL="514350" indent="-514350">
              <a:buNone/>
            </a:pPr>
            <a:r>
              <a:rPr lang="en-GB" dirty="0" smtClean="0"/>
              <a:t>3. </a:t>
            </a:r>
            <a:r>
              <a:rPr lang="en-GB" b="1" dirty="0" smtClean="0"/>
              <a:t>Mimesis preserved in art</a:t>
            </a:r>
            <a:endParaRPr lang="en-GB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„</a:t>
            </a:r>
            <a:r>
              <a:rPr lang="cs-CZ" dirty="0" err="1" smtClean="0"/>
              <a:t>Art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a </a:t>
            </a:r>
            <a:r>
              <a:rPr lang="cs-CZ" dirty="0" err="1" smtClean="0"/>
              <a:t>mimetic</a:t>
            </a:r>
            <a:r>
              <a:rPr lang="cs-CZ" dirty="0" smtClean="0"/>
              <a:t> </a:t>
            </a:r>
            <a:r>
              <a:rPr lang="cs-CZ" dirty="0" err="1" smtClean="0"/>
              <a:t>behaviour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captured</a:t>
            </a:r>
            <a:r>
              <a:rPr lang="cs-CZ" dirty="0" smtClean="0"/>
              <a:t>, </a:t>
            </a:r>
            <a:r>
              <a:rPr lang="cs-CZ" dirty="0" err="1" smtClean="0"/>
              <a:t>preserved</a:t>
            </a:r>
            <a:r>
              <a:rPr lang="cs-CZ" dirty="0" smtClean="0"/>
              <a:t> in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age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rationality</a:t>
            </a:r>
            <a:r>
              <a:rPr lang="cs-CZ" dirty="0" smtClean="0"/>
              <a:t>.“ </a:t>
            </a:r>
            <a:r>
              <a:rPr lang="cs-CZ" sz="2400" dirty="0" smtClean="0"/>
              <a:t>(</a:t>
            </a:r>
            <a:r>
              <a:rPr lang="cs-CZ" sz="2400" dirty="0" err="1" smtClean="0"/>
              <a:t>Adorno</a:t>
            </a:r>
            <a:r>
              <a:rPr lang="cs-CZ" sz="2400" dirty="0" smtClean="0"/>
              <a:t>, </a:t>
            </a:r>
            <a:r>
              <a:rPr lang="cs-CZ" sz="2400" i="1" dirty="0" err="1" smtClean="0"/>
              <a:t>Aesthetics</a:t>
            </a:r>
            <a:r>
              <a:rPr lang="cs-CZ" sz="2400" dirty="0" smtClean="0"/>
              <a:t>, 41)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2400" dirty="0" smtClean="0"/>
              <a:t>„</a:t>
            </a:r>
            <a:r>
              <a:rPr lang="en-US" sz="2800" dirty="0" smtClean="0"/>
              <a:t>Mimetic comportment—an attitude toward reality distinct from </a:t>
            </a:r>
            <a:r>
              <a:rPr lang="en-US" sz="2800" dirty="0" smtClean="0"/>
              <a:t>the</a:t>
            </a:r>
            <a:r>
              <a:rPr lang="cs-CZ" sz="2800" dirty="0" smtClean="0"/>
              <a:t> </a:t>
            </a:r>
            <a:r>
              <a:rPr lang="en-US" sz="2800" dirty="0" smtClean="0"/>
              <a:t>fixated </a:t>
            </a:r>
            <a:r>
              <a:rPr lang="en-US" sz="2800" dirty="0" smtClean="0"/>
              <a:t>antithesis of subject and object—is seized in art—the organ of </a:t>
            </a:r>
            <a:r>
              <a:rPr lang="en-US" sz="2800" dirty="0" smtClean="0"/>
              <a:t>mimesis</a:t>
            </a:r>
            <a:r>
              <a:rPr lang="cs-CZ" sz="2800" dirty="0" smtClean="0"/>
              <a:t> </a:t>
            </a:r>
            <a:r>
              <a:rPr lang="en-US" sz="2800" dirty="0" smtClean="0"/>
              <a:t>since </a:t>
            </a:r>
            <a:r>
              <a:rPr lang="en-US" sz="2800" dirty="0" smtClean="0"/>
              <a:t>the mimetic taboo—by semblance and, as the complement to the </a:t>
            </a:r>
            <a:r>
              <a:rPr lang="en-US" sz="2800" dirty="0" smtClean="0"/>
              <a:t>autonomy</a:t>
            </a:r>
            <a:r>
              <a:rPr lang="cs-CZ" sz="2800" dirty="0" smtClean="0"/>
              <a:t> </a:t>
            </a:r>
            <a:r>
              <a:rPr lang="en-US" sz="2800" dirty="0" smtClean="0"/>
              <a:t>of </a:t>
            </a:r>
            <a:r>
              <a:rPr lang="en-US" sz="2800" dirty="0" smtClean="0"/>
              <a:t>form, becomes its bearer</a:t>
            </a:r>
            <a:r>
              <a:rPr lang="en-US" sz="2800" dirty="0" smtClean="0"/>
              <a:t>.</a:t>
            </a:r>
            <a:r>
              <a:rPr lang="cs-CZ" sz="2800" dirty="0" smtClean="0"/>
              <a:t>“ </a:t>
            </a:r>
            <a:r>
              <a:rPr lang="cs-CZ" sz="2400" dirty="0" smtClean="0"/>
              <a:t>(</a:t>
            </a:r>
            <a:r>
              <a:rPr lang="cs-CZ" sz="2400" dirty="0" err="1" smtClean="0"/>
              <a:t>Adorno</a:t>
            </a:r>
            <a:r>
              <a:rPr lang="cs-CZ" sz="2400" dirty="0" smtClean="0"/>
              <a:t>, </a:t>
            </a:r>
            <a:r>
              <a:rPr lang="cs-CZ" sz="2400" i="1" dirty="0" err="1" smtClean="0"/>
              <a:t>Aesthetic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Theory</a:t>
            </a:r>
            <a:r>
              <a:rPr lang="cs-CZ" sz="2400" dirty="0" smtClean="0"/>
              <a:t>, 110)</a:t>
            </a:r>
            <a:endParaRPr lang="cs-CZ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„</a:t>
            </a:r>
            <a:r>
              <a:rPr lang="en-US" dirty="0" smtClean="0"/>
              <a:t>Artworks are the </a:t>
            </a:r>
            <a:r>
              <a:rPr lang="en-US" dirty="0" err="1" smtClean="0"/>
              <a:t>objectivations</a:t>
            </a:r>
            <a:r>
              <a:rPr lang="en-US" dirty="0" smtClean="0"/>
              <a:t> of images, </a:t>
            </a:r>
            <a:r>
              <a:rPr lang="en-US" dirty="0" err="1" smtClean="0"/>
              <a:t>objectivations</a:t>
            </a:r>
            <a:r>
              <a:rPr lang="en-US" dirty="0" smtClean="0"/>
              <a:t> </a:t>
            </a:r>
            <a:r>
              <a:rPr lang="en-US" dirty="0" smtClean="0"/>
              <a:t>of</a:t>
            </a:r>
            <a:r>
              <a:rPr lang="cs-CZ" dirty="0" smtClean="0"/>
              <a:t> </a:t>
            </a:r>
            <a:r>
              <a:rPr lang="en-US" dirty="0" smtClean="0"/>
              <a:t>mimesis</a:t>
            </a:r>
            <a:r>
              <a:rPr lang="en-US" dirty="0" smtClean="0"/>
              <a:t>, schemata of experience that assimilate to themselves the subject that </a:t>
            </a:r>
            <a:r>
              <a:rPr lang="en-US" dirty="0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experiencing</a:t>
            </a:r>
            <a:r>
              <a:rPr lang="cs-CZ" dirty="0" smtClean="0"/>
              <a:t>.“ (AT, 289)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</TotalTime>
  <Words>275</Words>
  <Application>Microsoft Office PowerPoint</Application>
  <PresentationFormat>Předvádění na obrazovce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ADORNO: ART AND SOCIETY</vt:lpstr>
      <vt:lpstr>Aesthetic Synthesis</vt:lpstr>
      <vt:lpstr> </vt:lpstr>
      <vt:lpstr>Snímek 4</vt:lpstr>
      <vt:lpstr>Mimesis</vt:lpstr>
      <vt:lpstr>Snímek 6</vt:lpstr>
      <vt:lpstr>Snímek 7</vt:lpstr>
      <vt:lpstr>Snímek 8</vt:lpstr>
      <vt:lpstr>Snímek 9</vt:lpstr>
      <vt:lpstr>Nature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ADORNO: ART AND SOCIETY</dc:title>
  <dc:creator>Vlastník</dc:creator>
  <cp:lastModifiedBy>Vlastník</cp:lastModifiedBy>
  <cp:revision>11</cp:revision>
  <dcterms:created xsi:type="dcterms:W3CDTF">2019-11-10T11:10:56Z</dcterms:created>
  <dcterms:modified xsi:type="dcterms:W3CDTF">2019-11-13T10:17:08Z</dcterms:modified>
</cp:coreProperties>
</file>