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8" r:id="rId4"/>
    <p:sldId id="257" r:id="rId5"/>
    <p:sldId id="260" r:id="rId6"/>
    <p:sldId id="263" r:id="rId7"/>
    <p:sldId id="261" r:id="rId8"/>
    <p:sldId id="264" r:id="rId9"/>
    <p:sldId id="265" r:id="rId10"/>
    <p:sldId id="266" r:id="rId11"/>
    <p:sldId id="267" r:id="rId12"/>
    <p:sldId id="269" r:id="rId13"/>
    <p:sldId id="258" r:id="rId14"/>
    <p:sldId id="259" r:id="rId15"/>
    <p:sldId id="270"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5C3E293A-C7F0-4A34-BE9B-6B13EE2454CC}"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292BA5-5039-4E76-95F5-58EF8F85AFB9}" type="slidenum">
              <a:rPr lang="cs-CZ" smtClean="0"/>
              <a:t>‹#›</a:t>
            </a:fld>
            <a:endParaRPr lang="cs-CZ"/>
          </a:p>
        </p:txBody>
      </p:sp>
    </p:spTree>
    <p:extLst>
      <p:ext uri="{BB962C8B-B14F-4D97-AF65-F5344CB8AC3E}">
        <p14:creationId xmlns:p14="http://schemas.microsoft.com/office/powerpoint/2010/main" val="2884202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C3E293A-C7F0-4A34-BE9B-6B13EE2454CC}"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292BA5-5039-4E76-95F5-58EF8F85AFB9}" type="slidenum">
              <a:rPr lang="cs-CZ" smtClean="0"/>
              <a:t>‹#›</a:t>
            </a:fld>
            <a:endParaRPr lang="cs-CZ"/>
          </a:p>
        </p:txBody>
      </p:sp>
    </p:spTree>
    <p:extLst>
      <p:ext uri="{BB962C8B-B14F-4D97-AF65-F5344CB8AC3E}">
        <p14:creationId xmlns:p14="http://schemas.microsoft.com/office/powerpoint/2010/main" val="1745908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C3E293A-C7F0-4A34-BE9B-6B13EE2454CC}"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292BA5-5039-4E76-95F5-58EF8F85AFB9}" type="slidenum">
              <a:rPr lang="cs-CZ" smtClean="0"/>
              <a:t>‹#›</a:t>
            </a:fld>
            <a:endParaRPr lang="cs-CZ"/>
          </a:p>
        </p:txBody>
      </p:sp>
    </p:spTree>
    <p:extLst>
      <p:ext uri="{BB962C8B-B14F-4D97-AF65-F5344CB8AC3E}">
        <p14:creationId xmlns:p14="http://schemas.microsoft.com/office/powerpoint/2010/main" val="1847550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C3E293A-C7F0-4A34-BE9B-6B13EE2454CC}"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292BA5-5039-4E76-95F5-58EF8F85AFB9}" type="slidenum">
              <a:rPr lang="cs-CZ" smtClean="0"/>
              <a:t>‹#›</a:t>
            </a:fld>
            <a:endParaRPr lang="cs-CZ"/>
          </a:p>
        </p:txBody>
      </p:sp>
    </p:spTree>
    <p:extLst>
      <p:ext uri="{BB962C8B-B14F-4D97-AF65-F5344CB8AC3E}">
        <p14:creationId xmlns:p14="http://schemas.microsoft.com/office/powerpoint/2010/main" val="452024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5C3E293A-C7F0-4A34-BE9B-6B13EE2454CC}"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292BA5-5039-4E76-95F5-58EF8F85AFB9}" type="slidenum">
              <a:rPr lang="cs-CZ" smtClean="0"/>
              <a:t>‹#›</a:t>
            </a:fld>
            <a:endParaRPr lang="cs-CZ"/>
          </a:p>
        </p:txBody>
      </p:sp>
    </p:spTree>
    <p:extLst>
      <p:ext uri="{BB962C8B-B14F-4D97-AF65-F5344CB8AC3E}">
        <p14:creationId xmlns:p14="http://schemas.microsoft.com/office/powerpoint/2010/main" val="3995740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C3E293A-C7F0-4A34-BE9B-6B13EE2454CC}" type="datetimeFigureOut">
              <a:rPr lang="cs-CZ" smtClean="0"/>
              <a:t>24.02.2021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6292BA5-5039-4E76-95F5-58EF8F85AFB9}" type="slidenum">
              <a:rPr lang="cs-CZ" smtClean="0"/>
              <a:t>‹#›</a:t>
            </a:fld>
            <a:endParaRPr lang="cs-CZ"/>
          </a:p>
        </p:txBody>
      </p:sp>
    </p:spTree>
    <p:extLst>
      <p:ext uri="{BB962C8B-B14F-4D97-AF65-F5344CB8AC3E}">
        <p14:creationId xmlns:p14="http://schemas.microsoft.com/office/powerpoint/2010/main" val="343963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C3E293A-C7F0-4A34-BE9B-6B13EE2454CC}" type="datetimeFigureOut">
              <a:rPr lang="cs-CZ" smtClean="0"/>
              <a:t>24.02.2021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6292BA5-5039-4E76-95F5-58EF8F85AFB9}" type="slidenum">
              <a:rPr lang="cs-CZ" smtClean="0"/>
              <a:t>‹#›</a:t>
            </a:fld>
            <a:endParaRPr lang="cs-CZ"/>
          </a:p>
        </p:txBody>
      </p:sp>
    </p:spTree>
    <p:extLst>
      <p:ext uri="{BB962C8B-B14F-4D97-AF65-F5344CB8AC3E}">
        <p14:creationId xmlns:p14="http://schemas.microsoft.com/office/powerpoint/2010/main" val="1632971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5C3E293A-C7F0-4A34-BE9B-6B13EE2454CC}" type="datetimeFigureOut">
              <a:rPr lang="cs-CZ" smtClean="0"/>
              <a:t>24.02.2021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6292BA5-5039-4E76-95F5-58EF8F85AFB9}" type="slidenum">
              <a:rPr lang="cs-CZ" smtClean="0"/>
              <a:t>‹#›</a:t>
            </a:fld>
            <a:endParaRPr lang="cs-CZ"/>
          </a:p>
        </p:txBody>
      </p:sp>
    </p:spTree>
    <p:extLst>
      <p:ext uri="{BB962C8B-B14F-4D97-AF65-F5344CB8AC3E}">
        <p14:creationId xmlns:p14="http://schemas.microsoft.com/office/powerpoint/2010/main" val="2628013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C3E293A-C7F0-4A34-BE9B-6B13EE2454CC}" type="datetimeFigureOut">
              <a:rPr lang="cs-CZ" smtClean="0"/>
              <a:t>24.02.2021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6292BA5-5039-4E76-95F5-58EF8F85AFB9}" type="slidenum">
              <a:rPr lang="cs-CZ" smtClean="0"/>
              <a:t>‹#›</a:t>
            </a:fld>
            <a:endParaRPr lang="cs-CZ"/>
          </a:p>
        </p:txBody>
      </p:sp>
    </p:spTree>
    <p:extLst>
      <p:ext uri="{BB962C8B-B14F-4D97-AF65-F5344CB8AC3E}">
        <p14:creationId xmlns:p14="http://schemas.microsoft.com/office/powerpoint/2010/main" val="2280784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C3E293A-C7F0-4A34-BE9B-6B13EE2454CC}" type="datetimeFigureOut">
              <a:rPr lang="cs-CZ" smtClean="0"/>
              <a:t>24.02.2021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6292BA5-5039-4E76-95F5-58EF8F85AFB9}" type="slidenum">
              <a:rPr lang="cs-CZ" smtClean="0"/>
              <a:t>‹#›</a:t>
            </a:fld>
            <a:endParaRPr lang="cs-CZ"/>
          </a:p>
        </p:txBody>
      </p:sp>
    </p:spTree>
    <p:extLst>
      <p:ext uri="{BB962C8B-B14F-4D97-AF65-F5344CB8AC3E}">
        <p14:creationId xmlns:p14="http://schemas.microsoft.com/office/powerpoint/2010/main" val="2519093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C3E293A-C7F0-4A34-BE9B-6B13EE2454CC}" type="datetimeFigureOut">
              <a:rPr lang="cs-CZ" smtClean="0"/>
              <a:t>24.02.2021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6292BA5-5039-4E76-95F5-58EF8F85AFB9}" type="slidenum">
              <a:rPr lang="cs-CZ" smtClean="0"/>
              <a:t>‹#›</a:t>
            </a:fld>
            <a:endParaRPr lang="cs-CZ"/>
          </a:p>
        </p:txBody>
      </p:sp>
    </p:spTree>
    <p:extLst>
      <p:ext uri="{BB962C8B-B14F-4D97-AF65-F5344CB8AC3E}">
        <p14:creationId xmlns:p14="http://schemas.microsoft.com/office/powerpoint/2010/main" val="3236012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E293A-C7F0-4A34-BE9B-6B13EE2454CC}" type="datetimeFigureOut">
              <a:rPr lang="cs-CZ" smtClean="0"/>
              <a:t>24.02.2021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292BA5-5039-4E76-95F5-58EF8F85AFB9}" type="slidenum">
              <a:rPr lang="cs-CZ" smtClean="0"/>
              <a:t>‹#›</a:t>
            </a:fld>
            <a:endParaRPr lang="cs-CZ"/>
          </a:p>
        </p:txBody>
      </p:sp>
    </p:spTree>
    <p:extLst>
      <p:ext uri="{BB962C8B-B14F-4D97-AF65-F5344CB8AC3E}">
        <p14:creationId xmlns:p14="http://schemas.microsoft.com/office/powerpoint/2010/main" val="672371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Cíl práce</a:t>
            </a:r>
          </a:p>
        </p:txBody>
      </p:sp>
      <p:sp>
        <p:nvSpPr>
          <p:cNvPr id="3" name="Podnadpis 2"/>
          <p:cNvSpPr>
            <a:spLocks noGrp="1"/>
          </p:cNvSpPr>
          <p:nvPr>
            <p:ph type="subTitle" idx="1"/>
          </p:nvPr>
        </p:nvSpPr>
        <p:spPr/>
        <p:txBody>
          <a:bodyPr/>
          <a:lstStyle/>
          <a:p>
            <a:r>
              <a:rPr lang="cs-CZ" dirty="0"/>
              <a:t>Proseminář k akademickým dovednostem</a:t>
            </a:r>
          </a:p>
          <a:p>
            <a:r>
              <a:rPr lang="cs-CZ" dirty="0"/>
              <a:t>Ing. Inna Čábelková, Ph.D.</a:t>
            </a:r>
          </a:p>
        </p:txBody>
      </p:sp>
    </p:spTree>
    <p:extLst>
      <p:ext uri="{BB962C8B-B14F-4D97-AF65-F5344CB8AC3E}">
        <p14:creationId xmlns:p14="http://schemas.microsoft.com/office/powerpoint/2010/main" val="4013459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 práce může obsahovat</a:t>
            </a:r>
          </a:p>
        </p:txBody>
      </p:sp>
      <p:sp>
        <p:nvSpPr>
          <p:cNvPr id="5" name="Zástupný symbol pro obsah 4"/>
          <p:cNvSpPr>
            <a:spLocks noGrp="1"/>
          </p:cNvSpPr>
          <p:nvPr>
            <p:ph idx="1"/>
          </p:nvPr>
        </p:nvSpPr>
        <p:spPr/>
        <p:txBody>
          <a:bodyPr/>
          <a:lstStyle/>
          <a:p>
            <a:r>
              <a:rPr lang="cs-CZ" dirty="0"/>
              <a:t>Výzkumné otázky (kvalitativní studie)</a:t>
            </a:r>
          </a:p>
          <a:p>
            <a:r>
              <a:rPr lang="cs-CZ" dirty="0"/>
              <a:t>Hypotézy (kvantitativní studie)</a:t>
            </a:r>
          </a:p>
        </p:txBody>
      </p:sp>
    </p:spTree>
    <p:extLst>
      <p:ext uri="{BB962C8B-B14F-4D97-AF65-F5344CB8AC3E}">
        <p14:creationId xmlns:p14="http://schemas.microsoft.com/office/powerpoint/2010/main" val="2998532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Příklady jak </a:t>
            </a:r>
            <a:r>
              <a:rPr lang="cs-CZ" dirty="0" err="1"/>
              <a:t>NEpsat</a:t>
            </a:r>
            <a:r>
              <a:rPr lang="cs-CZ" dirty="0"/>
              <a:t> cíl práce</a:t>
            </a:r>
          </a:p>
        </p:txBody>
      </p:sp>
      <p:sp>
        <p:nvSpPr>
          <p:cNvPr id="3" name="Zástupný symbol pro obsah 2"/>
          <p:cNvSpPr>
            <a:spLocks noGrp="1"/>
          </p:cNvSpPr>
          <p:nvPr>
            <p:ph idx="1"/>
          </p:nvPr>
        </p:nvSpPr>
        <p:spPr/>
        <p:txBody>
          <a:bodyPr>
            <a:normAutofit fontScale="55000" lnSpcReduction="20000"/>
          </a:bodyPr>
          <a:lstStyle/>
          <a:p>
            <a:r>
              <a:rPr lang="en-US" sz="3500" dirty="0"/>
              <a:t>(1) "The purpose of this paper is to describe the changes that are occurring in corporate America."</a:t>
            </a:r>
          </a:p>
          <a:p>
            <a:r>
              <a:rPr lang="en-US" sz="3500" dirty="0"/>
              <a:t>Critique: too vague and broad. No clear expectation of what the reader will learn. Questions: What specific changes in corporate America will be described? What types of changes? What aspects of corporate America will be discussed? Will this paper also discuss the effects of these changes?</a:t>
            </a:r>
          </a:p>
          <a:p>
            <a:r>
              <a:rPr lang="en-US" sz="3500" dirty="0"/>
              <a:t>(2) "The purpose of this report is to discuss the eating disorders Anorexia and Bulimia."</a:t>
            </a:r>
          </a:p>
          <a:p>
            <a:r>
              <a:rPr lang="en-US" sz="3500" dirty="0"/>
              <a:t>Critique: too vague and broad. It is not clear what aspect of these disorders will be discussed, or what the reader will learn. Questions: What specific aspects of these eating disorders will be discussed? The causes of these disorders? The signs or symptoms of these disorders? The effects of these disorders? If so, what types of effects - physical, emotional, psychological?</a:t>
            </a:r>
          </a:p>
          <a:p>
            <a:r>
              <a:rPr lang="en-US" sz="3500" dirty="0"/>
              <a:t>(3) "This article will cover the different ways a company can become organized."</a:t>
            </a:r>
          </a:p>
          <a:p>
            <a:r>
              <a:rPr lang="en-US" sz="3500" dirty="0"/>
              <a:t>Critique: obscure and misleading. It is not clear what is meant by "different ways" or "become organized." These terms are vaguely stated and ambiguous. Questions: What is meant by "different ways" and "become organized"? What, specifically, will the reader learn about companies and how they become organized? Any specific types of organization? Any specific types of companies?</a:t>
            </a:r>
            <a:endParaRPr lang="cs-CZ" dirty="0"/>
          </a:p>
        </p:txBody>
      </p:sp>
    </p:spTree>
    <p:extLst>
      <p:ext uri="{BB962C8B-B14F-4D97-AF65-F5344CB8AC3E}">
        <p14:creationId xmlns:p14="http://schemas.microsoft.com/office/powerpoint/2010/main" val="4274557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Příklady zdařilých  cílů práce</a:t>
            </a:r>
          </a:p>
        </p:txBody>
      </p:sp>
      <p:sp>
        <p:nvSpPr>
          <p:cNvPr id="3" name="Zástupný symbol pro obsah 2"/>
          <p:cNvSpPr>
            <a:spLocks noGrp="1"/>
          </p:cNvSpPr>
          <p:nvPr>
            <p:ph idx="1"/>
          </p:nvPr>
        </p:nvSpPr>
        <p:spPr/>
        <p:txBody>
          <a:bodyPr>
            <a:normAutofit fontScale="85000" lnSpcReduction="20000"/>
          </a:bodyPr>
          <a:lstStyle/>
          <a:p>
            <a:r>
              <a:rPr lang="en-US" dirty="0"/>
              <a:t>(1) "This paper will describe four common causes of co-worker conflict in organizations and explain how to use a five-step procedure to constructively manage this conflict."</a:t>
            </a:r>
          </a:p>
          <a:p>
            <a:r>
              <a:rPr lang="en-US" dirty="0"/>
              <a:t>Critique: Very specific about what aspects of conflict will be discussed. Very precise about how much information will be given. Very clear about what the reader will learn.</a:t>
            </a:r>
          </a:p>
          <a:p>
            <a:r>
              <a:rPr lang="en-US" dirty="0"/>
              <a:t>(2) "This report will explain how supervisors can use four planning strategies to improve employee productivity in the workplace."</a:t>
            </a:r>
          </a:p>
          <a:p>
            <a:r>
              <a:rPr lang="en-US" dirty="0"/>
              <a:t>Critique: Very specific about what will be discussed (planning strategies), and what the outcome will be for the reader (how to improve employee productivity).</a:t>
            </a:r>
          </a:p>
          <a:p>
            <a:r>
              <a:rPr lang="en-US" dirty="0"/>
              <a:t>(3) "This purpose of this report is to describe the main causes of traffic congestion in Seattle."</a:t>
            </a:r>
          </a:p>
          <a:p>
            <a:r>
              <a:rPr lang="en-US" dirty="0"/>
              <a:t>Critique: Leaves no doubt about the report's main purpose. Specific about the focus of the traffic congestion (Seattle). </a:t>
            </a:r>
            <a:endParaRPr lang="cs-CZ" dirty="0"/>
          </a:p>
          <a:p>
            <a:endParaRPr lang="cs-CZ" dirty="0"/>
          </a:p>
        </p:txBody>
      </p:sp>
    </p:spTree>
    <p:extLst>
      <p:ext uri="{BB962C8B-B14F-4D97-AF65-F5344CB8AC3E}">
        <p14:creationId xmlns:p14="http://schemas.microsoft.com/office/powerpoint/2010/main" val="3526074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Cíle by se měly objevit </a:t>
            </a:r>
          </a:p>
        </p:txBody>
      </p:sp>
      <p:sp>
        <p:nvSpPr>
          <p:cNvPr id="3" name="Zástupný symbol pro obsah 2"/>
          <p:cNvSpPr>
            <a:spLocks noGrp="1"/>
          </p:cNvSpPr>
          <p:nvPr>
            <p:ph idx="1"/>
          </p:nvPr>
        </p:nvSpPr>
        <p:spPr/>
        <p:txBody>
          <a:bodyPr/>
          <a:lstStyle/>
          <a:p>
            <a:r>
              <a:rPr lang="cs-CZ" dirty="0"/>
              <a:t>V abstraktu</a:t>
            </a:r>
          </a:p>
          <a:p>
            <a:r>
              <a:rPr lang="cs-CZ" dirty="0"/>
              <a:t>v úvodu práce</a:t>
            </a:r>
          </a:p>
          <a:p>
            <a:r>
              <a:rPr lang="cs-CZ" dirty="0"/>
              <a:t>V práci, případně v empirické části práce</a:t>
            </a:r>
          </a:p>
          <a:p>
            <a:r>
              <a:rPr lang="cs-CZ" dirty="0"/>
              <a:t>V závěru</a:t>
            </a:r>
          </a:p>
          <a:p>
            <a:r>
              <a:rPr lang="cs-CZ" dirty="0"/>
              <a:t>Ve vaší prezentaci</a:t>
            </a:r>
          </a:p>
        </p:txBody>
      </p:sp>
    </p:spTree>
    <p:extLst>
      <p:ext uri="{BB962C8B-B14F-4D97-AF65-F5344CB8AC3E}">
        <p14:creationId xmlns:p14="http://schemas.microsoft.com/office/powerpoint/2010/main" val="878978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 v abstraktu, přiklad (</a:t>
            </a:r>
            <a:r>
              <a:rPr lang="cs-CZ" dirty="0" err="1"/>
              <a:t>Cabelkova</a:t>
            </a:r>
            <a:r>
              <a:rPr lang="cs-CZ" dirty="0"/>
              <a:t> et al 2017)</a:t>
            </a:r>
          </a:p>
        </p:txBody>
      </p:sp>
      <p:sp>
        <p:nvSpPr>
          <p:cNvPr id="3" name="Zástupný symbol pro obsah 2"/>
          <p:cNvSpPr>
            <a:spLocks noGrp="1"/>
          </p:cNvSpPr>
          <p:nvPr>
            <p:ph idx="1"/>
          </p:nvPr>
        </p:nvSpPr>
        <p:spPr/>
        <p:txBody>
          <a:bodyPr>
            <a:normAutofit fontScale="92500" lnSpcReduction="10000"/>
          </a:bodyPr>
          <a:lstStyle/>
          <a:p>
            <a:r>
              <a:rPr lang="en-US" b="1" dirty="0"/>
              <a:t>Abstract</a:t>
            </a:r>
          </a:p>
          <a:p>
            <a:r>
              <a:rPr lang="en-US" dirty="0"/>
              <a:t>Despite new empirical insights on the topic, the role of the universities in regional development is far from clear. Some regions with strong universities manage to benefit from technological spillovers, while others fail to develop strong industry-university connections, which leaves the research potential of the university largely unutilized. </a:t>
            </a:r>
            <a:r>
              <a:rPr lang="en-US" b="1" dirty="0"/>
              <a:t>This paper investigates the role played by universities in the development of industrial clusters in two peripheral regions in Norway and the Czech Republic. In so doing, we contrast between a more and a less successful case scenario shedding light on key contextual factors, including the importance attributed to top-down versus bottom-up approaches</a:t>
            </a:r>
            <a:r>
              <a:rPr lang="en-US" dirty="0"/>
              <a:t>. The paper contributes with new empirical insights on the role of higher education institutions in regional cluster development. </a:t>
            </a:r>
          </a:p>
          <a:p>
            <a:endParaRPr lang="cs-CZ" dirty="0"/>
          </a:p>
        </p:txBody>
      </p:sp>
    </p:spTree>
    <p:extLst>
      <p:ext uri="{BB962C8B-B14F-4D97-AF65-F5344CB8AC3E}">
        <p14:creationId xmlns:p14="http://schemas.microsoft.com/office/powerpoint/2010/main" val="3505592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 v úvodu (</a:t>
            </a:r>
            <a:r>
              <a:rPr lang="cs-CZ" dirty="0" err="1"/>
              <a:t>Cabelkova</a:t>
            </a:r>
            <a:r>
              <a:rPr lang="cs-CZ" dirty="0"/>
              <a:t> et al 2017)</a:t>
            </a:r>
          </a:p>
        </p:txBody>
      </p:sp>
      <p:sp>
        <p:nvSpPr>
          <p:cNvPr id="3" name="Zástupný symbol pro obsah 2"/>
          <p:cNvSpPr>
            <a:spLocks noGrp="1"/>
          </p:cNvSpPr>
          <p:nvPr>
            <p:ph idx="1"/>
          </p:nvPr>
        </p:nvSpPr>
        <p:spPr/>
        <p:txBody>
          <a:bodyPr>
            <a:normAutofit fontScale="92500" lnSpcReduction="10000"/>
          </a:bodyPr>
          <a:lstStyle/>
          <a:p>
            <a:r>
              <a:rPr lang="en-US" b="1" dirty="0"/>
              <a:t>In this paper, we </a:t>
            </a:r>
            <a:r>
              <a:rPr lang="en-US" b="1" dirty="0" err="1"/>
              <a:t>analyse</a:t>
            </a:r>
            <a:r>
              <a:rPr lang="en-US" b="1" dirty="0"/>
              <a:t> two processes of cluster creation and the role played by local HEIs in two regions: the Usti region in the Czech Republic and the </a:t>
            </a:r>
            <a:r>
              <a:rPr lang="en-US" b="1" dirty="0" err="1"/>
              <a:t>Agder</a:t>
            </a:r>
            <a:r>
              <a:rPr lang="en-US" b="1" dirty="0"/>
              <a:t> region in Norway</a:t>
            </a:r>
            <a:r>
              <a:rPr lang="en-US" dirty="0"/>
              <a:t>. Both regions exhibit signs of peripheral regions with original orientation on primary sectors of the economy. Both regions strive to upgrade their existing technological base by developing high-tech clusters. In so doing, they represent the two extremes described by </a:t>
            </a:r>
            <a:r>
              <a:rPr lang="en-US" dirty="0" err="1"/>
              <a:t>Lagendijk</a:t>
            </a:r>
            <a:r>
              <a:rPr lang="en-US" dirty="0"/>
              <a:t> and Charles (1999). The </a:t>
            </a:r>
            <a:r>
              <a:rPr lang="en-US" dirty="0" err="1"/>
              <a:t>Agder</a:t>
            </a:r>
            <a:r>
              <a:rPr lang="en-US" dirty="0"/>
              <a:t> region follows a bottom-up approach focusing on indigenous creation, with cluster development initiated by the initiatives of small local privately-owned firms. In contrast, the Usti region adopts a top-down approach of industry implantation by attracting foreign investors and skilled </a:t>
            </a:r>
            <a:r>
              <a:rPr lang="en-US" dirty="0" err="1"/>
              <a:t>labour</a:t>
            </a:r>
            <a:r>
              <a:rPr lang="en-US" dirty="0"/>
              <a:t> to settle in the newly created Science and Technology Park. </a:t>
            </a:r>
            <a:endParaRPr lang="cs-CZ" dirty="0"/>
          </a:p>
          <a:p>
            <a:endParaRPr lang="cs-CZ" dirty="0"/>
          </a:p>
        </p:txBody>
      </p:sp>
    </p:spTree>
    <p:extLst>
      <p:ext uri="{BB962C8B-B14F-4D97-AF65-F5344CB8AC3E}">
        <p14:creationId xmlns:p14="http://schemas.microsoft.com/office/powerpoint/2010/main" val="744328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 práce</a:t>
            </a:r>
          </a:p>
        </p:txBody>
      </p:sp>
      <p:sp>
        <p:nvSpPr>
          <p:cNvPr id="3" name="Zástupný symbol pro obsah 2"/>
          <p:cNvSpPr>
            <a:spLocks noGrp="1"/>
          </p:cNvSpPr>
          <p:nvPr>
            <p:ph idx="1"/>
          </p:nvPr>
        </p:nvSpPr>
        <p:spPr/>
        <p:txBody>
          <a:bodyPr/>
          <a:lstStyle/>
          <a:p>
            <a:r>
              <a:rPr lang="en-US" dirty="0"/>
              <a:t>A purpose statement announces the purpose, scope, and direction of the paper. It tells the reader what to expect in a paper and what the specific focus will be.</a:t>
            </a:r>
            <a:endParaRPr lang="ru-RU" dirty="0"/>
          </a:p>
          <a:p>
            <a:endParaRPr lang="cs-CZ" dirty="0"/>
          </a:p>
          <a:p>
            <a:r>
              <a:rPr lang="cs-CZ" dirty="0"/>
              <a:t>Cíle práce je ústředním bodem práce, avšak není snadné k jeho finální formulaci dojít</a:t>
            </a:r>
          </a:p>
        </p:txBody>
      </p:sp>
    </p:spTree>
    <p:extLst>
      <p:ext uri="{BB962C8B-B14F-4D97-AF65-F5344CB8AC3E}">
        <p14:creationId xmlns:p14="http://schemas.microsoft.com/office/powerpoint/2010/main" val="3005933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 práce</a:t>
            </a:r>
          </a:p>
        </p:txBody>
      </p:sp>
      <p:sp>
        <p:nvSpPr>
          <p:cNvPr id="3" name="Zástupný symbol pro obsah 2"/>
          <p:cNvSpPr>
            <a:spLocks noGrp="1"/>
          </p:cNvSpPr>
          <p:nvPr>
            <p:ph idx="1"/>
          </p:nvPr>
        </p:nvSpPr>
        <p:spPr/>
        <p:txBody>
          <a:bodyPr/>
          <a:lstStyle/>
          <a:p>
            <a:r>
              <a:rPr lang="en-US" dirty="0"/>
              <a:t>"The purpose of this paper/letter/document is to..."</a:t>
            </a:r>
          </a:p>
          <a:p>
            <a:r>
              <a:rPr lang="en-US" dirty="0"/>
              <a:t>"In this paper, I</a:t>
            </a:r>
            <a:r>
              <a:rPr lang="cs-CZ" dirty="0"/>
              <a:t>/</a:t>
            </a:r>
            <a:r>
              <a:rPr lang="cs-CZ" dirty="0" err="1"/>
              <a:t>we</a:t>
            </a:r>
            <a:r>
              <a:rPr lang="en-US" dirty="0"/>
              <a:t> will describe/explain/review/etc. the..."</a:t>
            </a:r>
          </a:p>
          <a:p>
            <a:r>
              <a:rPr lang="en-US" dirty="0"/>
              <a:t>"This paper will discuss</a:t>
            </a:r>
            <a:r>
              <a:rPr lang="ru-RU" dirty="0"/>
              <a:t>/</a:t>
            </a:r>
            <a:r>
              <a:rPr lang="cs-CZ" dirty="0" err="1"/>
              <a:t>investigate</a:t>
            </a:r>
            <a:r>
              <a:rPr lang="en-US" dirty="0"/>
              <a:t> the..."</a:t>
            </a:r>
          </a:p>
          <a:p>
            <a:r>
              <a:rPr lang="en-US" dirty="0"/>
              <a:t>"The purpose of this paper is twofold: to ___ and</a:t>
            </a:r>
            <a:endParaRPr lang="cs-CZ" dirty="0"/>
          </a:p>
        </p:txBody>
      </p:sp>
    </p:spTree>
    <p:extLst>
      <p:ext uri="{BB962C8B-B14F-4D97-AF65-F5344CB8AC3E}">
        <p14:creationId xmlns:p14="http://schemas.microsoft.com/office/powerpoint/2010/main" val="2271498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 práce</a:t>
            </a:r>
          </a:p>
        </p:txBody>
      </p:sp>
      <p:sp>
        <p:nvSpPr>
          <p:cNvPr id="3" name="Zástupný symbol pro obsah 2"/>
          <p:cNvSpPr>
            <a:spLocks noGrp="1"/>
          </p:cNvSpPr>
          <p:nvPr>
            <p:ph idx="1"/>
          </p:nvPr>
        </p:nvSpPr>
        <p:spPr/>
        <p:txBody>
          <a:bodyPr/>
          <a:lstStyle/>
          <a:p>
            <a:r>
              <a:rPr lang="cs-CZ" dirty="0"/>
              <a:t>Vždycky se musí vejít do tématu práce. </a:t>
            </a:r>
          </a:p>
          <a:p>
            <a:r>
              <a:rPr lang="cs-CZ" dirty="0"/>
              <a:t>Vždycky musíte cíle práce ve své práci splnit!!!</a:t>
            </a:r>
          </a:p>
          <a:p>
            <a:r>
              <a:rPr lang="cs-CZ" dirty="0"/>
              <a:t>Pokud máte cílů více, zformulujte jeden hlavní, nejdůležitější. Ostatní by měly být buď vedlejší (tedy doplňkové), nebo dílčí, tedy takové, pomocí nichž dojdete k tomu hlavnímu.</a:t>
            </a:r>
          </a:p>
          <a:p>
            <a:r>
              <a:rPr lang="cs-CZ" dirty="0"/>
              <a:t>Cíle by měly popisovat, k jakým závěrům chcete dojít a měly by obsahovat nějaký přínos.</a:t>
            </a:r>
          </a:p>
        </p:txBody>
      </p:sp>
    </p:spTree>
    <p:extLst>
      <p:ext uri="{BB962C8B-B14F-4D97-AF65-F5344CB8AC3E}">
        <p14:creationId xmlns:p14="http://schemas.microsoft.com/office/powerpoint/2010/main" val="2210631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Formulace cíle práce</a:t>
            </a:r>
          </a:p>
        </p:txBody>
      </p:sp>
      <p:sp>
        <p:nvSpPr>
          <p:cNvPr id="3" name="Zástupný symbol pro obsah 2"/>
          <p:cNvSpPr>
            <a:spLocks noGrp="1"/>
          </p:cNvSpPr>
          <p:nvPr>
            <p:ph idx="1"/>
          </p:nvPr>
        </p:nvSpPr>
        <p:spPr/>
        <p:txBody>
          <a:bodyPr/>
          <a:lstStyle/>
          <a:p>
            <a:r>
              <a:rPr lang="cs-CZ" dirty="0"/>
              <a:t>Specifické a přesné - ne obecné, široké nebo nejasné</a:t>
            </a:r>
          </a:p>
          <a:p>
            <a:r>
              <a:rPr lang="cs-CZ" dirty="0"/>
              <a:t>Stručně - jedna nebo dvě věty</a:t>
            </a:r>
          </a:p>
          <a:p>
            <a:r>
              <a:rPr lang="cs-CZ" dirty="0"/>
              <a:t>Jazyk je jasný, jednoznačný </a:t>
            </a:r>
          </a:p>
          <a:p>
            <a:r>
              <a:rPr lang="cs-CZ" dirty="0"/>
              <a:t>Zřídka kdy stačí popsat problematiku. Často je zajímavé, co z toho vyplývá.</a:t>
            </a:r>
          </a:p>
          <a:p>
            <a:r>
              <a:rPr lang="cs-CZ" dirty="0"/>
              <a:t>Co nového vaše práce přináší do existujících poznatku?</a:t>
            </a:r>
          </a:p>
        </p:txBody>
      </p:sp>
    </p:spTree>
    <p:extLst>
      <p:ext uri="{BB962C8B-B14F-4D97-AF65-F5344CB8AC3E}">
        <p14:creationId xmlns:p14="http://schemas.microsoft.com/office/powerpoint/2010/main" val="963220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Cíle práce</a:t>
            </a:r>
          </a:p>
        </p:txBody>
      </p:sp>
      <p:sp>
        <p:nvSpPr>
          <p:cNvPr id="3" name="Zástupný symbol pro obsah 2"/>
          <p:cNvSpPr>
            <a:spLocks noGrp="1"/>
          </p:cNvSpPr>
          <p:nvPr>
            <p:ph idx="1"/>
          </p:nvPr>
        </p:nvSpPr>
        <p:spPr/>
        <p:txBody>
          <a:bodyPr>
            <a:normAutofit lnSpcReduction="10000"/>
          </a:bodyPr>
          <a:lstStyle/>
          <a:p>
            <a:r>
              <a:rPr lang="cs-CZ" dirty="0"/>
              <a:t> Cíle práce by měly být formulovány například pomocí následujících sloves: prozkoumat, porovnat, </a:t>
            </a:r>
            <a:r>
              <a:rPr lang="cs-CZ" dirty="0" err="1"/>
              <a:t>explorovat</a:t>
            </a:r>
            <a:r>
              <a:rPr lang="cs-CZ" dirty="0"/>
              <a:t>, analyzovat, srovnat, najít, prokázat apod. </a:t>
            </a:r>
          </a:p>
          <a:p>
            <a:r>
              <a:rPr lang="cs-CZ" dirty="0"/>
              <a:t>Rovněž upozorňujeme, že obecně existují hierarchicky uspořádané základní cíle vědeckého zkoumání (</a:t>
            </a:r>
            <a:r>
              <a:rPr lang="cs-CZ" dirty="0" err="1"/>
              <a:t>Ferjenčík</a:t>
            </a:r>
            <a:r>
              <a:rPr lang="cs-CZ" dirty="0"/>
              <a:t>, 2000), mezi které patří:</a:t>
            </a:r>
          </a:p>
          <a:p>
            <a:pPr lvl="1"/>
            <a:r>
              <a:rPr lang="cs-CZ" dirty="0"/>
              <a:t>Deskripce – popis a orientace v problému.</a:t>
            </a:r>
          </a:p>
          <a:p>
            <a:pPr lvl="1"/>
            <a:r>
              <a:rPr lang="cs-CZ" dirty="0"/>
              <a:t>Klasifikace – rozdělení celku na části a jejich pojmenovávání.</a:t>
            </a:r>
          </a:p>
          <a:p>
            <a:pPr lvl="1"/>
            <a:r>
              <a:rPr lang="cs-CZ" dirty="0"/>
              <a:t>Kategorizace – třídění a hledání nadřazených kategorií.</a:t>
            </a:r>
          </a:p>
          <a:p>
            <a:pPr lvl="1"/>
            <a:r>
              <a:rPr lang="cs-CZ" dirty="0"/>
              <a:t>Predikce – předvídání, kde jde o zkoumání vztahů souvislosti mezi proměnnými.</a:t>
            </a:r>
          </a:p>
          <a:p>
            <a:pPr lvl="1"/>
            <a:r>
              <a:rPr lang="cs-CZ" dirty="0"/>
              <a:t>Explanace – vysvětlení jevu, kde jde o prokázání kauzálních souvislostí. </a:t>
            </a:r>
          </a:p>
        </p:txBody>
      </p:sp>
    </p:spTree>
    <p:extLst>
      <p:ext uri="{BB962C8B-B14F-4D97-AF65-F5344CB8AC3E}">
        <p14:creationId xmlns:p14="http://schemas.microsoft.com/office/powerpoint/2010/main" val="249902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Formulace cíle práce</a:t>
            </a:r>
          </a:p>
        </p:txBody>
      </p:sp>
      <p:sp>
        <p:nvSpPr>
          <p:cNvPr id="3" name="Zástupný symbol pro obsah 2"/>
          <p:cNvSpPr>
            <a:spLocks noGrp="1"/>
          </p:cNvSpPr>
          <p:nvPr>
            <p:ph idx="1"/>
          </p:nvPr>
        </p:nvSpPr>
        <p:spPr/>
        <p:txBody>
          <a:bodyPr/>
          <a:lstStyle/>
          <a:p>
            <a:r>
              <a:rPr lang="en-US" dirty="0"/>
              <a:t>In this paper, I argue that …</a:t>
            </a:r>
          </a:p>
          <a:p>
            <a:r>
              <a:rPr lang="en-US" dirty="0"/>
              <a:t>This paper attempts to show that …</a:t>
            </a:r>
          </a:p>
          <a:p>
            <a:r>
              <a:rPr lang="en-US" dirty="0"/>
              <a:t>The central thesis of this paper is that …</a:t>
            </a:r>
          </a:p>
          <a:p>
            <a:r>
              <a:rPr lang="en-US" dirty="0"/>
              <a:t>In the pages that follow, it will be argued that …</a:t>
            </a:r>
          </a:p>
          <a:p>
            <a:r>
              <a:rPr lang="en-US" dirty="0"/>
              <a:t>In this essay, I attempt to defend the view that …</a:t>
            </a:r>
          </a:p>
          <a:p>
            <a:r>
              <a:rPr lang="en-US" dirty="0"/>
              <a:t>The aim of this essay is to explore the relationship between …</a:t>
            </a:r>
          </a:p>
          <a:p>
            <a:r>
              <a:rPr lang="en-US" dirty="0"/>
              <a:t>The purpose of this paper is to review recent research into the …</a:t>
            </a:r>
            <a:endParaRPr lang="cs-CZ" dirty="0"/>
          </a:p>
          <a:p>
            <a:r>
              <a:rPr lang="cs-CZ" sz="1600" dirty="0"/>
              <a:t>Source http://www.phrasebank.manchester.ac.uk/introducing-work/</a:t>
            </a:r>
          </a:p>
        </p:txBody>
      </p:sp>
    </p:spTree>
    <p:extLst>
      <p:ext uri="{BB962C8B-B14F-4D97-AF65-F5344CB8AC3E}">
        <p14:creationId xmlns:p14="http://schemas.microsoft.com/office/powerpoint/2010/main" val="4228440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Formulace cíle práce:</a:t>
            </a:r>
            <a:br>
              <a:rPr lang="cs-CZ" dirty="0"/>
            </a:br>
            <a:r>
              <a:rPr lang="en-US" dirty="0"/>
              <a:t>This paper</a:t>
            </a:r>
            <a:endParaRPr lang="cs-CZ" dirty="0"/>
          </a:p>
        </p:txBody>
      </p:sp>
      <p:sp>
        <p:nvSpPr>
          <p:cNvPr id="3" name="Zástupný symbol pro obsah 2"/>
          <p:cNvSpPr>
            <a:spLocks noGrp="1"/>
          </p:cNvSpPr>
          <p:nvPr>
            <p:ph sz="half" idx="1"/>
          </p:nvPr>
        </p:nvSpPr>
        <p:spPr/>
        <p:txBody>
          <a:bodyPr>
            <a:normAutofit fontScale="77500" lnSpcReduction="20000"/>
          </a:bodyPr>
          <a:lstStyle/>
          <a:p>
            <a:r>
              <a:rPr lang="en-US" dirty="0"/>
              <a:t>argues that …</a:t>
            </a:r>
          </a:p>
          <a:p>
            <a:r>
              <a:rPr lang="en-US" dirty="0"/>
              <a:t>gives an account of …</a:t>
            </a:r>
          </a:p>
          <a:p>
            <a:r>
              <a:rPr lang="en-US" dirty="0"/>
              <a:t>discusses the case of …</a:t>
            </a:r>
          </a:p>
          <a:p>
            <a:r>
              <a:rPr lang="en-US" dirty="0"/>
              <a:t>analyses the impact of …</a:t>
            </a:r>
          </a:p>
          <a:p>
            <a:r>
              <a:rPr lang="en-US" dirty="0"/>
              <a:t>attempts to show that …</a:t>
            </a:r>
          </a:p>
          <a:p>
            <a:r>
              <a:rPr lang="en-US" dirty="0"/>
              <a:t>contests the claim that …</a:t>
            </a:r>
          </a:p>
          <a:p>
            <a:r>
              <a:rPr lang="en-US" dirty="0"/>
              <a:t>provides an overview of …</a:t>
            </a:r>
          </a:p>
          <a:p>
            <a:r>
              <a:rPr lang="en-US" dirty="0"/>
              <a:t>reviews the evidence for …</a:t>
            </a:r>
          </a:p>
          <a:p>
            <a:r>
              <a:rPr lang="en-US" dirty="0"/>
              <a:t>reports on a study which …</a:t>
            </a:r>
            <a:endParaRPr lang="cs-CZ" dirty="0"/>
          </a:p>
          <a:p>
            <a:r>
              <a:rPr lang="en-US" dirty="0"/>
              <a:t>traces the development of …</a:t>
            </a:r>
          </a:p>
          <a:p>
            <a:r>
              <a:rPr lang="en-US" dirty="0"/>
              <a:t>explores the ways in which …</a:t>
            </a:r>
          </a:p>
          <a:p>
            <a:endParaRPr lang="en-US" dirty="0"/>
          </a:p>
        </p:txBody>
      </p:sp>
      <p:sp>
        <p:nvSpPr>
          <p:cNvPr id="4" name="Zástupný symbol pro obsah 3"/>
          <p:cNvSpPr>
            <a:spLocks noGrp="1"/>
          </p:cNvSpPr>
          <p:nvPr>
            <p:ph sz="half" idx="2"/>
          </p:nvPr>
        </p:nvSpPr>
        <p:spPr/>
        <p:txBody>
          <a:bodyPr>
            <a:normAutofit fontScale="77500" lnSpcReduction="20000"/>
          </a:bodyPr>
          <a:lstStyle/>
          <a:p>
            <a:r>
              <a:rPr lang="en-US" dirty="0"/>
              <a:t>assesses the significance of …</a:t>
            </a:r>
          </a:p>
          <a:p>
            <a:r>
              <a:rPr lang="en-US" dirty="0"/>
              <a:t>highlights the importance of …</a:t>
            </a:r>
          </a:p>
          <a:p>
            <a:r>
              <a:rPr lang="en-US" dirty="0"/>
              <a:t>considers the implications of …</a:t>
            </a:r>
          </a:p>
          <a:p>
            <a:r>
              <a:rPr lang="en-US" dirty="0"/>
              <a:t>critically examines the view that …</a:t>
            </a:r>
          </a:p>
          <a:p>
            <a:r>
              <a:rPr lang="en-US" dirty="0"/>
              <a:t>proposes a new methodology for …</a:t>
            </a:r>
          </a:p>
          <a:p>
            <a:r>
              <a:rPr lang="en-US" dirty="0"/>
              <a:t>examines the relationship between …</a:t>
            </a:r>
          </a:p>
          <a:p>
            <a:r>
              <a:rPr lang="en-US" dirty="0"/>
              <a:t>compares the different ways in which …</a:t>
            </a:r>
          </a:p>
          <a:p>
            <a:r>
              <a:rPr lang="en-US" dirty="0"/>
              <a:t>investigates the factors that determine …</a:t>
            </a:r>
          </a:p>
          <a:p>
            <a:r>
              <a:rPr lang="en-US" dirty="0"/>
              <a:t>describes the design and implementation of …</a:t>
            </a:r>
            <a:endParaRPr lang="cs-CZ" dirty="0"/>
          </a:p>
          <a:p>
            <a:r>
              <a:rPr lang="cs-CZ" sz="1500" dirty="0"/>
              <a:t>Source http://www.phrasebank.manchester.ac.uk/introducing-work/</a:t>
            </a:r>
          </a:p>
          <a:p>
            <a:endParaRPr lang="cs-CZ" dirty="0"/>
          </a:p>
          <a:p>
            <a:endParaRPr lang="cs-CZ" dirty="0"/>
          </a:p>
        </p:txBody>
      </p:sp>
    </p:spTree>
    <p:extLst>
      <p:ext uri="{BB962C8B-B14F-4D97-AF65-F5344CB8AC3E}">
        <p14:creationId xmlns:p14="http://schemas.microsoft.com/office/powerpoint/2010/main" val="3128936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Specifické cíle práce</a:t>
            </a:r>
          </a:p>
        </p:txBody>
      </p:sp>
      <p:sp>
        <p:nvSpPr>
          <p:cNvPr id="3" name="Zástupný symbol pro obsah 2"/>
          <p:cNvSpPr>
            <a:spLocks noGrp="1"/>
          </p:cNvSpPr>
          <p:nvPr>
            <p:ph sz="half" idx="1"/>
          </p:nvPr>
        </p:nvSpPr>
        <p:spPr>
          <a:xfrm>
            <a:off x="716692" y="1825625"/>
            <a:ext cx="5303108" cy="4351338"/>
          </a:xfrm>
        </p:spPr>
        <p:txBody>
          <a:bodyPr>
            <a:noAutofit/>
          </a:bodyPr>
          <a:lstStyle/>
          <a:p>
            <a:r>
              <a:rPr lang="en-US" sz="1400" dirty="0"/>
              <a:t>The specific objective of this study was to …</a:t>
            </a:r>
          </a:p>
          <a:p>
            <a:r>
              <a:rPr lang="en-US" sz="1400" dirty="0"/>
              <a:t>An objective of this study was to investigate …</a:t>
            </a:r>
          </a:p>
          <a:p>
            <a:r>
              <a:rPr lang="en-US" sz="1400" dirty="0"/>
              <a:t>This thesis will examine the way in which the …</a:t>
            </a:r>
          </a:p>
          <a:p>
            <a:r>
              <a:rPr lang="en-US" sz="1400" dirty="0"/>
              <a:t>This study set out to investigate the usefulness of …</a:t>
            </a:r>
          </a:p>
          <a:p>
            <a:r>
              <a:rPr lang="en-US" sz="1400" dirty="0"/>
              <a:t>This dissertation seeks to explain the development of …</a:t>
            </a:r>
          </a:p>
          <a:p>
            <a:r>
              <a:rPr lang="en-US" sz="1400" dirty="0"/>
              <a:t>This case study seeks to examine the changing nature of …</a:t>
            </a:r>
          </a:p>
          <a:p>
            <a:r>
              <a:rPr lang="en-US" sz="1400" dirty="0"/>
              <a:t>The objectives of this research are to determine whether …</a:t>
            </a:r>
          </a:p>
          <a:p>
            <a:r>
              <a:rPr lang="en-US" sz="1400" dirty="0"/>
              <a:t>This prospective study was designed to investigate the use of …</a:t>
            </a:r>
          </a:p>
          <a:p>
            <a:r>
              <a:rPr lang="en-US" sz="1400" dirty="0"/>
              <a:t>This research examines the emerging role of X in the context of …</a:t>
            </a:r>
          </a:p>
          <a:p>
            <a:r>
              <a:rPr lang="en-US" sz="1400" dirty="0"/>
              <a:t>This study systematically reviews the data for…, aiming to provide …</a:t>
            </a:r>
            <a:endParaRPr lang="cs-CZ" sz="1400" dirty="0"/>
          </a:p>
          <a:p>
            <a:r>
              <a:rPr lang="en-US" sz="1400" dirty="0"/>
              <a:t>Drawing upon two strands of research into X, this study attempts to …</a:t>
            </a:r>
          </a:p>
          <a:p>
            <a:endParaRPr lang="en-US" sz="1400" dirty="0"/>
          </a:p>
        </p:txBody>
      </p:sp>
      <p:sp>
        <p:nvSpPr>
          <p:cNvPr id="4" name="Zástupný symbol pro obsah 3"/>
          <p:cNvSpPr>
            <a:spLocks noGrp="1"/>
          </p:cNvSpPr>
          <p:nvPr>
            <p:ph sz="half" idx="2"/>
          </p:nvPr>
        </p:nvSpPr>
        <p:spPr>
          <a:xfrm>
            <a:off x="5923005" y="1825625"/>
            <a:ext cx="5430795" cy="4351338"/>
          </a:xfrm>
        </p:spPr>
        <p:txBody>
          <a:bodyPr>
            <a:normAutofit fontScale="85000" lnSpcReduction="20000"/>
          </a:bodyPr>
          <a:lstStyle/>
          <a:p>
            <a:r>
              <a:rPr lang="en-US" sz="1800" dirty="0"/>
              <a:t>This thesis intends to determine the extent to which … and whether …</a:t>
            </a:r>
          </a:p>
          <a:p>
            <a:r>
              <a:rPr lang="en-US" sz="1800" dirty="0"/>
              <a:t>This dissertation aims to unravel some of the mysteries surrounding …</a:t>
            </a:r>
          </a:p>
          <a:p>
            <a:r>
              <a:rPr lang="en-US" sz="1800" dirty="0"/>
              <a:t>This study therefore set out to assess the effect of X …, and the effect of …</a:t>
            </a:r>
          </a:p>
          <a:p>
            <a:r>
              <a:rPr lang="en-US" sz="1800" dirty="0"/>
              <a:t>The main aim of this study is to investigate the differences between X and Y.</a:t>
            </a:r>
          </a:p>
          <a:p>
            <a:r>
              <a:rPr lang="en-US" sz="1800" dirty="0"/>
              <a:t>Part of the aim of this project is to develop software that is compatible with …</a:t>
            </a:r>
          </a:p>
          <a:p>
            <a:r>
              <a:rPr lang="en-US" sz="1800" dirty="0"/>
              <a:t>There are two primary aims of this study: 1. To investigate … 2. To ascertain …</a:t>
            </a:r>
          </a:p>
          <a:p>
            <a:r>
              <a:rPr lang="en-US" sz="1800" dirty="0"/>
              <a:t>This study seeks to obtain data which will help to address these research gaps.</a:t>
            </a:r>
          </a:p>
          <a:p>
            <a:r>
              <a:rPr lang="en-US" sz="1800" dirty="0"/>
              <a:t>One purpose of this study was to assess the extent to which these factors were …</a:t>
            </a:r>
          </a:p>
          <a:p>
            <a:r>
              <a:rPr lang="en-US" sz="1800" dirty="0"/>
              <a:t>The purpose of this investigation is to explore the relationship between X and Y.</a:t>
            </a:r>
            <a:endParaRPr lang="cs-CZ" sz="1800" dirty="0"/>
          </a:p>
          <a:p>
            <a:r>
              <a:rPr lang="cs-CZ" sz="1300" dirty="0"/>
              <a:t>Source http://www.phrasebank.manchester.ac.uk/introducing-work/</a:t>
            </a:r>
          </a:p>
          <a:p>
            <a:endParaRPr lang="cs-CZ" dirty="0"/>
          </a:p>
        </p:txBody>
      </p:sp>
    </p:spTree>
    <p:extLst>
      <p:ext uri="{BB962C8B-B14F-4D97-AF65-F5344CB8AC3E}">
        <p14:creationId xmlns:p14="http://schemas.microsoft.com/office/powerpoint/2010/main" val="167659388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1587</Words>
  <Application>Microsoft Office PowerPoint</Application>
  <PresentationFormat>Širokoúhlá obrazovka</PresentationFormat>
  <Paragraphs>112</Paragraphs>
  <Slides>15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Calibri</vt:lpstr>
      <vt:lpstr>Calibri Light</vt:lpstr>
      <vt:lpstr>Motiv Office</vt:lpstr>
      <vt:lpstr>Cíl práce</vt:lpstr>
      <vt:lpstr>Cíl práce</vt:lpstr>
      <vt:lpstr>Cíl práce</vt:lpstr>
      <vt:lpstr>Cíl práce</vt:lpstr>
      <vt:lpstr>Formulace cíle práce</vt:lpstr>
      <vt:lpstr>Cíle práce</vt:lpstr>
      <vt:lpstr>Formulace cíle práce</vt:lpstr>
      <vt:lpstr>Formulace cíle práce: This paper</vt:lpstr>
      <vt:lpstr>Specifické cíle práce</vt:lpstr>
      <vt:lpstr>Cíl práce může obsahovat</vt:lpstr>
      <vt:lpstr> Příklady jak NEpsat cíl práce</vt:lpstr>
      <vt:lpstr>Příklady zdařilých  cílů práce</vt:lpstr>
      <vt:lpstr>Cíle by se měly objevit </vt:lpstr>
      <vt:lpstr>Cíl v abstraktu, přiklad (Cabelkova et al 2017)</vt:lpstr>
      <vt:lpstr>Cíl v úvodu (Cabelkova et al 2017)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Cíl práce</dc:title>
  <dc:creator>Inna Čábelková</dc:creator>
  <cp:lastModifiedBy>Čábelková Inna</cp:lastModifiedBy>
  <cp:revision>12</cp:revision>
  <dcterms:created xsi:type="dcterms:W3CDTF">2018-02-22T12:55:04Z</dcterms:created>
  <dcterms:modified xsi:type="dcterms:W3CDTF">2021-02-24T15:54:24Z</dcterms:modified>
</cp:coreProperties>
</file>