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2" r:id="rId7"/>
    <p:sldId id="262" r:id="rId8"/>
    <p:sldId id="263" r:id="rId9"/>
    <p:sldId id="264" r:id="rId10"/>
    <p:sldId id="265" r:id="rId11"/>
    <p:sldId id="266" r:id="rId12"/>
    <p:sldId id="273" r:id="rId13"/>
    <p:sldId id="267" r:id="rId14"/>
    <p:sldId id="27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749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445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913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269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89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30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964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505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39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28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2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1415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17552-8D77-4D95-8E1F-13677DC2F0DE}" type="datetimeFigureOut">
              <a:rPr lang="cs-CZ" smtClean="0"/>
              <a:t>31.01.2021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2CF0F-D9B9-4F7D-9C87-38A34A672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208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QOAZOZwP54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z/url?sa=i&amp;rct=j&amp;q=&amp;esrc=s&amp;source=images&amp;cd=&amp;cad=rja&amp;uact=8&amp;docid=xm9KxkWo8CQ4JM&amp;tbnid=iSVbyHm3id8jhM:&amp;ved=0CAUQjRw&amp;url=http://www.e-safetyshop.eu/product.asp?P_ID%3D173&amp;ei=I47DU5WCCY6rPK6egLgF&amp;bvm=bv.70810081,d.bGE&amp;psig=AFQjCNHkuqSeHl7mWY1hoP8L0Rk7nIvQxA&amp;ust=1405411220570136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qYIWuOxtGY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180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8000" b="1"/>
              <a:t>HEAD INJURIES</a:t>
            </a:r>
          </a:p>
        </p:txBody>
      </p:sp>
    </p:spTree>
    <p:extLst>
      <p:ext uri="{BB962C8B-B14F-4D97-AF65-F5344CB8AC3E}">
        <p14:creationId xmlns:p14="http://schemas.microsoft.com/office/powerpoint/2010/main" val="3061308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0832" y="371797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cs-CZ" b="1"/>
              <a:t>SIGNS AND SYMPTOMS</a:t>
            </a:r>
          </a:p>
          <a:p>
            <a:pPr marL="0" indent="0">
              <a:buNone/>
            </a:pPr>
            <a:endParaRPr lang="cs-CZ" sz="2200" b="1"/>
          </a:p>
          <a:p>
            <a:pPr>
              <a:spcBef>
                <a:spcPts val="0"/>
              </a:spcBef>
            </a:pPr>
            <a:r>
              <a:rPr lang="cs-CZ" sz="2200"/>
              <a:t>unusual position of neck or body</a:t>
            </a:r>
          </a:p>
          <a:p>
            <a:pPr>
              <a:spcBef>
                <a:spcPts val="0"/>
              </a:spcBef>
            </a:pPr>
            <a:r>
              <a:rPr lang="cs-CZ" sz="2200"/>
              <a:t>neck or back pain </a:t>
            </a:r>
          </a:p>
          <a:p>
            <a:pPr>
              <a:spcBef>
                <a:spcPts val="0"/>
              </a:spcBef>
            </a:pPr>
            <a:r>
              <a:rPr lang="cs-CZ" sz="2200"/>
              <a:t>bruise</a:t>
            </a:r>
          </a:p>
          <a:p>
            <a:pPr>
              <a:spcBef>
                <a:spcPts val="0"/>
              </a:spcBef>
            </a:pPr>
            <a:r>
              <a:rPr lang="cs-CZ" sz="2200" b="1"/>
              <a:t>loss of movement</a:t>
            </a:r>
            <a:endParaRPr lang="cs-CZ" sz="2200"/>
          </a:p>
          <a:p>
            <a:pPr>
              <a:spcBef>
                <a:spcPts val="0"/>
              </a:spcBef>
            </a:pPr>
            <a:r>
              <a:rPr lang="cs-CZ" sz="2200" b="1"/>
              <a:t>loss of sensation</a:t>
            </a:r>
            <a:r>
              <a:rPr lang="cs-CZ" sz="2200"/>
              <a:t>, abnornal sensation</a:t>
            </a:r>
          </a:p>
          <a:p>
            <a:pPr>
              <a:spcBef>
                <a:spcPts val="0"/>
              </a:spcBef>
            </a:pPr>
            <a:r>
              <a:rPr lang="cs-CZ" sz="2200"/>
              <a:t>loss of bladder, bowel control</a:t>
            </a:r>
          </a:p>
          <a:p>
            <a:pPr>
              <a:spcBef>
                <a:spcPts val="0"/>
              </a:spcBef>
            </a:pPr>
            <a:r>
              <a:rPr lang="cs-CZ" sz="2200"/>
              <a:t>breathing difficulties</a:t>
            </a:r>
          </a:p>
          <a:p>
            <a:pPr>
              <a:spcBef>
                <a:spcPts val="0"/>
              </a:spcBef>
            </a:pPr>
            <a:endParaRPr lang="cs-CZ" sz="2200"/>
          </a:p>
          <a:p>
            <a:pPr marL="0" indent="0">
              <a:spcBef>
                <a:spcPts val="0"/>
              </a:spcBef>
              <a:buNone/>
            </a:pPr>
            <a:r>
              <a:rPr lang="cs-CZ" sz="2200"/>
              <a:t>The injury of upper cervical spine can result in respiratory arrest.</a:t>
            </a:r>
          </a:p>
        </p:txBody>
      </p:sp>
    </p:spTree>
    <p:extLst>
      <p:ext uri="{BB962C8B-B14F-4D97-AF65-F5344CB8AC3E}">
        <p14:creationId xmlns:p14="http://schemas.microsoft.com/office/powerpoint/2010/main" val="2727210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cs-CZ" b="1"/>
              <a:t>FIRST AID</a:t>
            </a:r>
          </a:p>
          <a:p>
            <a:pPr marL="0" indent="0">
              <a:buNone/>
            </a:pPr>
            <a:endParaRPr lang="cs-CZ" sz="2200" b="1"/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never move the person unless it is absolutely necessary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hold the head in initial position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if unconscious - check for breathing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if unconscious but breathing - open airways (gently)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if unconscious but not breathing - </a:t>
            </a:r>
            <a:r>
              <a:rPr lang="cs-CZ" sz="2200" b="1">
                <a:solidFill>
                  <a:srgbClr val="FF0000"/>
                </a:solidFill>
              </a:rPr>
              <a:t>start CPR</a:t>
            </a:r>
          </a:p>
          <a:p>
            <a:pPr marL="0" indent="0">
              <a:spcBef>
                <a:spcPts val="0"/>
              </a:spcBef>
              <a:buNone/>
            </a:pPr>
            <a:endParaRPr lang="cs-CZ" sz="2200" b="1"/>
          </a:p>
          <a:p>
            <a:pPr marL="0" indent="0">
              <a:spcBef>
                <a:spcPts val="0"/>
              </a:spcBef>
              <a:buNone/>
            </a:pPr>
            <a:r>
              <a:rPr lang="cs-CZ" sz="2200"/>
              <a:t>Roll the person with help of other people.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/>
              <a:t>Keep his head, neck and back in line.</a:t>
            </a:r>
          </a:p>
        </p:txBody>
      </p:sp>
      <p:pic>
        <p:nvPicPr>
          <p:cNvPr id="4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88640"/>
            <a:ext cx="1368152" cy="1368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466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286000" y="3105835"/>
            <a:ext cx="5094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>
                <a:hlinkClick r:id="rId2"/>
              </a:rPr>
              <a:t>https://www.youtube.com/watch?v=rQOAZOZwP54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04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cs-CZ" b="1">
                <a:solidFill>
                  <a:srgbClr val="FF0000"/>
                </a:solidFill>
              </a:rPr>
              <a:t>2015 FIRST AID GUIDELINES</a:t>
            </a:r>
          </a:p>
          <a:p>
            <a:pPr marL="0" indent="0">
              <a:buNone/>
            </a:pPr>
            <a:r>
              <a:rPr lang="cs-CZ" b="1"/>
              <a:t>SPINAL MOTION RESTRICTION</a:t>
            </a:r>
          </a:p>
          <a:p>
            <a:pPr marL="0" indent="0">
              <a:buNone/>
            </a:pPr>
            <a:endParaRPr lang="cs-CZ" sz="2200" b="1"/>
          </a:p>
          <a:p>
            <a:pPr>
              <a:buFont typeface="Wingdings" panose="05000000000000000000" pitchFamily="2" charset="2"/>
              <a:buChar char="Ø"/>
            </a:pPr>
            <a:r>
              <a:rPr lang="cs-CZ" sz="2200"/>
              <a:t>The routine application of a cervical collar by a first aid provider is not recomended.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200"/>
              <a:t>In suspected cervical spine injury, manually support the head in position limiting angular movement until professional healthcare is available.</a:t>
            </a:r>
          </a:p>
        </p:txBody>
      </p:sp>
    </p:spTree>
    <p:extLst>
      <p:ext uri="{BB962C8B-B14F-4D97-AF65-F5344CB8AC3E}">
        <p14:creationId xmlns:p14="http://schemas.microsoft.com/office/powerpoint/2010/main" val="4078608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842493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/>
              <a:t>HAINES POSITION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acronym for High Arm In Endangered Spine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modified recovery position</a:t>
            </a:r>
          </a:p>
          <a:p>
            <a:r>
              <a:rPr lang="cs-CZ" sz="2200" b="1" i="1">
                <a:solidFill>
                  <a:srgbClr val="0070C0"/>
                </a:solidFill>
              </a:rPr>
              <a:t>- better alternative for unconscious, suspected spinal injury individuals</a:t>
            </a:r>
          </a:p>
          <a:p>
            <a:pPr marL="342900" indent="-342900">
              <a:buFontTx/>
              <a:buChar char="-"/>
            </a:pPr>
            <a:endParaRPr lang="cs-CZ" sz="2200" i="1">
              <a:solidFill>
                <a:srgbClr val="0070C0"/>
              </a:solidFill>
            </a:endParaRPr>
          </a:p>
          <a:p>
            <a:pPr marL="514350" indent="-514350">
              <a:buAutoNum type="arabicPlain" startAt="2015"/>
            </a:pPr>
            <a:r>
              <a:rPr lang="cs-CZ" sz="3200" b="1">
                <a:solidFill>
                  <a:srgbClr val="FF0000"/>
                </a:solidFill>
              </a:rPr>
              <a:t>  FIRST AID GUIDELINES</a:t>
            </a:r>
          </a:p>
          <a:p>
            <a:endParaRPr lang="cs-CZ" sz="1000" b="1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/>
              <a:t>In certain situations such as trauma, it may not be appropriate to move the individual into a recovery position.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cs-CZ" sz="2200"/>
              <a:t>The Haines position has been reported to reduce the likelihood of causing cervical spinal injury compared with other side-lying positions. However, this has not been prooved. </a:t>
            </a:r>
          </a:p>
        </p:txBody>
      </p:sp>
    </p:spTree>
    <p:extLst>
      <p:ext uri="{BB962C8B-B14F-4D97-AF65-F5344CB8AC3E}">
        <p14:creationId xmlns:p14="http://schemas.microsoft.com/office/powerpoint/2010/main" val="415277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6632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/>
              <a:t>HEAD INJURY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 b="1" i="1">
                <a:solidFill>
                  <a:srgbClr val="0070C0"/>
                </a:solidFill>
              </a:rPr>
              <a:t>- injury of scalp, skull and brain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 b="1" i="1">
                <a:solidFill>
                  <a:srgbClr val="0070C0"/>
                </a:solidFill>
              </a:rPr>
              <a:t>- may be dangerous, because brain could be damaged</a:t>
            </a:r>
          </a:p>
          <a:p>
            <a:pPr marL="0" indent="0">
              <a:spcBef>
                <a:spcPts val="0"/>
              </a:spcBef>
              <a:buNone/>
            </a:pPr>
            <a:endParaRPr lang="cs-CZ" sz="1000" b="1" i="1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200" b="1"/>
              <a:t>Types: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2200"/>
              <a:t>Skin and other soft tissue injuries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2200"/>
              <a:t>Eye, ear and nose injuries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2200"/>
              <a:t>Temporo-mandibular joint and mouth injuries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2200"/>
              <a:t>Skull fractures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2200"/>
              <a:t>Brain injuries</a:t>
            </a:r>
          </a:p>
          <a:p>
            <a:pPr marL="0" indent="0">
              <a:spcBef>
                <a:spcPts val="0"/>
              </a:spcBef>
              <a:buNone/>
            </a:pPr>
            <a:endParaRPr lang="cs-CZ" sz="800" b="1"/>
          </a:p>
          <a:p>
            <a:pPr marL="0" indent="0">
              <a:spcBef>
                <a:spcPts val="0"/>
              </a:spcBef>
              <a:buNone/>
            </a:pPr>
            <a:r>
              <a:rPr lang="cs-CZ" sz="2200" b="1"/>
              <a:t>Remember!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/>
              <a:t>Head injury may be combined with spine injury.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/>
              <a:t>Symptoms can occur right away or develop slowly over several hours, days, months.</a:t>
            </a:r>
          </a:p>
          <a:p>
            <a:pPr marL="0" indent="0">
              <a:spcBef>
                <a:spcPts val="0"/>
              </a:spcBef>
              <a:buNone/>
            </a:pPr>
            <a:endParaRPr lang="cs-CZ" sz="2200"/>
          </a:p>
          <a:p>
            <a:pPr marL="0" indent="0">
              <a:spcBef>
                <a:spcPts val="0"/>
              </a:spcBef>
              <a:buNone/>
            </a:pPr>
            <a:endParaRPr lang="cs-CZ" sz="2200"/>
          </a:p>
        </p:txBody>
      </p:sp>
    </p:spTree>
    <p:extLst>
      <p:ext uri="{BB962C8B-B14F-4D97-AF65-F5344CB8AC3E}">
        <p14:creationId xmlns:p14="http://schemas.microsoft.com/office/powerpoint/2010/main" val="425979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cs-CZ" b="1"/>
              <a:t>SIGNS AND SYMPTOMS:</a:t>
            </a:r>
          </a:p>
          <a:p>
            <a:pPr marL="0" indent="0">
              <a:buNone/>
            </a:pPr>
            <a:endParaRPr lang="cs-CZ" sz="1400" b="1"/>
          </a:p>
          <a:p>
            <a:pPr>
              <a:spcBef>
                <a:spcPts val="0"/>
              </a:spcBef>
            </a:pPr>
            <a:r>
              <a:rPr lang="cs-CZ" sz="2200"/>
              <a:t>pain</a:t>
            </a:r>
          </a:p>
          <a:p>
            <a:pPr>
              <a:spcBef>
                <a:spcPts val="0"/>
              </a:spcBef>
            </a:pPr>
            <a:r>
              <a:rPr lang="cs-CZ" sz="2200"/>
              <a:t>bruise, open wound, bleeding</a:t>
            </a:r>
          </a:p>
          <a:p>
            <a:pPr>
              <a:spcBef>
                <a:spcPts val="0"/>
              </a:spcBef>
            </a:pPr>
            <a:r>
              <a:rPr lang="cs-CZ" sz="2200"/>
              <a:t>deformity of the skull</a:t>
            </a:r>
          </a:p>
          <a:p>
            <a:pPr>
              <a:spcBef>
                <a:spcPts val="0"/>
              </a:spcBef>
            </a:pPr>
            <a:r>
              <a:rPr lang="cs-CZ" sz="2200" b="1"/>
              <a:t>blood or watery fluid from ear or nose (cerebrospinal fluid)</a:t>
            </a:r>
          </a:p>
          <a:p>
            <a:pPr>
              <a:spcBef>
                <a:spcPts val="0"/>
              </a:spcBef>
            </a:pPr>
            <a:r>
              <a:rPr lang="cs-CZ" sz="2200"/>
              <a:t>discoloration (bruising) around the eyes</a:t>
            </a:r>
          </a:p>
          <a:p>
            <a:pPr>
              <a:spcBef>
                <a:spcPts val="0"/>
              </a:spcBef>
            </a:pPr>
            <a:r>
              <a:rPr lang="cs-CZ" sz="2200"/>
              <a:t>headache</a:t>
            </a:r>
          </a:p>
          <a:p>
            <a:pPr>
              <a:spcBef>
                <a:spcPts val="0"/>
              </a:spcBef>
            </a:pPr>
            <a:r>
              <a:rPr lang="cs-CZ" sz="2200" b="1"/>
              <a:t>nausea, vomiting</a:t>
            </a:r>
          </a:p>
          <a:p>
            <a:pPr>
              <a:spcBef>
                <a:spcPts val="0"/>
              </a:spcBef>
            </a:pPr>
            <a:r>
              <a:rPr lang="cs-CZ" sz="2200"/>
              <a:t>dizziness</a:t>
            </a:r>
          </a:p>
          <a:p>
            <a:pPr>
              <a:spcBef>
                <a:spcPts val="0"/>
              </a:spcBef>
            </a:pPr>
            <a:r>
              <a:rPr lang="cs-CZ" sz="2200" b="1"/>
              <a:t>confusion, disorientation</a:t>
            </a:r>
          </a:p>
          <a:p>
            <a:pPr>
              <a:spcBef>
                <a:spcPts val="0"/>
              </a:spcBef>
            </a:pPr>
            <a:r>
              <a:rPr lang="cs-CZ" sz="2200"/>
              <a:t>somnolence</a:t>
            </a:r>
          </a:p>
          <a:p>
            <a:pPr>
              <a:spcBef>
                <a:spcPts val="0"/>
              </a:spcBef>
            </a:pPr>
            <a:r>
              <a:rPr lang="cs-CZ" sz="2200" b="1"/>
              <a:t>unconsciousness</a:t>
            </a:r>
          </a:p>
          <a:p>
            <a:pPr>
              <a:spcBef>
                <a:spcPts val="0"/>
              </a:spcBef>
            </a:pPr>
            <a:r>
              <a:rPr lang="cs-CZ" sz="2200" b="1"/>
              <a:t>loss of memory (amnesia)</a:t>
            </a:r>
          </a:p>
          <a:p>
            <a:pPr>
              <a:spcBef>
                <a:spcPts val="0"/>
              </a:spcBef>
            </a:pPr>
            <a:r>
              <a:rPr lang="cs-CZ" sz="2200"/>
              <a:t>other neurological symptoms</a:t>
            </a:r>
          </a:p>
          <a:p>
            <a:pPr marL="0" indent="0">
              <a:buNone/>
            </a:pPr>
            <a:endParaRPr lang="cs-CZ" sz="2200"/>
          </a:p>
        </p:txBody>
      </p:sp>
    </p:spTree>
    <p:extLst>
      <p:ext uri="{BB962C8B-B14F-4D97-AF65-F5344CB8AC3E}">
        <p14:creationId xmlns:p14="http://schemas.microsoft.com/office/powerpoint/2010/main" val="1572620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216024"/>
            <a:ext cx="8229600" cy="6813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/>
              <a:t>CONCUSSION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 b="1" i="1">
                <a:solidFill>
                  <a:srgbClr val="0070C0"/>
                </a:solidFill>
              </a:rPr>
              <a:t>- mild traumatic brain injury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 b="1" i="1">
                <a:solidFill>
                  <a:srgbClr val="0070C0"/>
                </a:solidFill>
              </a:rPr>
              <a:t>- caused by violent jarring or shakeing that results in a disturbance of brain function (functional changes)</a:t>
            </a:r>
            <a:endParaRPr lang="cs-CZ" sz="2200" b="1"/>
          </a:p>
          <a:p>
            <a:pPr marL="0" indent="0">
              <a:spcBef>
                <a:spcPts val="0"/>
              </a:spcBef>
              <a:buNone/>
            </a:pPr>
            <a:endParaRPr lang="cs-CZ" b="1"/>
          </a:p>
          <a:p>
            <a:pPr marL="0" indent="0">
              <a:spcBef>
                <a:spcPts val="0"/>
              </a:spcBef>
              <a:buNone/>
            </a:pPr>
            <a:endParaRPr lang="cs-CZ" b="1"/>
          </a:p>
          <a:p>
            <a:pPr marL="0" indent="0">
              <a:spcBef>
                <a:spcPts val="0"/>
              </a:spcBef>
              <a:buNone/>
            </a:pPr>
            <a:endParaRPr lang="cs-CZ" b="1"/>
          </a:p>
          <a:p>
            <a:pPr marL="0" indent="0">
              <a:spcBef>
                <a:spcPts val="0"/>
              </a:spcBef>
              <a:buNone/>
            </a:pPr>
            <a:endParaRPr lang="cs-CZ" b="1"/>
          </a:p>
          <a:p>
            <a:pPr marL="0" indent="0">
              <a:spcBef>
                <a:spcPts val="0"/>
              </a:spcBef>
              <a:buNone/>
            </a:pPr>
            <a:endParaRPr lang="cs-CZ" b="1"/>
          </a:p>
          <a:p>
            <a:pPr marL="0" indent="0">
              <a:spcBef>
                <a:spcPts val="0"/>
              </a:spcBef>
              <a:buNone/>
            </a:pPr>
            <a:r>
              <a:rPr lang="cs-CZ" b="1"/>
              <a:t>CONTUSION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 b="1" i="1">
                <a:solidFill>
                  <a:srgbClr val="0070C0"/>
                </a:solidFill>
              </a:rPr>
              <a:t>- bruise of brain caused by bleeding from broken blood vessels accompanied by swelling of brain tissue (morphological changes)</a:t>
            </a:r>
          </a:p>
          <a:p>
            <a:pPr marL="0" indent="0">
              <a:spcBef>
                <a:spcPts val="0"/>
              </a:spcBef>
              <a:buNone/>
            </a:pPr>
            <a:endParaRPr lang="cs-CZ" sz="2200" b="1" i="1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200" b="1" i="1">
                <a:solidFill>
                  <a:srgbClr val="0070C0"/>
                </a:solidFill>
              </a:rPr>
              <a:t>- bleeding and swelling may result  in </a:t>
            </a:r>
            <a:r>
              <a:rPr lang="cs-CZ" b="1"/>
              <a:t>COMPRESSION</a:t>
            </a:r>
            <a:r>
              <a:rPr lang="cs-CZ" sz="2200" b="1" i="1">
                <a:solidFill>
                  <a:srgbClr val="0070C0"/>
                </a:solidFill>
              </a:rPr>
              <a:t> of brain tissue (life threatening)</a:t>
            </a:r>
          </a:p>
        </p:txBody>
      </p:sp>
    </p:spTree>
    <p:extLst>
      <p:ext uri="{BB962C8B-B14F-4D97-AF65-F5344CB8AC3E}">
        <p14:creationId xmlns:p14="http://schemas.microsoft.com/office/powerpoint/2010/main" val="2994740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435280" cy="5976664"/>
          </a:xfrm>
        </p:spPr>
        <p:txBody>
          <a:bodyPr/>
          <a:lstStyle/>
          <a:p>
            <a:pPr marL="0" indent="0">
              <a:buNone/>
            </a:pPr>
            <a:r>
              <a:rPr lang="cs-CZ" b="1"/>
              <a:t>FIRST AID</a:t>
            </a:r>
          </a:p>
          <a:p>
            <a:pPr marL="0" indent="0">
              <a:buNone/>
            </a:pPr>
            <a:endParaRPr lang="cs-CZ" sz="1400" b="1"/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stop  bleeding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sterile dressing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cold compress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watch for severe head injury symptoms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sitting position or lying position with slightly elevated head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if unconscious but breathing - open airways - recovery position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check vital signs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/>
              <a:t>call EMS or see a doctor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2200" b="1"/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2200" b="1">
                <a:solidFill>
                  <a:srgbClr val="FF0000"/>
                </a:solidFill>
              </a:rPr>
              <a:t>DO NOT </a:t>
            </a:r>
            <a:r>
              <a:rPr lang="cs-CZ" sz="2200" b="1"/>
              <a:t>stop flow of blood or CSF from ear and nose!</a:t>
            </a:r>
          </a:p>
          <a:p>
            <a:pPr marL="0" indent="0">
              <a:buNone/>
            </a:pPr>
            <a:endParaRPr lang="cs-CZ" sz="2200" b="1"/>
          </a:p>
          <a:p>
            <a:pPr marL="0" indent="0">
              <a:buNone/>
            </a:pPr>
            <a:endParaRPr lang="cs-CZ" sz="2200" b="1"/>
          </a:p>
        </p:txBody>
      </p:sp>
      <p:pic>
        <p:nvPicPr>
          <p:cNvPr id="6" name="Picture 2" descr="http://www.e-safetyshop.eu/uploads/images_products_large/17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88640"/>
            <a:ext cx="1934766" cy="1934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356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286000" y="3105835"/>
            <a:ext cx="5166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>
                <a:hlinkClick r:id="rId2"/>
              </a:rPr>
              <a:t>https://www.youtube.com/watch?v=FqYIWuOxtGY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6035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cs-CZ" b="1">
                <a:solidFill>
                  <a:srgbClr val="FF0000"/>
                </a:solidFill>
              </a:rPr>
              <a:t>2015 FIRST AID GUIDELINES</a:t>
            </a:r>
          </a:p>
          <a:p>
            <a:pPr marL="0" indent="0">
              <a:buNone/>
            </a:pPr>
            <a:r>
              <a:rPr lang="cs-CZ" b="1"/>
              <a:t>RECOGNITION OF CONCUSSION</a:t>
            </a:r>
          </a:p>
          <a:p>
            <a:pPr marL="0" indent="0">
              <a:buNone/>
            </a:pPr>
            <a:endParaRPr lang="cs-CZ" sz="2200" b="1"/>
          </a:p>
          <a:p>
            <a:pPr>
              <a:buFont typeface="Wingdings" panose="05000000000000000000" pitchFamily="2" charset="2"/>
              <a:buChar char="Ø"/>
            </a:pPr>
            <a:r>
              <a:rPr lang="cs-CZ" sz="2200"/>
              <a:t>Although a concussion scoring </a:t>
            </a:r>
            <a:r>
              <a:rPr lang="cs-CZ" sz="2200" noProof="1"/>
              <a:t>system</a:t>
            </a:r>
            <a:r>
              <a:rPr lang="cs-CZ" sz="2200" dirty="0"/>
              <a:t> </a:t>
            </a:r>
            <a:r>
              <a:rPr lang="cs-CZ" sz="2200" dirty="0" err="1"/>
              <a:t>would</a:t>
            </a:r>
            <a:r>
              <a:rPr lang="cs-CZ" sz="2200" dirty="0"/>
              <a:t> </a:t>
            </a:r>
            <a:r>
              <a:rPr lang="cs-CZ" sz="2200" dirty="0" err="1"/>
              <a:t>greately</a:t>
            </a:r>
            <a:r>
              <a:rPr lang="cs-CZ" sz="2200" dirty="0"/>
              <a:t> </a:t>
            </a:r>
            <a:r>
              <a:rPr lang="cs-CZ" sz="2200" dirty="0" err="1"/>
              <a:t>assist</a:t>
            </a:r>
            <a:r>
              <a:rPr lang="cs-CZ" sz="2200" dirty="0"/>
              <a:t> first </a:t>
            </a:r>
            <a:r>
              <a:rPr lang="cs-CZ" sz="2200" dirty="0" err="1"/>
              <a:t>aid</a:t>
            </a:r>
            <a:r>
              <a:rPr lang="cs-CZ" sz="2200" dirty="0"/>
              <a:t> </a:t>
            </a:r>
            <a:r>
              <a:rPr lang="cs-CZ" sz="2200" dirty="0" err="1"/>
              <a:t>providers</a:t>
            </a:r>
            <a:r>
              <a:rPr lang="cs-CZ" sz="2200" dirty="0"/>
              <a:t> in </a:t>
            </a:r>
            <a:r>
              <a:rPr lang="cs-CZ" sz="2200" err="1"/>
              <a:t>the</a:t>
            </a:r>
            <a:r>
              <a:rPr lang="cs-CZ" sz="2200"/>
              <a:t> recognition of concussion, there is no validated scoring system in use in current practice.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200"/>
          </a:p>
          <a:p>
            <a:pPr>
              <a:buFont typeface="Wingdings" panose="05000000000000000000" pitchFamily="2" charset="2"/>
              <a:buChar char="Ø"/>
            </a:pPr>
            <a:r>
              <a:rPr lang="cs-CZ" sz="2200"/>
              <a:t>An individual with suspected concussion should be evaluated by a healthcare professional. 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827148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180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8000" b="1"/>
              <a:t>SPINAL INJURY</a:t>
            </a:r>
          </a:p>
        </p:txBody>
      </p:sp>
    </p:spTree>
    <p:extLst>
      <p:ext uri="{BB962C8B-B14F-4D97-AF65-F5344CB8AC3E}">
        <p14:creationId xmlns:p14="http://schemas.microsoft.com/office/powerpoint/2010/main" val="113823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cs-CZ" b="1"/>
              <a:t>SPINAL INJURY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 b="1" i="1">
                <a:solidFill>
                  <a:srgbClr val="0070C0"/>
                </a:solidFill>
              </a:rPr>
              <a:t>- injury of vertebral column and/or spinal cord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 b="1" i="1">
                <a:solidFill>
                  <a:srgbClr val="0070C0"/>
                </a:solidFill>
              </a:rPr>
              <a:t>- serious injury, as it can cause irreversible loss of movement (paralysis)</a:t>
            </a:r>
          </a:p>
          <a:p>
            <a:pPr marL="0" indent="0">
              <a:spcBef>
                <a:spcPts val="0"/>
              </a:spcBef>
              <a:buNone/>
            </a:pPr>
            <a:endParaRPr lang="cs-CZ" sz="2200" b="1" i="1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cs-CZ" sz="2200" b="1"/>
              <a:t>Types: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2200"/>
              <a:t>Skin and other soft tissues injury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2200"/>
              <a:t>Fractures of vertebral bones</a:t>
            </a:r>
          </a:p>
          <a:p>
            <a:pPr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2200"/>
              <a:t>Spinal cord injuries</a:t>
            </a:r>
          </a:p>
          <a:p>
            <a:pPr marL="0" indent="0">
              <a:spcBef>
                <a:spcPts val="0"/>
              </a:spcBef>
              <a:buNone/>
            </a:pPr>
            <a:endParaRPr lang="cs-CZ" sz="2200" b="1"/>
          </a:p>
        </p:txBody>
      </p:sp>
    </p:spTree>
    <p:extLst>
      <p:ext uri="{BB962C8B-B14F-4D97-AF65-F5344CB8AC3E}">
        <p14:creationId xmlns:p14="http://schemas.microsoft.com/office/powerpoint/2010/main" val="12573483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586</Words>
  <Application>Microsoft Office PowerPoint</Application>
  <PresentationFormat>Předvádění na obrazovce (4:3)</PresentationFormat>
  <Paragraphs>106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Míša</dc:creator>
  <cp:lastModifiedBy>M</cp:lastModifiedBy>
  <cp:revision>46</cp:revision>
  <dcterms:created xsi:type="dcterms:W3CDTF">2016-01-23T16:42:22Z</dcterms:created>
  <dcterms:modified xsi:type="dcterms:W3CDTF">2021-01-31T10:54:00Z</dcterms:modified>
</cp:coreProperties>
</file>