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7" r:id="rId5"/>
    <p:sldId id="279" r:id="rId6"/>
    <p:sldId id="281" r:id="rId7"/>
    <p:sldId id="262" r:id="rId8"/>
    <p:sldId id="261" r:id="rId9"/>
    <p:sldId id="274" r:id="rId10"/>
    <p:sldId id="268" r:id="rId11"/>
    <p:sldId id="278" r:id="rId12"/>
    <p:sldId id="272" r:id="rId13"/>
    <p:sldId id="263" r:id="rId14"/>
    <p:sldId id="276" r:id="rId15"/>
    <p:sldId id="280" r:id="rId16"/>
    <p:sldId id="269" r:id="rId17"/>
    <p:sldId id="266" r:id="rId18"/>
    <p:sldId id="273" r:id="rId19"/>
    <p:sldId id="259" r:id="rId20"/>
    <p:sldId id="271" r:id="rId21"/>
    <p:sldId id="264" r:id="rId22"/>
    <p:sldId id="257" r:id="rId23"/>
    <p:sldId id="275" r:id="rId24"/>
    <p:sldId id="265" r:id="rId25"/>
    <p:sldId id="277" r:id="rId26"/>
    <p:sldId id="270" r:id="rId2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82" d="100"/>
          <a:sy n="82" d="100"/>
        </p:scale>
        <p:origin x="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59D3D5E4-C3A1-4F6C-811E-800680F1CBFB}" type="datetimeFigureOut">
              <a:rPr lang="cs-CZ" smtClean="0"/>
              <a:t>13.11.2024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8269C4-3A50-476F-AC9B-9D5EC5FB2F52}" type="slidenum">
              <a:rPr lang="cs-CZ" smtClean="0"/>
              <a:t>‹#›</a:t>
            </a:fld>
            <a:endParaRPr lang="cs-CZ"/>
          </a:p>
        </p:txBody>
      </p:sp>
    </p:spTree>
    <p:extLst>
      <p:ext uri="{BB962C8B-B14F-4D97-AF65-F5344CB8AC3E}">
        <p14:creationId xmlns:p14="http://schemas.microsoft.com/office/powerpoint/2010/main" val="2746952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9D3D5E4-C3A1-4F6C-811E-800680F1CBFB}" type="datetimeFigureOut">
              <a:rPr lang="cs-CZ" smtClean="0"/>
              <a:t>13.11.2024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8269C4-3A50-476F-AC9B-9D5EC5FB2F52}" type="slidenum">
              <a:rPr lang="cs-CZ" smtClean="0"/>
              <a:t>‹#›</a:t>
            </a:fld>
            <a:endParaRPr lang="cs-CZ"/>
          </a:p>
        </p:txBody>
      </p:sp>
    </p:spTree>
    <p:extLst>
      <p:ext uri="{BB962C8B-B14F-4D97-AF65-F5344CB8AC3E}">
        <p14:creationId xmlns:p14="http://schemas.microsoft.com/office/powerpoint/2010/main" val="1677699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9D3D5E4-C3A1-4F6C-811E-800680F1CBFB}" type="datetimeFigureOut">
              <a:rPr lang="cs-CZ" smtClean="0"/>
              <a:t>13.11.2024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8269C4-3A50-476F-AC9B-9D5EC5FB2F52}" type="slidenum">
              <a:rPr lang="cs-CZ" smtClean="0"/>
              <a:t>‹#›</a:t>
            </a:fld>
            <a:endParaRPr lang="cs-CZ"/>
          </a:p>
        </p:txBody>
      </p:sp>
    </p:spTree>
    <p:extLst>
      <p:ext uri="{BB962C8B-B14F-4D97-AF65-F5344CB8AC3E}">
        <p14:creationId xmlns:p14="http://schemas.microsoft.com/office/powerpoint/2010/main" val="1713174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9D3D5E4-C3A1-4F6C-811E-800680F1CBFB}" type="datetimeFigureOut">
              <a:rPr lang="cs-CZ" smtClean="0"/>
              <a:t>13.11.2024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8269C4-3A50-476F-AC9B-9D5EC5FB2F52}" type="slidenum">
              <a:rPr lang="cs-CZ" smtClean="0"/>
              <a:t>‹#›</a:t>
            </a:fld>
            <a:endParaRPr lang="cs-CZ"/>
          </a:p>
        </p:txBody>
      </p:sp>
    </p:spTree>
    <p:extLst>
      <p:ext uri="{BB962C8B-B14F-4D97-AF65-F5344CB8AC3E}">
        <p14:creationId xmlns:p14="http://schemas.microsoft.com/office/powerpoint/2010/main" val="1552564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59D3D5E4-C3A1-4F6C-811E-800680F1CBFB}" type="datetimeFigureOut">
              <a:rPr lang="cs-CZ" smtClean="0"/>
              <a:t>13.11.2024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8269C4-3A50-476F-AC9B-9D5EC5FB2F52}" type="slidenum">
              <a:rPr lang="cs-CZ" smtClean="0"/>
              <a:t>‹#›</a:t>
            </a:fld>
            <a:endParaRPr lang="cs-CZ"/>
          </a:p>
        </p:txBody>
      </p:sp>
    </p:spTree>
    <p:extLst>
      <p:ext uri="{BB962C8B-B14F-4D97-AF65-F5344CB8AC3E}">
        <p14:creationId xmlns:p14="http://schemas.microsoft.com/office/powerpoint/2010/main" val="3972598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9D3D5E4-C3A1-4F6C-811E-800680F1CBFB}" type="datetimeFigureOut">
              <a:rPr lang="cs-CZ" smtClean="0"/>
              <a:t>13.11.2024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A8269C4-3A50-476F-AC9B-9D5EC5FB2F52}" type="slidenum">
              <a:rPr lang="cs-CZ" smtClean="0"/>
              <a:t>‹#›</a:t>
            </a:fld>
            <a:endParaRPr lang="cs-CZ"/>
          </a:p>
        </p:txBody>
      </p:sp>
    </p:spTree>
    <p:extLst>
      <p:ext uri="{BB962C8B-B14F-4D97-AF65-F5344CB8AC3E}">
        <p14:creationId xmlns:p14="http://schemas.microsoft.com/office/powerpoint/2010/main" val="913902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9D3D5E4-C3A1-4F6C-811E-800680F1CBFB}" type="datetimeFigureOut">
              <a:rPr lang="cs-CZ" smtClean="0"/>
              <a:t>13.11.2024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A8269C4-3A50-476F-AC9B-9D5EC5FB2F52}" type="slidenum">
              <a:rPr lang="cs-CZ" smtClean="0"/>
              <a:t>‹#›</a:t>
            </a:fld>
            <a:endParaRPr lang="cs-CZ"/>
          </a:p>
        </p:txBody>
      </p:sp>
    </p:spTree>
    <p:extLst>
      <p:ext uri="{BB962C8B-B14F-4D97-AF65-F5344CB8AC3E}">
        <p14:creationId xmlns:p14="http://schemas.microsoft.com/office/powerpoint/2010/main" val="906720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59D3D5E4-C3A1-4F6C-811E-800680F1CBFB}" type="datetimeFigureOut">
              <a:rPr lang="cs-CZ" smtClean="0"/>
              <a:t>13.11.2024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A8269C4-3A50-476F-AC9B-9D5EC5FB2F52}" type="slidenum">
              <a:rPr lang="cs-CZ" smtClean="0"/>
              <a:t>‹#›</a:t>
            </a:fld>
            <a:endParaRPr lang="cs-CZ"/>
          </a:p>
        </p:txBody>
      </p:sp>
    </p:spTree>
    <p:extLst>
      <p:ext uri="{BB962C8B-B14F-4D97-AF65-F5344CB8AC3E}">
        <p14:creationId xmlns:p14="http://schemas.microsoft.com/office/powerpoint/2010/main" val="4141444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9D3D5E4-C3A1-4F6C-811E-800680F1CBFB}" type="datetimeFigureOut">
              <a:rPr lang="cs-CZ" smtClean="0"/>
              <a:t>13.11.2024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A8269C4-3A50-476F-AC9B-9D5EC5FB2F52}" type="slidenum">
              <a:rPr lang="cs-CZ" smtClean="0"/>
              <a:t>‹#›</a:t>
            </a:fld>
            <a:endParaRPr lang="cs-CZ"/>
          </a:p>
        </p:txBody>
      </p:sp>
    </p:spTree>
    <p:extLst>
      <p:ext uri="{BB962C8B-B14F-4D97-AF65-F5344CB8AC3E}">
        <p14:creationId xmlns:p14="http://schemas.microsoft.com/office/powerpoint/2010/main" val="2108189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59D3D5E4-C3A1-4F6C-811E-800680F1CBFB}" type="datetimeFigureOut">
              <a:rPr lang="cs-CZ" smtClean="0"/>
              <a:t>13.11.2024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A8269C4-3A50-476F-AC9B-9D5EC5FB2F52}" type="slidenum">
              <a:rPr lang="cs-CZ" smtClean="0"/>
              <a:t>‹#›</a:t>
            </a:fld>
            <a:endParaRPr lang="cs-CZ"/>
          </a:p>
        </p:txBody>
      </p:sp>
    </p:spTree>
    <p:extLst>
      <p:ext uri="{BB962C8B-B14F-4D97-AF65-F5344CB8AC3E}">
        <p14:creationId xmlns:p14="http://schemas.microsoft.com/office/powerpoint/2010/main" val="3650277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59D3D5E4-C3A1-4F6C-811E-800680F1CBFB}" type="datetimeFigureOut">
              <a:rPr lang="cs-CZ" smtClean="0"/>
              <a:t>13.11.2024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A8269C4-3A50-476F-AC9B-9D5EC5FB2F52}" type="slidenum">
              <a:rPr lang="cs-CZ" smtClean="0"/>
              <a:t>‹#›</a:t>
            </a:fld>
            <a:endParaRPr lang="cs-CZ"/>
          </a:p>
        </p:txBody>
      </p:sp>
    </p:spTree>
    <p:extLst>
      <p:ext uri="{BB962C8B-B14F-4D97-AF65-F5344CB8AC3E}">
        <p14:creationId xmlns:p14="http://schemas.microsoft.com/office/powerpoint/2010/main" val="4073922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D3D5E4-C3A1-4F6C-811E-800680F1CBFB}" type="datetimeFigureOut">
              <a:rPr lang="cs-CZ" smtClean="0"/>
              <a:t>13.11.2024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8269C4-3A50-476F-AC9B-9D5EC5FB2F52}" type="slidenum">
              <a:rPr lang="cs-CZ" smtClean="0"/>
              <a:t>‹#›</a:t>
            </a:fld>
            <a:endParaRPr lang="cs-CZ"/>
          </a:p>
        </p:txBody>
      </p:sp>
    </p:spTree>
    <p:extLst>
      <p:ext uri="{BB962C8B-B14F-4D97-AF65-F5344CB8AC3E}">
        <p14:creationId xmlns:p14="http://schemas.microsoft.com/office/powerpoint/2010/main" val="2691334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doi.org/10.1177/0278077124122806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388167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Různé typy poznámek, pozor na jejich význam:</a:t>
            </a:r>
          </a:p>
        </p:txBody>
      </p:sp>
      <p:sp>
        <p:nvSpPr>
          <p:cNvPr id="3" name="Zástupný symbol pro obsah 2"/>
          <p:cNvSpPr>
            <a:spLocks noGrp="1"/>
          </p:cNvSpPr>
          <p:nvPr>
            <p:ph idx="1"/>
          </p:nvPr>
        </p:nvSpPr>
        <p:spPr/>
        <p:txBody>
          <a:bodyPr>
            <a:normAutofit fontScale="70000" lnSpcReduction="20000"/>
          </a:bodyPr>
          <a:lstStyle/>
          <a:p>
            <a:r>
              <a:rPr lang="cs-CZ" dirty="0"/>
              <a:t>Popisné poznámky</a:t>
            </a:r>
          </a:p>
          <a:p>
            <a:r>
              <a:rPr lang="cs-CZ" b="1" dirty="0">
                <a:solidFill>
                  <a:schemeClr val="accent2">
                    <a:lumMod val="50000"/>
                  </a:schemeClr>
                </a:solidFill>
              </a:rPr>
              <a:t>Analytické poznámky x moje komentáře/domněnky</a:t>
            </a:r>
          </a:p>
          <a:p>
            <a:pPr marL="0" indent="0">
              <a:buNone/>
            </a:pPr>
            <a:r>
              <a:rPr lang="cs-CZ" b="1" dirty="0"/>
              <a:t> </a:t>
            </a:r>
          </a:p>
          <a:p>
            <a:r>
              <a:rPr lang="cs-CZ" dirty="0"/>
              <a:t>Praha, OC Letňany – prodejna </a:t>
            </a:r>
            <a:r>
              <a:rPr lang="cs-CZ" dirty="0" err="1"/>
              <a:t>Oxalis</a:t>
            </a:r>
            <a:r>
              <a:rPr lang="cs-CZ" dirty="0"/>
              <a:t>, 6. 11. 2024, 17:40</a:t>
            </a:r>
          </a:p>
          <a:p>
            <a:endParaRPr lang="cs-CZ" dirty="0"/>
          </a:p>
          <a:p>
            <a:r>
              <a:rPr lang="cs-CZ" dirty="0"/>
              <a:t>Dále jsou tu pulty oddělující tyto regály a prodavačku od zákazníků, na nichž stojí velké množství sklenic s aromatizovanými čaji, ke kterým si zákazník může přičichnout</a:t>
            </a:r>
            <a:r>
              <a:rPr lang="cs-CZ" b="1" dirty="0">
                <a:solidFill>
                  <a:schemeClr val="accent2">
                    <a:lumMod val="50000"/>
                  </a:schemeClr>
                </a:solidFill>
              </a:rPr>
              <a:t>. Z hygienických důvodů se smí přivonět jenom k víku od sklenice, ne k samotné sklenici.</a:t>
            </a:r>
          </a:p>
          <a:p>
            <a:r>
              <a:rPr lang="cs-CZ" dirty="0"/>
              <a:t>První zákaznice doráží pár minut po mém příchodu, jsou to dvě ženy, nejspíše matka s dcerou. Obě si vybírají z ovocných čajů blízko pokladny, především starší z žen nadšeně vybírá </a:t>
            </a:r>
            <a:r>
              <a:rPr lang="cs-CZ" dirty="0" err="1"/>
              <a:t>ktarý</a:t>
            </a:r>
            <a:r>
              <a:rPr lang="cs-CZ" dirty="0"/>
              <a:t> čaj koupit. Mezitím navazují přátelskou konverzaci s paní prodavačkou. Obě se shodnou na jednom čaji, ovšem starší z žen na radu prodavačky vybírá z dalších čajů a energicky se pohybuje po prodejně. Mladší žena už pouze čeká u pokladny, než bude nákup hotový a bude moci zaplatit. Poté co už jsou všechny čaje zabalené a zaplacené odchází obě ženy z prodejny v dobré náladě a starší žena přátelsky pošťuchuje mladší ženu.</a:t>
            </a:r>
          </a:p>
          <a:p>
            <a:endParaRPr lang="cs-CZ" dirty="0"/>
          </a:p>
        </p:txBody>
      </p:sp>
    </p:spTree>
    <p:extLst>
      <p:ext uri="{BB962C8B-B14F-4D97-AF65-F5344CB8AC3E}">
        <p14:creationId xmlns:p14="http://schemas.microsoft.com/office/powerpoint/2010/main" val="707987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C00000"/>
                </a:solidFill>
              </a:rPr>
              <a:t>Analytické poznámky </a:t>
            </a:r>
            <a:r>
              <a:rPr lang="cs-CZ" dirty="0"/>
              <a:t>– odkazy na literaturu</a:t>
            </a:r>
          </a:p>
        </p:txBody>
      </p:sp>
      <p:sp>
        <p:nvSpPr>
          <p:cNvPr id="3" name="Zástupný symbol pro obsah 2"/>
          <p:cNvSpPr>
            <a:spLocks noGrp="1"/>
          </p:cNvSpPr>
          <p:nvPr>
            <p:ph idx="1"/>
          </p:nvPr>
        </p:nvSpPr>
        <p:spPr/>
        <p:txBody>
          <a:bodyPr>
            <a:normAutofit fontScale="85000" lnSpcReduction="20000"/>
          </a:bodyPr>
          <a:lstStyle/>
          <a:p>
            <a:r>
              <a:rPr lang="cs-CZ" b="1" i="1" dirty="0"/>
              <a:t>Jak  se cestující podílejí na mobilitě příměstské linky autobusů 333?“</a:t>
            </a:r>
            <a:endParaRPr lang="cs-CZ" dirty="0"/>
          </a:p>
          <a:p>
            <a:pPr marL="0" indent="0">
              <a:buNone/>
            </a:pPr>
            <a:r>
              <a:rPr lang="cs-CZ" dirty="0"/>
              <a:t>Hned, co jsem vstoupila do soupravy cítím vedro. Příšerné. </a:t>
            </a:r>
          </a:p>
          <a:p>
            <a:pPr marL="0" indent="0">
              <a:buNone/>
            </a:pPr>
            <a:r>
              <a:rPr lang="cs-CZ" dirty="0"/>
              <a:t>Kdybych dnes nedělala pozorování, tak bych si sedla těsně za řidiče neboli na místo, kde není takové teplo. </a:t>
            </a:r>
          </a:p>
          <a:p>
            <a:pPr marL="0" indent="0">
              <a:buNone/>
            </a:pPr>
            <a:r>
              <a:rPr lang="cs-CZ" dirty="0"/>
              <a:t>Vzadu se teplo drží nejvíce, vpředu, kde řidič pouští nové cestující si větrá, a tudíž nepociťuje tu vysokou teplotu, na kterou se autobus vzadu vyhřál. </a:t>
            </a:r>
          </a:p>
          <a:p>
            <a:pPr marL="0" indent="0">
              <a:buNone/>
            </a:pPr>
            <a:r>
              <a:rPr lang="cs-CZ" dirty="0"/>
              <a:t>Sedám si za starý pár okolo 70, 80 let. (Předpokládám, že jsou pár.) </a:t>
            </a:r>
          </a:p>
          <a:p>
            <a:pPr marL="0" indent="0">
              <a:buNone/>
            </a:pPr>
            <a:r>
              <a:rPr lang="cs-CZ" dirty="0"/>
              <a:t>Usedám si k oknu, aby si vedle mě někdo mohl sednout, nezabírala jsem moc místa. </a:t>
            </a:r>
          </a:p>
          <a:p>
            <a:pPr marL="0" indent="0">
              <a:buNone/>
            </a:pPr>
            <a:r>
              <a:rPr lang="cs-CZ" dirty="0"/>
              <a:t>Teplo.</a:t>
            </a:r>
          </a:p>
          <a:p>
            <a:pPr marL="0" indent="0">
              <a:buNone/>
            </a:pPr>
            <a:r>
              <a:rPr lang="cs-CZ" dirty="0"/>
              <a:t>Sundávám si vrstvy oblečení. Kabát, svetr. Dávám si kabát vedle se podél topení, které je podél sedaček pod oknem. Ucpávám tak díru mezi radiátorem a mojí sedačkou, proudí tak na mě méně tepla. (</a:t>
            </a:r>
            <a:r>
              <a:rPr lang="cs-CZ" dirty="0" err="1"/>
              <a:t>autoetnografie</a:t>
            </a:r>
            <a:r>
              <a:rPr lang="cs-CZ" dirty="0">
                <a:solidFill>
                  <a:srgbClr val="C00000"/>
                </a:solidFill>
              </a:rPr>
              <a:t>, sbalený cestující? </a:t>
            </a:r>
            <a:r>
              <a:rPr lang="cs-CZ" dirty="0" err="1">
                <a:solidFill>
                  <a:srgbClr val="C00000"/>
                </a:solidFill>
              </a:rPr>
              <a:t>Watts</a:t>
            </a:r>
            <a:r>
              <a:rPr lang="cs-CZ" dirty="0">
                <a:solidFill>
                  <a:srgbClr val="C00000"/>
                </a:solidFill>
              </a:rPr>
              <a:t> 2008)</a:t>
            </a:r>
          </a:p>
          <a:p>
            <a:pPr marL="0" indent="0">
              <a:buNone/>
            </a:pPr>
            <a:endParaRPr lang="cs-CZ" dirty="0"/>
          </a:p>
        </p:txBody>
      </p:sp>
    </p:spTree>
    <p:extLst>
      <p:ext uri="{BB962C8B-B14F-4D97-AF65-F5344CB8AC3E}">
        <p14:creationId xmlns:p14="http://schemas.microsoft.com/office/powerpoint/2010/main" val="642819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Metodologické poznámky</a:t>
            </a:r>
          </a:p>
        </p:txBody>
      </p:sp>
      <p:sp>
        <p:nvSpPr>
          <p:cNvPr id="3" name="Zástupný symbol pro obsah 2"/>
          <p:cNvSpPr>
            <a:spLocks noGrp="1"/>
          </p:cNvSpPr>
          <p:nvPr>
            <p:ph idx="1"/>
          </p:nvPr>
        </p:nvSpPr>
        <p:spPr/>
        <p:txBody>
          <a:bodyPr>
            <a:normAutofit fontScale="85000" lnSpcReduction="20000"/>
          </a:bodyPr>
          <a:lstStyle/>
          <a:p>
            <a:r>
              <a:rPr lang="cs-CZ" dirty="0"/>
              <a:t>Je odpoledne a já si akorát sedám na lavičku hned vedle nově postaveného dětského hřiště. Dětské hřiště je oplocené zeleným plotem s brankou směrem k řece, vedle které se hřiště nachází. V tomhle oploceném koutku hřiště je jedna věž ze které vede točivá zelená skluzavka, nechybí na něm ani houpačky různých druhů, prolézačky a prostě má všechno, co má moderní dětské hřiště v dnešní době. Kromě různých prolézaček se uvnitř nachází jenom jedna lavička, já si však sedám na lavičku za plot, nechci, aby se na mě ostatní rodiče dívali divně…sedím na dětském hřišti, žádné svoje dítě nemám, ale zato pozoruji ty jejich. Ale i ta lavička na který sedím je dost blízko, na to abych mohla jen sedět a pozorovat, abych nevypadala tak divně, otvírám si knížku, kterou jsem před odchodem z domu rychle popadla, samozřejmě však čtení nevěnuji pozornost. </a:t>
            </a:r>
          </a:p>
          <a:p>
            <a:endParaRPr lang="cs-CZ" dirty="0"/>
          </a:p>
          <a:p>
            <a:r>
              <a:rPr lang="cs-CZ" b="1" dirty="0">
                <a:solidFill>
                  <a:srgbClr val="C00000"/>
                </a:solidFill>
              </a:rPr>
              <a:t>Původně jsem tam šla s otázkou ve smyslu toho: Jak spolu děti na dětském hřišti interagují? </a:t>
            </a:r>
          </a:p>
          <a:p>
            <a:endParaRPr lang="cs-CZ" dirty="0"/>
          </a:p>
        </p:txBody>
      </p:sp>
    </p:spTree>
    <p:extLst>
      <p:ext uri="{BB962C8B-B14F-4D97-AF65-F5344CB8AC3E}">
        <p14:creationId xmlns:p14="http://schemas.microsoft.com/office/powerpoint/2010/main" val="741656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24028"/>
            <a:ext cx="10515600" cy="1325563"/>
          </a:xfrm>
        </p:spPr>
        <p:txBody>
          <a:bodyPr/>
          <a:lstStyle/>
          <a:p>
            <a:r>
              <a:rPr lang="cs-CZ" dirty="0" err="1"/>
              <a:t>Jotting</a:t>
            </a:r>
            <a:r>
              <a:rPr lang="cs-CZ" dirty="0"/>
              <a:t> na místo poznámek</a:t>
            </a:r>
            <a:br>
              <a:rPr lang="cs-CZ" dirty="0"/>
            </a:br>
            <a:r>
              <a:rPr lang="cs-CZ" b="1" dirty="0">
                <a:solidFill>
                  <a:srgbClr val="FFC000"/>
                </a:solidFill>
              </a:rPr>
              <a:t>vlastní hodnocení </a:t>
            </a:r>
          </a:p>
        </p:txBody>
      </p:sp>
      <p:sp>
        <p:nvSpPr>
          <p:cNvPr id="3" name="Zástupný symbol pro obsah 2"/>
          <p:cNvSpPr>
            <a:spLocks noGrp="1"/>
          </p:cNvSpPr>
          <p:nvPr>
            <p:ph idx="1"/>
          </p:nvPr>
        </p:nvSpPr>
        <p:spPr>
          <a:xfrm>
            <a:off x="838200" y="1815350"/>
            <a:ext cx="10515600" cy="5042649"/>
          </a:xfrm>
        </p:spPr>
        <p:txBody>
          <a:bodyPr>
            <a:normAutofit fontScale="62500" lnSpcReduction="20000"/>
          </a:bodyPr>
          <a:lstStyle/>
          <a:p>
            <a:r>
              <a:rPr lang="cs-CZ" dirty="0"/>
              <a:t>Jak promoční ceremoniál v Betlémské kapli jako rituální událost odráží význam studijní cesty absolventů?</a:t>
            </a:r>
          </a:p>
          <a:p>
            <a:r>
              <a:rPr lang="cs-CZ" dirty="0"/>
              <a:t>Jak absolventi tento obřad propojují s vlastními zkušenostmi a výzvami během studia?</a:t>
            </a:r>
          </a:p>
          <a:p>
            <a:endParaRPr lang="cs-CZ" b="1" dirty="0"/>
          </a:p>
          <a:p>
            <a:r>
              <a:rPr lang="cs-CZ" b="1" dirty="0"/>
              <a:t>Terénní poznámky: </a:t>
            </a:r>
          </a:p>
          <a:p>
            <a:endParaRPr lang="cs-CZ" dirty="0"/>
          </a:p>
          <a:p>
            <a:r>
              <a:rPr lang="cs-CZ" dirty="0"/>
              <a:t>...- zvoní zvon – 14:00 – infarkt u hlasitých varhan - nástup absolventů - trochu chaos při řazení - lidé jsou neklidní - hýbou se na místech - stojíme - vchází vyučující - přesný, kdo, kde, za kým jde, mám problém zaznamenat – v čele žena - fialový hábit - nejvíce vyučujících  v černém - 2 muži ve hnědých - drží žezla - muž v červeném - ženy dohromady 3 – 3 kantoři úklon k žezlu - hymna - pořád stojíme - nečitelné výrazy publikum i absolventi - latinské představení prorektora, proděkana - přivítání všech - uvedení Řezníčkem - červený Škvor prorektor vítá - ZVONÍ MI TELEFON, I KDYŽ JSEM SI HO ZTLUMILA – byl to budík sakra - stydím se extrémně – </a:t>
            </a:r>
            <a:r>
              <a:rPr lang="cs-CZ" sz="1500" dirty="0"/>
              <a:t>jsou prý nové varhany – proslov prorektora = dynamika doby - ocenění těžkého studia - chvála studentů - absolventi a studenti mezi hosty se šklebí nebo přikyvují - neverbální komunikace – </a:t>
            </a:r>
            <a:r>
              <a:rPr lang="cs-CZ" sz="1500" dirty="0" err="1"/>
              <a:t>inside</a:t>
            </a:r>
            <a:r>
              <a:rPr lang="cs-CZ" sz="1500" dirty="0"/>
              <a:t> </a:t>
            </a:r>
            <a:r>
              <a:rPr lang="cs-CZ" sz="1500" dirty="0" err="1"/>
              <a:t>jokes</a:t>
            </a:r>
            <a:r>
              <a:rPr lang="cs-CZ" sz="1500" dirty="0"/>
              <a:t>? - jinak </a:t>
            </a:r>
            <a:r>
              <a:rPr lang="cs-CZ" sz="1500" dirty="0" err="1"/>
              <a:t>pokerfacy</a:t>
            </a:r>
            <a:r>
              <a:rPr lang="cs-CZ" sz="1500" dirty="0"/>
              <a:t>- kdo jsou muži v hnědých </a:t>
            </a:r>
            <a:r>
              <a:rPr lang="cs-CZ" sz="1500" dirty="0" err="1"/>
              <a:t>hábotech</a:t>
            </a:r>
            <a:r>
              <a:rPr lang="cs-CZ" sz="1500" dirty="0"/>
              <a:t> s žezly? - hraje skladba nechytila jsem název - pokračování - zastiňování temných stránek studia </a:t>
            </a:r>
            <a:r>
              <a:rPr lang="cs-CZ" sz="1500" dirty="0" err="1"/>
              <a:t>fancy</a:t>
            </a:r>
            <a:r>
              <a:rPr lang="cs-CZ" sz="1500" dirty="0"/>
              <a:t> talkem o promoci – viz úšklebky z řad studentů - oční kontakty mezi nimi – konec </a:t>
            </a:r>
            <a:r>
              <a:rPr lang="cs-CZ" sz="2900" dirty="0"/>
              <a:t>- proděkan úklon k žezlu - proslov - klidný, jemný hlas = vzdělání jako moc s odpovědností - nemá jim titul stoupnout do hlavy? - reflexe důležitosti místa - kaple – odkaz na Husa - “Za pravdu” - </a:t>
            </a:r>
            <a:r>
              <a:rPr lang="cs-CZ" sz="2900" b="1" dirty="0">
                <a:solidFill>
                  <a:srgbClr val="FFC000"/>
                </a:solidFill>
              </a:rPr>
              <a:t>“problematická” teze stejně jako postava Husa? = </a:t>
            </a:r>
            <a:r>
              <a:rPr lang="cs-CZ" sz="2900" b="1" i="1" dirty="0">
                <a:solidFill>
                  <a:srgbClr val="FFC000"/>
                </a:solidFill>
              </a:rPr>
              <a:t>osobní myšlenka, ne vypozorování</a:t>
            </a:r>
            <a:r>
              <a:rPr lang="cs-CZ" sz="2900" dirty="0"/>
              <a:t>- chvála oboru a co přináší - prolínání osobního života - velká dobová aktualita projevu - hodně citování vědeckých velikánů - vtipné zakončení - “...jste nejlepší”-  </a:t>
            </a:r>
            <a:r>
              <a:rPr lang="cs-CZ" sz="1500" dirty="0"/>
              <a:t>v</a:t>
            </a:r>
            <a:r>
              <a:rPr lang="cs-CZ" sz="1500" i="1" dirty="0"/>
              <a:t>iz moje obrázková ilustrace pořízená přímo na místě (fotky níže)</a:t>
            </a:r>
            <a:r>
              <a:rPr lang="cs-CZ" sz="1500" dirty="0"/>
              <a:t> - souhlas prorektora - čtení slibu vybranou studentkou za všechny absolventi - stojíme - proděkan přijme sliby absolventů - předávání diplomů - sedíme - netleskáme - řečeno jméno a místo narození při představení absolventa – (ne)</a:t>
            </a:r>
            <a:r>
              <a:rPr lang="cs-CZ" sz="1500" dirty="0" err="1"/>
              <a:t>doknutí</a:t>
            </a:r>
            <a:r>
              <a:rPr lang="cs-CZ" sz="1500" dirty="0"/>
              <a:t> žezla - forma slibu – jde si pro diplom - (níže rychlý nákres pořízený na místě - jak to vypadalo na podiu - hosté dojatí - </a:t>
            </a:r>
            <a:r>
              <a:rPr lang="cs-CZ" sz="1500" dirty="0" err="1"/>
              <a:t>hrajou</a:t>
            </a:r>
            <a:r>
              <a:rPr lang="cs-CZ" sz="1500" dirty="0"/>
              <a:t> varhany – Vltava - dvojčata? - absolvent z Ruska - šumění v davu - výměna pohledů - on přikrčená ramena - hodně absolventů z Prahy a Českých </a:t>
            </a:r>
            <a:r>
              <a:rPr lang="cs-CZ" sz="1500" dirty="0" err="1"/>
              <a:t>Budějek</a:t>
            </a:r>
            <a:r>
              <a:rPr lang="cs-CZ" sz="1500" dirty="0"/>
              <a:t> - varhany </a:t>
            </a:r>
            <a:r>
              <a:rPr lang="cs-CZ" sz="1500" dirty="0" err="1"/>
              <a:t>hrajou</a:t>
            </a:r>
            <a:r>
              <a:rPr lang="cs-CZ" sz="1500" dirty="0"/>
              <a:t> </a:t>
            </a:r>
            <a:r>
              <a:rPr lang="cs-CZ" sz="1500" dirty="0" err="1"/>
              <a:t>Hallelujah</a:t>
            </a:r>
            <a:r>
              <a:rPr lang="cs-CZ" sz="1500" dirty="0"/>
              <a:t> - pár vyznamenání - pár lidí pláče dojetím - absolventi po diplomu úsměv na rodinu – hraje Titanic – hudba z </a:t>
            </a:r>
            <a:r>
              <a:rPr lang="cs-CZ" sz="1500" dirty="0" err="1"/>
              <a:t>Bonda</a:t>
            </a:r>
            <a:r>
              <a:rPr lang="cs-CZ" sz="1500" dirty="0"/>
              <a:t> - že by korelace s proslovem - důraz na modernitu a neustálý rozvoj oboru? – absolventi sedí v prvních 4 řadách -  proděkan vypadá trochu ke konci ztrhaně - už je to dlouhý - děkování prorektorovi a proděkanovi za ceremoniál “moderátorem</a:t>
            </a:r>
            <a:r>
              <a:rPr lang="cs-CZ" sz="1300" dirty="0"/>
              <a:t>” - proslov absolventa - kantoři se oslovují vždy latinským titulováním - proslov = </a:t>
            </a:r>
            <a:r>
              <a:rPr lang="cs-CZ" sz="1300" dirty="0" err="1"/>
              <a:t>covid</a:t>
            </a:r>
            <a:r>
              <a:rPr lang="cs-CZ" sz="1300" dirty="0"/>
              <a:t> těžké studium – v publikum výměna pohledů - </a:t>
            </a:r>
            <a:r>
              <a:rPr lang="cs-CZ" sz="1300" dirty="0" err="1"/>
              <a:t>inside</a:t>
            </a:r>
            <a:r>
              <a:rPr lang="cs-CZ" sz="1300" dirty="0"/>
              <a:t> </a:t>
            </a:r>
            <a:r>
              <a:rPr lang="cs-CZ" sz="1300" dirty="0" err="1"/>
              <a:t>jokes</a:t>
            </a:r>
            <a:r>
              <a:rPr lang="cs-CZ" sz="1300" dirty="0"/>
              <a:t> – konec - děkování hostům Řezníček - zakončí “...ať vás provází síla” - odkaz na </a:t>
            </a:r>
            <a:r>
              <a:rPr lang="cs-CZ" sz="1300" dirty="0" err="1"/>
              <a:t>Starwars</a:t>
            </a:r>
            <a:r>
              <a:rPr lang="cs-CZ" sz="1300" dirty="0"/>
              <a:t> - všechny proslovy vtipné, hlášky z popkultury, aktuální, moderní, pro mladé - hraje </a:t>
            </a:r>
            <a:r>
              <a:rPr lang="cs-CZ" sz="1300" dirty="0" err="1"/>
              <a:t>gaudeamus</a:t>
            </a:r>
            <a:r>
              <a:rPr lang="cs-CZ" sz="1300" dirty="0"/>
              <a:t> – ceremoniální odchod kantorů - pokývnutí publiku a absolventům - konec - velký odchod ze sálu kaple - vzpomínání hostů na své promoce - někdo v kapli zůstává a fotí se – je tu nával - smích - gratulace - venku prší a voní jídlo - 15:07</a:t>
            </a:r>
          </a:p>
          <a:p>
            <a:endParaRPr lang="cs-CZ" dirty="0"/>
          </a:p>
        </p:txBody>
      </p:sp>
    </p:spTree>
    <p:extLst>
      <p:ext uri="{BB962C8B-B14F-4D97-AF65-F5344CB8AC3E}">
        <p14:creationId xmlns:p14="http://schemas.microsoft.com/office/powerpoint/2010/main" val="1347805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TP jako pracovní postup – bez aktérů, prostředí, rekvizit, tak zní i „výzkumná otázka“</a:t>
            </a:r>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a:t>Výroba kostýmů a následné zviditelňování </a:t>
            </a:r>
            <a:r>
              <a:rPr lang="cs-CZ" b="1" dirty="0" err="1"/>
              <a:t>cosplayerů</a:t>
            </a:r>
            <a:r>
              <a:rPr lang="cs-CZ" b="1" dirty="0"/>
              <a:t> na sociálních sítích.</a:t>
            </a:r>
          </a:p>
          <a:p>
            <a:pPr lvl="0"/>
            <a:r>
              <a:rPr lang="cs-CZ" dirty="0"/>
              <a:t>Už rozpracovaný kostým - zrovna vytváří střih na sukni </a:t>
            </a:r>
          </a:p>
          <a:p>
            <a:pPr lvl="0"/>
            <a:r>
              <a:rPr lang="cs-CZ" dirty="0"/>
              <a:t>Hledání inspirace na </a:t>
            </a:r>
            <a:r>
              <a:rPr lang="cs-CZ" dirty="0" err="1"/>
              <a:t>Pinterestu</a:t>
            </a:r>
            <a:r>
              <a:rPr lang="cs-CZ" dirty="0"/>
              <a:t> </a:t>
            </a:r>
          </a:p>
          <a:p>
            <a:pPr lvl="0"/>
            <a:r>
              <a:rPr lang="cs-CZ" dirty="0"/>
              <a:t>Po zvolení vhodného střihu - měření sebe a krejčovské panny</a:t>
            </a:r>
          </a:p>
          <a:p>
            <a:pPr lvl="0"/>
            <a:r>
              <a:rPr lang="cs-CZ" dirty="0"/>
              <a:t>Načrtnutí střihu ve správném rozměru na papír a následné vystřižení</a:t>
            </a:r>
          </a:p>
          <a:p>
            <a:pPr lvl="0"/>
            <a:r>
              <a:rPr lang="cs-CZ" dirty="0"/>
              <a:t>Přišpendlení vystřiženého střihu ke zkušební látce, následné obkreslení střihu krejčovskou křídou a vystřihnutí látky</a:t>
            </a:r>
          </a:p>
          <a:p>
            <a:pPr lvl="0"/>
            <a:r>
              <a:rPr lang="cs-CZ" sz="1500" dirty="0"/>
              <a:t>Přišpendlení střihů k sobě + přišpendlení zipu</a:t>
            </a:r>
          </a:p>
          <a:p>
            <a:pPr lvl="0"/>
            <a:r>
              <a:rPr lang="cs-CZ" sz="1500" dirty="0"/>
              <a:t>Přesun k šicímu stroji, kde si navinula nit a sešila k sobě jednotlivé kusy látky na místech, na kterých je přišpendlila k sobě - zip přišila jako poslední</a:t>
            </a:r>
          </a:p>
          <a:p>
            <a:pPr lvl="0"/>
            <a:r>
              <a:rPr lang="cs-CZ" sz="1500" dirty="0"/>
              <a:t>Převrácení (v tuto chvíli už sukně) naruby</a:t>
            </a:r>
          </a:p>
          <a:p>
            <a:pPr lvl="0"/>
            <a:r>
              <a:rPr lang="cs-CZ" sz="1500" dirty="0"/>
              <a:t>Vyzkoušení, zda sukně dobře padne</a:t>
            </a:r>
          </a:p>
          <a:p>
            <a:pPr lvl="0"/>
            <a:r>
              <a:rPr lang="cs-CZ" sz="1500" dirty="0"/>
              <a:t>Opakování celého procesu na správné látce </a:t>
            </a:r>
          </a:p>
          <a:p>
            <a:pPr lvl="0"/>
            <a:r>
              <a:rPr lang="cs-CZ" sz="1500" dirty="0"/>
              <a:t>Po došití opět potřeba vyzkoušet, zda sukně padne </a:t>
            </a:r>
          </a:p>
          <a:p>
            <a:pPr lvl="0"/>
            <a:r>
              <a:rPr lang="cs-CZ" sz="1500" dirty="0"/>
              <a:t>Odložení nedokončené sukně na krejčovskou pannu</a:t>
            </a:r>
          </a:p>
        </p:txBody>
      </p:sp>
    </p:spTree>
    <p:extLst>
      <p:ext uri="{BB962C8B-B14F-4D97-AF65-F5344CB8AC3E}">
        <p14:creationId xmlns:p14="http://schemas.microsoft.com/office/powerpoint/2010/main" val="4222449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95948"/>
            <a:ext cx="10515600" cy="1325563"/>
          </a:xfrm>
        </p:spPr>
        <p:txBody>
          <a:bodyPr/>
          <a:lstStyle/>
          <a:p>
            <a:r>
              <a:rPr lang="cs-CZ" dirty="0"/>
              <a:t>Bezkontextové bez znalosti lidí, kontextů – řídký popis – zaměřené až moc = nic nevidím</a:t>
            </a:r>
          </a:p>
        </p:txBody>
      </p:sp>
      <p:sp>
        <p:nvSpPr>
          <p:cNvPr id="3" name="Zástupný symbol pro obsah 2"/>
          <p:cNvSpPr>
            <a:spLocks noGrp="1"/>
          </p:cNvSpPr>
          <p:nvPr>
            <p:ph idx="1"/>
          </p:nvPr>
        </p:nvSpPr>
        <p:spPr/>
        <p:txBody>
          <a:bodyPr>
            <a:normAutofit fontScale="70000" lnSpcReduction="20000"/>
          </a:bodyPr>
          <a:lstStyle/>
          <a:p>
            <a:r>
              <a:rPr lang="cs-CZ" dirty="0"/>
              <a:t>Jaké jsou reakce rodičů na emoční projevy dětí procházejících kolem obchodu s hračkami?</a:t>
            </a:r>
          </a:p>
          <a:p>
            <a:endParaRPr lang="cs-CZ" dirty="0"/>
          </a:p>
          <a:p>
            <a:r>
              <a:rPr lang="cs-CZ" dirty="0"/>
              <a:t>Už dvě rodiny prošly bez povšimnutí děti</a:t>
            </a:r>
          </a:p>
          <a:p>
            <a:r>
              <a:rPr lang="cs-CZ" dirty="0"/>
              <a:t>14:39 4členná rodina prochází - </a:t>
            </a:r>
            <a:r>
              <a:rPr lang="cs-CZ" dirty="0" err="1"/>
              <a:t>ignore</a:t>
            </a:r>
            <a:endParaRPr lang="cs-CZ" dirty="0"/>
          </a:p>
          <a:p>
            <a:r>
              <a:rPr lang="cs-CZ" dirty="0"/>
              <a:t>Vychází kluk (9) sám</a:t>
            </a:r>
          </a:p>
          <a:p>
            <a:r>
              <a:rPr lang="cs-CZ" dirty="0"/>
              <a:t>14:42 vchází děda, otec a 2 děti.</a:t>
            </a:r>
          </a:p>
          <a:p>
            <a:r>
              <a:rPr lang="cs-CZ" dirty="0"/>
              <a:t>14:43 vchází dospělý pár, za nimi 2 děti, holka, kluk, pak matka se synem rázně - </a:t>
            </a:r>
            <a:r>
              <a:rPr lang="cs-CZ" i="1" dirty="0"/>
              <a:t>jdou na jisto</a:t>
            </a:r>
            <a:r>
              <a:rPr lang="cs-CZ" dirty="0"/>
              <a:t>?</a:t>
            </a:r>
          </a:p>
          <a:p>
            <a:r>
              <a:rPr lang="cs-CZ" dirty="0"/>
              <a:t>14:44 matka a dvě dcery 7,9?</a:t>
            </a:r>
          </a:p>
          <a:p>
            <a:r>
              <a:rPr lang="cs-CZ" dirty="0"/>
              <a:t>14:45 matka a syn 12</a:t>
            </a:r>
          </a:p>
          <a:p>
            <a:r>
              <a:rPr lang="cs-CZ" dirty="0"/>
              <a:t>Hračkárna zvenčí vypadá prázdná</a:t>
            </a:r>
          </a:p>
          <a:p>
            <a:r>
              <a:rPr lang="cs-CZ" dirty="0"/>
              <a:t>Matka s dcerami u pokladny, platí drobnost a odcházejí v klidu. Prochází rodiče a 3 menší děti, matka ukazuje na </a:t>
            </a:r>
            <a:r>
              <a:rPr lang="cs-CZ" dirty="0" err="1"/>
              <a:t>plyšáka</a:t>
            </a:r>
            <a:r>
              <a:rPr lang="cs-CZ" dirty="0"/>
              <a:t> a v klidu jdou dál.</a:t>
            </a:r>
          </a:p>
          <a:p>
            <a:r>
              <a:rPr lang="cs-CZ" dirty="0"/>
              <a:t>Další matka (ta rázná) u pokladny platí hodně věcí a rovnají je se synem do dárkové tašky.</a:t>
            </a:r>
          </a:p>
        </p:txBody>
      </p:sp>
    </p:spTree>
    <p:extLst>
      <p:ext uri="{BB962C8B-B14F-4D97-AF65-F5344CB8AC3E}">
        <p14:creationId xmlns:p14="http://schemas.microsoft.com/office/powerpoint/2010/main" val="190026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08917" y="365125"/>
            <a:ext cx="10644883" cy="1325563"/>
          </a:xfrm>
        </p:spPr>
        <p:txBody>
          <a:bodyPr>
            <a:normAutofit fontScale="90000"/>
          </a:bodyPr>
          <a:lstStyle/>
          <a:p>
            <a:r>
              <a:rPr lang="cs-CZ" dirty="0"/>
              <a:t>V</a:t>
            </a:r>
            <a:r>
              <a:rPr lang="cs-CZ" sz="4000" dirty="0"/>
              <a:t> bodech – chybí souvislost + zřejmost </a:t>
            </a:r>
            <a:r>
              <a:rPr lang="cs-CZ" sz="4000" b="1" dirty="0">
                <a:solidFill>
                  <a:srgbClr val="C00000"/>
                </a:solidFill>
              </a:rPr>
              <a:t>selektivnosti</a:t>
            </a:r>
            <a:r>
              <a:rPr lang="cs-CZ" sz="4000" dirty="0"/>
              <a:t> pozorování jen na ty co jsou uvnitř prostoru posilovny</a:t>
            </a:r>
          </a:p>
        </p:txBody>
      </p:sp>
      <p:sp>
        <p:nvSpPr>
          <p:cNvPr id="3" name="Zástupný symbol pro obsah 2"/>
          <p:cNvSpPr>
            <a:spLocks noGrp="1"/>
          </p:cNvSpPr>
          <p:nvPr>
            <p:ph idx="1"/>
          </p:nvPr>
        </p:nvSpPr>
        <p:spPr>
          <a:xfrm>
            <a:off x="838200" y="1825625"/>
            <a:ext cx="10515600" cy="4801206"/>
          </a:xfrm>
        </p:spPr>
        <p:txBody>
          <a:bodyPr>
            <a:normAutofit fontScale="70000" lnSpcReduction="20000"/>
          </a:bodyPr>
          <a:lstStyle/>
          <a:p>
            <a:r>
              <a:rPr lang="cs-CZ" dirty="0"/>
              <a:t>Jak různé druhy a různé skupiny návštěvníků různě využívají tentýž prostor venkovní posilovny?</a:t>
            </a:r>
          </a:p>
          <a:p>
            <a:pPr lvl="0"/>
            <a:endParaRPr lang="cs-CZ" dirty="0"/>
          </a:p>
          <a:p>
            <a:pPr lvl="0"/>
            <a:r>
              <a:rPr lang="es-ES" dirty="0"/>
              <a:t>samotná </a:t>
            </a:r>
            <a:r>
              <a:rPr lang="cs-CZ" dirty="0"/>
              <a:t>p</a:t>
            </a:r>
            <a:r>
              <a:rPr lang="es-ES" dirty="0"/>
              <a:t>osilovna umístěna v trojúhelníku parkových asfaltových cest</a:t>
            </a:r>
            <a:endParaRPr lang="cs-CZ" dirty="0"/>
          </a:p>
          <a:p>
            <a:pPr lvl="0"/>
            <a:r>
              <a:rPr lang="es-ES" dirty="0"/>
              <a:t>hned vedle pěší zóna vyrobený terénní mini okruh pro kola, koloběžky a kolečkové brusle z gumy</a:t>
            </a:r>
            <a:endParaRPr lang="cs-CZ" dirty="0"/>
          </a:p>
          <a:p>
            <a:pPr lvl="0"/>
            <a:r>
              <a:rPr lang="es-ES" dirty="0"/>
              <a:t>provoz na cestách v parku: běžci, cyklisté, bruslaři, pejskaři, chodci, rodiny s malými dětmi a kočárky, senioři, páry, ostatní pěší provoz</a:t>
            </a:r>
            <a:endParaRPr lang="cs-CZ" dirty="0"/>
          </a:p>
          <a:p>
            <a:r>
              <a:rPr lang="es-ES" b="1" dirty="0">
                <a:solidFill>
                  <a:srgbClr val="C00000"/>
                </a:solidFill>
              </a:rPr>
              <a:t>lavičky přímo u posilovny využívány jako odpočívadlo pro cyklisty a bruslaře, během pozorvání se u nich zastavilo několik rodin s malými dětmi, aby si na krátký čas odpočinuly  </a:t>
            </a:r>
            <a:endParaRPr lang="cs-CZ" b="1" dirty="0">
              <a:solidFill>
                <a:srgbClr val="C00000"/>
              </a:solidFill>
            </a:endParaRPr>
          </a:p>
          <a:p>
            <a:pPr lvl="0"/>
            <a:r>
              <a:rPr lang="cs-CZ" dirty="0"/>
              <a:t> </a:t>
            </a:r>
          </a:p>
          <a:p>
            <a:pPr lvl="0"/>
            <a:r>
              <a:rPr lang="cs-CZ" dirty="0"/>
              <a:t>…</a:t>
            </a:r>
          </a:p>
          <a:p>
            <a:r>
              <a:rPr lang="es-ES" dirty="0"/>
              <a:t>15:10  - přidal se čtvrtý </a:t>
            </a:r>
            <a:r>
              <a:rPr lang="es-ES" b="1" dirty="0">
                <a:solidFill>
                  <a:srgbClr val="C00000"/>
                </a:solidFill>
              </a:rPr>
              <a:t>cvičící, </a:t>
            </a:r>
            <a:r>
              <a:rPr lang="es-ES" dirty="0"/>
              <a:t>muž středního věku, částečně prošedivělé vlasy</a:t>
            </a:r>
            <a:endParaRPr lang="cs-CZ" dirty="0"/>
          </a:p>
          <a:p>
            <a:r>
              <a:rPr lang="es-ES" dirty="0"/>
              <a:t>15:25 - Příchod skupiny rodičů/prarodičů a dětí ve věku raných ročníků základní školy, zaplavení prostoru, dětí využívají prostor posilovny ke hraní, hra děti </a:t>
            </a:r>
            <a:r>
              <a:rPr lang="es-ES" b="1" dirty="0">
                <a:solidFill>
                  <a:srgbClr val="C00000"/>
                </a:solidFill>
              </a:rPr>
              <a:t>a cvičení ostatních </a:t>
            </a:r>
            <a:r>
              <a:rPr lang="es-ES" dirty="0"/>
              <a:t>se navzájem neovlivňuje, rodiče ukazuju dětem jak mají správně využívat náčiní posilovny, střídání děti a dospělých na strojích a náčiní posilovny</a:t>
            </a:r>
            <a:endParaRPr lang="cs-CZ" dirty="0"/>
          </a:p>
          <a:p>
            <a:endParaRPr lang="cs-CZ" dirty="0"/>
          </a:p>
        </p:txBody>
      </p:sp>
    </p:spTree>
    <p:extLst>
      <p:ext uri="{BB962C8B-B14F-4D97-AF65-F5344CB8AC3E}">
        <p14:creationId xmlns:p14="http://schemas.microsoft.com/office/powerpoint/2010/main" val="3347920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Obtížné popsat předmět výzkumu – chybí slova – únik do sociální interakce – </a:t>
            </a:r>
            <a:r>
              <a:rPr lang="cs-CZ" b="1" dirty="0">
                <a:solidFill>
                  <a:srgbClr val="0070C0"/>
                </a:solidFill>
              </a:rPr>
              <a:t>rychlé zobecnění bez popisu, nejde o </a:t>
            </a:r>
            <a:r>
              <a:rPr lang="cs-CZ" b="1" dirty="0" err="1">
                <a:solidFill>
                  <a:srgbClr val="0070C0"/>
                </a:solidFill>
              </a:rPr>
              <a:t>doměnky</a:t>
            </a:r>
            <a:r>
              <a:rPr lang="cs-CZ" dirty="0"/>
              <a:t> / </a:t>
            </a:r>
            <a:r>
              <a:rPr lang="cs-CZ" b="1" dirty="0">
                <a:solidFill>
                  <a:srgbClr val="00B050"/>
                </a:solidFill>
              </a:rPr>
              <a:t>interpretace (pozor na slova)</a:t>
            </a:r>
          </a:p>
        </p:txBody>
      </p:sp>
      <p:sp>
        <p:nvSpPr>
          <p:cNvPr id="3" name="Zástupný symbol pro obsah 2"/>
          <p:cNvSpPr>
            <a:spLocks noGrp="1"/>
          </p:cNvSpPr>
          <p:nvPr>
            <p:ph idx="1"/>
          </p:nvPr>
        </p:nvSpPr>
        <p:spPr/>
        <p:txBody>
          <a:bodyPr>
            <a:normAutofit fontScale="92500" lnSpcReduction="20000"/>
          </a:bodyPr>
          <a:lstStyle/>
          <a:p>
            <a:endParaRPr lang="cs-CZ" b="1" dirty="0"/>
          </a:p>
          <a:p>
            <a:r>
              <a:rPr lang="cs-CZ" b="1" dirty="0"/>
              <a:t>Jak si aktéři v prostředí fitness centra osvojují jednotlivé techniky pohybu?</a:t>
            </a:r>
            <a:endParaRPr lang="cs-CZ" dirty="0"/>
          </a:p>
          <a:p>
            <a:r>
              <a:rPr lang="cs-CZ" dirty="0"/>
              <a:t>Zatímco procházím kolem desítky strojů, objevuji i další menší místnost s činkami různých velikostí a zrcadly podél stěn. V místnosti spolu cvičí mladý pár, a tak se na chvíli zastavuji, prohlížím si nářadí a zároveň pozoruji, jak muž </a:t>
            </a:r>
            <a:r>
              <a:rPr lang="cs-CZ" b="1" dirty="0"/>
              <a:t>navádí svou přítelkyni a ukazuje jí, jak správně držet a zvedat činky</a:t>
            </a:r>
            <a:r>
              <a:rPr lang="cs-CZ" dirty="0"/>
              <a:t>. Dívka se v první chvíli zdá být lehce zmatená, ale po několika ,,ukázkách" si techniku zcela osvojí. Stejně jako v hlavní místnosti, </a:t>
            </a:r>
            <a:r>
              <a:rPr lang="cs-CZ" dirty="0">
                <a:solidFill>
                  <a:srgbClr val="0070C0"/>
                </a:solidFill>
              </a:rPr>
              <a:t>ti méně zkušení nebo začátečníci následují autoritu zkušených, jimž věří a v něž mají důvěru a imitují jejich akty – od způsobů, jak se správně posadit a ,,</a:t>
            </a:r>
            <a:r>
              <a:rPr lang="cs-CZ" dirty="0" err="1">
                <a:solidFill>
                  <a:srgbClr val="0070C0"/>
                </a:solidFill>
              </a:rPr>
              <a:t>napolohovat</a:t>
            </a:r>
            <a:r>
              <a:rPr lang="cs-CZ" dirty="0">
                <a:solidFill>
                  <a:srgbClr val="0070C0"/>
                </a:solidFill>
              </a:rPr>
              <a:t>" na stroji; jak si nastavit vhodnou váhu až po správné držení jednotlivých částí nástrojů či činek </a:t>
            </a:r>
            <a:r>
              <a:rPr lang="cs-CZ" dirty="0"/>
              <a:t>– </a:t>
            </a:r>
            <a:r>
              <a:rPr lang="cs-CZ" dirty="0">
                <a:solidFill>
                  <a:srgbClr val="00B050"/>
                </a:solidFill>
              </a:rPr>
              <a:t>sociální prvek je při osvojování technik těla rozhodujícím </a:t>
            </a:r>
            <a:r>
              <a:rPr lang="cs-CZ" b="1" u="sng" dirty="0">
                <a:solidFill>
                  <a:srgbClr val="00B050"/>
                </a:solidFill>
              </a:rPr>
              <a:t>faktorem.</a:t>
            </a:r>
            <a:r>
              <a:rPr lang="cs-CZ" dirty="0">
                <a:solidFill>
                  <a:srgbClr val="00B050"/>
                </a:solidFill>
              </a:rPr>
              <a:t> </a:t>
            </a:r>
          </a:p>
        </p:txBody>
      </p:sp>
    </p:spTree>
    <p:extLst>
      <p:ext uri="{BB962C8B-B14F-4D97-AF65-F5344CB8AC3E}">
        <p14:creationId xmlns:p14="http://schemas.microsoft.com/office/powerpoint/2010/main" val="100494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Naučit se orientovat v terénu</a:t>
            </a:r>
          </a:p>
        </p:txBody>
      </p:sp>
      <p:sp>
        <p:nvSpPr>
          <p:cNvPr id="3" name="Zástupný symbol pro obsah 2"/>
          <p:cNvSpPr>
            <a:spLocks noGrp="1"/>
          </p:cNvSpPr>
          <p:nvPr>
            <p:ph idx="1"/>
          </p:nvPr>
        </p:nvSpPr>
        <p:spPr/>
        <p:txBody>
          <a:bodyPr/>
          <a:lstStyle/>
          <a:p>
            <a:r>
              <a:rPr lang="cs-CZ" dirty="0"/>
              <a:t>Jakým způsobem se vyrůstání dětí v digitální době odráží na imaginativní hře? </a:t>
            </a:r>
            <a:endParaRPr lang="cs-CZ" b="1" dirty="0">
              <a:solidFill>
                <a:srgbClr val="C00000"/>
              </a:solidFill>
            </a:endParaRPr>
          </a:p>
        </p:txBody>
      </p:sp>
      <p:pic>
        <p:nvPicPr>
          <p:cNvPr id="4" name="Obrázek 3"/>
          <p:cNvPicPr>
            <a:picLocks noChangeAspect="1"/>
          </p:cNvPicPr>
          <p:nvPr/>
        </p:nvPicPr>
        <p:blipFill>
          <a:blip r:embed="rId2"/>
          <a:stretch>
            <a:fillRect/>
          </a:stretch>
        </p:blipFill>
        <p:spPr>
          <a:xfrm>
            <a:off x="1212351" y="2694121"/>
            <a:ext cx="8081480" cy="4307717"/>
          </a:xfrm>
          <a:prstGeom prst="rect">
            <a:avLst/>
          </a:prstGeom>
        </p:spPr>
      </p:pic>
    </p:spTree>
    <p:extLst>
      <p:ext uri="{BB962C8B-B14F-4D97-AF65-F5344CB8AC3E}">
        <p14:creationId xmlns:p14="http://schemas.microsoft.com/office/powerpoint/2010/main" val="752119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Poetika x pasportizace x jaký prostor? Oddělení lidí a věcí – co to udělá</a:t>
            </a:r>
          </a:p>
        </p:txBody>
      </p:sp>
      <p:sp>
        <p:nvSpPr>
          <p:cNvPr id="3" name="Zástupný symbol pro obsah 2"/>
          <p:cNvSpPr>
            <a:spLocks noGrp="1"/>
          </p:cNvSpPr>
          <p:nvPr>
            <p:ph idx="1"/>
          </p:nvPr>
        </p:nvSpPr>
        <p:spPr>
          <a:xfrm>
            <a:off x="838200" y="1825625"/>
            <a:ext cx="10515600" cy="5273818"/>
          </a:xfrm>
        </p:spPr>
        <p:txBody>
          <a:bodyPr>
            <a:normAutofit fontScale="55000" lnSpcReduction="20000"/>
          </a:bodyPr>
          <a:lstStyle/>
          <a:p>
            <a:r>
              <a:rPr lang="cs-CZ" b="1" dirty="0"/>
              <a:t>Výzkumná otázka: </a:t>
            </a:r>
            <a:r>
              <a:rPr lang="cs-CZ" dirty="0"/>
              <a:t>Jak se </a:t>
            </a:r>
            <a:r>
              <a:rPr lang="cs-CZ" b="1" dirty="0"/>
              <a:t>pozorovaný prostor </a:t>
            </a:r>
            <a:r>
              <a:rPr lang="cs-CZ" dirty="0"/>
              <a:t>utváří? </a:t>
            </a:r>
          </a:p>
          <a:p>
            <a:pPr marL="0" indent="0">
              <a:buNone/>
            </a:pPr>
            <a:endParaRPr lang="cs-CZ" dirty="0"/>
          </a:p>
          <a:p>
            <a:r>
              <a:rPr lang="cs-CZ" dirty="0"/>
              <a:t>Byl již podvečer, v podstatě už byla tma a celý prostor byl osvětlen pouličními lampami, z nebes koukajícím měsícem na povrch zemi, a hlavně jedním velkým billboardem, kde se objevovaly různorodé reklamy. Prostor byl sice veřejný, ale přesto docela uzavřený. Z jedné strany byl ohraničen tramvajovými zastávkami a přesně na opačné straně budovou, ve které se nacházel vstup do metra, ale i restaurace nebo obchody. Tyto obchody napomáhaly k osvětlování prostoru, jelikož se na nich nacházelo spoustu neonů po bílé až barevné, takže prostor tímto působil velice hravě. Převážně kolem tramvajové zastávky byly přeplněné koše odpadky, které padaly mimo, většinově se nacházely všude kolem nich. Chodník byl přehlcen poklopy od kanálů, byly velice nesymetricky umístěné po prostoru. Kromě kanálů z chodníku vycházel za sebou jdoucí pruh stromů, které na sobě měly již suché listí, ale listy spíše zdobily chodník, je poznat, že příroda je nastavená na podzim. Z mého osobního pocitu, tak i přestože jsem byla oblečená dostatečně, tak mi po chvilce začínala být zima, jelikož malilinko profukoval prostorem studený vzduch, který mi sledování dělal těžší. Ovšem nejdůležitější věc v prostoru bylo šedé, občasně ošoupané a zrezavělé zábradlí a k němu patřící nízké, protáhlé a od odpadků špinavé schody, které existovaly přímo uprostřed. Bylo znát, že zrovna tato oblast byla centrem využívání aktéry k nejrůznějším aktivitám. </a:t>
            </a:r>
          </a:p>
          <a:p>
            <a:r>
              <a:rPr lang="cs-CZ" dirty="0"/>
              <a:t>V prostoru se převážně objevovali cestující, kteří se neustále vynořují z metra nebo z tramvají. Pokud cestují jedinci, tak mají v uších sluchátka a koukají do mobilu, ovšem objevovaly se zde i různé skupinky cizinců (převážně z Asijských zemí). Tyto skupinky hledaly vchod do metra. Objevovali se zde jak dospělí, tak i teenageři, kteří buď jenom procházeli prostorem nebo vedli konverzaci s někým dalším v prostoru. Například jako dvě dospělé ženy, jež stály uprostřed prostoru a povídaly si, při tom byly opřené o zábradlí. </a:t>
            </a:r>
            <a:r>
              <a:rPr lang="cs-CZ" dirty="0">
                <a:solidFill>
                  <a:srgbClr val="7030A0"/>
                </a:solidFill>
              </a:rPr>
              <a:t>Jedna z žen byla bruneta v červeném kabátu, držící ve své pravé ruce kytici tulipánů. Druhá žena taktéž bruneta, ale v černém kabátu a s černým batohem, stála přímo naproti ní. </a:t>
            </a:r>
            <a:r>
              <a:rPr lang="cs-CZ" dirty="0"/>
              <a:t> Občas prostorem prošly maminky nebo rodiny s dětmi. </a:t>
            </a:r>
          </a:p>
          <a:p>
            <a:r>
              <a:rPr lang="cs-CZ" dirty="0"/>
              <a:t> </a:t>
            </a:r>
          </a:p>
        </p:txBody>
      </p:sp>
    </p:spTree>
    <p:extLst>
      <p:ext uri="{BB962C8B-B14F-4D97-AF65-F5344CB8AC3E}">
        <p14:creationId xmlns:p14="http://schemas.microsoft.com/office/powerpoint/2010/main" val="300049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Zadání</a:t>
            </a:r>
          </a:p>
        </p:txBody>
      </p:sp>
      <p:sp>
        <p:nvSpPr>
          <p:cNvPr id="3" name="Zástupný symbol pro obsah 2"/>
          <p:cNvSpPr>
            <a:spLocks noGrp="1"/>
          </p:cNvSpPr>
          <p:nvPr>
            <p:ph idx="1"/>
          </p:nvPr>
        </p:nvSpPr>
        <p:spPr/>
        <p:txBody>
          <a:bodyPr/>
          <a:lstStyle/>
          <a:p>
            <a:pPr marL="0" indent="0">
              <a:buNone/>
            </a:pPr>
            <a:r>
              <a:rPr lang="cs-CZ" dirty="0"/>
              <a:t>     </a:t>
            </a:r>
            <a:r>
              <a:rPr lang="cs-CZ" u="sng" dirty="0"/>
              <a:t>Zcitlivování se k etnografii: pozorování:</a:t>
            </a:r>
            <a:endParaRPr lang="cs-CZ" dirty="0"/>
          </a:p>
          <a:p>
            <a:pPr marL="0" indent="0">
              <a:buNone/>
            </a:pPr>
            <a:r>
              <a:rPr lang="cs-CZ" dirty="0"/>
              <a:t>•       Formulujte výzkumnou otázku vhodnou k pozorování</a:t>
            </a:r>
          </a:p>
          <a:p>
            <a:pPr marL="0" indent="0">
              <a:buNone/>
            </a:pPr>
            <a:r>
              <a:rPr lang="cs-CZ" dirty="0"/>
              <a:t>•       Nalezněte terén svého výzkumu nebo terén obdobný/blízký</a:t>
            </a:r>
          </a:p>
          <a:p>
            <a:pPr marL="0" indent="0">
              <a:buNone/>
            </a:pPr>
            <a:r>
              <a:rPr lang="cs-CZ" dirty="0"/>
              <a:t>•       Realizujte cca hodinové ne/zúčastněné pozorování</a:t>
            </a:r>
          </a:p>
          <a:p>
            <a:pPr marL="0" indent="0">
              <a:buNone/>
            </a:pPr>
            <a:r>
              <a:rPr lang="cs-CZ" dirty="0"/>
              <a:t>•       Odevzdejte max. 1 normostranu svých terénních poznámek (kteroukoliv část, nemusí být začátek)</a:t>
            </a:r>
          </a:p>
          <a:p>
            <a:pPr marL="0" indent="0">
              <a:buNone/>
            </a:pPr>
            <a:r>
              <a:rPr lang="cs-CZ" dirty="0"/>
              <a:t>•       </a:t>
            </a:r>
            <a:r>
              <a:rPr lang="cs-CZ" dirty="0">
                <a:solidFill>
                  <a:srgbClr val="00B0F0"/>
                </a:solidFill>
              </a:rPr>
              <a:t>Nezapomeňte na „hlavičku“ dokumentu a pasportizaci</a:t>
            </a:r>
          </a:p>
          <a:p>
            <a:pPr marL="0" indent="0">
              <a:buNone/>
            </a:pPr>
            <a:endParaRPr lang="cs-CZ" dirty="0"/>
          </a:p>
        </p:txBody>
      </p:sp>
    </p:spTree>
    <p:extLst>
      <p:ext uri="{BB962C8B-B14F-4D97-AF65-F5344CB8AC3E}">
        <p14:creationId xmlns:p14="http://schemas.microsoft.com/office/powerpoint/2010/main" val="2716038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Charakteristika lidí – interakce </a:t>
            </a:r>
          </a:p>
        </p:txBody>
      </p:sp>
      <p:sp>
        <p:nvSpPr>
          <p:cNvPr id="3" name="Zástupný symbol pro obsah 2"/>
          <p:cNvSpPr>
            <a:spLocks noGrp="1"/>
          </p:cNvSpPr>
          <p:nvPr>
            <p:ph idx="1"/>
          </p:nvPr>
        </p:nvSpPr>
        <p:spPr/>
        <p:txBody>
          <a:bodyPr>
            <a:normAutofit fontScale="77500" lnSpcReduction="20000"/>
          </a:bodyPr>
          <a:lstStyle/>
          <a:p>
            <a:r>
              <a:rPr lang="cs-CZ" dirty="0"/>
              <a:t>Otázka: jaké typy návštěvnictva Autonomní centrum přitahuje?</a:t>
            </a:r>
          </a:p>
          <a:p>
            <a:r>
              <a:rPr lang="cs-CZ" dirty="0"/>
              <a:t>AC, 23.10. 2024. 17:55</a:t>
            </a:r>
          </a:p>
          <a:p>
            <a:r>
              <a:rPr lang="cs-CZ" dirty="0"/>
              <a:t> </a:t>
            </a:r>
          </a:p>
          <a:p>
            <a:r>
              <a:rPr lang="cs-CZ" dirty="0"/>
              <a:t>Když přicházím k AC dveře jsou otevřené, vedle nich stojí kouřící osoba s barevnými vlasy, zrovna vychází člověk s kolem. Vcházím dovnitř krátkou chodbičkou, ještě zúženou prezencí free </a:t>
            </a:r>
            <a:r>
              <a:rPr lang="cs-CZ" dirty="0" err="1"/>
              <a:t>shopu</a:t>
            </a:r>
            <a:r>
              <a:rPr lang="cs-CZ" dirty="0"/>
              <a:t>, kde se dá najít snad úplně cokoliv, oblečení, boty, knížky, dokonce i kladívko. </a:t>
            </a:r>
            <a:r>
              <a:rPr lang="cs-CZ" dirty="0" err="1"/>
              <a:t>Zef</a:t>
            </a:r>
            <a:r>
              <a:rPr lang="cs-CZ" dirty="0"/>
              <a:t> se na mě usmívá. „Čau!“ zvolává.</a:t>
            </a:r>
          </a:p>
          <a:p>
            <a:r>
              <a:rPr lang="cs-CZ" dirty="0"/>
              <a:t>„Ahoj“ objednávám si pivo, peníze omylem házím do kasičky na jídlo, která vždy (kromě středy) slouží jako kasička na pití. Sedám si k jedinému volnému stolu, hned u vchodu, skleněným oknem vidím na </a:t>
            </a:r>
            <a:r>
              <a:rPr lang="cs-CZ" dirty="0" err="1"/>
              <a:t>lidx</a:t>
            </a:r>
            <a:r>
              <a:rPr lang="cs-CZ" dirty="0"/>
              <a:t> procházející okolo. Za chvíli přichází Elias, moje morální podpora poprvé v terénu. </a:t>
            </a:r>
          </a:p>
          <a:p>
            <a:r>
              <a:rPr lang="cs-CZ" dirty="0"/>
              <a:t>Dva stoly jsou přitisknuté k sobě, na židli vedle mě si sedá paní, naproti ní holčička, nejspíš dcera, asi 5 let, paní jde objednat jedno jídlo tady, druhé do krabičky. Slyším </a:t>
            </a:r>
            <a:r>
              <a:rPr lang="cs-CZ" dirty="0" err="1"/>
              <a:t>Zefa</a:t>
            </a:r>
            <a:r>
              <a:rPr lang="cs-CZ" dirty="0"/>
              <a:t>, jak se ptá: “Vy u nás dnes neposedíte?” “Ale jo, posedíme, to mám ještě pro synátora.” Odpovídá paní. </a:t>
            </a:r>
          </a:p>
        </p:txBody>
      </p:sp>
    </p:spTree>
    <p:extLst>
      <p:ext uri="{BB962C8B-B14F-4D97-AF65-F5344CB8AC3E}">
        <p14:creationId xmlns:p14="http://schemas.microsoft.com/office/powerpoint/2010/main" val="3883938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chemeClr val="accent6">
                    <a:lumMod val="75000"/>
                  </a:schemeClr>
                </a:solidFill>
              </a:rPr>
              <a:t>Autoetnografické</a:t>
            </a:r>
            <a:r>
              <a:rPr lang="cs-CZ" b="1" dirty="0">
                <a:solidFill>
                  <a:schemeClr val="accent6">
                    <a:lumMod val="75000"/>
                  </a:schemeClr>
                </a:solidFill>
              </a:rPr>
              <a:t> rysy, </a:t>
            </a:r>
          </a:p>
        </p:txBody>
      </p:sp>
      <p:sp>
        <p:nvSpPr>
          <p:cNvPr id="3" name="Zástupný symbol pro obsah 2"/>
          <p:cNvSpPr>
            <a:spLocks noGrp="1"/>
          </p:cNvSpPr>
          <p:nvPr>
            <p:ph idx="1"/>
          </p:nvPr>
        </p:nvSpPr>
        <p:spPr/>
        <p:txBody>
          <a:bodyPr>
            <a:normAutofit fontScale="77500" lnSpcReduction="20000"/>
          </a:bodyPr>
          <a:lstStyle/>
          <a:p>
            <a:r>
              <a:rPr lang="cs-CZ" dirty="0"/>
              <a:t>Výzkumná otázka: Jaká je </a:t>
            </a:r>
            <a:r>
              <a:rPr lang="cs-CZ" dirty="0" err="1"/>
              <a:t>agency</a:t>
            </a:r>
            <a:r>
              <a:rPr lang="cs-CZ" dirty="0"/>
              <a:t> odvalu, co nabízí a k čemu vybízí?</a:t>
            </a:r>
          </a:p>
          <a:p>
            <a:r>
              <a:rPr lang="cs-CZ" dirty="0"/>
              <a:t>Terénní poznámky 6.11. 2024, šachta č. 4 – Lešetice, poledne, mlhavo</a:t>
            </a:r>
          </a:p>
          <a:p>
            <a:r>
              <a:rPr lang="cs-CZ" dirty="0"/>
              <a:t>Stěna se mi najednou nezdá tak příkrá, tak se po ní vyšplhám až na vrchol. Zas tak snadné to nebylo, ale sejít zase zpátky by byl nesmysl, při neopatrném šlápnutí se sesypalo několik kamínků a trvalo velmi dlouho, než se přestaly kutálet. </a:t>
            </a:r>
            <a:r>
              <a:rPr lang="cs-CZ" dirty="0">
                <a:solidFill>
                  <a:schemeClr val="accent6">
                    <a:lumMod val="75000"/>
                  </a:schemeClr>
                </a:solidFill>
              </a:rPr>
              <a:t>Vzpomínám si, že když jsme jednou byli s přítelem na procházce na haldě, výška a strmost valu nás velice zaujaly, a nechávali jsme schválně dolů po stěně kutálet kameny. </a:t>
            </a:r>
            <a:r>
              <a:rPr lang="cs-CZ" dirty="0"/>
              <a:t>Pří šplhání se tu rozléhají hlasy lidí z budov bývalého areálu, rozumět jim ale není. Odval je na pohled černý, docela hustě porostlý nízkými břízami a borovice (Obrázek 5 a 6).</a:t>
            </a:r>
          </a:p>
          <a:p>
            <a:r>
              <a:rPr lang="cs-CZ" dirty="0"/>
              <a:t>Stále je hustá mlha a není tedy vidět příliš do dálky, na jedné straně akorát bývalý těžební areál, jinak louky, remízky a lesy… Nacházím tu seschlé bodláky, jinak žádná bohatá vegetace. Pes chytil nějakou starou stopu, ale žádné zvíře tu není. Ale výkaly odkazují na výskyt srnek a zajíců. Místy je vidět stopy kol – pravděpodobně nějaké čtyřkolky. Od přátel vím, že sem jezdí na motorkách, občas i autem, a jiní zase na procházky s výhledem. Nejsou tu slyšet ptáci, za to nelze přeslechnou blízkou vesnici – rozléhá se tu hluk motorové pily, štěkot psů, kokrhání kohouta, hluk aut ze silnice. </a:t>
            </a:r>
          </a:p>
          <a:p>
            <a:endParaRPr lang="cs-CZ" dirty="0"/>
          </a:p>
        </p:txBody>
      </p:sp>
    </p:spTree>
    <p:extLst>
      <p:ext uri="{BB962C8B-B14F-4D97-AF65-F5344CB8AC3E}">
        <p14:creationId xmlns:p14="http://schemas.microsoft.com/office/powerpoint/2010/main" val="3010212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Kategorizace</a:t>
            </a:r>
            <a:r>
              <a:rPr lang="cs-CZ" dirty="0"/>
              <a:t>, </a:t>
            </a:r>
            <a:r>
              <a:rPr lang="cs-CZ" dirty="0">
                <a:solidFill>
                  <a:srgbClr val="92D050"/>
                </a:solidFill>
              </a:rPr>
              <a:t>domněnky, </a:t>
            </a:r>
            <a:r>
              <a:rPr lang="cs-CZ" dirty="0">
                <a:solidFill>
                  <a:srgbClr val="7030A0"/>
                </a:solidFill>
              </a:rPr>
              <a:t>interakce</a:t>
            </a:r>
          </a:p>
        </p:txBody>
      </p:sp>
      <p:sp>
        <p:nvSpPr>
          <p:cNvPr id="3" name="Zástupný symbol pro obsah 2"/>
          <p:cNvSpPr>
            <a:spLocks noGrp="1"/>
          </p:cNvSpPr>
          <p:nvPr>
            <p:ph idx="1"/>
          </p:nvPr>
        </p:nvSpPr>
        <p:spPr>
          <a:xfrm>
            <a:off x="838200" y="1825624"/>
            <a:ext cx="10515600" cy="4955319"/>
          </a:xfrm>
        </p:spPr>
        <p:txBody>
          <a:bodyPr>
            <a:normAutofit fontScale="70000" lnSpcReduction="20000"/>
          </a:bodyPr>
          <a:lstStyle/>
          <a:p>
            <a:r>
              <a:rPr lang="cs-CZ" b="1" dirty="0"/>
              <a:t>Výzkumná otázka</a:t>
            </a:r>
            <a:r>
              <a:rPr lang="cs-CZ" dirty="0"/>
              <a:t>: Jakým způsobem využívají lidé prostor pražského parku Stromovka ve svém každodenním životě? </a:t>
            </a:r>
          </a:p>
          <a:p>
            <a:endParaRPr lang="cs-CZ" dirty="0"/>
          </a:p>
          <a:p>
            <a:r>
              <a:rPr lang="cs-CZ" dirty="0">
                <a:solidFill>
                  <a:srgbClr val="00B0F0"/>
                </a:solidFill>
              </a:rPr>
              <a:t>Výzkum probíhal v pražském parku Stromovka ve středu odpoledne (6.11.) cca od 14.30 do 16:00</a:t>
            </a:r>
            <a:r>
              <a:rPr lang="cs-CZ" dirty="0"/>
              <a:t>.</a:t>
            </a:r>
          </a:p>
          <a:p>
            <a:r>
              <a:rPr lang="cs-CZ" dirty="0"/>
              <a:t> Vzhledem k tomu, že byla dnes zima, bylo v parku málo lidí. I přesto jsem ale potkala zhruba </a:t>
            </a:r>
            <a:r>
              <a:rPr lang="cs-CZ" dirty="0">
                <a:solidFill>
                  <a:srgbClr val="FF0000"/>
                </a:solidFill>
              </a:rPr>
              <a:t>deset běžců</a:t>
            </a:r>
            <a:r>
              <a:rPr lang="cs-CZ" dirty="0"/>
              <a:t>, asi </a:t>
            </a:r>
            <a:r>
              <a:rPr lang="cs-CZ" dirty="0">
                <a:solidFill>
                  <a:srgbClr val="FF0000"/>
                </a:solidFill>
              </a:rPr>
              <a:t>pět cyklistů </a:t>
            </a:r>
            <a:r>
              <a:rPr lang="cs-CZ" dirty="0"/>
              <a:t>a několik </a:t>
            </a:r>
            <a:r>
              <a:rPr lang="cs-CZ" dirty="0">
                <a:solidFill>
                  <a:srgbClr val="FF0000"/>
                </a:solidFill>
              </a:rPr>
              <a:t>desítek lidí se psy</a:t>
            </a:r>
            <a:r>
              <a:rPr lang="cs-CZ" dirty="0"/>
              <a:t>. </a:t>
            </a:r>
          </a:p>
          <a:p>
            <a:r>
              <a:rPr lang="cs-CZ" dirty="0"/>
              <a:t>Nejvíce </a:t>
            </a:r>
            <a:r>
              <a:rPr lang="cs-CZ" dirty="0">
                <a:solidFill>
                  <a:srgbClr val="FF0000"/>
                </a:solidFill>
              </a:rPr>
              <a:t>lidí bylo ale na hřišti vedle bistra</a:t>
            </a:r>
            <a:r>
              <a:rPr lang="cs-CZ" dirty="0"/>
              <a:t>. Bylo zde několik </a:t>
            </a:r>
            <a:r>
              <a:rPr lang="cs-CZ" dirty="0">
                <a:solidFill>
                  <a:srgbClr val="FF0000"/>
                </a:solidFill>
              </a:rPr>
              <a:t>maminek s dětmi</a:t>
            </a:r>
            <a:r>
              <a:rPr lang="cs-CZ" dirty="0"/>
              <a:t>, ale i pár </a:t>
            </a:r>
            <a:r>
              <a:rPr lang="cs-CZ" dirty="0">
                <a:solidFill>
                  <a:srgbClr val="FF0000"/>
                </a:solidFill>
              </a:rPr>
              <a:t>starších dětí </a:t>
            </a:r>
            <a:r>
              <a:rPr lang="cs-CZ" dirty="0"/>
              <a:t>(odhadem cca třináct let), které si na hřišti hrály. Mladší byly v doprovodu maminek převážně na houpačkách a starší děti byly na prolézačce ve tvaru tramvaje a fotily se. </a:t>
            </a:r>
            <a:r>
              <a:rPr lang="cs-CZ" dirty="0">
                <a:solidFill>
                  <a:srgbClr val="92D050"/>
                </a:solidFill>
              </a:rPr>
              <a:t>Na hřiště tak chodí pravděpodobně po škole, vzhledem k tomu, že byl všední den. </a:t>
            </a:r>
            <a:r>
              <a:rPr lang="cs-CZ" dirty="0"/>
              <a:t>Jak mladší, tak starší děti zaujaly hrací nástroje, které jsou v tramvaji umístěny. </a:t>
            </a:r>
          </a:p>
          <a:p>
            <a:r>
              <a:rPr lang="cs-CZ" dirty="0">
                <a:solidFill>
                  <a:srgbClr val="7030A0"/>
                </a:solidFill>
              </a:rPr>
              <a:t>Na hřiště přišli i dva zhruba dvanáctiletí kluci, kteří se po chvíli přesunuli na zbytky pokácených stromů nedaleko hřiště a udělali si prolézačku z nich. </a:t>
            </a:r>
          </a:p>
          <a:p>
            <a:r>
              <a:rPr lang="cs-CZ" dirty="0"/>
              <a:t>Na žádném dalším hřišti v parku jsem už nikoho nepotkala, </a:t>
            </a:r>
            <a:r>
              <a:rPr lang="cs-CZ" dirty="0">
                <a:solidFill>
                  <a:srgbClr val="92D050"/>
                </a:solidFill>
              </a:rPr>
              <a:t>zřejmě kvůli počasí, ale možná i kvůli tomu, že u ostatních nebylo žádné občerstvení a byly v odlehlejších oblastech parku a neměly tolik prolézaček</a:t>
            </a:r>
            <a:r>
              <a:rPr lang="cs-CZ" dirty="0"/>
              <a:t>. Ani na lavičkách moc lidí nesedělo. Při cestě z parku jsem potkala několik rodičů s dětmi, </a:t>
            </a:r>
            <a:r>
              <a:rPr lang="cs-CZ" dirty="0">
                <a:solidFill>
                  <a:srgbClr val="92D050"/>
                </a:solidFill>
              </a:rPr>
              <a:t>kteří je pravděpodobně vedli domů ze školy, protože na sobě měly děti školní batohy. </a:t>
            </a:r>
            <a:r>
              <a:rPr lang="cs-CZ" dirty="0"/>
              <a:t>V okraji parku také </a:t>
            </a:r>
            <a:r>
              <a:rPr lang="cs-CZ" dirty="0">
                <a:solidFill>
                  <a:srgbClr val="FF0000"/>
                </a:solidFill>
              </a:rPr>
              <a:t>probíhaly stavební práce a zároveň se v parku vypouštěl rybník</a:t>
            </a:r>
            <a:r>
              <a:rPr lang="cs-CZ" dirty="0"/>
              <a:t>, takže i přesto, že tam bylo málo lidí, tak tam byl poměrně hluk a projelo kolem mě i několik aut. </a:t>
            </a:r>
          </a:p>
        </p:txBody>
      </p:sp>
    </p:spTree>
    <p:extLst>
      <p:ext uri="{BB962C8B-B14F-4D97-AF65-F5344CB8AC3E}">
        <p14:creationId xmlns:p14="http://schemas.microsoft.com/office/powerpoint/2010/main" val="22570371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Popisné + </a:t>
            </a:r>
            <a:r>
              <a:rPr lang="cs-CZ" dirty="0" err="1"/>
              <a:t>Interpretativní</a:t>
            </a:r>
            <a:r>
              <a:rPr lang="cs-CZ" dirty="0"/>
              <a:t>/analytické poznámky</a:t>
            </a:r>
          </a:p>
        </p:txBody>
      </p:sp>
      <p:sp>
        <p:nvSpPr>
          <p:cNvPr id="3" name="Zástupný symbol pro obsah 2"/>
          <p:cNvSpPr>
            <a:spLocks noGrp="1"/>
          </p:cNvSpPr>
          <p:nvPr>
            <p:ph idx="1"/>
          </p:nvPr>
        </p:nvSpPr>
        <p:spPr/>
        <p:txBody>
          <a:bodyPr>
            <a:normAutofit fontScale="92500" lnSpcReduction="10000"/>
          </a:bodyPr>
          <a:lstStyle/>
          <a:p>
            <a:r>
              <a:rPr lang="cs-CZ" dirty="0"/>
              <a:t>V 10:20 hod vycházíme z budovy ke školkařským výsadbám. ……..</a:t>
            </a:r>
          </a:p>
          <a:p>
            <a:r>
              <a:rPr lang="cs-CZ" dirty="0"/>
              <a:t>Při přecházení mezi květináči Vlastimil ohýbá některé rostliny svým tělem, ale žádnou nepoškodí. Záhon je ohrazený elektrickým ohradníkem, což je kvůli srnám, které se zabydlely v areálu a výsadby rády okusují. TUTO INFORMACI MÁM JIŽ Z MINULÉ NÁVŠTĚVY. </a:t>
            </a:r>
            <a:r>
              <a:rPr lang="cs-CZ" b="1" dirty="0"/>
              <a:t>V průběhu skoro celé doby nás ruší zvuk kolem dokola projíždějící sekačky. ***Nazvala bych ho pracovně klidně „</a:t>
            </a:r>
            <a:r>
              <a:rPr lang="cs-CZ" b="1" dirty="0" err="1"/>
              <a:t>antropocénní</a:t>
            </a:r>
            <a:r>
              <a:rPr lang="cs-CZ" b="1" dirty="0"/>
              <a:t>“ zvuk. Je otázkou, zda ruší také rostliny.*</a:t>
            </a:r>
            <a:r>
              <a:rPr lang="cs-CZ" dirty="0"/>
              <a:t> Postěžuji si na hluk. Vlastimil vysvětluje, že se jedná o sekačku, která ale teď zrovna neseká, ale sbírá po areálu školky listí. ***Má rozhodně výmluvné jméno Piraňa, takže snad i proto se dá označit za nelidského aktéra dění.* Asi v 10:35 se za mými zády ozve: „Nazdar!“ Je to známý, který se takto ke mně přiblížil potichu zezadu, takže jsem mu (v legraci) vyčinila, že mě vylekal. </a:t>
            </a:r>
          </a:p>
        </p:txBody>
      </p:sp>
    </p:spTree>
    <p:extLst>
      <p:ext uri="{BB962C8B-B14F-4D97-AF65-F5344CB8AC3E}">
        <p14:creationId xmlns:p14="http://schemas.microsoft.com/office/powerpoint/2010/main" val="32648841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Interpretace</a:t>
            </a:r>
          </a:p>
        </p:txBody>
      </p:sp>
      <p:sp>
        <p:nvSpPr>
          <p:cNvPr id="3" name="Zástupný symbol pro obsah 2"/>
          <p:cNvSpPr>
            <a:spLocks noGrp="1"/>
          </p:cNvSpPr>
          <p:nvPr>
            <p:ph idx="1"/>
          </p:nvPr>
        </p:nvSpPr>
        <p:spPr/>
        <p:txBody>
          <a:bodyPr>
            <a:normAutofit fontScale="92500"/>
          </a:bodyPr>
          <a:lstStyle/>
          <a:p>
            <a:r>
              <a:rPr lang="cs-CZ" dirty="0"/>
              <a:t>Jak vypadá soužití </a:t>
            </a:r>
            <a:r>
              <a:rPr lang="cs-CZ" b="1" dirty="0"/>
              <a:t>materiální a „bezdomovecké“ kultury </a:t>
            </a:r>
            <a:r>
              <a:rPr lang="cs-CZ" dirty="0"/>
              <a:t>v konkrétním případě?</a:t>
            </a:r>
          </a:p>
          <a:p>
            <a:endParaRPr lang="cs-CZ" dirty="0"/>
          </a:p>
          <a:p>
            <a:r>
              <a:rPr lang="cs-CZ" dirty="0"/>
              <a:t>Omlouvám se, že jsem ho takhle přepadla, říká že dobrý, jen je nějaký malátný z nastydnutí. Nabízím mu teplý čaj, který jsem připravila, rád přijímá. Následně nabízím i bábovku, na které si pochutná: „No ten kokos tomu dává právě ten šmrnc“. …Dřív tady bydlelo několik lidí, ale odstěhovali se a nechali po sobě bordel…..</a:t>
            </a:r>
          </a:p>
          <a:p>
            <a:endParaRPr lang="cs-CZ" dirty="0"/>
          </a:p>
          <a:p>
            <a:r>
              <a:rPr lang="cs-CZ" dirty="0"/>
              <a:t>(</a:t>
            </a:r>
            <a:r>
              <a:rPr lang="cs-CZ" dirty="0" err="1"/>
              <a:t>materialita</a:t>
            </a:r>
            <a:r>
              <a:rPr lang="cs-CZ" dirty="0"/>
              <a:t> prospěšná – teplo, přebytečná – bordel, nebezpečná – jehly)</a:t>
            </a:r>
          </a:p>
        </p:txBody>
      </p:sp>
    </p:spTree>
    <p:extLst>
      <p:ext uri="{BB962C8B-B14F-4D97-AF65-F5344CB8AC3E}">
        <p14:creationId xmlns:p14="http://schemas.microsoft.com/office/powerpoint/2010/main" val="1254068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Zodpovězení otázky – první nástřel</a:t>
            </a:r>
          </a:p>
        </p:txBody>
      </p:sp>
      <p:sp>
        <p:nvSpPr>
          <p:cNvPr id="3" name="Zástupný symbol pro obsah 2"/>
          <p:cNvSpPr>
            <a:spLocks noGrp="1"/>
          </p:cNvSpPr>
          <p:nvPr>
            <p:ph idx="1"/>
          </p:nvPr>
        </p:nvSpPr>
        <p:spPr/>
        <p:txBody>
          <a:bodyPr>
            <a:normAutofit fontScale="85000" lnSpcReduction="20000"/>
          </a:bodyPr>
          <a:lstStyle/>
          <a:p>
            <a:r>
              <a:rPr lang="cs-CZ" b="1" i="1" dirty="0"/>
              <a:t>„Jak  se cestující podílejí na mobilitě příměstské linky autobusů 333?“ </a:t>
            </a:r>
            <a:r>
              <a:rPr lang="cs-CZ" sz="1500" b="1" i="1" dirty="0"/>
              <a:t>(toku v rámci infrastruktury)</a:t>
            </a:r>
            <a:endParaRPr lang="cs-CZ" sz="1500" dirty="0"/>
          </a:p>
          <a:p>
            <a:r>
              <a:rPr lang="cs-CZ" dirty="0"/>
              <a:t>(Mobilitou chápu tok dopravy</a:t>
            </a:r>
            <a:r>
              <a:rPr lang="cs-CZ" u="sng" dirty="0"/>
              <a:t>, autobus jako zprostředkovatel mobility</a:t>
            </a:r>
            <a:r>
              <a:rPr lang="cs-CZ" dirty="0"/>
              <a:t>, dopravit se z místa A (Kačerov) na místo B (cílová zastávka – pražská/mimopražská)) – a jak cestující se díky tomuto zprostředkovateli mobility se stávají součásti mobility jako takové. </a:t>
            </a:r>
          </a:p>
          <a:p>
            <a:r>
              <a:rPr lang="cs-CZ" dirty="0"/>
              <a:t>Zodpovězení otázek: </a:t>
            </a:r>
          </a:p>
          <a:p>
            <a:pPr lvl="0"/>
            <a:r>
              <a:rPr lang="cs-CZ" dirty="0"/>
              <a:t>Lidé se stávají součástí mobility tím, že si zajistí do ní vstup, následně se musí přizpůsobit jednání, které je v takové mobilitě žádoucí. Souvisí to tedy i s organizací, viz. sedám si na sedačku u okna, aby si někdo vedle mě mohl sednou. Nebo v jiných terénních zápiscích zmiňuji pána, co protáčí oči na paní, která hlasitě v prostoru autobusu telefonuje. Současně svým jednáním, ať řazením ve frontě, nebo způsobem usedání v autobuse, se aktéři podílí na mobilitě příměstské linky. (Např. když někdo dlouho kupuje jízdenku, zpomaluje celou mobilitu autobusu, všechny jeho cestující, ale i mobilitu samotnou.)</a:t>
            </a:r>
          </a:p>
        </p:txBody>
      </p:sp>
    </p:spTree>
    <p:extLst>
      <p:ext uri="{BB962C8B-B14F-4D97-AF65-F5344CB8AC3E}">
        <p14:creationId xmlns:p14="http://schemas.microsoft.com/office/powerpoint/2010/main" val="3823526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Jiný úkol</a:t>
            </a:r>
          </a:p>
        </p:txBody>
      </p:sp>
      <p:sp>
        <p:nvSpPr>
          <p:cNvPr id="3" name="Zástupný symbol pro obsah 2"/>
          <p:cNvSpPr>
            <a:spLocks noGrp="1"/>
          </p:cNvSpPr>
          <p:nvPr>
            <p:ph idx="1"/>
          </p:nvPr>
        </p:nvSpPr>
        <p:spPr/>
        <p:txBody>
          <a:bodyPr/>
          <a:lstStyle/>
          <a:p>
            <a:r>
              <a:rPr lang="cs-CZ" dirty="0"/>
              <a:t>Šoltysová – dává smysl, abychom byly informovány</a:t>
            </a:r>
          </a:p>
        </p:txBody>
      </p:sp>
    </p:spTree>
    <p:extLst>
      <p:ext uri="{BB962C8B-B14F-4D97-AF65-F5344CB8AC3E}">
        <p14:creationId xmlns:p14="http://schemas.microsoft.com/office/powerpoint/2010/main" val="1229564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Pasportizace  - </a:t>
            </a:r>
            <a:r>
              <a:rPr lang="cs-CZ" b="1" dirty="0"/>
              <a:t>a někdy chybí</a:t>
            </a:r>
          </a:p>
        </p:txBody>
      </p:sp>
      <p:sp>
        <p:nvSpPr>
          <p:cNvPr id="3" name="Zástupný symbol pro obsah 2"/>
          <p:cNvSpPr>
            <a:spLocks noGrp="1"/>
          </p:cNvSpPr>
          <p:nvPr>
            <p:ph sz="half" idx="1"/>
          </p:nvPr>
        </p:nvSpPr>
        <p:spPr/>
        <p:txBody>
          <a:bodyPr>
            <a:normAutofit fontScale="77500" lnSpcReduction="20000"/>
          </a:bodyPr>
          <a:lstStyle/>
          <a:p>
            <a:r>
              <a:rPr lang="cs-CZ" b="1" dirty="0"/>
              <a:t>Místo</a:t>
            </a:r>
            <a:r>
              <a:rPr lang="cs-CZ" dirty="0"/>
              <a:t>: Betlémská kaple </a:t>
            </a:r>
          </a:p>
          <a:p>
            <a:r>
              <a:rPr lang="cs-CZ" b="1" dirty="0"/>
              <a:t>Datum a čas pozorování:</a:t>
            </a:r>
            <a:r>
              <a:rPr lang="cs-CZ" dirty="0"/>
              <a:t> 30.10. 13:35 – 15:07</a:t>
            </a:r>
          </a:p>
          <a:p>
            <a:r>
              <a:rPr lang="cs-CZ" b="1" dirty="0"/>
              <a:t>Událost:</a:t>
            </a:r>
            <a:r>
              <a:rPr lang="cs-CZ" dirty="0"/>
              <a:t> Promoce bakalářů z ČVUT </a:t>
            </a:r>
          </a:p>
          <a:p>
            <a:r>
              <a:rPr lang="cs-CZ" b="1" dirty="0"/>
              <a:t>Účastníci:</a:t>
            </a:r>
            <a:r>
              <a:rPr lang="cs-CZ" dirty="0"/>
              <a:t> absolventi, vyučující, akademičtí představitelé, studenti, rodinní příslušníci, další hosté/veřejnost </a:t>
            </a:r>
          </a:p>
          <a:p>
            <a:r>
              <a:rPr lang="cs-CZ" b="1" dirty="0"/>
              <a:t>Výzkumná otázka:</a:t>
            </a:r>
            <a:r>
              <a:rPr lang="cs-CZ" dirty="0"/>
              <a:t> Jak promoční ceremoniál v Betlémské kapli jako rituální událost odráží význam studijní cesty absolventů?</a:t>
            </a:r>
          </a:p>
          <a:p>
            <a:r>
              <a:rPr lang="cs-CZ" dirty="0"/>
              <a:t>Jak absolventi tento obřad propojují s vlastními zkušenostmi a výzvami během studia?</a:t>
            </a:r>
          </a:p>
          <a:p>
            <a:endParaRPr lang="cs-CZ" dirty="0"/>
          </a:p>
        </p:txBody>
      </p:sp>
      <p:sp>
        <p:nvSpPr>
          <p:cNvPr id="10" name="Zástupný symbol pro obsah 9"/>
          <p:cNvSpPr>
            <a:spLocks noGrp="1"/>
          </p:cNvSpPr>
          <p:nvPr>
            <p:ph sz="half" idx="2"/>
          </p:nvPr>
        </p:nvSpPr>
        <p:spPr/>
        <p:txBody>
          <a:bodyPr>
            <a:normAutofit fontScale="77500" lnSpcReduction="20000"/>
          </a:bodyPr>
          <a:lstStyle/>
          <a:p>
            <a:r>
              <a:rPr lang="cs-CZ" dirty="0"/>
              <a:t>Poznámky z nezúčastněného hodinového pozorování</a:t>
            </a:r>
          </a:p>
          <a:p>
            <a:r>
              <a:rPr lang="cs-CZ" dirty="0"/>
              <a:t>Datum: neděle, 3.11.2024, 15:00 – 16:00</a:t>
            </a:r>
          </a:p>
          <a:p>
            <a:r>
              <a:rPr lang="cs-CZ" dirty="0"/>
              <a:t> </a:t>
            </a:r>
          </a:p>
          <a:p>
            <a:r>
              <a:rPr lang="cs-CZ" dirty="0"/>
              <a:t>Fitness park Malešice</a:t>
            </a:r>
          </a:p>
          <a:p>
            <a:r>
              <a:rPr lang="en-US" dirty="0" err="1"/>
              <a:t>Malešický</a:t>
            </a:r>
            <a:r>
              <a:rPr lang="en-US" dirty="0"/>
              <a:t> park</a:t>
            </a:r>
            <a:endParaRPr lang="cs-CZ" dirty="0"/>
          </a:p>
          <a:p>
            <a:r>
              <a:rPr lang="en-US" b="1" dirty="0" err="1"/>
              <a:t>teplota</a:t>
            </a:r>
            <a:r>
              <a:rPr lang="en-US" b="1" dirty="0"/>
              <a:t>: 10 </a:t>
            </a:r>
            <a:r>
              <a:rPr lang="en-US" b="1" dirty="0" err="1"/>
              <a:t>stupňů</a:t>
            </a:r>
            <a:r>
              <a:rPr lang="en-US" b="1" dirty="0"/>
              <a:t> </a:t>
            </a:r>
            <a:r>
              <a:rPr lang="en-US" b="1" dirty="0" err="1"/>
              <a:t>Celsia</a:t>
            </a:r>
            <a:r>
              <a:rPr lang="en-US" b="1" dirty="0"/>
              <a:t> </a:t>
            </a:r>
            <a:endParaRPr lang="cs-CZ" b="1" dirty="0"/>
          </a:p>
          <a:p>
            <a:r>
              <a:rPr lang="es-ES" b="1" dirty="0"/>
              <a:t>polojasná obloha</a:t>
            </a:r>
            <a:endParaRPr lang="cs-CZ" b="1" dirty="0"/>
          </a:p>
          <a:p>
            <a:endParaRPr lang="cs-CZ" dirty="0"/>
          </a:p>
          <a:p>
            <a:r>
              <a:rPr lang="cs-CZ" dirty="0"/>
              <a:t>Jak různé druhy a různé skupiny návštěvníků různě využívají tentýž prostor venkovní posilovny?</a:t>
            </a:r>
          </a:p>
          <a:p>
            <a:endParaRPr lang="cs-CZ" dirty="0"/>
          </a:p>
        </p:txBody>
      </p:sp>
    </p:spTree>
    <p:extLst>
      <p:ext uri="{BB962C8B-B14F-4D97-AF65-F5344CB8AC3E}">
        <p14:creationId xmlns:p14="http://schemas.microsoft.com/office/powerpoint/2010/main" val="4036359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Bez otázky</a:t>
            </a:r>
          </a:p>
        </p:txBody>
      </p:sp>
      <p:sp>
        <p:nvSpPr>
          <p:cNvPr id="3" name="Zástupný symbol pro obsah 2"/>
          <p:cNvSpPr>
            <a:spLocks noGrp="1"/>
          </p:cNvSpPr>
          <p:nvPr>
            <p:ph idx="1"/>
          </p:nvPr>
        </p:nvSpPr>
        <p:spPr/>
        <p:txBody>
          <a:bodyPr/>
          <a:lstStyle/>
          <a:p>
            <a:r>
              <a:rPr lang="cs-CZ" dirty="0"/>
              <a:t>Popis je vždy selektivní – otázka má rámovat toto zaměření se, dává smysl tomu, co jsem pozoroval/a</a:t>
            </a:r>
          </a:p>
        </p:txBody>
      </p:sp>
    </p:spTree>
    <p:extLst>
      <p:ext uri="{BB962C8B-B14F-4D97-AF65-F5344CB8AC3E}">
        <p14:creationId xmlns:p14="http://schemas.microsoft.com/office/powerpoint/2010/main" val="2031719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Otevřené otázky – důsledně!!</a:t>
            </a:r>
          </a:p>
        </p:txBody>
      </p:sp>
      <p:sp>
        <p:nvSpPr>
          <p:cNvPr id="3" name="Zástupný symbol pro obsah 2"/>
          <p:cNvSpPr>
            <a:spLocks noGrp="1"/>
          </p:cNvSpPr>
          <p:nvPr>
            <p:ph idx="1"/>
          </p:nvPr>
        </p:nvSpPr>
        <p:spPr/>
        <p:txBody>
          <a:bodyPr/>
          <a:lstStyle/>
          <a:p>
            <a:r>
              <a:rPr lang="cs-CZ" b="1" i="1" dirty="0"/>
              <a:t>„Jak se cestující stávají součástí mobility příměstské linky autobusu 333? Organizují se v rámci mobility příměstské linky autobusů 333? Podílí se na mobilitě příměstské linky autobusů 333?“</a:t>
            </a:r>
            <a:endParaRPr lang="cs-CZ" dirty="0"/>
          </a:p>
          <a:p>
            <a:endParaRPr lang="cs-CZ" dirty="0"/>
          </a:p>
        </p:txBody>
      </p:sp>
    </p:spTree>
    <p:extLst>
      <p:ext uri="{BB962C8B-B14F-4D97-AF65-F5344CB8AC3E}">
        <p14:creationId xmlns:p14="http://schemas.microsoft.com/office/powerpoint/2010/main" val="2680063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Předsudečné, sledování faktorů</a:t>
            </a:r>
          </a:p>
        </p:txBody>
      </p:sp>
      <p:sp>
        <p:nvSpPr>
          <p:cNvPr id="3" name="Zástupný symbol pro obsah 2"/>
          <p:cNvSpPr>
            <a:spLocks noGrp="1"/>
          </p:cNvSpPr>
          <p:nvPr>
            <p:ph idx="1"/>
          </p:nvPr>
        </p:nvSpPr>
        <p:spPr/>
        <p:txBody>
          <a:bodyPr/>
          <a:lstStyle/>
          <a:p>
            <a:r>
              <a:rPr lang="cs-CZ" dirty="0"/>
              <a:t>Jaké jsou reakce rodičů na emoční projevy dětí procházejících kolem obchodu s hračkami?</a:t>
            </a:r>
          </a:p>
          <a:p>
            <a:endParaRPr lang="cs-CZ" dirty="0"/>
          </a:p>
        </p:txBody>
      </p:sp>
    </p:spTree>
    <p:extLst>
      <p:ext uri="{BB962C8B-B14F-4D97-AF65-F5344CB8AC3E}">
        <p14:creationId xmlns:p14="http://schemas.microsoft.com/office/powerpoint/2010/main" val="2779470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Otázky popisné</a:t>
            </a:r>
          </a:p>
        </p:txBody>
      </p:sp>
      <p:sp>
        <p:nvSpPr>
          <p:cNvPr id="3" name="Zástupný symbol pro obsah 2"/>
          <p:cNvSpPr>
            <a:spLocks noGrp="1"/>
          </p:cNvSpPr>
          <p:nvPr>
            <p:ph idx="1"/>
          </p:nvPr>
        </p:nvSpPr>
        <p:spPr/>
        <p:txBody>
          <a:bodyPr/>
          <a:lstStyle/>
          <a:p>
            <a:r>
              <a:rPr lang="cs-CZ" dirty="0"/>
              <a:t>Jakým způsobem využívají lidé prostor pražského parku Stromovka ve svém každodenním životě? </a:t>
            </a:r>
          </a:p>
          <a:p>
            <a:r>
              <a:rPr lang="cs-CZ" dirty="0"/>
              <a:t>Jak různé druhy a různé skupiny návštěvníků různě využívají tentýž prostor venkovní posilovny?</a:t>
            </a:r>
          </a:p>
          <a:p>
            <a:r>
              <a:rPr lang="cs-CZ" dirty="0"/>
              <a:t> jaké typy návštěvnictva Autonomní centrum přitahuje?</a:t>
            </a:r>
          </a:p>
          <a:p>
            <a:r>
              <a:rPr lang="cs-CZ" dirty="0"/>
              <a:t>Jak spolu děti na dětském hřišti interagují? </a:t>
            </a:r>
          </a:p>
          <a:p>
            <a:endParaRPr lang="cs-CZ" dirty="0"/>
          </a:p>
          <a:p>
            <a:endParaRPr lang="cs-CZ" dirty="0"/>
          </a:p>
        </p:txBody>
      </p:sp>
    </p:spTree>
    <p:extLst>
      <p:ext uri="{BB962C8B-B14F-4D97-AF65-F5344CB8AC3E}">
        <p14:creationId xmlns:p14="http://schemas.microsoft.com/office/powerpoint/2010/main" val="1275548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Otázky konstruované v návaznosti na koncepty – ne/dotažené</a:t>
            </a:r>
          </a:p>
        </p:txBody>
      </p:sp>
      <p:sp>
        <p:nvSpPr>
          <p:cNvPr id="3" name="Zástupný symbol pro obsah 2"/>
          <p:cNvSpPr>
            <a:spLocks noGrp="1"/>
          </p:cNvSpPr>
          <p:nvPr>
            <p:ph idx="1"/>
          </p:nvPr>
        </p:nvSpPr>
        <p:spPr/>
        <p:txBody>
          <a:bodyPr>
            <a:normAutofit fontScale="92500" lnSpcReduction="20000"/>
          </a:bodyPr>
          <a:lstStyle/>
          <a:p>
            <a:r>
              <a:rPr lang="cs-CZ" dirty="0"/>
              <a:t>Jak promoční ceremoniál v Betlémské kapli jako rituální událost odráží význam studijní cesty absolventů?</a:t>
            </a:r>
          </a:p>
          <a:p>
            <a:r>
              <a:rPr lang="cs-CZ" dirty="0"/>
              <a:t>Jaká je </a:t>
            </a:r>
            <a:r>
              <a:rPr lang="cs-CZ" dirty="0" err="1"/>
              <a:t>agency</a:t>
            </a:r>
            <a:r>
              <a:rPr lang="cs-CZ" dirty="0"/>
              <a:t> odvalu, co nabízí a k čemu vybízí? </a:t>
            </a:r>
          </a:p>
          <a:p>
            <a:r>
              <a:rPr lang="cs-CZ" dirty="0"/>
              <a:t>Jak si aktéři v prostředí fitness centra osvojují jednotlivé techniky pohybu?</a:t>
            </a:r>
          </a:p>
          <a:p>
            <a:endParaRPr lang="cs-CZ" dirty="0"/>
          </a:p>
          <a:p>
            <a:r>
              <a:rPr lang="cs-CZ" dirty="0">
                <a:solidFill>
                  <a:srgbClr val="C00000"/>
                </a:solidFill>
              </a:rPr>
              <a:t>Pozor na pojmy a logiky</a:t>
            </a:r>
          </a:p>
          <a:p>
            <a:r>
              <a:rPr lang="cs-CZ" dirty="0"/>
              <a:t>Jak se </a:t>
            </a:r>
            <a:r>
              <a:rPr lang="cs-CZ" b="1" dirty="0"/>
              <a:t>pozorovaný prostor </a:t>
            </a:r>
            <a:r>
              <a:rPr lang="cs-CZ" dirty="0"/>
              <a:t>utváří? </a:t>
            </a:r>
          </a:p>
          <a:p>
            <a:r>
              <a:rPr lang="cs-CZ" dirty="0"/>
              <a:t>Jak vypadá soužití </a:t>
            </a:r>
            <a:r>
              <a:rPr lang="cs-CZ" b="1" dirty="0"/>
              <a:t>materiální a „bezdomovecké“ kultury </a:t>
            </a:r>
            <a:r>
              <a:rPr lang="cs-CZ" dirty="0"/>
              <a:t>v konkrétním případě? </a:t>
            </a:r>
            <a:r>
              <a:rPr lang="cs-CZ" i="1" dirty="0"/>
              <a:t>(problematická formulace)</a:t>
            </a:r>
          </a:p>
          <a:p>
            <a:r>
              <a:rPr lang="cs-CZ" dirty="0"/>
              <a:t>Jakým způsobem se vyrůstání dětí v digitální době odráží na imaginativní hře? - </a:t>
            </a:r>
            <a:r>
              <a:rPr lang="cs-CZ" b="1" dirty="0">
                <a:solidFill>
                  <a:srgbClr val="C00000"/>
                </a:solidFill>
              </a:rPr>
              <a:t>mimetické</a:t>
            </a:r>
          </a:p>
          <a:p>
            <a:endParaRPr lang="cs-CZ" dirty="0"/>
          </a:p>
          <a:p>
            <a:endParaRPr lang="cs-CZ" i="1" dirty="0"/>
          </a:p>
          <a:p>
            <a:endParaRPr lang="cs-CZ" dirty="0"/>
          </a:p>
          <a:p>
            <a:endParaRPr lang="cs-CZ" dirty="0"/>
          </a:p>
        </p:txBody>
      </p:sp>
    </p:spTree>
    <p:extLst>
      <p:ext uri="{BB962C8B-B14F-4D97-AF65-F5344CB8AC3E}">
        <p14:creationId xmlns:p14="http://schemas.microsoft.com/office/powerpoint/2010/main" val="162767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Otázka ukotvená v literatuře</a:t>
            </a:r>
          </a:p>
        </p:txBody>
      </p:sp>
      <p:sp>
        <p:nvSpPr>
          <p:cNvPr id="3" name="Zástupný symbol pro obsah 2"/>
          <p:cNvSpPr>
            <a:spLocks noGrp="1"/>
          </p:cNvSpPr>
          <p:nvPr>
            <p:ph idx="1"/>
          </p:nvPr>
        </p:nvSpPr>
        <p:spPr/>
        <p:txBody>
          <a:bodyPr/>
          <a:lstStyle/>
          <a:p>
            <a:r>
              <a:rPr lang="cs-CZ" b="1" dirty="0"/>
              <a:t>Výzkumná otázka: </a:t>
            </a:r>
            <a:r>
              <a:rPr lang="cs-CZ" dirty="0"/>
              <a:t>Jak člověk a dřevina spoluvytvářejí produkční systém lesní školky a jak se při tom ovlivňují navzájem (s využitím teorie o rostlino-</a:t>
            </a:r>
            <a:r>
              <a:rPr lang="cs-CZ" dirty="0" err="1"/>
              <a:t>antropo</a:t>
            </a:r>
            <a:r>
              <a:rPr lang="cs-CZ" dirty="0"/>
              <a:t>-genezi)?</a:t>
            </a:r>
          </a:p>
          <a:p>
            <a:r>
              <a:rPr lang="cs-CZ" dirty="0"/>
              <a:t>FLACHS, Andrew; BASTOS, Christiana; HEATH, Deborah a </a:t>
            </a:r>
            <a:r>
              <a:rPr lang="cs-CZ" dirty="0" err="1"/>
              <a:t>Venkateswar</a:t>
            </a:r>
            <a:r>
              <a:rPr lang="cs-CZ" dirty="0"/>
              <a:t>, </a:t>
            </a:r>
            <a:r>
              <a:rPr lang="cs-CZ" dirty="0" err="1"/>
              <a:t>Sita</a:t>
            </a:r>
            <a:r>
              <a:rPr lang="cs-CZ" dirty="0"/>
              <a:t>. </a:t>
            </a:r>
            <a:r>
              <a:rPr lang="cs-CZ" dirty="0" err="1"/>
              <a:t>Introduction</a:t>
            </a:r>
            <a:r>
              <a:rPr lang="cs-CZ" dirty="0"/>
              <a:t> to </a:t>
            </a:r>
            <a:r>
              <a:rPr lang="cs-CZ" dirty="0" err="1"/>
              <a:t>Special</a:t>
            </a:r>
            <a:r>
              <a:rPr lang="cs-CZ" dirty="0"/>
              <a:t> </a:t>
            </a:r>
            <a:r>
              <a:rPr lang="cs-CZ" dirty="0" err="1"/>
              <a:t>Collection</a:t>
            </a:r>
            <a:r>
              <a:rPr lang="cs-CZ" dirty="0"/>
              <a:t>: Plant-</a:t>
            </a:r>
            <a:r>
              <a:rPr lang="cs-CZ" dirty="0" err="1"/>
              <a:t>Anthropo</a:t>
            </a:r>
            <a:r>
              <a:rPr lang="cs-CZ" dirty="0"/>
              <a:t>-Genesis: </a:t>
            </a:r>
            <a:r>
              <a:rPr lang="cs-CZ" dirty="0" err="1"/>
              <a:t>The</a:t>
            </a:r>
            <a:r>
              <a:rPr lang="cs-CZ" dirty="0"/>
              <a:t> Co-</a:t>
            </a:r>
            <a:r>
              <a:rPr lang="cs-CZ" dirty="0" err="1"/>
              <a:t>Production</a:t>
            </a:r>
            <a:r>
              <a:rPr lang="cs-CZ" dirty="0"/>
              <a:t> </a:t>
            </a:r>
            <a:r>
              <a:rPr lang="cs-CZ" dirty="0" err="1"/>
              <a:t>of</a:t>
            </a:r>
            <a:r>
              <a:rPr lang="cs-CZ" dirty="0"/>
              <a:t> Plant–</a:t>
            </a:r>
            <a:r>
              <a:rPr lang="cs-CZ" dirty="0" err="1"/>
              <a:t>People</a:t>
            </a:r>
            <a:r>
              <a:rPr lang="cs-CZ" dirty="0"/>
              <a:t> </a:t>
            </a:r>
            <a:r>
              <a:rPr lang="cs-CZ" dirty="0" err="1"/>
              <a:t>Lifeworlds</a:t>
            </a:r>
            <a:r>
              <a:rPr lang="cs-CZ" dirty="0"/>
              <a:t>. Online. </a:t>
            </a:r>
            <a:r>
              <a:rPr lang="cs-CZ" i="1" dirty="0" err="1"/>
              <a:t>Journal</a:t>
            </a:r>
            <a:r>
              <a:rPr lang="cs-CZ" i="1" dirty="0"/>
              <a:t> </a:t>
            </a:r>
            <a:r>
              <a:rPr lang="cs-CZ" i="1" dirty="0" err="1"/>
              <a:t>of</a:t>
            </a:r>
            <a:r>
              <a:rPr lang="cs-CZ" i="1" dirty="0"/>
              <a:t> </a:t>
            </a:r>
            <a:r>
              <a:rPr lang="cs-CZ" i="1" dirty="0" err="1"/>
              <a:t>ethnobiology</a:t>
            </a:r>
            <a:r>
              <a:rPr lang="cs-CZ" dirty="0"/>
              <a:t>. ISSN 0278-0771. Dostupné z: </a:t>
            </a:r>
            <a:r>
              <a:rPr lang="cs-CZ" u="sng" dirty="0">
                <a:hlinkClick r:id="rId2"/>
              </a:rPr>
              <a:t>https://doi.org/10.1177/02780771241228068</a:t>
            </a:r>
            <a:endParaRPr lang="cs-CZ" dirty="0"/>
          </a:p>
          <a:p>
            <a:endParaRPr lang="cs-CZ" dirty="0"/>
          </a:p>
        </p:txBody>
      </p:sp>
    </p:spTree>
    <p:extLst>
      <p:ext uri="{BB962C8B-B14F-4D97-AF65-F5344CB8AC3E}">
        <p14:creationId xmlns:p14="http://schemas.microsoft.com/office/powerpoint/2010/main" val="252737084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TotalTime>
  <Words>3977</Words>
  <Application>Microsoft Office PowerPoint</Application>
  <PresentationFormat>Širokoúhlá obrazovka</PresentationFormat>
  <Paragraphs>162</Paragraphs>
  <Slides>26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Calibri</vt:lpstr>
      <vt:lpstr>Calibri Light</vt:lpstr>
      <vt:lpstr>Motiv Office</vt:lpstr>
      <vt:lpstr>Prezentace aplikace PowerPoint</vt:lpstr>
      <vt:lpstr>Zadání</vt:lpstr>
      <vt:lpstr>Pasportizace  - a někdy chybí</vt:lpstr>
      <vt:lpstr>Bez otázky</vt:lpstr>
      <vt:lpstr>Otevřené otázky – důsledně!!</vt:lpstr>
      <vt:lpstr>Předsudečné, sledování faktorů</vt:lpstr>
      <vt:lpstr>Otázky popisné</vt:lpstr>
      <vt:lpstr>Otázky konstruované v návaznosti na koncepty – ne/dotažené</vt:lpstr>
      <vt:lpstr>Otázka ukotvená v literatuře</vt:lpstr>
      <vt:lpstr>Různé typy poznámek, pozor na jejich význam:</vt:lpstr>
      <vt:lpstr>Analytické poznámky – odkazy na literaturu</vt:lpstr>
      <vt:lpstr>Metodologické poznámky</vt:lpstr>
      <vt:lpstr>Jotting na místo poznámek vlastní hodnocení </vt:lpstr>
      <vt:lpstr>TP jako pracovní postup – bez aktérů, prostředí, rekvizit, tak zní i „výzkumná otázka“</vt:lpstr>
      <vt:lpstr>Bezkontextové bez znalosti lidí, kontextů – řídký popis – zaměřené až moc = nic nevidím</vt:lpstr>
      <vt:lpstr>V bodech – chybí souvislost + zřejmost selektivnosti pozorování jen na ty co jsou uvnitř prostoru posilovny</vt:lpstr>
      <vt:lpstr>Obtížné popsat předmět výzkumu – chybí slova – únik do sociální interakce – rychlé zobecnění bez popisu, nejde o doměnky / interpretace (pozor na slova)</vt:lpstr>
      <vt:lpstr>Naučit se orientovat v terénu</vt:lpstr>
      <vt:lpstr>Poetika x pasportizace x jaký prostor? Oddělení lidí a věcí – co to udělá</vt:lpstr>
      <vt:lpstr>Charakteristika lidí – interakce </vt:lpstr>
      <vt:lpstr>Autoetnografické rysy, </vt:lpstr>
      <vt:lpstr>Kategorizace, domněnky, interakce</vt:lpstr>
      <vt:lpstr>Popisné + Interpretativní/analytické poznámky</vt:lpstr>
      <vt:lpstr>Interpretace</vt:lpstr>
      <vt:lpstr>Zodpovězení otázky – první nástřel</vt:lpstr>
      <vt:lpstr>Jiný úkol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Dana Bittnerová</dc:creator>
  <cp:lastModifiedBy>Hedvika Novotná</cp:lastModifiedBy>
  <cp:revision>18</cp:revision>
  <dcterms:created xsi:type="dcterms:W3CDTF">2024-11-12T18:10:55Z</dcterms:created>
  <dcterms:modified xsi:type="dcterms:W3CDTF">2024-11-13T08:26:23Z</dcterms:modified>
</cp:coreProperties>
</file>