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Bohemistická propedeutika 2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25. 2. 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ÚJKN</a:t>
            </a:r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0AA66-109B-42B6-A964-5D633301C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C: Konverze (srov. zimní semestr)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015180-A00E-4E97-9F1E-1B8098B8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 češtině okrajový způsob tvoření slov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spočívá v přechodu slova z jednoho slovního druhu do jiného bez formálních změn</a:t>
            </a:r>
          </a:p>
          <a:p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kolem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vrchní</a:t>
            </a:r>
          </a:p>
        </p:txBody>
      </p:sp>
    </p:spTree>
    <p:extLst>
      <p:ext uri="{BB962C8B-B14F-4D97-AF65-F5344CB8AC3E}">
        <p14:creationId xmlns:p14="http://schemas.microsoft.com/office/powerpoint/2010/main" val="1634596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43CBC-95E4-440C-BD1D-893C7EE2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D: Reflexivizace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3D947E-C110-43F7-8236-893F9C73E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ojediněle</a:t>
            </a:r>
          </a:p>
          <a:p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</a:rPr>
              <a:t>moudrý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 →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</a:rPr>
              <a:t>umoudřit </a:t>
            </a:r>
            <a:r>
              <a:rPr lang="fr-FR" b="1" i="1" dirty="0"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fr-FR" b="1" dirty="0">
                <a:latin typeface="Cambria" panose="02040503050406030204" pitchFamily="18" charset="0"/>
                <a:ea typeface="Cambria" panose="02040503050406030204" pitchFamily="18" charset="0"/>
              </a:rPr>
              <a:t>reflexivizace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 + prefixace + transflexe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opačný postup: dereflexivizace 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dít se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děj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54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C0D6E-0CAE-450F-AA21-4F8BB3CCC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E: Abreviace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444E7-C2F3-49C8-94D8-C9D54F040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= zkracování, zkratka = abreviatura</a:t>
            </a: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iniciálové zkratky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u="sng" dirty="0">
                <a:latin typeface="Cambria" panose="02040503050406030204" pitchFamily="18" charset="0"/>
                <a:ea typeface="Cambria" panose="02040503050406030204" pitchFamily="18" charset="0"/>
              </a:rPr>
              <a:t>dvojí výslovnostní úzus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srov. 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OSN = [ó es en], EU = [é ú]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DAMU = [damu], SIS = [sis] → akronyma</a:t>
            </a:r>
          </a:p>
          <a:p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zkratková slova: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Československá dopravní kancelář = Čedok, Severočeské tukové závody = Setuza, sedm malých forem = Semafor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tato slova lze </a:t>
            </a:r>
            <a:r>
              <a:rPr lang="cs-CZ" u="sng" dirty="0">
                <a:latin typeface="Cambria" panose="02040503050406030204" pitchFamily="18" charset="0"/>
                <a:ea typeface="Cambria" panose="02040503050406030204" pitchFamily="18" charset="0"/>
              </a:rPr>
              <a:t>skloňovat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Jedu na dovolenou s Čedokem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.)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7342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9C122-812E-4694-8D4F-AFF84E01C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Lze skloňovat zkratky?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EE8C1F-7F80-4104-8507-E150373ED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Je to v SIS/v SISu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Je ředitelem ČEZ/ČEZu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korpus syn2020: </a:t>
            </a:r>
            <a:b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5A2EB4AF-3B99-4D70-BCEE-50C1C1AB1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25625"/>
            <a:ext cx="6962997" cy="480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88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19F60-F891-431D-B7A8-422C4FD4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zvláštní zálibu ve zkracování má jazyk totalitních diktatur…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E61B5-8F56-4454-B0BC-D867A3B7A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Gestapo (Geheime Staatspolizei)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SS (Schutzstaffel)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Čeka (Čerezvyčajnaja komissija)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Kominterna (Komunistická internacionála)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SNB, VB, StB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politbyro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(nejen v tomto ohledu je podnětná kniha Fidelius, Petr: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Řeč komunistické moci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3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87E31-5B00-4B80-BB33-2106DAE7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F: Univerbizace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5C207-3894-4F0C-9CF1-008BAE69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cs-CZ" dirty="0"/>
              <a:t>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změna víceslovného (ustáleného) pojmenování v jednoslovné: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základní škola → základka, řidičský průkaz → řidičák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využívá se sufixů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expresivní rys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 hovorové češtině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60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Způsoby slovotvorby: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nejčastější jsou derivace a kompozice</a:t>
            </a: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derivace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= odvozování, derivát = odvozenina</a:t>
            </a: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kompozice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= skládání, kompozitum = složenina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dále konverze, reflexivizace, univerbizace a abreviace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93CF5-EC04-478F-BD8E-3D1D0FA90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A: Derivace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1AD93-A934-47AF-8995-A5FBB2CA9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cs-CZ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prefixace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slovotvorné prefixy</a:t>
            </a:r>
          </a:p>
          <a:p>
            <a:pPr>
              <a:buFontTx/>
              <a:buChar char="-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často u sloves 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psát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napsat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(vidová změna)</a:t>
            </a:r>
          </a:p>
          <a:p>
            <a:pPr>
              <a:buFontTx/>
              <a:buChar char="-"/>
            </a:pP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úspěch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neúspěch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(negace)</a:t>
            </a:r>
          </a:p>
          <a:p>
            <a:pPr>
              <a:buFontTx/>
              <a:buChar char="-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též prefixoidy (viz minulý semestr)</a:t>
            </a:r>
          </a:p>
        </p:txBody>
      </p:sp>
    </p:spTree>
    <p:extLst>
      <p:ext uri="{BB962C8B-B14F-4D97-AF65-F5344CB8AC3E}">
        <p14:creationId xmlns:p14="http://schemas.microsoft.com/office/powerpoint/2010/main" val="20159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FB2F6-3478-46B6-96B0-9123C5B1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02FBB-5606-473F-9FE8-5091FABC4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cs-CZ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sufixace</a:t>
            </a:r>
          </a:p>
          <a:p>
            <a:pPr>
              <a:buFontTx/>
              <a:buChar char="-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pivo → piv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íčko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(zdrobnělina)</a:t>
            </a:r>
          </a:p>
          <a:p>
            <a:pPr>
              <a:buFontTx/>
              <a:buChar char="-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pivo → piv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ní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(adjektivum)</a:t>
            </a:r>
          </a:p>
          <a:p>
            <a:pPr>
              <a:buFontTx/>
              <a:buChar char="-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pivo → piv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ař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→ pivař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ka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(ten/ta, co pije pivo)</a:t>
            </a:r>
          </a:p>
          <a:p>
            <a:pPr marL="0" indent="0">
              <a:buNone/>
            </a:pPr>
            <a:endParaRPr lang="cs-CZ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u="sng" dirty="0">
                <a:latin typeface="Cambria" panose="02040503050406030204" pitchFamily="18" charset="0"/>
                <a:ea typeface="Cambria" panose="02040503050406030204" pitchFamily="18" charset="0"/>
              </a:rPr>
              <a:t>Pozn.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-ař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často označuje výrobce něčeho – srov.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tiskař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knihař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pekař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cukrář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– oproti tomu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pivař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není výrobce piva (to je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pivovarník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), ale jeho milovník.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 slovo </a:t>
            </a:r>
            <a:r>
              <a:rPr lang="cs-CZ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vinař</a:t>
            </a: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</a:p>
          <a:p>
            <a:pPr marL="0" indent="0">
              <a:buNone/>
            </a:pPr>
            <a:endParaRPr lang="cs-CZ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63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E4ED5-7AF0-483F-B00D-08A292D0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FDE54-F008-42EE-A474-CA830E7F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transflexe 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= tvoření </a:t>
            </a:r>
            <a:r>
              <a:rPr lang="cs-CZ" u="sng" dirty="0">
                <a:latin typeface="Cambria" panose="02040503050406030204" pitchFamily="18" charset="0"/>
                <a:ea typeface="Cambria" panose="02040503050406030204" pitchFamily="18" charset="0"/>
              </a:rPr>
              <a:t>koncovkou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: MALINA → MALIN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Í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PRACOVAT → PRÁC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  <a:p>
            <a:pPr marL="0" indent="0">
              <a:buNone/>
            </a:pPr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= nebo </a:t>
            </a:r>
            <a:r>
              <a:rPr lang="cs-CZ" u="sng" dirty="0">
                <a:latin typeface="Cambria" panose="02040503050406030204" pitchFamily="18" charset="0"/>
                <a:ea typeface="Cambria" panose="02040503050406030204" pitchFamily="18" charset="0"/>
              </a:rPr>
              <a:t>kmenotvorným sufixem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: FAX → FAX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OVA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T 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(= KS pro infinitivní kmen)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Při tvoření sloves kmenotvorným sufixem od dokonavých sloves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dochází k jejich imperfektivizaci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zastoupit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→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zastup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ova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), Adam et al., 43. 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01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7D70DD-83A6-42C9-AA8C-764297027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A2A1E-5608-46B5-AB1D-4DD0635DF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cs-CZ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kombinované tvoření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prefixace + transflexe: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HORA →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PO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HOŘ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Í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HOUBA →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POD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HOUB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Í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MOUDRÝ →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Z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MOUDŘ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ET</a:t>
            </a:r>
          </a:p>
          <a:p>
            <a:pPr marL="0" indent="0">
              <a:buNone/>
            </a:pPr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všimněte si </a:t>
            </a:r>
            <a:r>
              <a:rPr lang="cs-CZ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hláskové alternace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r → ř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5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C67DA-290E-4835-9B46-98561DC0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E5876B-D0CD-49DE-87D1-122032CDA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prefixace + sufixace: 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KOLENO →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POD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KOLEN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u="sng" dirty="0">
                <a:latin typeface="Cambria" panose="02040503050406030204" pitchFamily="18" charset="0"/>
                <a:ea typeface="Cambria" panose="02040503050406030204" pitchFamily="18" charset="0"/>
              </a:rPr>
              <a:t>Poznámka k pravopisu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: slovo s prefixem je prefi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g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ované </a:t>
            </a:r>
          </a:p>
        </p:txBody>
      </p:sp>
    </p:spTree>
    <p:extLst>
      <p:ext uri="{BB962C8B-B14F-4D97-AF65-F5344CB8AC3E}">
        <p14:creationId xmlns:p14="http://schemas.microsoft.com/office/powerpoint/2010/main" val="863114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8E9EA-C15B-4A9C-8478-EF3F7236C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CEDB5-AB6D-4FDF-B302-B8A5604F9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okrajový jev: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resufixace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(záměna sufixů): NÍZ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KÝ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→ NÍŽ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INA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52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76325-47DD-4CA3-88C5-AD0B2E92F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B: Kompozice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3E416-6043-4CF6-84DB-721A90A8D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nevlastní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složeniny – pouhá juxtapozice (položení vedle sebe) dvou slov: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zisku chtivý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ziskuchtivý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země třesení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zemětřesení</a:t>
            </a:r>
          </a:p>
          <a:p>
            <a:endParaRPr lang="cs-CZ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vlastní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složeniny obsahují konektém (interfix):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vod</a:t>
            </a:r>
            <a:r>
              <a:rPr lang="cs-CZ" i="1" u="sng" dirty="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vod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hořk</a:t>
            </a:r>
            <a:r>
              <a:rPr lang="cs-CZ" i="1" u="sng" dirty="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sladký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kompozičně-derivační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tvoření: </a:t>
            </a:r>
          </a:p>
          <a:p>
            <a:pPr marL="0" indent="0">
              <a:buNone/>
            </a:pP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       psát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+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romány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romanopisec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(konektém, SS)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7116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177</TotalTime>
  <Words>524</Words>
  <Application>Microsoft Office PowerPoint</Application>
  <PresentationFormat>Širokoúhlá obrazovka</PresentationFormat>
  <Paragraphs>92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Wingdings</vt:lpstr>
      <vt:lpstr>Motiv Office</vt:lpstr>
      <vt:lpstr>Bohemistická propedeutika 2</vt:lpstr>
      <vt:lpstr>Způsoby slovotvorby:</vt:lpstr>
      <vt:lpstr>A: Derivace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B: Kompozice</vt:lpstr>
      <vt:lpstr>C: Konverze (srov. zimní semestr)</vt:lpstr>
      <vt:lpstr>D: Reflexivizace</vt:lpstr>
      <vt:lpstr>E: Abreviace </vt:lpstr>
      <vt:lpstr>Lze skloňovat zkratky? </vt:lpstr>
      <vt:lpstr>zvláštní zálibu ve zkracování má jazyk totalitních diktatur…</vt:lpstr>
      <vt:lpstr>F: Univerbizace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Bohemistická propedeutika 2</dc:title>
  <dc:creator>Ondřej Vinš</dc:creator>
  <cp:lastModifiedBy>Ondřej Vinš</cp:lastModifiedBy>
  <cp:revision>30</cp:revision>
  <dcterms:created xsi:type="dcterms:W3CDTF">2021-02-21T18:21:23Z</dcterms:created>
  <dcterms:modified xsi:type="dcterms:W3CDTF">2021-02-23T10:20:49Z</dcterms:modified>
</cp:coreProperties>
</file>