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1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AE50290-5038-48E2-A1A3-FBC2AD276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0A6FDBF-1DF9-48DC-B2DC-DD0C471CC3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32E3553-1495-4BBD-9465-2295D324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0EEFD-C77A-4684-9A59-1AB4C7EB2358}" type="datetimeFigureOut">
              <a:rPr lang="cs-CZ" smtClean="0"/>
              <a:t>25.2.2022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5812140-7A72-439C-B33E-F817FD8A6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6F38ECC-06FF-42B2-BD5B-EB47DB7FE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7C3D-6A37-44EF-BF18-5D4F99770A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105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D2DE284-8852-42E0-B39F-623479B48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DCB2F626-44A0-4198-83BC-8B4B39B30F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14E72A3-1244-4C5A-925B-2B4F74B0B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0EEFD-C77A-4684-9A59-1AB4C7EB2358}" type="datetimeFigureOut">
              <a:rPr lang="cs-CZ" smtClean="0"/>
              <a:t>25.2.2022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5B1D849-5A6F-4F73-9F29-9325FAB5F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40DAC32-04BA-4CE8-B554-999540DC8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7C3D-6A37-44EF-BF18-5D4F99770A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87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1BF09890-3BFC-4AAF-97B2-74EA96C03D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952CC3AE-3676-44F4-8B3C-F43C0A3AD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CDAE825-1D17-44ED-8FDC-C6FEF98D9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0EEFD-C77A-4684-9A59-1AB4C7EB2358}" type="datetimeFigureOut">
              <a:rPr lang="cs-CZ" smtClean="0"/>
              <a:t>25.2.2022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07DD991-C7A7-413C-BF5C-C6B99105C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C8B10A8-93DD-4467-8340-A86101D98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7C3D-6A37-44EF-BF18-5D4F99770A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74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ACAF5F9-4675-403E-8440-A44940E09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AA06E0C-98DD-4671-94F9-C104672EA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7B514DA-70C6-43D0-B32A-CBE80FFE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0EEFD-C77A-4684-9A59-1AB4C7EB2358}" type="datetimeFigureOut">
              <a:rPr lang="cs-CZ" smtClean="0"/>
              <a:t>25.2.2022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A2622B1-6DEB-439A-AFD6-ABA35B85C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E30EC9A-84A7-4C5D-8205-D239F8970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7C3D-6A37-44EF-BF18-5D4F99770A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24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1515B3C-BA34-4B0F-8221-263222C99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1A7E0826-25FE-43F4-B967-112BD31C7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04C3909-2EA8-43C1-8751-7135B6F21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0EEFD-C77A-4684-9A59-1AB4C7EB2358}" type="datetimeFigureOut">
              <a:rPr lang="cs-CZ" smtClean="0"/>
              <a:t>25.2.2022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2CADBC5-F22E-4E7C-BC2B-E401E0445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11276B4-14A3-48E9-AFF1-C8C7B5A65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7C3D-6A37-44EF-BF18-5D4F99770A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944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7AD130E-1318-478C-A662-5D59306C7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A4FA2FC-3B37-497B-A6B1-0C6006B399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569E01E7-ADFA-40BE-91F4-599465950A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8992BF39-9EA6-4C3C-95B4-E1E452D41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0EEFD-C77A-4684-9A59-1AB4C7EB2358}" type="datetimeFigureOut">
              <a:rPr lang="cs-CZ" smtClean="0"/>
              <a:t>25.2.2022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A8B50BAE-0760-44B7-AE40-6239E066D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2FA0FE0-521B-4C1A-8052-2B483B90E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7C3D-6A37-44EF-BF18-5D4F99770A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563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7660FD4-EBB4-499A-A5B9-EA55BBBD8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B6288280-64E8-4FF8-AE63-4AC956DFA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31C744BD-EDB1-41A1-85E8-F004E04E7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A56C08E5-FB7F-4FF5-BCC5-E8A3B0C4AF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E8AEEBA0-2CEA-49A8-B2AE-8C7D9CACF2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A6865000-57C9-475B-81A5-BA232F8CD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0EEFD-C77A-4684-9A59-1AB4C7EB2358}" type="datetimeFigureOut">
              <a:rPr lang="cs-CZ" smtClean="0"/>
              <a:t>25.2.2022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605EB8B5-928C-449B-9AD9-BDAC2F50D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E6D8181E-31AF-4A80-B79C-AC495D28E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7C3D-6A37-44EF-BF18-5D4F99770A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50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A021A10-AE2C-400F-A42C-C5F5D9E38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9AD59FA6-6CDD-4D16-A6A4-1118F5D0F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0EEFD-C77A-4684-9A59-1AB4C7EB2358}" type="datetimeFigureOut">
              <a:rPr lang="cs-CZ" smtClean="0"/>
              <a:t>25.2.2022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8FC1B2F2-F44C-4B69-AC4E-D45294519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F4F91EFB-9CEE-4F42-A012-400113960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7C3D-6A37-44EF-BF18-5D4F99770A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94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7F2FE413-BD7B-457E-BD99-F9D8A2233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0EEFD-C77A-4684-9A59-1AB4C7EB2358}" type="datetimeFigureOut">
              <a:rPr lang="cs-CZ" smtClean="0"/>
              <a:t>25.2.2022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2B932B22-22F2-43B8-8018-F56E7E08B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0682E48D-69BE-45DB-AE21-6A0BACF1E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7C3D-6A37-44EF-BF18-5D4F99770A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08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CEEA411-8E1E-4475-8C50-E2515FF86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4568823-538B-48BD-9177-8D9982733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0F95E1E3-B543-4392-B31D-F4F0EC1A0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92852870-AD73-45E9-931C-EBC2AB9E2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0EEFD-C77A-4684-9A59-1AB4C7EB2358}" type="datetimeFigureOut">
              <a:rPr lang="cs-CZ" smtClean="0"/>
              <a:t>25.2.2022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49A30F86-112B-4CB1-9D01-84B375B7F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A2AE625B-2C18-4F03-A46D-A738506C6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7C3D-6A37-44EF-BF18-5D4F99770A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993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4B1A068-F78C-4019-B292-273018779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DC0785FB-A8DC-4C6B-8FBF-9F0FDE91FA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A773B018-6877-4A8E-AB84-1C6EBD3DFA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FFE2E5B1-C4C5-4120-B206-F788E3719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0EEFD-C77A-4684-9A59-1AB4C7EB2358}" type="datetimeFigureOut">
              <a:rPr lang="cs-CZ" smtClean="0"/>
              <a:t>25.2.2022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AC5948A-2984-497D-8335-4065572C6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577CD61E-B7DF-4519-ADDD-956803D96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7C3D-6A37-44EF-BF18-5D4F99770A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550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076D2ACF-0416-44E6-858E-E6A25C756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24996B02-163E-4B81-B421-23A7C5ECA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F2BF387-5E77-4BE3-A8D8-EFF60CFB0F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0EEFD-C77A-4684-9A59-1AB4C7EB2358}" type="datetimeFigureOut">
              <a:rPr lang="cs-CZ" smtClean="0"/>
              <a:t>25.2.2022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DCC0EEF-0D66-4B71-948D-9988D33555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5D22069-E336-41FB-AC4A-25C507DD4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27C3D-6A37-44EF-BF18-5D4F99770A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64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432E67E-4C31-4347-9EF6-85F474A91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8963891" cy="734145"/>
          </a:xfrm>
        </p:spPr>
        <p:txBody>
          <a:bodyPr>
            <a:normAutofit fontScale="90000"/>
          </a:bodyPr>
          <a:lstStyle/>
          <a:p>
            <a:r>
              <a:rPr lang="cs-CZ" dirty="0"/>
              <a:t>Filosofie II./1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1006D9B-8B95-4D8F-B847-9406D08D7E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4108" y="1856509"/>
            <a:ext cx="8963891" cy="4627417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cs-CZ" b="1" dirty="0"/>
              <a:t>Učebnice:</a:t>
            </a:r>
            <a:r>
              <a:rPr lang="cs-CZ" dirty="0"/>
              <a:t> </a:t>
            </a:r>
          </a:p>
          <a:p>
            <a:pPr algn="l"/>
            <a:r>
              <a:rPr lang="cs-CZ" dirty="0"/>
              <a:t>Petříček, M. Úvod do (současné) filosofie. Praha: Hermann a synové, 1997 nebo každé další vydání</a:t>
            </a:r>
          </a:p>
          <a:p>
            <a:pPr algn="l"/>
            <a:endParaRPr lang="cs-CZ" dirty="0"/>
          </a:p>
          <a:p>
            <a:pPr marL="0" indent="0" algn="l">
              <a:buNone/>
            </a:pPr>
            <a:r>
              <a:rPr lang="cs-CZ" b="1" dirty="0"/>
              <a:t>Povinně volitelná literatura </a:t>
            </a:r>
            <a:r>
              <a:rPr lang="cs-CZ" dirty="0"/>
              <a:t>(studující si volí jeden titul z uvedených):</a:t>
            </a:r>
          </a:p>
          <a:p>
            <a:pPr algn="l"/>
            <a:r>
              <a:rPr lang="cs-CZ" dirty="0" err="1"/>
              <a:t>Wittgenstein</a:t>
            </a:r>
            <a:r>
              <a:rPr lang="cs-CZ" dirty="0"/>
              <a:t>, L. Filozofická zkoumání</a:t>
            </a:r>
          </a:p>
          <a:p>
            <a:pPr algn="l"/>
            <a:r>
              <a:rPr lang="cs-CZ" dirty="0"/>
              <a:t>Sartre, J.-P. Existencialismus je humanismus</a:t>
            </a:r>
          </a:p>
          <a:p>
            <a:pPr algn="l"/>
            <a:r>
              <a:rPr lang="cs-CZ" dirty="0"/>
              <a:t>Kierkegaard, S. Současnost</a:t>
            </a:r>
          </a:p>
          <a:p>
            <a:pPr algn="l"/>
            <a:r>
              <a:rPr lang="cs-CZ" dirty="0"/>
              <a:t>Nietzsche, F. Radostná věda</a:t>
            </a:r>
          </a:p>
          <a:p>
            <a:pPr algn="l"/>
            <a:r>
              <a:rPr lang="cs-CZ" dirty="0" err="1"/>
              <a:t>Heidegger</a:t>
            </a:r>
            <a:r>
              <a:rPr lang="cs-CZ" dirty="0"/>
              <a:t>, M. O pravdě a Bytí</a:t>
            </a:r>
          </a:p>
        </p:txBody>
      </p:sp>
    </p:spTree>
    <p:extLst>
      <p:ext uri="{BB962C8B-B14F-4D97-AF65-F5344CB8AC3E}">
        <p14:creationId xmlns:p14="http://schemas.microsoft.com/office/powerpoint/2010/main" val="2416477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BC6D7AA-BA50-4D45-AB57-710C219C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/>
          <a:lstStyle/>
          <a:p>
            <a:pPr algn="ctr"/>
            <a:r>
              <a:rPr lang="cs-CZ" dirty="0"/>
              <a:t>Víra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B420947-0332-4366-B5BE-21E357F0A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764"/>
            <a:ext cx="10515600" cy="491619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Bázeň a chvění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</a:t>
            </a:r>
            <a:r>
              <a:rPr lang="cs-CZ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Pojem úzkosti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Víra je riziko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je to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sebepřesahování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směřování konečného (člověka) k nekonečnému (bohu), vrchol pohybu existence.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Není to nalezení jistoty, klidu a vyrovnanosti.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Víra je skokem do absurdity. 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Absurdno tkví v nedostatku jakékoli hmatatelné, vykazatelné jistoty.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Kierkegaardův bůh je </a:t>
            </a:r>
            <a:r>
              <a:rPr lang="cs-CZ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bůh mlčící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není to zjevující se filosofický 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logos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je to neznámé nekonečno, které neulehčuje tíhu existence. A tak každé konečno – člověk, jenž sahá po nekonečnu, bohu – se dotkne opět jen konečného. Proto je lidská existence spjata s úzkostí.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6026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1D46492-52BD-447B-B9C6-5A86BCEB6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/>
          <a:lstStyle/>
          <a:p>
            <a:pPr algn="ctr"/>
            <a:r>
              <a:rPr lang="cs-CZ" b="1" dirty="0"/>
              <a:t>Strach a úzkost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2AD1FDC-0585-4794-8559-FABA5DB56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2218"/>
            <a:ext cx="10515600" cy="468067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Úzkost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patří bytostně k člověku, souvisí se svobodou, nutností se rozhodovat i když neznáme důsledky rozhodnutí.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Strach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 pocit vyvolaný obavou z něčeho, co znám, čemu se mohu vyhnout, s čím mohu bojovat, na čem mohu formou boje s ním participovat. </a:t>
            </a:r>
          </a:p>
          <a:p>
            <a:pPr>
              <a:lnSpc>
                <a:spcPct val="150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Úzkost je to, co zatěžuje lidskou existenci úkolem syntetizovat protiklady vlastního bytí, být člověkem. </a:t>
            </a:r>
          </a:p>
          <a:p>
            <a:pPr>
              <a:lnSpc>
                <a:spcPct val="150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Úzkost je úzkostí svobody před skokem do svobody. Vzniká tehdy, když existující člověk projektuje vlastní skutečnost. </a:t>
            </a:r>
          </a:p>
          <a:p>
            <a:pPr>
              <a:lnSpc>
                <a:spcPct val="150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Analýza tohoto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existenciálu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(základního určení lidské existence) je u Kierkegaarda spjata se starozákonním motivem požadavku boha, aby Abrahám obětoval svého jediného syna Izáka. </a:t>
            </a:r>
          </a:p>
          <a:p>
            <a:pPr>
              <a:lnSpc>
                <a:spcPct val="150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Odtud také termín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„Abrahámova úzkost“,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který přešel do moderní existenciální literatury.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628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0157D19-5650-4468-A905-E9D069A5A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3239"/>
          </a:xfrm>
        </p:spPr>
        <p:txBody>
          <a:bodyPr/>
          <a:lstStyle/>
          <a:p>
            <a:pPr algn="ctr"/>
            <a:r>
              <a:rPr lang="cs-CZ" dirty="0"/>
              <a:t>Abrahamova úzkost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19B4108-18C5-49F8-AA3C-3496847FB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8364"/>
            <a:ext cx="10515600" cy="506859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Existence je volba.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Volba není přijetí jedné ze dvou alternativ: buď–anebo, není to jen volba mezi dobrem a zlem, neboť to, co člověk volí, nemá charakter plus a minus. Je to volba mezi alternativami, které jsou pro člověka stejně nekonečně beznadějné a tragické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Abrahám má volit mezi zřeknutím se svého boha a vraždou vlastního syna. Na této volbě není nejstrašnější hrůza a bezvýchodnost obou variant, ale to, že si před volbou musí Abrahám odpovědět na otázku: „Byl to skutečně bůh, kdo tu oběť po mně žádal?“ A bůh mlčí!</a:t>
            </a:r>
          </a:p>
          <a:p>
            <a:pPr algn="just">
              <a:lnSpc>
                <a:spcPct val="150000"/>
              </a:lnSpc>
            </a:pP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0735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4AE243A-6763-45E4-AD0B-36415823D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272"/>
            <a:ext cx="10515600" cy="701674"/>
          </a:xfrm>
        </p:spPr>
        <p:txBody>
          <a:bodyPr/>
          <a:lstStyle/>
          <a:p>
            <a:pPr algn="ctr"/>
            <a:r>
              <a:rPr lang="cs-CZ" dirty="0"/>
              <a:t>Nemoc k smrti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5A9C014-1F29-45F9-829C-F6FB10B02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108" y="1052946"/>
            <a:ext cx="10411691" cy="54537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Úzkost  je plod vnitřního sebepoznání. </a:t>
            </a:r>
          </a:p>
          <a:p>
            <a:pPr>
              <a:lnSpc>
                <a:spcPct val="150000"/>
              </a:lnSpc>
            </a:pP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Kierkegaard rozlišuje trojí nemoc k smrti, trojí úzkost: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Úzkost, že si nejsem vědom své osobnosti - 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Úzkost, kdy nechci být sám sebou -</a:t>
            </a:r>
            <a:r>
              <a:rPr lang="cs-CZ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Úzkost, kdy chci být sám sebou, zdrojem úzkosti je otázka: „Kdo jsem já</a:t>
            </a:r>
            <a:r>
              <a:rPr lang="cs-CZ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?“ -  </a:t>
            </a:r>
            <a:r>
              <a:rPr lang="cs-CZ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Ú</a:t>
            </a:r>
            <a:r>
              <a:rPr lang="cs-CZ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zkost</a:t>
            </a:r>
            <a:r>
              <a:rPr lang="cs-CZ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22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že </a:t>
            </a:r>
            <a:r>
              <a:rPr lang="cs-CZ" sz="22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nechci </a:t>
            </a:r>
            <a:r>
              <a:rPr lang="cs-CZ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být sám sebou </a:t>
            </a:r>
            <a:endParaRPr lang="cs-CZ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Syntéza těchto úzkostí je problematické bytí, které nazýváme </a:t>
            </a:r>
            <a:r>
              <a:rPr lang="cs-CZ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člověk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Člověk je rozpolcen, ale jen překonání tohoto rozpolcení je cestou k jeho autentické existenci, jen toto usilování se stává jedinou možností, jak být v pravdě, jak překonat zapomenutí existence.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582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E328422-6BDA-458F-AA12-1D2E346D1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pPr algn="ctr"/>
            <a:r>
              <a:rPr lang="cs-CZ" dirty="0"/>
              <a:t>Pravda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1C12D9D-A4A6-4686-8FFC-9C1DCAB86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Uzavírající nevědecký dodatek - 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polemika s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Hegelem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všemi formami objektivního idealismu, kde je pravda tradičně pojata jako shoda myšlení a bytí.  Klade otázku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je taková shoda vůbec možná?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„Je to možné jen tam, kde je bytí pojato jako abstraktní bytí.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Hegel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mohl tvrdit takovou shodu, nebo dokonce identitu myšlení a bytí, protože jeho pojem bytí je plně oddělen od existence a její skutečnosti.“ 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Objektivní pravda versus subjektivní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ubjektivní myslitel reflektuje dvakrát, nejprve to objektivní a podruhé sebe jako toho, který se ptá po objektivním, sebe jako toho, kdo je usilováním.  Pravda je tak chápána jako usilování, subjektivita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víra.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8931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4B87B1F-A670-4EA7-8204-70E93A4F9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257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Rozhodnutí a čin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B1F2058-FF0C-41BA-8A8F-EA25136F2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2218"/>
            <a:ext cx="10515600" cy="505474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Čin je to, když se vlastní aktivitou zbavujeme zastupování, je to riziko, nikoli zvolení optimální, předem vypočtené varianty chování. 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Rozum je vždy jenom to, co brání v činu, co hledá důvody pro nečinnost, co zabíjí zanícení lidské existence. 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 nezaníceného je typická nečinnost, netečnost nebo snaha nalézt zprostředkovatele, jež nám umožní zažívat vlastní život bez nebezpečí. Naopak čin je jedinečným rozhodnutím nést riziko lidské nezajištěnosti, vlastní existence.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Doba revoluční a doba nivelizovaná </a:t>
            </a:r>
            <a:r>
              <a:rPr lang="cs-C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(„čin bytostně uvázl“)</a:t>
            </a:r>
            <a:endParaRPr lang="cs-CZ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396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70190A-3514-4F8F-B9D9-F5420846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291" y="365126"/>
            <a:ext cx="10619509" cy="770948"/>
          </a:xfrm>
        </p:spPr>
        <p:txBody>
          <a:bodyPr/>
          <a:lstStyle/>
          <a:p>
            <a:pPr algn="ctr"/>
            <a:r>
              <a:rPr lang="cs-CZ" dirty="0"/>
              <a:t>Doba nivelizovaná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0EAAA00-88C9-4292-AD9C-069E1339D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7" y="1025237"/>
            <a:ext cx="10813473" cy="51794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zapomněla na celek, na to podstatné pro člověka, potlačila jeho bytostné určení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člověk postrádá zanícení,  převládla reflexe, vše myšlené převádí na abstraktní reprezentace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 pro tuto pouze reflektující bytost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 „celek stane čímsi rozplizlým, něčím, co sestává z trochy rozhodnutí a trochy náhody, z trochy důmyslu a trochy odvahy, z trochy pravděpodobnosti a trochy víry, z trochy jednání a trochy událostí.“ 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Život člověka je hybridní stav vyznačující se rozplizlostí (člověk a jeho život jsou bez tvaru), tlachavostí, kolísavostí, netečností.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ztrácejí se  všechny určité črty jedince, mizí charakter, mizí mravnost. Není to doba činů, ale pouhého ohlašování činů, ztrácejí se kontury jasných lidských vztahů generačních, profesních, mocenských i erotických, člověk není schopen úcty, obdivu, vášně, nenávisti ani vzpoury.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1800" dirty="0">
                <a:latin typeface="Times New Roman" panose="02020603050405020304" pitchFamily="18" charset="0"/>
              </a:rPr>
              <a:t>egalitářství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759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DDF823A-20FB-4BC2-B2CF-AE363C69A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291" y="365125"/>
            <a:ext cx="10619509" cy="743239"/>
          </a:xfrm>
        </p:spPr>
        <p:txBody>
          <a:bodyPr/>
          <a:lstStyle/>
          <a:p>
            <a:pPr algn="ctr"/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FE6D2B9-99CF-48BF-BD94-1916F18BD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526" y="164095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Kierkegaard: Současnost, Buď anebo, Bázeň a chvění, Nemoc k smrti, Čistota srdce aneb chtít jen jedno, Opakování, Deník svůdce, Uzavírající nevědecký dodatek, Filosofické drobty aneb drobátko filosofie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Olšovský Jiří</a:t>
            </a:r>
            <a:r>
              <a:rPr lang="cs-CZ" dirty="0" smtClean="0"/>
              <a:t>: </a:t>
            </a:r>
            <a:r>
              <a:rPr lang="cs-CZ" altLang="cs-CZ" dirty="0">
                <a:latin typeface="Arial" panose="020B0604020202020204" pitchFamily="34" charset="0"/>
              </a:rPr>
              <a:t>OLŠOVSKÝ, Jiří. </a:t>
            </a:r>
            <a:r>
              <a:rPr lang="cs-CZ" altLang="cs-CZ" i="1" dirty="0" err="1">
                <a:latin typeface="Arial" panose="020B0604020202020204" pitchFamily="34" charset="0"/>
              </a:rPr>
              <a:t>Heidegger</a:t>
            </a:r>
            <a:r>
              <a:rPr lang="cs-CZ" altLang="cs-CZ" i="1" dirty="0">
                <a:latin typeface="Arial" panose="020B0604020202020204" pitchFamily="34" charset="0"/>
              </a:rPr>
              <a:t> a Kierkegaard: na cestě k myšlení</a:t>
            </a:r>
            <a:r>
              <a:rPr lang="cs-CZ" altLang="cs-CZ" dirty="0">
                <a:latin typeface="Arial" panose="020B0604020202020204" pitchFamily="34" charset="0"/>
              </a:rPr>
              <a:t>. Vyd. 1. Praha: Akropolis, 2013. 195 s. ISBN 978-80-7470-044-6</a:t>
            </a:r>
            <a:r>
              <a:rPr lang="cs-CZ" altLang="cs-CZ" dirty="0" smtClean="0"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cs-CZ" altLang="cs-CZ" dirty="0">
                <a:latin typeface="Arial" panose="020B0604020202020204" pitchFamily="34" charset="0"/>
              </a:rPr>
              <a:t>OLŠOVSKÝ, Jiří. </a:t>
            </a:r>
            <a:r>
              <a:rPr lang="cs-CZ" altLang="cs-CZ" i="1" dirty="0">
                <a:latin typeface="Arial" panose="020B0604020202020204" pitchFamily="34" charset="0"/>
              </a:rPr>
              <a:t>Kierkegaard - niternost a existence: úvod do Kierkegaardova myšlení</a:t>
            </a:r>
            <a:r>
              <a:rPr lang="cs-CZ" altLang="cs-CZ" dirty="0">
                <a:latin typeface="Arial" panose="020B0604020202020204" pitchFamily="34" charset="0"/>
              </a:rPr>
              <a:t>. 1. vyd. Praha: Akropolis, 2005. 262 s.</a:t>
            </a:r>
            <a:endParaRPr lang="cs-CZ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184666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67380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37017BC-2E89-40C8-B4C4-E69966250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Zrod moderního myšlení – člověk jako existence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5498F16-8D69-4514-B19D-C93E48BFF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pPr marL="0" indent="0" algn="ctr">
              <a:buNone/>
            </a:pPr>
            <a:r>
              <a:rPr lang="cs-CZ" i="1" dirty="0"/>
              <a:t>„To nejhorší, co se může mé filosofii stát je, že začne být vyučována.“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           S. Kierkegaard</a:t>
            </a:r>
          </a:p>
          <a:p>
            <a:pPr marL="0" indent="0">
              <a:buNone/>
            </a:pPr>
            <a:r>
              <a:rPr lang="cs-CZ" dirty="0"/>
              <a:t>Moderní myšlení</a:t>
            </a:r>
          </a:p>
          <a:p>
            <a:pPr marL="0" indent="0">
              <a:buNone/>
            </a:pPr>
            <a:r>
              <a:rPr lang="cs-CZ" dirty="0"/>
              <a:t> – </a:t>
            </a:r>
            <a:r>
              <a:rPr lang="cs-CZ" dirty="0" err="1"/>
              <a:t>antimetafyzické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/>
              <a:t>- kritické až odmítavé vůči současnosti (</a:t>
            </a:r>
            <a:r>
              <a:rPr lang="cs-CZ" dirty="0" err="1"/>
              <a:t>neautenticita</a:t>
            </a:r>
            <a:r>
              <a:rPr lang="cs-CZ" dirty="0"/>
              <a:t>, </a:t>
            </a:r>
            <a:r>
              <a:rPr lang="cs-CZ" dirty="0" err="1"/>
              <a:t>ambiguita</a:t>
            </a:r>
            <a:r>
              <a:rPr lang="cs-CZ" dirty="0"/>
              <a:t>, masovost, davovost, nivelizace, krize, bezdomoví, dehumanizace, odcizení)</a:t>
            </a:r>
          </a:p>
          <a:p>
            <a:pPr marL="0" indent="0">
              <a:buNone/>
            </a:pPr>
            <a:r>
              <a:rPr lang="cs-CZ" dirty="0"/>
              <a:t> - klade důraz na jedinečnost (lidské bytosti, lidského prožívání, intelektuální, volní a emocionální zvláštnosti lidství)</a:t>
            </a:r>
          </a:p>
          <a:p>
            <a:pPr marL="0" indent="0">
              <a:buNone/>
            </a:pPr>
            <a:r>
              <a:rPr lang="cs-CZ" dirty="0"/>
              <a:t>- promýšlí samotu, úzkost, strach, znechucení, nudu, lítost, lenost, násilí</a:t>
            </a:r>
          </a:p>
        </p:txBody>
      </p:sp>
    </p:spTree>
    <p:extLst>
      <p:ext uri="{BB962C8B-B14F-4D97-AF65-F5344CB8AC3E}">
        <p14:creationId xmlns:p14="http://schemas.microsoft.com/office/powerpoint/2010/main" val="422363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E20D1E-F7CD-42BD-A651-715C8AC67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1. protagonista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6EBD93E-33B6-4835-9AF1-FF01AC3D7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Søren</a:t>
            </a:r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Kierkegaard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(1813 - 1855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Pojem existence (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ek-sistere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lat.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vy-vstávat)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moderní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myšlení vyhrazuje pouze člověku 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Jen člověk je bytostně existující, ostatní věci pouze jsou. 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Bůh nemyslí, tvoří. Bůh neexistuje, je věčný. Člověk myslí a existuje.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Tedy ani bůh v Kierkegaardově koncepci neexistuje, bůh „je“. 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Bůh je věčnost, existence je časová.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Základní rysy existence: časovost	a myšlení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0932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798FE97-AEC9-4814-9CD9-6F225DEA4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pPr algn="ctr"/>
            <a:r>
              <a:rPr lang="cs-CZ" dirty="0"/>
              <a:t>Lidská konečnost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1BB649A-8803-40E5-94F7-9D501975C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108" y="1066800"/>
            <a:ext cx="10411691" cy="542607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cs-CZ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Časovost znamená, že člověk je bytostí konečnou, ví o své smrtelnosti</a:t>
            </a:r>
            <a:r>
              <a:rPr lang="cs-CZ" sz="9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cs-CZ" sz="9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cs-CZ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Čas života člověka je naplněn významem, očekáváním, je časem lidského života, je to </a:t>
            </a:r>
            <a:r>
              <a:rPr lang="cs-CZ" sz="9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žitý čas</a:t>
            </a:r>
            <a:r>
              <a:rPr lang="cs-CZ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9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kairologický</a:t>
            </a:r>
            <a:r>
              <a:rPr lang="cs-CZ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čas. Význam okamžiku. Proč současnost.</a:t>
            </a:r>
          </a:p>
          <a:p>
            <a:pPr>
              <a:lnSpc>
                <a:spcPct val="120000"/>
              </a:lnSpc>
            </a:pPr>
            <a:r>
              <a:rPr lang="cs-CZ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Čas je tedy časem setí, zrání, sklízení plodů, časem lítosti, výčitek i vykoupení. Stejně tak může být i promarněný čas, čas ztracený lidskému žití.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cs-CZ" sz="9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Bůh všechno učinil krásně a v pravý čas. Lidem dal do srdce i touhu po věčnosti </a:t>
            </a:r>
            <a:r>
              <a:rPr lang="cs-CZ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(Kaz. 3,11).“ </a:t>
            </a:r>
          </a:p>
          <a:p>
            <a:pPr>
              <a:lnSpc>
                <a:spcPct val="120000"/>
              </a:lnSpc>
            </a:pPr>
            <a:r>
              <a:rPr lang="cs-CZ" sz="9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Člověk ví o věčnosti, marně po ní touží.</a:t>
            </a:r>
            <a:endParaRPr lang="cs-CZ" sz="9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cs-CZ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Čas identifikuje lidskou existenci, je to průhled diference mezi konečným a nekonečným, průhled diference mezi autentickým - pravým a neautentickým - ztraceným bytím člověka. Zanícenost a nezanícenost. Jedinečnost, niternost a subjektivita proti davovosti, masovosti, egalitářství.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0944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AF22F17-90C0-49E5-B9AD-60042CE86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Existence jako </a:t>
            </a:r>
            <a:r>
              <a:rPr lang="cs-CZ" dirty="0" err="1"/>
              <a:t>dynamis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4987896-351D-435E-B070-F75A5DE30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Skutečnost člověka – existence - je saháním toho konečného po nekonečném, je přesahováním, probouzením, dokonce vášní po nekonečném.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Existence není něco daného, hotového, má charakter </a:t>
            </a:r>
            <a:r>
              <a:rPr lang="cs-CZ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dynamis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je to mohutnost, síla.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 to něco, co se hledá, co je mravním a náboženským usilováním. </a:t>
            </a:r>
            <a:r>
              <a:rPr lang="cs-CZ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Předběh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cs-CZ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Vorkommen</a:t>
            </a:r>
            <a:r>
              <a:rPr lang="cs-C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Anticipace budoucnosti.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 lidské existenci patří, že jí jde o ni samu, je tím, co nechce a nemůže být zahrnuto v nějakém systému, co nelze objektivizovat.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Existence je subjektivita a niternost.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2485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43D00D6-8DA9-49CB-939A-86E9BC157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178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Existence myslí x Bůh koná</a:t>
            </a:r>
            <a:br>
              <a:rPr lang="cs-CZ" dirty="0"/>
            </a:br>
            <a:r>
              <a:rPr lang="cs-CZ" dirty="0"/>
              <a:t>Rozum x čin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5294F4E-D44E-44C3-A1D5-D7D14B408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Myšlení není výhodou, ale slabinou.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Rozum je vždy jenom to, co brání v činu, co hledá důvody pro nečinnost, co zabíjí zanícení lidské existence. 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 nezaníceného je typická nečinnost, netečnost nebo snaha nalézt zprostředkovatele, jež 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mu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umožní zažívat vlastní život bez nebezpečí. </a:t>
            </a:r>
          </a:p>
          <a:p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„Jestliže naopak jedinec jednat nechce, život mu pomoci nemůže. Být jako onen král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Agrippa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,Tehdy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Agrippa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řekl Pavlovi: Téměř bys mne k tomu naklonil, abych byl křesťanem.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‘ (Sk. 26,28).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Naopak čin je jedinečným rozhodnutím nést riziko lidské nezajištěnosti, vlastní existence. (o tom Čistota srdce anebo chtít jen jedno, Současnost.)</a:t>
            </a:r>
          </a:p>
          <a:p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4342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3E2F500-C2AB-4FA2-9CB2-C8FBE0F23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3 stadia lidské existence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EFD0ECA-96CF-4C17-80E1-41506AD1B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Estetické – etické - náboženské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Estetické stadium, to je existence ponořená do světa, reflektující, ale odevzdaná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bezsmyslnosti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stanovisko ironizujícího básníka). Ironizuje svět i sám sebe,  jediné rozhodnutí je rozhodnutí k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nerozhodnutosti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ambiguita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Vylíčením tohoto životního postoje je</a:t>
            </a:r>
            <a:r>
              <a:rPr lang="cs-CZ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Deník svůdce</a:t>
            </a:r>
            <a:r>
              <a:rPr lang="cs-CZ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 první části</a:t>
            </a:r>
            <a:r>
              <a:rPr lang="cs-CZ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Buď–anebo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-dominantní vědomí prázdnoty, - miluje opojení vlastní mocí, - je schopen experimentovat s jiným člověkem, s jeho opravdovostí, láskou i důvěrou. 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Kierkegaard odmítá tuto formu existence, je nebezpečná nejen tomu, s kým se experimentuje, ale i tomu, kdo experimentuje. 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literatuře 19. století nalezneme tento motiv například u Dostojevského ve</a:t>
            </a:r>
            <a:r>
              <a:rPr lang="cs-CZ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Zločinu a trestu,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Bratrech Karamazových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7925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A7BACCF-B0B9-4466-BB0F-2A75C9C55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2620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Etické stadium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84F7EEE-35A7-4EB7-95A3-A40A7AD37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382" y="1357745"/>
            <a:ext cx="10342418" cy="51351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„Přicházení k sobě samému“, 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soustředění na to podstatné. 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Znamená: převzít dobrovolně odpovědnost za druhého</a:t>
            </a:r>
            <a:r>
              <a:rPr lang="cs-CZ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x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možné nebezpečí pasivně přejímat zvyky, morálku, konvence a nároky společnosti, v níž žiji.  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Slabostí této formy existence je být </a:t>
            </a:r>
            <a:r>
              <a:rPr lang="cs-CZ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„křesťanem mezi křesťany, pohanem mezi pohany a Holanďanem mezi Holanďany“ 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Latentním nebezpečím mravní existence ve vidění Kierkegaardově je přizpůsobivost</a:t>
            </a:r>
            <a:r>
              <a:rPr lang="cs-CZ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pokrytectví, alibismus, nepůvodnost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pohodlnost a průměrnost, proto ani ona není plnou, autentickou existencí.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35888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0E578E3-8FA7-4572-AB16-865871DA8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82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Náboženské stadium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AC0B6D5-C5D9-4F23-8359-6FF72C0E8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7636"/>
            <a:ext cx="10515600" cy="499932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vznik stadia nejvyššího, náboženského  je výrazem volby sebe samého, svobodného činu, nejvyšším rozhodnutím;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je skokem do svobody ve smyslu překročení konečnosti;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olba existence znamená to konkrétní volící a zvolené; </a:t>
            </a:r>
          </a:p>
          <a:p>
            <a:pPr>
              <a:lnSpc>
                <a:spcPct val="150000"/>
              </a:lnSpc>
            </a:pPr>
            <a:r>
              <a:rPr lang="cs-CZ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Existence tak je výrazem svrchovaně odvážného lidského činu. 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 výsledkem vnitřního vášnivého odhodlání, chtění. </a:t>
            </a:r>
          </a:p>
          <a:p>
            <a:pPr>
              <a:lnSpc>
                <a:spcPct val="150000"/>
              </a:lnSpc>
            </a:pPr>
            <a:r>
              <a:rPr lang="cs-CZ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Existence je víra.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998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1649</Words>
  <Application>Microsoft Office PowerPoint</Application>
  <PresentationFormat>Širokoúhlá obrazovka</PresentationFormat>
  <Paragraphs>110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Motiv Office</vt:lpstr>
      <vt:lpstr>Filosofie II./1 </vt:lpstr>
      <vt:lpstr>Zrod moderního myšlení – člověk jako existence</vt:lpstr>
      <vt:lpstr>1. protagonista</vt:lpstr>
      <vt:lpstr>Lidská konečnost</vt:lpstr>
      <vt:lpstr>Existence jako dynamis</vt:lpstr>
      <vt:lpstr>Existence myslí x Bůh koná Rozum x čin</vt:lpstr>
      <vt:lpstr>3 stadia lidské existence</vt:lpstr>
      <vt:lpstr>Etické stadium</vt:lpstr>
      <vt:lpstr>Náboženské stadium</vt:lpstr>
      <vt:lpstr>Víra</vt:lpstr>
      <vt:lpstr>Strach a úzkost</vt:lpstr>
      <vt:lpstr>Abrahamova úzkost</vt:lpstr>
      <vt:lpstr>Nemoc k smrti</vt:lpstr>
      <vt:lpstr>Pravda</vt:lpstr>
      <vt:lpstr>Rozhodnutí a čin</vt:lpstr>
      <vt:lpstr>Doba nivelizovaná</vt:lpstr>
      <vt:lpstr>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Filosofie II./1</dc:title>
  <dc:creator>Naděžda Pelcová</dc:creator>
  <cp:lastModifiedBy>uzivatel</cp:lastModifiedBy>
  <cp:revision>23</cp:revision>
  <cp:lastPrinted>2022-02-25T13:05:22Z</cp:lastPrinted>
  <dcterms:created xsi:type="dcterms:W3CDTF">2022-02-17T15:01:36Z</dcterms:created>
  <dcterms:modified xsi:type="dcterms:W3CDTF">2022-02-25T13:25:01Z</dcterms:modified>
</cp:coreProperties>
</file>