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65" r:id="rId4"/>
    <p:sldId id="266" r:id="rId5"/>
    <p:sldId id="278" r:id="rId6"/>
    <p:sldId id="264" r:id="rId7"/>
    <p:sldId id="267" r:id="rId8"/>
    <p:sldId id="262" r:id="rId9"/>
    <p:sldId id="275" r:id="rId10"/>
    <p:sldId id="268" r:id="rId11"/>
    <p:sldId id="279" r:id="rId12"/>
    <p:sldId id="271" r:id="rId13"/>
    <p:sldId id="281" r:id="rId14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0769" autoAdjust="0"/>
  </p:normalViewPr>
  <p:slideViewPr>
    <p:cSldViewPr>
      <p:cViewPr>
        <p:scale>
          <a:sx n="50" d="100"/>
          <a:sy n="50" d="100"/>
        </p:scale>
        <p:origin x="1816" y="2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15CE4-6606-4D60-85D7-7981B176CADA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8F860-7E95-44D0-A3A4-2685CA0A9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768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E9B36-148B-4E2E-A7ED-F54C1AE48042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3E0C1-9EAF-47F1-9038-EDE9077E5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91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It refers</a:t>
            </a:r>
            <a:r>
              <a:rPr lang="en-US" baseline="0" noProof="0" dirty="0"/>
              <a:t> to grouping consumer on the bas</a:t>
            </a:r>
            <a:r>
              <a:rPr lang="cs-CZ" baseline="0" noProof="0" dirty="0"/>
              <a:t>e</a:t>
            </a:r>
            <a:r>
              <a:rPr lang="en-US" baseline="0" noProof="0" dirty="0"/>
              <a:t> of such characteristic as age, ethnicity.-.. Demographic and geographic segmentation are the most frequently used methods of segmentation. </a:t>
            </a:r>
          </a:p>
          <a:p>
            <a:r>
              <a:rPr lang="en-US" baseline="0" noProof="0" dirty="0"/>
              <a:t>In fact, most marketers belief that income and occupation often determine a person´s choice of lifestyle. We can say, that demographics are still important but the method should not be used in isolation.</a:t>
            </a:r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3E0C1-9EAF-47F1-9038-EDE9077E59C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022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Psychographic characteristic are internal, and from</a:t>
            </a:r>
            <a:r>
              <a:rPr lang="en-US" baseline="0" noProof="0" dirty="0"/>
              <a:t> this reason are more difficult to determine. For some product these internal characteristics have a stronger influence on </a:t>
            </a:r>
            <a:r>
              <a:rPr lang="en-US" baseline="0" noProof="0" dirty="0" err="1"/>
              <a:t>determini</a:t>
            </a:r>
            <a:r>
              <a:rPr lang="cs-CZ" baseline="0" noProof="0" dirty="0" err="1"/>
              <a:t>ng</a:t>
            </a:r>
            <a:r>
              <a:rPr lang="en-US" baseline="0" noProof="0" dirty="0"/>
              <a:t> the purchase preferences of consumer than do external characteristic.</a:t>
            </a:r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3E0C1-9EAF-47F1-9038-EDE9077E59C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618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Developed by </a:t>
            </a:r>
            <a:r>
              <a:rPr lang="cs-CZ" noProof="0" dirty="0"/>
              <a:t>G</a:t>
            </a:r>
            <a:r>
              <a:rPr lang="en-US" noProof="0" dirty="0" err="1"/>
              <a:t>allup</a:t>
            </a:r>
            <a:r>
              <a:rPr lang="en-US" noProof="0" dirty="0"/>
              <a:t> Organization for American</a:t>
            </a:r>
            <a:r>
              <a:rPr lang="en-US" baseline="0" noProof="0" dirty="0"/>
              <a:t> Express, it was specifically designed to develop a model relevant to tourism. Be</a:t>
            </a:r>
            <a:r>
              <a:rPr lang="cs-CZ" baseline="0" noProof="0" dirty="0"/>
              <a:t>a</a:t>
            </a:r>
            <a:r>
              <a:rPr lang="en-US" baseline="0" noProof="0" dirty="0"/>
              <a:t>use of the model is based on a survey conducted of </a:t>
            </a:r>
            <a:r>
              <a:rPr lang="en-US" baseline="0" noProof="0" dirty="0" err="1"/>
              <a:t>trave</a:t>
            </a:r>
            <a:r>
              <a:rPr lang="cs-CZ" baseline="0" noProof="0" dirty="0"/>
              <a:t>l</a:t>
            </a:r>
            <a:r>
              <a:rPr lang="en-US" baseline="0" noProof="0" dirty="0"/>
              <a:t>e</a:t>
            </a:r>
            <a:r>
              <a:rPr lang="cs-CZ" baseline="0" noProof="0" dirty="0"/>
              <a:t>r</a:t>
            </a:r>
            <a:r>
              <a:rPr lang="en-US" baseline="0" noProof="0" dirty="0"/>
              <a:t>s living in the US, the UK, Germany, Japan, it also p</a:t>
            </a:r>
            <a:r>
              <a:rPr lang="cs-CZ" baseline="0" noProof="0" dirty="0"/>
              <a:t>r</a:t>
            </a:r>
            <a:r>
              <a:rPr lang="en-US" baseline="0" noProof="0" dirty="0" err="1"/>
              <a:t>ovides</a:t>
            </a:r>
            <a:r>
              <a:rPr lang="en-US" baseline="0" noProof="0" dirty="0"/>
              <a:t> a useful cross-cultural perspective</a:t>
            </a:r>
            <a:r>
              <a:rPr lang="cs-CZ" baseline="0" dirty="0"/>
              <a:t>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3E0C1-9EAF-47F1-9038-EDE9077E59C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1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It is focused on the potential tourist´s purpose in making</a:t>
            </a:r>
            <a:r>
              <a:rPr lang="en-US" baseline="0" noProof="0" dirty="0"/>
              <a:t> the visit. </a:t>
            </a:r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3E0C1-9EAF-47F1-9038-EDE9077E59C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3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FD184-D90A-DFC4-3D81-EA4621970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D3D763-24DD-45EE-65E1-EBDC1D1FE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7EE5A-761F-20B9-337E-5E4E41E0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091B85-BFF3-E987-4F6B-5E314975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8EC947-2F3E-20FC-AC64-8918E015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38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99FEB-A5BC-E289-F135-43D17CA3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6A7360-D67B-0EF1-3575-58C86C921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FFDF4-9A90-F047-F756-CC0FCA673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2E962E-D62F-BA8C-6CC3-B97ED3B9D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B11A54-CE21-4D52-58B1-8338139E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65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0CB8C45-FC16-C04A-027C-7B1512E61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E76DDE-1B24-12CF-E85E-5E3822F3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E4926-576C-6F95-6FE3-FA0D74B93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8A57C7-6698-DDA4-F4FD-1C4C286D3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59AE3F-E4BE-DD94-3165-33BBB44C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5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07B8D-20A3-148C-CB3B-FC13C0A6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650C35-8292-26D0-CA5B-FAAAABA7C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FDC1F9-C1F1-A4F1-1F26-BF05D33D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459A0A-2D0A-8474-F411-CA32BB11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566F3E-EBFE-B144-20B0-A56BFDA1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94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81229-A423-4E71-1F18-CB76E9508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315BC1-AB6C-18D0-F697-6D252B683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9FB773-3E39-901F-906E-6686F8BB5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A04F01-93E7-AE43-EF91-AE2AC221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3B372D-3465-8583-5F6E-EC2DF2364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90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19984-3DC0-E555-9C7F-FB6855AD3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CA46F1-DF5A-8B2A-47F1-3A00EF2F7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BF29FC-3EB4-E72F-33D2-5770B10D7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F4FFBD-EF96-1396-486E-9A21DA240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AA7E1D-5FCA-0816-7533-3EF07450B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8B1739-5C52-7D2B-81AE-DB44E3161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74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A23A2E-D8B4-2DB7-2312-32CB9CA14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1019B6-49D1-340F-1BB8-35596DE84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A2AB01-8E3B-4520-0CCB-3DC099344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93EA54A-BB79-FA21-8D2F-6071EAE22E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565D9C4-A290-B77A-3B56-E51CEE4F6D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F1A1D2-770D-B3AA-D066-0B159A272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E593E77-D7B5-B605-C3DF-961299F24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212E14D-A50D-33FC-4C3D-E4739A36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395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3A70F-034F-2E75-3E94-C0212C6DE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B1F049-E4B9-DC64-0007-C0BBB912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14D727C-C41F-87CB-C031-09D97F9E8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1DF335-F94D-052A-7A68-1E2428B8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75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13C219C-ED40-42B4-1DD7-86BDCC83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DFB13B5-2845-EB89-3D01-469B57FB2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AED920-F443-BB69-0326-9E8DB9E9A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06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AD285-BC75-770A-89E8-BDB813F0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4B6C1-A62E-EC6C-5F9C-B7E5B1B5D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3D8041-CDFD-53B0-F404-403AFE46C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1C20B2-30C9-14ED-4654-018941EE5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AFECCC-EAC2-81D0-38B6-EC113ECB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31983E-1DC2-666F-9BF9-B1F7EAD9C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99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0DFAB-B12C-83E2-E936-21EDFC204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420530D-29ED-C2F4-4733-F048542D5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52A89D-4EB2-F760-23C2-9C5446952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75B213-E85F-698A-9F69-521161ED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0E37DB-0CB2-9D3F-8AA0-040C16D0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3988E3-0AEA-85EF-6B0A-51246E3DC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11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7F49E7-17EE-2EDA-DEA7-FEDFB66C3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32D068-3151-961D-0048-0B178E379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4CB50C-0606-462A-89F6-B5383719C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BDBA60-3605-404C-8AF9-447B540258F5}" type="datetimeFigureOut">
              <a:rPr lang="cs-CZ" smtClean="0"/>
              <a:t>23.08.2024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22352A-C90D-FBD7-644B-61F6036B9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27E27B-38A4-B39C-9C62-D88F87A46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4CC72D-3680-453D-97D7-1B12BBB3B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95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716vv8kU-w" TargetMode="External"/><Relationship Id="rId2" Type="http://schemas.openxmlformats.org/officeDocument/2006/relationships/hyperlink" Target="https://www.youtube.com/watch?v=15zHUfSjLG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5zHUfSjLG4" TargetMode="External"/><Relationship Id="rId2" Type="http://schemas.openxmlformats.org/officeDocument/2006/relationships/hyperlink" Target="https://www.youtube.com/watch?v=D8oVKRNSWB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27048" y="1542402"/>
            <a:ext cx="3890131" cy="2387918"/>
          </a:xfrm>
        </p:spPr>
        <p:txBody>
          <a:bodyPr anchor="b">
            <a:normAutofit/>
          </a:bodyPr>
          <a:lstStyle/>
          <a:p>
            <a:r>
              <a:rPr lang="cs-CZ">
                <a:solidFill>
                  <a:schemeClr val="tx2"/>
                </a:solidFill>
              </a:rPr>
              <a:t>Tourism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26601" y="4001587"/>
            <a:ext cx="3891025" cy="682079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solidFill>
                  <a:schemeClr val="tx2"/>
                </a:solidFill>
              </a:rPr>
              <a:t>Segmentation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Petra Koudelková</a:t>
            </a:r>
          </a:p>
          <a:p>
            <a:endParaRPr lang="cs-CZ" dirty="0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0928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Effective Segmentation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…</a:t>
            </a:r>
            <a:br>
              <a:rPr lang="cs-CZ" dirty="0"/>
            </a:b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Measurable</a:t>
            </a:r>
          </a:p>
          <a:p>
            <a:r>
              <a:rPr lang="en-US" sz="2800" dirty="0"/>
              <a:t>Substantial</a:t>
            </a:r>
          </a:p>
          <a:p>
            <a:r>
              <a:rPr lang="en-US" sz="2800" dirty="0" err="1"/>
              <a:t>Acces</a:t>
            </a:r>
            <a:r>
              <a:rPr lang="cs-CZ" sz="2800" dirty="0"/>
              <a:t>s</a:t>
            </a:r>
            <a:r>
              <a:rPr lang="en-US" sz="2800" dirty="0" err="1"/>
              <a:t>ible</a:t>
            </a:r>
            <a:endParaRPr lang="en-US" sz="2800" dirty="0"/>
          </a:p>
          <a:p>
            <a:r>
              <a:rPr lang="en-US" sz="2800" dirty="0"/>
              <a:t>Differentiable</a:t>
            </a:r>
          </a:p>
          <a:p>
            <a:r>
              <a:rPr lang="en-US" sz="2800" dirty="0"/>
              <a:t>Actionable </a:t>
            </a:r>
          </a:p>
        </p:txBody>
      </p:sp>
    </p:spTree>
    <p:extLst>
      <p:ext uri="{BB962C8B-B14F-4D97-AF65-F5344CB8AC3E}">
        <p14:creationId xmlns:p14="http://schemas.microsoft.com/office/powerpoint/2010/main" val="3296750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Targeting</a:t>
            </a:r>
            <a:r>
              <a:rPr lang="cs-CZ" dirty="0"/>
              <a:t> – </a:t>
            </a:r>
            <a:r>
              <a:rPr lang="cs-CZ" dirty="0" err="1"/>
              <a:t>selecting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segment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We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have</a:t>
            </a:r>
            <a:r>
              <a:rPr lang="cs-CZ" sz="2800" dirty="0"/>
              <a:t> </a:t>
            </a:r>
            <a:r>
              <a:rPr lang="cs-CZ" sz="2800" dirty="0" err="1"/>
              <a:t>several</a:t>
            </a:r>
            <a:r>
              <a:rPr lang="cs-CZ" sz="2800" dirty="0"/>
              <a:t> </a:t>
            </a:r>
            <a:r>
              <a:rPr lang="cs-CZ" sz="2800" dirty="0" err="1"/>
              <a:t>segments</a:t>
            </a:r>
            <a:r>
              <a:rPr lang="cs-CZ" sz="2800" dirty="0"/>
              <a:t>, but </a:t>
            </a:r>
            <a:r>
              <a:rPr lang="cs-CZ" sz="2800" dirty="0" err="1"/>
              <a:t>we</a:t>
            </a:r>
            <a:r>
              <a:rPr lang="cs-CZ" sz="2800" dirty="0"/>
              <a:t> </a:t>
            </a:r>
            <a:r>
              <a:rPr lang="cs-CZ" sz="2800" dirty="0" err="1"/>
              <a:t>focus</a:t>
            </a:r>
            <a:r>
              <a:rPr lang="cs-CZ" sz="2800" dirty="0"/>
              <a:t> on </a:t>
            </a:r>
            <a:r>
              <a:rPr lang="cs-CZ" sz="2800" dirty="0" err="1"/>
              <a:t>important</a:t>
            </a:r>
            <a:r>
              <a:rPr lang="cs-CZ" sz="2800" dirty="0"/>
              <a:t> </a:t>
            </a:r>
            <a:r>
              <a:rPr lang="cs-CZ" sz="2800" dirty="0" err="1"/>
              <a:t>segments</a:t>
            </a:r>
            <a:r>
              <a:rPr lang="cs-CZ" sz="2800" dirty="0"/>
              <a:t> for </a:t>
            </a:r>
            <a:r>
              <a:rPr lang="cs-CZ" sz="2800" dirty="0" err="1"/>
              <a:t>our</a:t>
            </a:r>
            <a:r>
              <a:rPr lang="cs-CZ" sz="2800" dirty="0"/>
              <a:t> business = </a:t>
            </a:r>
            <a:r>
              <a:rPr lang="cs-CZ" sz="2800" dirty="0" err="1"/>
              <a:t>targeting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7072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Recapitulation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6866" y="2492896"/>
            <a:ext cx="6798736" cy="3444997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en-US" dirty="0">
                <a:hlinkClick r:id="rId2"/>
              </a:rPr>
              <a:t>Market Segmentation Overview (youtube.com)</a:t>
            </a:r>
            <a:endParaRPr lang="cs-CZ" dirty="0"/>
          </a:p>
          <a:p>
            <a:r>
              <a:rPr lang="cs-CZ" dirty="0">
                <a:hlinkClick r:id="rId3"/>
              </a:rPr>
              <a:t>Market </a:t>
            </a:r>
            <a:r>
              <a:rPr lang="cs-CZ" dirty="0" err="1">
                <a:hlinkClick r:id="rId3"/>
              </a:rPr>
              <a:t>Segmentation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Variables</a:t>
            </a:r>
            <a:r>
              <a:rPr lang="cs-CZ">
                <a:hlinkClick r:id="rId3"/>
              </a:rPr>
              <a:t> (youtube.com)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585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Case study – part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Identify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4C´s in </a:t>
            </a:r>
            <a:r>
              <a:rPr lang="cs-CZ" sz="2800" dirty="0" err="1"/>
              <a:t>your</a:t>
            </a:r>
            <a:r>
              <a:rPr lang="cs-CZ" sz="2800" dirty="0"/>
              <a:t> </a:t>
            </a:r>
            <a:r>
              <a:rPr lang="cs-CZ" sz="2800" dirty="0" err="1"/>
              <a:t>product</a:t>
            </a:r>
            <a:r>
              <a:rPr lang="cs-CZ" sz="2800" dirty="0"/>
              <a:t> </a:t>
            </a:r>
          </a:p>
          <a:p>
            <a:pPr lvl="1"/>
            <a:r>
              <a:rPr lang="en-US" sz="2400" dirty="0"/>
              <a:t>Customer solution</a:t>
            </a:r>
            <a:r>
              <a:rPr lang="cs-CZ" sz="2400" dirty="0"/>
              <a:t>, </a:t>
            </a:r>
          </a:p>
          <a:p>
            <a:pPr lvl="1"/>
            <a:r>
              <a:rPr lang="en-US" sz="2400" dirty="0"/>
              <a:t>Cost to the user</a:t>
            </a:r>
            <a:r>
              <a:rPr lang="cs-CZ" sz="2400" dirty="0"/>
              <a:t>, </a:t>
            </a:r>
          </a:p>
          <a:p>
            <a:pPr lvl="1"/>
            <a:r>
              <a:rPr lang="en-US" sz="2400" dirty="0"/>
              <a:t>Convenience</a:t>
            </a:r>
            <a:r>
              <a:rPr lang="cs-CZ" sz="2400" dirty="0"/>
              <a:t>, </a:t>
            </a:r>
          </a:p>
          <a:p>
            <a:pPr lvl="1"/>
            <a:r>
              <a:rPr lang="cs-CZ" sz="2400" dirty="0"/>
              <a:t>C</a:t>
            </a:r>
            <a:r>
              <a:rPr lang="en-US" sz="2400" dirty="0" err="1"/>
              <a:t>ommunication</a:t>
            </a:r>
            <a:endParaRPr lang="en-US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28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Segmentation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…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Identify and profile distinct groups of tourist who might have homogeneous characteristic or needs, and hence, prefer varied genres of tour packages</a:t>
            </a:r>
            <a:endParaRPr lang="cs-CZ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https://www.youtube.com/watch?v=D8oVKRNSWBc</a:t>
            </a:r>
            <a:endParaRPr lang="cs-CZ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https://www.youtube.com/watch?v=15zHUfSjLG4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Demographic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 err="1"/>
              <a:t>segmentat</a:t>
            </a:r>
            <a:r>
              <a:rPr lang="cs-CZ" dirty="0"/>
              <a:t>ion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457704"/>
              </p:ext>
            </p:extLst>
          </p:nvPr>
        </p:nvGraphicFramePr>
        <p:xfrm>
          <a:off x="497074" y="2225548"/>
          <a:ext cx="8229600" cy="3256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Characteristic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Relation to Tourism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Children, teens, adults, elderly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Types of activities</a:t>
                      </a:r>
                      <a:r>
                        <a:rPr lang="en-US" baseline="0" noProof="0" dirty="0"/>
                        <a:t> desired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Male,</a:t>
                      </a:r>
                      <a:r>
                        <a:rPr lang="en-US" baseline="0" noProof="0" dirty="0"/>
                        <a:t> female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Specialized</a:t>
                      </a:r>
                      <a:r>
                        <a:rPr lang="en-US" baseline="0" noProof="0" dirty="0"/>
                        <a:t> activities </a:t>
                      </a:r>
                      <a:r>
                        <a:rPr lang="en-US" baseline="0" noProof="0" dirty="0" err="1"/>
                        <a:t>sach</a:t>
                      </a:r>
                      <a:r>
                        <a:rPr lang="en-US" baseline="0" noProof="0" dirty="0"/>
                        <a:t> as shopping, sport ,…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Ethnicity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Historical sites, museum exhibits,</a:t>
                      </a:r>
                      <a:r>
                        <a:rPr lang="en-US" baseline="0" noProof="0" dirty="0"/>
                        <a:t> arts,…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Low, average,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Destination choice based on</a:t>
                      </a:r>
                      <a:r>
                        <a:rPr lang="en-US" baseline="0" noProof="0" dirty="0"/>
                        <a:t> disposable income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Family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Single,</a:t>
                      </a:r>
                      <a:r>
                        <a:rPr lang="en-US" baseline="0" noProof="0" dirty="0"/>
                        <a:t> newlyweds, divorced, families, empty nesters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Types</a:t>
                      </a:r>
                      <a:r>
                        <a:rPr lang="en-US" baseline="0" noProof="0" dirty="0"/>
                        <a:t> of activities desired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Religion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Catholic, Protestant, Jewish. Muslim, Hindu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Religious history, spiritual sites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Zástupný symbol pro text 3"/>
          <p:cNvSpPr txBox="1">
            <a:spLocks/>
          </p:cNvSpPr>
          <p:nvPr/>
        </p:nvSpPr>
        <p:spPr>
          <a:xfrm>
            <a:off x="1763688" y="1268760"/>
            <a:ext cx="5696372" cy="639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3606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Psychographic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 Segmentation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730982"/>
              </p:ext>
            </p:extLst>
          </p:nvPr>
        </p:nvGraphicFramePr>
        <p:xfrm>
          <a:off x="628650" y="1825625"/>
          <a:ext cx="7886700" cy="2159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Characteristic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D</a:t>
                      </a:r>
                      <a:r>
                        <a:rPr lang="en-US" noProof="0" dirty="0" err="1"/>
                        <a:t>escription</a:t>
                      </a:r>
                      <a:endParaRPr lang="en-US" noProof="0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Relation to Tourism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Lifestyle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Sport, history, shopping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Choice</a:t>
                      </a:r>
                      <a:r>
                        <a:rPr lang="en-US" baseline="0" noProof="0" dirty="0"/>
                        <a:t> of destination</a:t>
                      </a:r>
                      <a:endParaRPr lang="en-US" noProof="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Value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Adventures, economizers, dreamers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Type of experience desired, level</a:t>
                      </a:r>
                      <a:r>
                        <a:rPr lang="en-US" baseline="0" noProof="0" dirty="0"/>
                        <a:t> of risk, level of comfort</a:t>
                      </a:r>
                      <a:endParaRPr lang="en-US" noProof="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Social class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Lower, </a:t>
                      </a:r>
                      <a:r>
                        <a:rPr lang="en-US" noProof="0" dirty="0" err="1"/>
                        <a:t>middl</a:t>
                      </a:r>
                      <a:r>
                        <a:rPr lang="cs-CZ" noProof="0" dirty="0"/>
                        <a:t>e</a:t>
                      </a:r>
                      <a:r>
                        <a:rPr lang="en-US" noProof="0" dirty="0"/>
                        <a:t>, upper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Economical packages, events close to home; luxurious,</a:t>
                      </a:r>
                      <a:r>
                        <a:rPr lang="en-US" baseline="0" noProof="0" dirty="0"/>
                        <a:t> exclusive and unique experiences</a:t>
                      </a:r>
                      <a:endParaRPr lang="en-US" noProof="0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99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segmentation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Geographic</a:t>
            </a:r>
            <a:r>
              <a:rPr lang="cs-CZ" dirty="0"/>
              <a:t>: (region, city,…)</a:t>
            </a:r>
          </a:p>
          <a:p>
            <a:r>
              <a:rPr lang="cs-CZ" dirty="0" err="1"/>
              <a:t>Behavioural</a:t>
            </a:r>
            <a:r>
              <a:rPr lang="cs-CZ" dirty="0"/>
              <a:t>: (user status, user role, </a:t>
            </a:r>
            <a:r>
              <a:rPr lang="cs-CZ" dirty="0" err="1"/>
              <a:t>attitude</a:t>
            </a:r>
            <a:r>
              <a:rPr lang="cs-CZ" dirty="0"/>
              <a:t> (</a:t>
            </a:r>
            <a:r>
              <a:rPr lang="cs-CZ" dirty="0" err="1"/>
              <a:t>enthusiastic</a:t>
            </a:r>
            <a:r>
              <a:rPr lang="cs-CZ" dirty="0"/>
              <a:t>, positive, </a:t>
            </a:r>
            <a:r>
              <a:rPr lang="cs-CZ" dirty="0" err="1"/>
              <a:t>indefferent</a:t>
            </a:r>
            <a:r>
              <a:rPr lang="cs-CZ" dirty="0"/>
              <a:t>, negative,…) </a:t>
            </a:r>
            <a:r>
              <a:rPr lang="cs-CZ" dirty="0" err="1"/>
              <a:t>loyalty</a:t>
            </a:r>
            <a:r>
              <a:rPr lang="cs-CZ" dirty="0"/>
              <a:t> </a:t>
            </a:r>
            <a:r>
              <a:rPr lang="cs-CZ" dirty="0" err="1"/>
              <a:t>staus</a:t>
            </a:r>
            <a:r>
              <a:rPr lang="cs-CZ" dirty="0"/>
              <a:t>,…)</a:t>
            </a:r>
          </a:p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bases</a:t>
            </a:r>
            <a:r>
              <a:rPr lang="cs-CZ" dirty="0"/>
              <a:t> for </a:t>
            </a:r>
            <a:r>
              <a:rPr lang="cs-CZ" dirty="0" err="1"/>
              <a:t>tourism</a:t>
            </a:r>
            <a:r>
              <a:rPr lang="cs-CZ" dirty="0"/>
              <a:t> market </a:t>
            </a:r>
            <a:r>
              <a:rPr lang="cs-CZ" dirty="0" err="1"/>
              <a:t>segmentation</a:t>
            </a:r>
            <a:r>
              <a:rPr lang="cs-CZ" dirty="0"/>
              <a:t>: (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expectations</a:t>
            </a:r>
            <a:r>
              <a:rPr lang="cs-CZ" dirty="0"/>
              <a:t> = </a:t>
            </a:r>
            <a:r>
              <a:rPr lang="cs-CZ" dirty="0" err="1"/>
              <a:t>high</a:t>
            </a:r>
            <a:r>
              <a:rPr lang="cs-CZ" dirty="0"/>
              <a:t>, </a:t>
            </a:r>
            <a:r>
              <a:rPr lang="cs-CZ" dirty="0" err="1"/>
              <a:t>low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6599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42465" y="575882"/>
            <a:ext cx="6798734" cy="948527"/>
          </a:xfrm>
        </p:spPr>
        <p:txBody>
          <a:bodyPr>
            <a:normAutofit/>
          </a:bodyPr>
          <a:lstStyle/>
          <a:p>
            <a:r>
              <a:rPr lang="en-US" dirty="0" err="1"/>
              <a:t>Othe</a:t>
            </a:r>
            <a:r>
              <a:rPr lang="cs-CZ" dirty="0"/>
              <a:t>r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segmentation</a:t>
            </a:r>
            <a:r>
              <a:rPr lang="en-US" dirty="0"/>
              <a:t>…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Life-Cycle segmentation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29842" y="2533650"/>
            <a:ext cx="3868340" cy="3684588"/>
          </a:xfrm>
        </p:spPr>
        <p:txBody>
          <a:bodyPr>
            <a:normAutofit/>
          </a:bodyPr>
          <a:lstStyle/>
          <a:p>
            <a:r>
              <a:rPr lang="en-US" dirty="0"/>
              <a:t>Youth market (age 18-35, with no children under 20 years living at home)</a:t>
            </a:r>
          </a:p>
          <a:p>
            <a:r>
              <a:rPr lang="en-US" dirty="0"/>
              <a:t>Family market (with children under 20 living at home)</a:t>
            </a:r>
          </a:p>
          <a:p>
            <a:r>
              <a:rPr lang="en-US" dirty="0"/>
              <a:t>Mature market (age 36 – 65)</a:t>
            </a:r>
          </a:p>
          <a:p>
            <a:r>
              <a:rPr lang="en-US" dirty="0"/>
              <a:t>Seniors market </a:t>
            </a:r>
            <a:r>
              <a:rPr lang="cs-CZ" dirty="0"/>
              <a:t>(</a:t>
            </a:r>
            <a:r>
              <a:rPr lang="en-US" dirty="0"/>
              <a:t>age over 65)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25436" y="1920978"/>
            <a:ext cx="3890608" cy="576262"/>
          </a:xfrm>
        </p:spPr>
        <p:txBody>
          <a:bodyPr/>
          <a:lstStyle/>
          <a:p>
            <a:r>
              <a:rPr lang="en-US" dirty="0"/>
              <a:t>Socio-Economic Classification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25436" y="2597530"/>
            <a:ext cx="3887391" cy="3684588"/>
          </a:xfrm>
        </p:spPr>
        <p:txBody>
          <a:bodyPr/>
          <a:lstStyle/>
          <a:p>
            <a:r>
              <a:rPr lang="en-US" sz="2000" dirty="0"/>
              <a:t>Upper class</a:t>
            </a:r>
          </a:p>
          <a:p>
            <a:r>
              <a:rPr lang="en-US" sz="2000" dirty="0"/>
              <a:t>Middle class</a:t>
            </a:r>
          </a:p>
          <a:p>
            <a:r>
              <a:rPr lang="en-US" sz="2000" dirty="0"/>
              <a:t>Lower class</a:t>
            </a:r>
          </a:p>
          <a:p>
            <a:endParaRPr lang="cs-CZ" dirty="0"/>
          </a:p>
        </p:txBody>
      </p:sp>
      <p:sp>
        <p:nvSpPr>
          <p:cNvPr id="9" name="Zástupný symbol pro text 3"/>
          <p:cNvSpPr txBox="1">
            <a:spLocks/>
          </p:cNvSpPr>
          <p:nvPr/>
        </p:nvSpPr>
        <p:spPr>
          <a:xfrm>
            <a:off x="1207317" y="1374980"/>
            <a:ext cx="6185748" cy="639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cs-CZ" b="1" dirty="0"/>
              <a:t>1) </a:t>
            </a:r>
            <a:r>
              <a:rPr lang="en-US" b="1" dirty="0"/>
              <a:t>Demand-Based segmentation</a:t>
            </a:r>
          </a:p>
        </p:txBody>
      </p:sp>
    </p:spTree>
    <p:extLst>
      <p:ext uri="{BB962C8B-B14F-4D97-AF65-F5344CB8AC3E}">
        <p14:creationId xmlns:p14="http://schemas.microsoft.com/office/powerpoint/2010/main" val="313836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857479"/>
          </a:xfrm>
        </p:spPr>
        <p:txBody>
          <a:bodyPr/>
          <a:lstStyle/>
          <a:p>
            <a:r>
              <a:rPr lang="cs-CZ" b="1" dirty="0"/>
              <a:t>2) Gallup </a:t>
            </a:r>
            <a:r>
              <a:rPr lang="cs-CZ" b="1" dirty="0" err="1"/>
              <a:t>Classification</a:t>
            </a:r>
            <a:r>
              <a:rPr lang="cs-CZ" b="1" dirty="0"/>
              <a:t> Model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898701"/>
              </p:ext>
            </p:extLst>
          </p:nvPr>
        </p:nvGraphicFramePr>
        <p:xfrm>
          <a:off x="683568" y="1654425"/>
          <a:ext cx="7704855" cy="4731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652">
                <a:tc>
                  <a:txBody>
                    <a:bodyPr/>
                    <a:lstStyle/>
                    <a:p>
                      <a:r>
                        <a:rPr lang="en-US" noProof="0" dirty="0"/>
                        <a:t>Classification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Description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Impact</a:t>
                      </a:r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058">
                <a:tc>
                  <a:txBody>
                    <a:bodyPr/>
                    <a:lstStyle/>
                    <a:p>
                      <a:r>
                        <a:rPr lang="en-US" noProof="0" dirty="0"/>
                        <a:t>Adventures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Better educated,</a:t>
                      </a:r>
                      <a:r>
                        <a:rPr lang="en-US" baseline="0" noProof="0" dirty="0"/>
                        <a:t> higher income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Attracted to new</a:t>
                      </a:r>
                      <a:r>
                        <a:rPr lang="en-US" baseline="0" noProof="0" dirty="0"/>
                        <a:t> cultures </a:t>
                      </a:r>
                      <a:r>
                        <a:rPr lang="cs-CZ" baseline="0" noProof="0" dirty="0"/>
                        <a:t>and</a:t>
                      </a:r>
                      <a:r>
                        <a:rPr lang="en-US" baseline="0" noProof="0" dirty="0"/>
                        <a:t> experiences</a:t>
                      </a:r>
                      <a:endParaRPr lang="en-US" noProof="0" dirty="0"/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742">
                <a:tc>
                  <a:txBody>
                    <a:bodyPr/>
                    <a:lstStyle/>
                    <a:p>
                      <a:r>
                        <a:rPr lang="en-US" noProof="0" dirty="0"/>
                        <a:t>Indulgers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Wealthier, bot</a:t>
                      </a:r>
                      <a:r>
                        <a:rPr lang="cs-CZ" noProof="0" dirty="0"/>
                        <a:t>h</a:t>
                      </a:r>
                      <a:r>
                        <a:rPr lang="en-US" noProof="0" dirty="0"/>
                        <a:t> men and women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Want to be pampered and willing to pay</a:t>
                      </a:r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742">
                <a:tc>
                  <a:txBody>
                    <a:bodyPr/>
                    <a:lstStyle/>
                    <a:p>
                      <a:r>
                        <a:rPr lang="en-US" noProof="0" dirty="0"/>
                        <a:t>Economizers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Older, men,</a:t>
                      </a:r>
                      <a:r>
                        <a:rPr lang="en-US" baseline="0" noProof="0" dirty="0"/>
                        <a:t> average income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Vacations are routine part of life</a:t>
                      </a:r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0605">
                <a:tc>
                  <a:txBody>
                    <a:bodyPr/>
                    <a:lstStyle/>
                    <a:p>
                      <a:r>
                        <a:rPr lang="en-US" noProof="0" dirty="0"/>
                        <a:t>Dreamers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Older, women, modest income and education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View </a:t>
                      </a:r>
                      <a:r>
                        <a:rPr lang="en-US" noProof="0" dirty="0" err="1"/>
                        <a:t>trav</a:t>
                      </a:r>
                      <a:r>
                        <a:rPr lang="cs-CZ" noProof="0" dirty="0"/>
                        <a:t>el</a:t>
                      </a:r>
                      <a:r>
                        <a:rPr lang="en-US" noProof="0" dirty="0"/>
                        <a:t> as meaningful</a:t>
                      </a:r>
                      <a:r>
                        <a:rPr lang="en-US" baseline="0" noProof="0" dirty="0"/>
                        <a:t> experience, play safe on choice, but dream or more adventure</a:t>
                      </a:r>
                      <a:endParaRPr lang="en-US" noProof="0" dirty="0"/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1058">
                <a:tc>
                  <a:txBody>
                    <a:bodyPr/>
                    <a:lstStyle/>
                    <a:p>
                      <a:r>
                        <a:rPr lang="en-US" noProof="0" dirty="0"/>
                        <a:t>Worriers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Less education, lower income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Do not like to travel </a:t>
                      </a:r>
                      <a:r>
                        <a:rPr lang="en-US" noProof="0" dirty="0" err="1"/>
                        <a:t>bec</a:t>
                      </a:r>
                      <a:r>
                        <a:rPr lang="cs-CZ" noProof="0" dirty="0"/>
                        <a:t>a</a:t>
                      </a:r>
                      <a:r>
                        <a:rPr lang="en-US" noProof="0" dirty="0"/>
                        <a:t>use of disc</a:t>
                      </a:r>
                      <a:r>
                        <a:rPr lang="cs-CZ" noProof="0" dirty="0"/>
                        <a:t>o</a:t>
                      </a:r>
                      <a:r>
                        <a:rPr lang="en-US" noProof="0" dirty="0" err="1"/>
                        <a:t>mfort</a:t>
                      </a:r>
                      <a:r>
                        <a:rPr lang="en-US" noProof="0" dirty="0"/>
                        <a:t> with</a:t>
                      </a:r>
                      <a:r>
                        <a:rPr lang="en-US" baseline="0" noProof="0" dirty="0"/>
                        <a:t> unknown</a:t>
                      </a:r>
                      <a:endParaRPr lang="en-US" noProof="0" dirty="0"/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770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3) </a:t>
            </a:r>
            <a:r>
              <a:rPr lang="cs-CZ" b="1" dirty="0" err="1"/>
              <a:t>Usage</a:t>
            </a:r>
            <a:r>
              <a:rPr lang="cs-CZ" b="1" dirty="0"/>
              <a:t> </a:t>
            </a:r>
            <a:r>
              <a:rPr lang="cs-CZ" b="1" dirty="0" err="1"/>
              <a:t>segmentation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502970"/>
              </p:ext>
            </p:extLst>
          </p:nvPr>
        </p:nvGraphicFramePr>
        <p:xfrm>
          <a:off x="611559" y="1916832"/>
          <a:ext cx="7848872" cy="33786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2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2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3792">
                <a:tc>
                  <a:txBody>
                    <a:bodyPr/>
                    <a:lstStyle/>
                    <a:p>
                      <a:r>
                        <a:rPr lang="en-US" noProof="0" dirty="0"/>
                        <a:t>Segment 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Description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Need</a:t>
                      </a:r>
                      <a:r>
                        <a:rPr lang="en-US" baseline="0" noProof="0" dirty="0"/>
                        <a:t> and Desire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Promotion strategy</a:t>
                      </a:r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792">
                <a:tc>
                  <a:txBody>
                    <a:bodyPr/>
                    <a:lstStyle/>
                    <a:p>
                      <a:r>
                        <a:rPr lang="en-US" noProof="0" dirty="0"/>
                        <a:t>Business travelers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To conduct business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Activities to fill free time during evenings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Provide information to hotels</a:t>
                      </a:r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792">
                <a:tc>
                  <a:txBody>
                    <a:bodyPr/>
                    <a:lstStyle/>
                    <a:p>
                      <a:r>
                        <a:rPr lang="en-US" noProof="0" dirty="0"/>
                        <a:t>Those</a:t>
                      </a:r>
                      <a:r>
                        <a:rPr lang="en-US" baseline="0" noProof="0" dirty="0"/>
                        <a:t> visiting friends and family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Visit local residents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Highlights</a:t>
                      </a:r>
                      <a:r>
                        <a:rPr lang="en-US" baseline="0" noProof="0" dirty="0"/>
                        <a:t> of what city has to offer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Aim message at local residents</a:t>
                      </a:r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792">
                <a:tc>
                  <a:txBody>
                    <a:bodyPr/>
                    <a:lstStyle/>
                    <a:p>
                      <a:r>
                        <a:rPr lang="en-US" noProof="0" dirty="0"/>
                        <a:t>Day and</a:t>
                      </a:r>
                      <a:r>
                        <a:rPr lang="en-US" baseline="0" noProof="0" dirty="0"/>
                        <a:t> weekend tourists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Attend special events with possible overnight</a:t>
                      </a:r>
                      <a:r>
                        <a:rPr lang="en-US" baseline="0" noProof="0" dirty="0"/>
                        <a:t> stay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Convenient package of tickets</a:t>
                      </a:r>
                      <a:r>
                        <a:rPr lang="en-US" baseline="0" noProof="0" dirty="0"/>
                        <a:t> and lodging for event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Ads for special events and packages</a:t>
                      </a:r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792">
                <a:tc>
                  <a:txBody>
                    <a:bodyPr/>
                    <a:lstStyle/>
                    <a:p>
                      <a:r>
                        <a:rPr lang="en-US" noProof="0" dirty="0"/>
                        <a:t>Traditional</a:t>
                      </a:r>
                      <a:r>
                        <a:rPr lang="en-US" baseline="0" noProof="0" dirty="0"/>
                        <a:t> vacationers</a:t>
                      </a:r>
                      <a:endParaRPr lang="en-US" noProof="0" dirty="0"/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Visiting for week or longer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Full schedule of events</a:t>
                      </a:r>
                    </a:p>
                  </a:txBody>
                  <a:tcPr marL="75547" marR="75547"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Brochure and website on</a:t>
                      </a:r>
                      <a:r>
                        <a:rPr lang="en-US" baseline="0" noProof="0" dirty="0"/>
                        <a:t> range of activities and </a:t>
                      </a:r>
                      <a:r>
                        <a:rPr lang="en-US" baseline="0" noProof="0" dirty="0" err="1"/>
                        <a:t>ser</a:t>
                      </a:r>
                      <a:r>
                        <a:rPr lang="cs-CZ" baseline="0" noProof="0" dirty="0"/>
                        <a:t>v</a:t>
                      </a:r>
                      <a:r>
                        <a:rPr lang="en-US" baseline="0" noProof="0" dirty="0"/>
                        <a:t>ices</a:t>
                      </a:r>
                      <a:endParaRPr lang="en-US" noProof="0" dirty="0"/>
                    </a:p>
                  </a:txBody>
                  <a:tcPr marL="75547" marR="755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787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4604" y="1340768"/>
            <a:ext cx="8686800" cy="8382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Typologies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tourism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consumer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behaviour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564904"/>
            <a:ext cx="7848872" cy="3949899"/>
          </a:xfrm>
        </p:spPr>
        <p:txBody>
          <a:bodyPr/>
          <a:lstStyle/>
          <a:p>
            <a:r>
              <a:rPr lang="en-US" dirty="0"/>
              <a:t>Sunlust and Wanderlust Tourism</a:t>
            </a:r>
            <a:r>
              <a:rPr lang="cs-CZ" dirty="0"/>
              <a:t>…</a:t>
            </a:r>
          </a:p>
          <a:p>
            <a:endParaRPr lang="en-US" dirty="0"/>
          </a:p>
          <a:p>
            <a:r>
              <a:rPr lang="en-US" dirty="0"/>
              <a:t>Individual-Experiencing Capability</a:t>
            </a:r>
            <a:r>
              <a:rPr lang="cs-CZ" dirty="0"/>
              <a:t>…</a:t>
            </a:r>
          </a:p>
          <a:p>
            <a:endParaRPr lang="en-US" dirty="0"/>
          </a:p>
          <a:p>
            <a:r>
              <a:rPr lang="en-US" dirty="0"/>
              <a:t>Shopping Tourism</a:t>
            </a:r>
            <a:r>
              <a:rPr lang="cs-CZ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352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785</Words>
  <Application>Microsoft Office PowerPoint</Application>
  <PresentationFormat>Předvádění na obrazovce (4:3)</PresentationFormat>
  <Paragraphs>132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Motiv Office</vt:lpstr>
      <vt:lpstr>Tourism Marketing</vt:lpstr>
      <vt:lpstr>Segmentation</vt:lpstr>
      <vt:lpstr>Demographic factors of segmentation</vt:lpstr>
      <vt:lpstr>Psychographic factors of  Segmentation</vt:lpstr>
      <vt:lpstr>…next factors of segmentation</vt:lpstr>
      <vt:lpstr>Other methods of segmentation…</vt:lpstr>
      <vt:lpstr>2) Gallup Classification Model</vt:lpstr>
      <vt:lpstr>3) Usage segmentation</vt:lpstr>
      <vt:lpstr>Typologies of tourism consumer behaviour</vt:lpstr>
      <vt:lpstr>Effective Segmentation is… </vt:lpstr>
      <vt:lpstr>Targeting – selecting one segment</vt:lpstr>
      <vt:lpstr>Recapitulation</vt:lpstr>
      <vt:lpstr>Case study – part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Tourism behaviour</dc:title>
  <dc:creator>POKUSNY UCET,ZAM,CIVT</dc:creator>
  <cp:lastModifiedBy>Petra Koudelková</cp:lastModifiedBy>
  <cp:revision>45</cp:revision>
  <cp:lastPrinted>2019-11-13T11:51:47Z</cp:lastPrinted>
  <dcterms:created xsi:type="dcterms:W3CDTF">2018-10-22T09:30:05Z</dcterms:created>
  <dcterms:modified xsi:type="dcterms:W3CDTF">2024-08-23T14:29:37Z</dcterms:modified>
</cp:coreProperties>
</file>