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7" r:id="rId3"/>
    <p:sldId id="268" r:id="rId4"/>
    <p:sldId id="269" r:id="rId5"/>
    <p:sldId id="265" r:id="rId6"/>
    <p:sldId id="270" r:id="rId7"/>
    <p:sldId id="259" r:id="rId8"/>
    <p:sldId id="261" r:id="rId9"/>
    <p:sldId id="262" r:id="rId10"/>
    <p:sldId id="25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Vybrané kapitoly z biologie</a:t>
            </a:r>
            <a:endParaRPr lang="cs-CZ" altLang="cs-CZ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z="2400" dirty="0" smtClean="0"/>
              <a:t>Obecná biologie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215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Organismy podle složitosti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viry</a:t>
            </a:r>
            <a:r>
              <a:rPr lang="cs-CZ" altLang="cs-CZ" sz="2400" dirty="0" smtClean="0"/>
              <a:t> – nebuněčné organismy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jednobuněční</a:t>
            </a:r>
            <a:r>
              <a:rPr lang="cs-CZ" altLang="cs-CZ" sz="2400" dirty="0" smtClean="0"/>
              <a:t> – prvoci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kolonie jednobuněčných </a:t>
            </a:r>
            <a:r>
              <a:rPr lang="cs-CZ" altLang="cs-CZ" sz="2400" dirty="0" smtClean="0"/>
              <a:t>– např. váleč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mnohobuněční 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kolonie mnohobuněčných</a:t>
            </a:r>
            <a:r>
              <a:rPr lang="cs-CZ" altLang="cs-CZ" sz="2400" dirty="0" smtClean="0"/>
              <a:t> – např. korály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obligátní společenstva </a:t>
            </a:r>
            <a:r>
              <a:rPr lang="cs-CZ" altLang="cs-CZ" sz="2400" dirty="0" smtClean="0"/>
              <a:t>– např. včely, vosy, mravenci</a:t>
            </a:r>
          </a:p>
        </p:txBody>
      </p:sp>
    </p:spTree>
    <p:extLst>
      <p:ext uri="{BB962C8B-B14F-4D97-AF65-F5344CB8AC3E}">
        <p14:creationId xmlns:p14="http://schemas.microsoft.com/office/powerpoint/2010/main" val="226614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říše organismů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>
                <a:solidFill>
                  <a:schemeClr val="accent6">
                    <a:lumMod val="50000"/>
                  </a:schemeClr>
                </a:solidFill>
              </a:rPr>
              <a:t>Nebuněční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dirty="0" err="1">
                <a:solidFill>
                  <a:schemeClr val="accent6">
                    <a:lumMod val="50000"/>
                  </a:schemeClr>
                </a:solidFill>
              </a:rPr>
              <a:t>Prvobuněční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Prokaryota</a:t>
            </a:r>
            <a:r>
              <a:rPr lang="cs-CZ" altLang="cs-CZ" sz="2400" dirty="0"/>
              <a:t>) 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Rostliny</a:t>
            </a:r>
            <a:r>
              <a:rPr lang="cs-CZ" altLang="cs-CZ" sz="2400" dirty="0" smtClean="0"/>
              <a:t> 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Houby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Fungi</a:t>
            </a:r>
            <a:r>
              <a:rPr lang="cs-CZ" altLang="cs-CZ" sz="2400" dirty="0"/>
              <a:t>)</a:t>
            </a:r>
          </a:p>
          <a:p>
            <a:pPr eaLnBrk="1" hangingPunct="1"/>
            <a:r>
              <a:rPr lang="cs-CZ" altLang="cs-CZ" sz="2400" dirty="0">
                <a:solidFill>
                  <a:schemeClr val="accent6">
                    <a:lumMod val="50000"/>
                  </a:schemeClr>
                </a:solidFill>
              </a:rPr>
              <a:t>Živočichové</a:t>
            </a: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dirty="0"/>
              <a:t>	</a:t>
            </a:r>
            <a:endParaRPr lang="cs-CZ" alt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0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Bios</a:t>
            </a:r>
            <a:r>
              <a:rPr lang="cs-CZ" sz="2400" dirty="0" smtClean="0"/>
              <a:t> – život, logos – věda</a:t>
            </a:r>
          </a:p>
          <a:p>
            <a:r>
              <a:rPr lang="cs-CZ" sz="2400" dirty="0" smtClean="0"/>
              <a:t>Věda o živé přírodě</a:t>
            </a:r>
          </a:p>
          <a:p>
            <a:r>
              <a:rPr lang="cs-CZ" sz="2400" dirty="0" smtClean="0"/>
              <a:t>Příroda – z živých organismů – jedinců</a:t>
            </a:r>
          </a:p>
          <a:p>
            <a:r>
              <a:rPr lang="cs-CZ" sz="2400" dirty="0" smtClean="0"/>
              <a:t>Všichni jedinci mají některé vlastnosti společné = obecné vlastnosti organismů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408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vlastnosti organismů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Vysoce organizované a strukturálně složité soustavy</a:t>
            </a:r>
          </a:p>
          <a:p>
            <a:r>
              <a:rPr lang="cs-CZ" sz="2400" dirty="0" smtClean="0"/>
              <a:t>Biochemické procesy – přeměna látek a energií = metabolismus</a:t>
            </a:r>
          </a:p>
          <a:p>
            <a:r>
              <a:rPr lang="cs-CZ" sz="2400" dirty="0" smtClean="0"/>
              <a:t>Vnímavost (dráždivost, senzitivita)</a:t>
            </a:r>
          </a:p>
          <a:p>
            <a:r>
              <a:rPr lang="cs-CZ" sz="2400" dirty="0" smtClean="0"/>
              <a:t>Otevřené soustavy</a:t>
            </a:r>
          </a:p>
          <a:p>
            <a:r>
              <a:rPr lang="cs-CZ" sz="2400" dirty="0" smtClean="0"/>
              <a:t>Schopnost reprodukce</a:t>
            </a:r>
          </a:p>
          <a:p>
            <a:r>
              <a:rPr lang="cs-CZ" sz="2400" dirty="0" smtClean="0"/>
              <a:t>Evoluce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96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Taxonomie organismů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Taxonomie – věda zabývající se taxony</a:t>
            </a:r>
          </a:p>
          <a:p>
            <a:r>
              <a:rPr lang="cs-CZ" sz="2400" dirty="0" smtClean="0"/>
              <a:t>Výsledkem je systém</a:t>
            </a:r>
          </a:p>
          <a:p>
            <a:r>
              <a:rPr lang="cs-CZ" sz="2400" dirty="0" smtClean="0"/>
              <a:t>Hierarchicky uspořádaný</a:t>
            </a:r>
          </a:p>
          <a:p>
            <a:r>
              <a:rPr lang="cs-CZ" sz="2400" u="sng" dirty="0" smtClean="0"/>
              <a:t>Kategorie</a:t>
            </a:r>
            <a:r>
              <a:rPr lang="cs-CZ" sz="2400" dirty="0" smtClean="0"/>
              <a:t>:</a:t>
            </a:r>
          </a:p>
          <a:p>
            <a:pPr lvl="1"/>
            <a:r>
              <a:rPr lang="cs-CZ" sz="2000" dirty="0" smtClean="0"/>
              <a:t>Základní</a:t>
            </a:r>
          </a:p>
          <a:p>
            <a:pPr lvl="1"/>
            <a:r>
              <a:rPr lang="cs-CZ" sz="2000" dirty="0" smtClean="0"/>
              <a:t>Doplňkové (nadřád, podřád)</a:t>
            </a:r>
          </a:p>
          <a:p>
            <a:pPr lvl="1"/>
            <a:r>
              <a:rPr lang="cs-CZ" sz="2000" dirty="0" smtClean="0"/>
              <a:t>Dodatečné – nejsou odvozené od základních, mohou a nemusí mít pevné místo v hierarchii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359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Příklad uspořádání taxonů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/>
            <a:endParaRPr lang="cs-CZ" altLang="cs-CZ" sz="2400" dirty="0" smtClean="0"/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 smtClean="0"/>
              <a:t>Říše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Kmen</a:t>
            </a:r>
          </a:p>
          <a:p>
            <a:pPr eaLnBrk="1" hangingPunct="1"/>
            <a:r>
              <a:rPr lang="cs-CZ" altLang="cs-CZ" sz="2400" dirty="0" smtClean="0"/>
              <a:t>Podkmen</a:t>
            </a:r>
          </a:p>
          <a:p>
            <a:pPr eaLnBrk="1" hangingPunct="1"/>
            <a:r>
              <a:rPr lang="cs-CZ" altLang="cs-CZ" sz="2400" dirty="0" smtClean="0"/>
              <a:t>Třída</a:t>
            </a:r>
          </a:p>
          <a:p>
            <a:pPr eaLnBrk="1" hangingPunct="1"/>
            <a:r>
              <a:rPr lang="cs-CZ" altLang="cs-CZ" sz="2400" dirty="0" smtClean="0"/>
              <a:t>Řád</a:t>
            </a:r>
          </a:p>
          <a:p>
            <a:pPr eaLnBrk="1" hangingPunct="1"/>
            <a:r>
              <a:rPr lang="cs-CZ" altLang="cs-CZ" sz="2400" dirty="0" smtClean="0"/>
              <a:t>Rod</a:t>
            </a:r>
          </a:p>
          <a:p>
            <a:pPr eaLnBrk="1" hangingPunct="1"/>
            <a:r>
              <a:rPr lang="cs-CZ" altLang="cs-CZ" sz="2400" dirty="0" smtClean="0"/>
              <a:t>Druh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 smtClean="0"/>
          </a:p>
          <a:p>
            <a:pPr eaLnBrk="1" hangingPunct="1"/>
            <a:endParaRPr lang="cs-CZ" altLang="cs-CZ" sz="2400" dirty="0" smtClean="0"/>
          </a:p>
        </p:txBody>
      </p:sp>
      <p:sp>
        <p:nvSpPr>
          <p:cNvPr id="11268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/>
              <a:t>Živočichové</a:t>
            </a:r>
          </a:p>
          <a:p>
            <a:pPr eaLnBrk="1" hangingPunct="1"/>
            <a:r>
              <a:rPr lang="cs-CZ" altLang="cs-CZ" sz="2400" dirty="0" smtClean="0"/>
              <a:t>Strunatci</a:t>
            </a:r>
          </a:p>
          <a:p>
            <a:pPr eaLnBrk="1" hangingPunct="1"/>
            <a:r>
              <a:rPr lang="cs-CZ" altLang="cs-CZ" sz="2400" dirty="0" smtClean="0"/>
              <a:t>Obratlovci</a:t>
            </a:r>
          </a:p>
          <a:p>
            <a:pPr eaLnBrk="1" hangingPunct="1"/>
            <a:r>
              <a:rPr lang="cs-CZ" altLang="cs-CZ" sz="2400" dirty="0" smtClean="0"/>
              <a:t>Savci</a:t>
            </a:r>
          </a:p>
          <a:p>
            <a:pPr eaLnBrk="1" hangingPunct="1"/>
            <a:r>
              <a:rPr lang="cs-CZ" altLang="cs-CZ" sz="2400" dirty="0" smtClean="0"/>
              <a:t>Primáti</a:t>
            </a:r>
          </a:p>
          <a:p>
            <a:pPr eaLnBrk="1" hangingPunct="1"/>
            <a:r>
              <a:rPr lang="cs-CZ" altLang="cs-CZ" sz="2400" dirty="0" smtClean="0"/>
              <a:t>Člověk</a:t>
            </a:r>
          </a:p>
          <a:p>
            <a:pPr eaLnBrk="1" hangingPunct="1"/>
            <a:r>
              <a:rPr lang="cs-CZ" altLang="cs-CZ" sz="2400" dirty="0" smtClean="0"/>
              <a:t>Člověk rozumný</a:t>
            </a:r>
          </a:p>
        </p:txBody>
      </p:sp>
    </p:spTree>
    <p:extLst>
      <p:ext uri="{BB962C8B-B14F-4D97-AF65-F5344CB8AC3E}">
        <p14:creationId xmlns:p14="http://schemas.microsoft.com/office/powerpoint/2010/main" val="257194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Nomenklatura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Vědecké pojmenování</a:t>
            </a:r>
          </a:p>
          <a:p>
            <a:r>
              <a:rPr lang="cs-CZ" sz="2400" dirty="0" smtClean="0"/>
              <a:t>Jména taxonů jsou latinská</a:t>
            </a:r>
          </a:p>
          <a:p>
            <a:r>
              <a:rPr lang="cs-CZ" sz="2400" dirty="0" smtClean="0"/>
              <a:t>Jména rodů jsou podstatná jména v 1. pádu jednotného čísla, jména vyšších taxonů jsou v prvním pádu množného čísla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236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Binomická nomenklatura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Jméno rodové + jméno druhové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	např. prase divoké, dub letní</a:t>
            </a:r>
          </a:p>
        </p:txBody>
      </p:sp>
    </p:spTree>
    <p:extLst>
      <p:ext uri="{BB962C8B-B14F-4D97-AF65-F5344CB8AC3E}">
        <p14:creationId xmlns:p14="http://schemas.microsoft.com/office/powerpoint/2010/main" val="282708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Třídění organismů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dirty="0" smtClean="0"/>
              <a:t>řídění do skupin podle různých kritérií</a:t>
            </a:r>
          </a:p>
          <a:p>
            <a:pPr lvl="1" eaLnBrk="1" hangingPunct="1"/>
            <a:r>
              <a:rPr lang="cs-CZ" altLang="cs-CZ" sz="2000" u="sng" dirty="0" smtClean="0"/>
              <a:t>umělé systémy</a:t>
            </a:r>
            <a:r>
              <a:rPr lang="cs-CZ" altLang="cs-CZ" sz="2000" dirty="0" smtClean="0"/>
              <a:t>: velikost, barva,..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lvl="1" eaLnBrk="1" hangingPunct="1"/>
            <a:r>
              <a:rPr lang="cs-CZ" altLang="cs-CZ" sz="2000" u="sng" dirty="0" smtClean="0"/>
              <a:t>přirozené systémy</a:t>
            </a:r>
            <a:r>
              <a:rPr lang="cs-CZ" altLang="cs-CZ" sz="2000" dirty="0" smtClean="0"/>
              <a:t>: podle přirozeného vývoje od nejjednodušších k nejdokonalejším</a:t>
            </a:r>
          </a:p>
        </p:txBody>
      </p:sp>
    </p:spTree>
    <p:extLst>
      <p:ext uri="{BB962C8B-B14F-4D97-AF65-F5344CB8AC3E}">
        <p14:creationId xmlns:p14="http://schemas.microsoft.com/office/powerpoint/2010/main" val="4812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Příklady umělých systémů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Aristoteles</a:t>
            </a:r>
            <a:r>
              <a:rPr lang="cs-CZ" altLang="cs-CZ" sz="2400" dirty="0" smtClean="0"/>
              <a:t> – první umělý systém živočichů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	„krevnatí“ a „bezkrevní“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6">
                    <a:lumMod val="50000"/>
                  </a:schemeClr>
                </a:solidFill>
              </a:rPr>
              <a:t>Carl Linné </a:t>
            </a:r>
            <a:r>
              <a:rPr lang="cs-CZ" altLang="cs-CZ" sz="2400" dirty="0" smtClean="0"/>
              <a:t>– systém 6 tříd živočichů (savci, ptáci, plazi, ryby, hmyz, červi)</a:t>
            </a:r>
          </a:p>
        </p:txBody>
      </p:sp>
    </p:spTree>
    <p:extLst>
      <p:ext uri="{BB962C8B-B14F-4D97-AF65-F5344CB8AC3E}">
        <p14:creationId xmlns:p14="http://schemas.microsoft.com/office/powerpoint/2010/main" val="384698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</TotalTime>
  <Words>235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Century Gothic</vt:lpstr>
      <vt:lpstr>Wingdings</vt:lpstr>
      <vt:lpstr>Wingdings 3</vt:lpstr>
      <vt:lpstr>Řez</vt:lpstr>
      <vt:lpstr>Vybrané kapitoly z biologie</vt:lpstr>
      <vt:lpstr>Biologie</vt:lpstr>
      <vt:lpstr>Obecné vlastnosti organismů</vt:lpstr>
      <vt:lpstr>Taxonomie organismů</vt:lpstr>
      <vt:lpstr>Příklad uspořádání taxonů</vt:lpstr>
      <vt:lpstr>Nomenklatura</vt:lpstr>
      <vt:lpstr>Binomická nomenklatura</vt:lpstr>
      <vt:lpstr>Třídění organismů</vt:lpstr>
      <vt:lpstr>Příklady umělých systémů</vt:lpstr>
      <vt:lpstr>Organismy podle složitosti</vt:lpstr>
      <vt:lpstr>Základní říše organismů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 biologie</dc:title>
  <dc:creator>Doug</dc:creator>
  <cp:lastModifiedBy>Thorovska</cp:lastModifiedBy>
  <cp:revision>3</cp:revision>
  <dcterms:created xsi:type="dcterms:W3CDTF">2015-10-05T09:44:06Z</dcterms:created>
  <dcterms:modified xsi:type="dcterms:W3CDTF">2017-10-19T11:22:39Z</dcterms:modified>
</cp:coreProperties>
</file>