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6" r:id="rId11"/>
    <p:sldId id="265" r:id="rId12"/>
  </p:sldIdLst>
  <p:sldSz cx="9144000" cy="5143500" type="screen16x9"/>
  <p:notesSz cx="6858000" cy="9144000"/>
  <p:embeddedFontLst>
    <p:embeddedFont>
      <p:font typeface="Source Code Pro" panose="020B0604020202020204" charset="-18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matic SC" panose="020B0604020202020204" charset="-79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8704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b827de26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b827de26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3793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b827de26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b827de26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b827de26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b827de26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b827de26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b827de26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b827de26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b827de26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864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b827de26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b827de26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276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587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b827de26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b827de26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649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00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V%C3%BDvojov%C3%A9_stupn%C4%9B_psychiky-08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293195" y="2001501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 smtClean="0"/>
              <a:t>Dospělost? </a:t>
            </a:r>
            <a:br>
              <a:rPr lang="cs" dirty="0" smtClean="0"/>
            </a:br>
            <a:r>
              <a:rPr lang="cs" dirty="0" smtClean="0"/>
              <a:t>Kdy?</a:t>
            </a:r>
            <a:endParaRPr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3219BA-DDCB-4E12-A52F-6AC36F343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947" y="8452621"/>
            <a:ext cx="25040131" cy="31239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8112F50-EAD8-418F-BB13-B2A4B1DBB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38110"/>
            <a:ext cx="6722417" cy="31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Vzdělávání dospělých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A13219BA-DDCB-4E12-A52F-6AC36F343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947" y="8452621"/>
            <a:ext cx="25040131" cy="31239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00615" y="3718838"/>
            <a:ext cx="779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5400" dirty="0" smtClean="0">
                <a:latin typeface="Amatic SC" panose="020B0604020202020204" charset="-79"/>
                <a:cs typeface="Amatic SC" panose="020B0604020202020204" charset="-79"/>
              </a:rPr>
              <a:t>Děkuji za pozornost a sdílení  postřehů</a:t>
            </a:r>
            <a:endParaRPr lang="cs-CZ" sz="5400" dirty="0">
              <a:latin typeface="Amatic SC" panose="020B0604020202020204" charset="-79"/>
              <a:cs typeface="Amatic SC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27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Použité zdroje</a:t>
            </a:r>
            <a:endParaRPr dirty="0"/>
          </a:p>
        </p:txBody>
      </p:sp>
      <p:sp>
        <p:nvSpPr>
          <p:cNvPr id="3" name="Obdélník 2"/>
          <p:cNvSpPr/>
          <p:nvPr/>
        </p:nvSpPr>
        <p:spPr>
          <a:xfrm>
            <a:off x="311700" y="2265123"/>
            <a:ext cx="8460593" cy="2372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Langmeier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 - Krejčířová, D.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Vývojová psychologie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2., aktualizované vydání. Praha: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Publishing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2006. ISBN: 80-247-1284-9</a:t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Křivohlavý, J.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Stárnutí z pohledu pozitivní psychologie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možnosti, které čekají. Praha: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Publishing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2011. ISBN: 978-80-247-3604-4</a:t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Vágnerová, M.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Vývojová psychologie II.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dospělost a stáří. Praha: Karolinum, 2007. ISBN: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978-80-246-1318-5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Ericson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E. H.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Životní cyklus rozšířený a dokončený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Praha</a:t>
            </a:r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Portál , 2015. ISBN 978-80-262-0786-3</a:t>
            </a:r>
            <a:endParaRPr lang="cs-CZ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0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938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Fáze D</a:t>
            </a:r>
            <a:r>
              <a:rPr lang="cs" dirty="0" smtClean="0"/>
              <a:t>ospělosti podle E.H.ericsona</a:t>
            </a:r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3764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dirty="0"/>
          </a:p>
        </p:txBody>
      </p:sp>
      <p:pic>
        <p:nvPicPr>
          <p:cNvPr id="5" name="Obrázek 4" descr="https://upload.wikimedia.org/wikipedia/commons/thumb/b/bf/V%C3%BDvojov%C3%A9_stupn%C4%9B_psychiky-08.png/400px-V%C3%BDvojov%C3%A9_stupn%C4%9B_psychiky-08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55" y="1093850"/>
            <a:ext cx="5638800" cy="39076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Šipka doleva 2"/>
          <p:cNvSpPr/>
          <p:nvPr/>
        </p:nvSpPr>
        <p:spPr>
          <a:xfrm>
            <a:off x="7772400" y="1600200"/>
            <a:ext cx="699655" cy="297595"/>
          </a:xfrm>
          <a:prstGeom prst="leftArrow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eva 7"/>
          <p:cNvSpPr/>
          <p:nvPr/>
        </p:nvSpPr>
        <p:spPr>
          <a:xfrm>
            <a:off x="7748154" y="1981199"/>
            <a:ext cx="723901" cy="335685"/>
          </a:xfrm>
          <a:prstGeom prst="leftArrow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eva 8"/>
          <p:cNvSpPr/>
          <p:nvPr/>
        </p:nvSpPr>
        <p:spPr>
          <a:xfrm>
            <a:off x="7748154" y="2351519"/>
            <a:ext cx="723901" cy="381812"/>
          </a:xfrm>
          <a:prstGeom prst="leftArrow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J</a:t>
            </a:r>
            <a:r>
              <a:rPr lang="cs" dirty="0" smtClean="0"/>
              <a:t>eště stále E.H.ericson</a:t>
            </a:r>
            <a:endParaRPr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384136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12-19 </a:t>
            </a:r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(věk dospívání) hledání vlastní identity </a:t>
            </a:r>
            <a:r>
              <a:rPr lang="cs-CZ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konfliktu s nejistotou ohledně své role mezi lidmi, ctností je věrnost</a:t>
            </a:r>
          </a:p>
          <a:p>
            <a:pPr lvl="0"/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19-25 let (mladá dospělost) jedinec je připraven splynout s druhou osobou objevuje hranice své intimity, ctností je láska</a:t>
            </a:r>
          </a:p>
          <a:p>
            <a:pPr lvl="0"/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25-50 let (dospělost) pocit </a:t>
            </a:r>
            <a:r>
              <a:rPr lang="cs-CZ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generavity</a:t>
            </a:r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(touha tvořit) se dostává do konfliktu </a:t>
            </a:r>
            <a:r>
              <a:rPr lang="cs-CZ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pocitem osobní stagnace, ctností je schopnost pečovat o někoho nebo něco</a:t>
            </a:r>
          </a:p>
          <a:p>
            <a:pPr lvl="0"/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50 let (pozdní dospělost, stáří) pocit osobní integrity (vyrovnanosti), </a:t>
            </a:r>
            <a:r>
              <a:rPr lang="cs-CZ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přijetí vlastního </a:t>
            </a:r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života </a:t>
            </a:r>
            <a:r>
              <a:rPr lang="cs-CZ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konfliktu s pocitem zoufalství a strachu ze smrti, ctností je moudrost.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 smtClean="0"/>
              <a:t>... </a:t>
            </a:r>
            <a:r>
              <a:rPr lang="cs-CZ" dirty="0" smtClean="0"/>
              <a:t>A</a:t>
            </a:r>
            <a:r>
              <a:rPr lang="cs" dirty="0" smtClean="0"/>
              <a:t> ještě jednou e.H.ericson – přepracovaná verze</a:t>
            </a:r>
            <a:endParaRPr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228913"/>
              </p:ext>
            </p:extLst>
          </p:nvPr>
        </p:nvGraphicFramePr>
        <p:xfrm>
          <a:off x="310602" y="1884218"/>
          <a:ext cx="8521698" cy="3027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0283">
                  <a:extLst>
                    <a:ext uri="{9D8B030D-6E8A-4147-A177-3AD203B41FA5}">
                      <a16:colId xmlns:a16="http://schemas.microsoft.com/office/drawing/2014/main" val="4034013745"/>
                    </a:ext>
                  </a:extLst>
                </a:gridCol>
                <a:gridCol w="1420283">
                  <a:extLst>
                    <a:ext uri="{9D8B030D-6E8A-4147-A177-3AD203B41FA5}">
                      <a16:colId xmlns:a16="http://schemas.microsoft.com/office/drawing/2014/main" val="1501055615"/>
                    </a:ext>
                  </a:extLst>
                </a:gridCol>
                <a:gridCol w="1420283">
                  <a:extLst>
                    <a:ext uri="{9D8B030D-6E8A-4147-A177-3AD203B41FA5}">
                      <a16:colId xmlns:a16="http://schemas.microsoft.com/office/drawing/2014/main" val="2864905425"/>
                    </a:ext>
                  </a:extLst>
                </a:gridCol>
                <a:gridCol w="1420283">
                  <a:extLst>
                    <a:ext uri="{9D8B030D-6E8A-4147-A177-3AD203B41FA5}">
                      <a16:colId xmlns:a16="http://schemas.microsoft.com/office/drawing/2014/main" val="2247011402"/>
                    </a:ext>
                  </a:extLst>
                </a:gridCol>
                <a:gridCol w="1420283">
                  <a:extLst>
                    <a:ext uri="{9D8B030D-6E8A-4147-A177-3AD203B41FA5}">
                      <a16:colId xmlns:a16="http://schemas.microsoft.com/office/drawing/2014/main" val="3287851014"/>
                    </a:ext>
                  </a:extLst>
                </a:gridCol>
                <a:gridCol w="1420283">
                  <a:extLst>
                    <a:ext uri="{9D8B030D-6E8A-4147-A177-3AD203B41FA5}">
                      <a16:colId xmlns:a16="http://schemas.microsoft.com/office/drawing/2014/main" val="3099115879"/>
                    </a:ext>
                  </a:extLst>
                </a:gridCol>
              </a:tblGrid>
              <a:tr h="861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13–19 let</a:t>
                      </a:r>
                      <a:endParaRPr lang="cs-CZ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věrnost</a:t>
                      </a:r>
                      <a:endParaRPr lang="cs-CZ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sebeuvědomění vs. zmatení rolí</a:t>
                      </a:r>
                      <a:endParaRPr lang="cs-CZ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vrstevníci, vzory</a:t>
                      </a:r>
                      <a:endParaRPr lang="cs-CZ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Kdo jsem? Čím mohu být?</a:t>
                      </a:r>
                      <a:endParaRPr lang="cs-CZ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sociální vztahy </a:t>
                      </a:r>
                      <a:endParaRPr lang="cs-CZ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548711"/>
                  </a:ext>
                </a:extLst>
              </a:tr>
              <a:tr h="442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20–39 let</a:t>
                      </a:r>
                      <a:endParaRPr lang="cs-CZ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láska</a:t>
                      </a:r>
                      <a:endParaRPr lang="cs-CZ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intimita vs. izolace</a:t>
                      </a:r>
                      <a:endParaRPr lang="cs-CZ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partneři, přátelé</a:t>
                      </a:r>
                      <a:endParaRPr lang="cs-CZ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Mohu milovat?</a:t>
                      </a:r>
                      <a:endParaRPr lang="cs-CZ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romantické vztahy </a:t>
                      </a:r>
                      <a:endParaRPr lang="cs-CZ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05979239"/>
                  </a:ext>
                </a:extLst>
              </a:tr>
              <a:tr h="861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40–64 let</a:t>
                      </a:r>
                      <a:endParaRPr lang="cs-CZ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péče</a:t>
                      </a:r>
                      <a:endParaRPr lang="cs-CZ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rozvoj vs. stagnace</a:t>
                      </a:r>
                      <a:endParaRPr lang="cs-CZ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domov, pracoviště</a:t>
                      </a:r>
                      <a:endParaRPr lang="cs-CZ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Mohu se ohlédnout za životem?</a:t>
                      </a:r>
                      <a:endParaRPr lang="cs-CZ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práce, partnerství </a:t>
                      </a:r>
                      <a:endParaRPr lang="cs-CZ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50800775"/>
                  </a:ext>
                </a:extLst>
              </a:tr>
              <a:tr h="861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65-smrt</a:t>
                      </a:r>
                      <a:endParaRPr lang="cs-CZ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moudrost</a:t>
                      </a:r>
                      <a:endParaRPr lang="cs-CZ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vyrovnanost vs. zoufalství</a:t>
                      </a:r>
                      <a:endParaRPr lang="cs-CZ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lidstvo, moji blízcí</a:t>
                      </a:r>
                      <a:endParaRPr lang="cs-CZ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Bylo v pořádku, jaký jsem byl?</a:t>
                      </a:r>
                      <a:endParaRPr lang="cs-CZ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reflexe života </a:t>
                      </a:r>
                      <a:endParaRPr lang="cs-CZ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99674477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001624"/>
              </p:ext>
            </p:extLst>
          </p:nvPr>
        </p:nvGraphicFramePr>
        <p:xfrm>
          <a:off x="324451" y="1449741"/>
          <a:ext cx="8521698" cy="190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0283">
                  <a:extLst>
                    <a:ext uri="{9D8B030D-6E8A-4147-A177-3AD203B41FA5}">
                      <a16:colId xmlns:a16="http://schemas.microsoft.com/office/drawing/2014/main" val="1864608622"/>
                    </a:ext>
                  </a:extLst>
                </a:gridCol>
                <a:gridCol w="1420283">
                  <a:extLst>
                    <a:ext uri="{9D8B030D-6E8A-4147-A177-3AD203B41FA5}">
                      <a16:colId xmlns:a16="http://schemas.microsoft.com/office/drawing/2014/main" val="36741472"/>
                    </a:ext>
                  </a:extLst>
                </a:gridCol>
                <a:gridCol w="1420283">
                  <a:extLst>
                    <a:ext uri="{9D8B030D-6E8A-4147-A177-3AD203B41FA5}">
                      <a16:colId xmlns:a16="http://schemas.microsoft.com/office/drawing/2014/main" val="1780955001"/>
                    </a:ext>
                  </a:extLst>
                </a:gridCol>
                <a:gridCol w="1420283">
                  <a:extLst>
                    <a:ext uri="{9D8B030D-6E8A-4147-A177-3AD203B41FA5}">
                      <a16:colId xmlns:a16="http://schemas.microsoft.com/office/drawing/2014/main" val="1298563790"/>
                    </a:ext>
                  </a:extLst>
                </a:gridCol>
                <a:gridCol w="1420283">
                  <a:extLst>
                    <a:ext uri="{9D8B030D-6E8A-4147-A177-3AD203B41FA5}">
                      <a16:colId xmlns:a16="http://schemas.microsoft.com/office/drawing/2014/main" val="403752"/>
                    </a:ext>
                  </a:extLst>
                </a:gridCol>
                <a:gridCol w="1420283">
                  <a:extLst>
                    <a:ext uri="{9D8B030D-6E8A-4147-A177-3AD203B41FA5}">
                      <a16:colId xmlns:a16="http://schemas.microsoft.com/office/drawing/2014/main" val="33247597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Přibližný věk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Rozvíjená ctnost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Konflikt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Významný vztah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Existenciální otázka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Příklad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34618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Psychologické pojetí etap vývoje dospělosti …</a:t>
            </a:r>
            <a:r>
              <a:rPr lang="cs-CZ" sz="2800" dirty="0" smtClean="0"/>
              <a:t>jiní autoři</a:t>
            </a:r>
            <a:endParaRPr sz="2800"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079336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cs-CZ" sz="2800" b="1" dirty="0" smtClean="0">
                <a:solidFill>
                  <a:schemeClr val="accent1"/>
                </a:solidFill>
                <a:latin typeface="Amatic SC" panose="020B0604020202020204" charset="-79"/>
                <a:cs typeface="Amatic SC" panose="020B0604020202020204" charset="-79"/>
              </a:rPr>
              <a:t>časná </a:t>
            </a:r>
            <a:r>
              <a:rPr lang="cs-CZ" sz="2800" b="1" dirty="0">
                <a:solidFill>
                  <a:schemeClr val="accent1"/>
                </a:solidFill>
                <a:latin typeface="Amatic SC" panose="020B0604020202020204" charset="-79"/>
                <a:cs typeface="Amatic SC" panose="020B0604020202020204" charset="-79"/>
              </a:rPr>
              <a:t>dospělost</a:t>
            </a:r>
            <a:r>
              <a:rPr lang="cs-CZ" sz="2800" dirty="0">
                <a:solidFill>
                  <a:schemeClr val="accent1"/>
                </a:solidFill>
                <a:latin typeface="Amatic SC" panose="020B0604020202020204" charset="-79"/>
                <a:cs typeface="Amatic SC" panose="020B0604020202020204" charset="-79"/>
              </a:rPr>
              <a:t> (do 25-30 let</a:t>
            </a:r>
            <a:r>
              <a:rPr lang="cs-CZ" sz="2800" dirty="0" smtClean="0">
                <a:solidFill>
                  <a:schemeClr val="accent1"/>
                </a:solidFill>
                <a:latin typeface="Amatic SC" panose="020B0604020202020204" charset="-79"/>
                <a:cs typeface="Amatic SC" panose="020B0604020202020204" charset="-79"/>
              </a:rPr>
              <a:t>)</a:t>
            </a:r>
          </a:p>
          <a:p>
            <a:pPr marL="114300" indent="0">
              <a:buNone/>
            </a:pPr>
            <a:endParaRPr lang="cs-CZ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cs-CZ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fyzická vyspělost</a:t>
            </a:r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zakončení tělesné evoluce, vrchol fyzických </a:t>
            </a:r>
            <a:r>
              <a:rPr lang="cs-CZ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</a:t>
            </a:r>
            <a:endParaRPr lang="cs-CZ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cs-CZ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začátek práce</a:t>
            </a:r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růst psychosociálních dovedností, odpovědné a etické chování</a:t>
            </a:r>
          </a:p>
          <a:p>
            <a:pPr lvl="0">
              <a:lnSpc>
                <a:spcPct val="150000"/>
              </a:lnSpc>
            </a:pPr>
            <a:r>
              <a:rPr lang="cs-CZ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partnerský život</a:t>
            </a:r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hledání partnera, nalezení intimního vztahu, soužití</a:t>
            </a:r>
          </a:p>
          <a:p>
            <a:pPr lvl="0">
              <a:lnSpc>
                <a:spcPct val="150000"/>
              </a:lnSpc>
            </a:pPr>
            <a:r>
              <a:rPr lang="cs-CZ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reprodukční období</a:t>
            </a:r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roste zájem mít vlastní děti a potřeba založit si rodinu (trend zvyšování průměrného věku - od 20 spíše k 30); </a:t>
            </a:r>
            <a:r>
              <a:rPr lang="cs-CZ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vstupují do manželství, které pro ně plní funkci </a:t>
            </a:r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reprodukční, ekonomickou, socializační a emocionální.</a:t>
            </a:r>
          </a:p>
          <a:p>
            <a:pPr marL="114300" lvl="0" indent="0">
              <a:buNone/>
            </a:pPr>
            <a:endParaRPr lang="cs-CZ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938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cs-CZ" dirty="0"/>
              <a:t>Psychologické pojetí etap vývoje dospělosti</a:t>
            </a:r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3764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dirty="0"/>
          </a:p>
        </p:txBody>
      </p:sp>
      <p:sp>
        <p:nvSpPr>
          <p:cNvPr id="2" name="Obdélník 1"/>
          <p:cNvSpPr/>
          <p:nvPr/>
        </p:nvSpPr>
        <p:spPr>
          <a:xfrm>
            <a:off x="1059871" y="1093850"/>
            <a:ext cx="7259783" cy="352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latin typeface="Amatic SC" panose="020B0604020202020204" charset="-79"/>
                <a:ea typeface="Times New Roman" panose="02020603050405020304" pitchFamily="18" charset="0"/>
                <a:cs typeface="Amatic SC" panose="020B0604020202020204" charset="-79"/>
              </a:rPr>
              <a:t>střední dospělost</a:t>
            </a:r>
            <a:r>
              <a:rPr lang="cs-CZ" sz="2800" dirty="0">
                <a:latin typeface="Amatic SC" panose="020B0604020202020204" charset="-79"/>
                <a:ea typeface="Times New Roman" panose="02020603050405020304" pitchFamily="18" charset="0"/>
                <a:cs typeface="Amatic SC" panose="020B0604020202020204" charset="-79"/>
              </a:rPr>
              <a:t> (do 45 let</a:t>
            </a:r>
            <a:r>
              <a:rPr lang="cs-CZ" sz="2800" dirty="0" smtClean="0">
                <a:latin typeface="Amatic SC" panose="020B0604020202020204" charset="-79"/>
                <a:ea typeface="Times New Roman" panose="02020603050405020304" pitchFamily="18" charset="0"/>
                <a:cs typeface="Amatic SC" panose="020B0604020202020204" charset="-79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maximální produktivita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zaměstnání jako poslání, cílevědomost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zkušenosti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dosažení intelektuálního vrcholu v cca 40 letech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klimakterium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období vyhasínání pohlavního cyklu ženy (u mužů nastává o cca 5 let později), menopauza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krize středního věku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kolem 45. roku života dochází k poklesu výkonnosti (klesá psychosomatické tempo), pocitu prázdnoty (děti odcházejí - tzv. </a:t>
            </a: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syndrom prázdného hnízda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ukončení reprodukčního období u ženy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A13219BA-DDCB-4E12-A52F-6AC36F343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947" y="8452621"/>
            <a:ext cx="25040131" cy="31239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64273" y="170985"/>
            <a:ext cx="8564137" cy="468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b="1" dirty="0">
                <a:latin typeface="Amatic SC" panose="020B0604020202020204" charset="-79"/>
                <a:ea typeface="Times New Roman" panose="02020603050405020304" pitchFamily="18" charset="0"/>
                <a:cs typeface="Amatic SC" panose="020B0604020202020204" charset="-79"/>
              </a:rPr>
              <a:t>pozdní dospělost</a:t>
            </a:r>
            <a:r>
              <a:rPr lang="cs-CZ" sz="4000" dirty="0">
                <a:latin typeface="Amatic SC" panose="020B0604020202020204" charset="-79"/>
                <a:ea typeface="Times New Roman" panose="02020603050405020304" pitchFamily="18" charset="0"/>
                <a:cs typeface="Amatic SC" panose="020B0604020202020204" charset="-79"/>
              </a:rPr>
              <a:t> (do 65 let</a:t>
            </a:r>
            <a:r>
              <a:rPr lang="cs-CZ" sz="4000" dirty="0" smtClean="0">
                <a:latin typeface="Amatic SC" panose="020B0604020202020204" charset="-79"/>
                <a:ea typeface="Times New Roman" panose="02020603050405020304" pitchFamily="18" charset="0"/>
                <a:cs typeface="Amatic SC" panose="020B0604020202020204" charset="-79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období </a:t>
            </a:r>
            <a:r>
              <a:rPr lang="cs-CZ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bilancování</a:t>
            </a: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navazuje na krizi středního věku, člověk se ohlíží zpět a hodnotí svůj dosavadní život, snaží se dohnat resty (výměna partnera, změna vzhledu, hubnutí) připouští si proces stárnutí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užívání </a:t>
            </a:r>
            <a:r>
              <a:rPr lang="cs-CZ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volného času</a:t>
            </a: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součástí bilancování, kdy si jedinec uvědomí, že práce není vše, že koníčky jsou důležité pro rozvoj </a:t>
            </a:r>
            <a:r>
              <a:rPr lang="cs-CZ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intelektu</a:t>
            </a: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utváření </a:t>
            </a:r>
            <a:r>
              <a:rPr lang="cs-CZ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kondice</a:t>
            </a: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někteří však na toto rezignují, zůstanou na místě a žijí "z podstaty"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involuční změny</a:t>
            </a: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ve větší míře se začíná projevovat zhoršení zraku, kvality vlasů, snížení </a:t>
            </a:r>
            <a:r>
              <a:rPr lang="cs-CZ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hybnosti</a:t>
            </a:r>
            <a:br>
              <a:rPr lang="cs-CZ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role prarodiče</a:t>
            </a: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jasný signál stárnutí, někteří jedinci špatně nesou označení "babička a dědeček", současně ale nedochází ke společenské izolaci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odchod do důchodu</a:t>
            </a: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náhlá sociální změna (nový denní režim, více volného času) spojená </a:t>
            </a:r>
            <a:r>
              <a:rPr lang="cs-CZ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cs-CZ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</a:t>
            </a: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komplexem neužitečnosti a snížením sebehodnocení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Stárnutí a stáří</a:t>
            </a:r>
            <a:endParaRPr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079336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Stejně jako období dospělosti, i období stárnutí můžeme rozdělit na stárnutí či tzv. rané stáří (65 - 75 let), pozdější stáří (po 75 letech) a stařeckost (nad 90 let). Hlavními psychickými a biologickými změnami jsou: 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zhoršení smyslového vnímání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- pomalejší reakce, významné zhoršení zraku a sluchu</a:t>
            </a:r>
          </a:p>
          <a:p>
            <a:pPr lvl="0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zhoršení paměti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- zapomínají se zejména nové události</a:t>
            </a:r>
          </a:p>
          <a:p>
            <a:pPr lvl="0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klesá inteligence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egocentrismus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- tendence mluvit o svých chorobách, lhostejnost k okolnímu světu, afektivní chování - klesá tzv. frustrační tolerance</a:t>
            </a:r>
          </a:p>
          <a:p>
            <a:pPr lvl="0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sociální závislost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na druhých osobách</a:t>
            </a:r>
          </a:p>
          <a:p>
            <a:pPr lvl="0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klesá adaptabilita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- lpění na stereotypech, odpor k novému</a:t>
            </a:r>
          </a:p>
          <a:p>
            <a:pPr marL="114300" lvl="0" indent="0">
              <a:buNone/>
            </a:pPr>
            <a:endParaRPr lang="cs-CZ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A13219BA-DDCB-4E12-A52F-6AC36F343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947" y="8452621"/>
            <a:ext cx="25040131" cy="31239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64273" y="170985"/>
            <a:ext cx="8564137" cy="4177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b="1" dirty="0" smtClean="0">
                <a:latin typeface="Amatic SC" panose="020B0604020202020204" charset="-79"/>
                <a:ea typeface="Times New Roman" panose="02020603050405020304" pitchFamily="18" charset="0"/>
                <a:cs typeface="Amatic SC" panose="020B0604020202020204" charset="-79"/>
              </a:rPr>
              <a:t>smrt</a:t>
            </a:r>
            <a:endParaRPr lang="cs-CZ" sz="4000" dirty="0" smtClean="0">
              <a:latin typeface="Amatic SC" panose="020B0604020202020204" charset="-79"/>
              <a:ea typeface="Times New Roman" panose="02020603050405020304" pitchFamily="18" charset="0"/>
              <a:cs typeface="Amatic SC" panose="020B0604020202020204" charset="-79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Smrtí je zakončen životní cyklus všech živých organismů (od buněk, přes zvířata, po člověka). Je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nevyhnutelná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a často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tabuizovaná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(strach z konce vlastní existence, z dlouhého a bolestného umírání, nejistota, zda je něco poté). Stádia procesu smiřování se s vlastní smrtí jsou stejně jako průběh života zcela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individuální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nicméně většinou po sobě následují tato stádia: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popření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- fakt smrti si odmítáme připustit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frustrace a zlost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- k vlastní osobě, ke svému okolí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smlouvání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- snaha oddálit smrt, záchvěvy nové aktivity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deprese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- rekapitulace života, co vše jsme nestihli a ani nestihneme, uvědomění si neodvratnosti konce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přijetí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- smíření se s vlastní smrtí</a:t>
            </a:r>
          </a:p>
        </p:txBody>
      </p:sp>
    </p:spTree>
    <p:extLst>
      <p:ext uri="{BB962C8B-B14F-4D97-AF65-F5344CB8AC3E}">
        <p14:creationId xmlns:p14="http://schemas.microsoft.com/office/powerpoint/2010/main" val="36273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594</Words>
  <Application>Microsoft Office PowerPoint</Application>
  <PresentationFormat>Předvádění na obrazovce (16:9)</PresentationFormat>
  <Paragraphs>82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Source Code Pro</vt:lpstr>
      <vt:lpstr>Calibri</vt:lpstr>
      <vt:lpstr>Times New Roman</vt:lpstr>
      <vt:lpstr>Courier New</vt:lpstr>
      <vt:lpstr>Amatic SC</vt:lpstr>
      <vt:lpstr>Symbol</vt:lpstr>
      <vt:lpstr>Beach Day</vt:lpstr>
      <vt:lpstr>Dospělost?  Kdy?</vt:lpstr>
      <vt:lpstr>Fáze Dospělosti podle E.H.ericsona</vt:lpstr>
      <vt:lpstr>Ještě stále E.H.ericson</vt:lpstr>
      <vt:lpstr>... A ještě jednou e.H.ericson – přepracovaná verze</vt:lpstr>
      <vt:lpstr>Psychologické pojetí etap vývoje dospělosti …jiní autoři</vt:lpstr>
      <vt:lpstr>Psychologické pojetí etap vývoje dospělosti</vt:lpstr>
      <vt:lpstr>Prezentace aplikace PowerPoint</vt:lpstr>
      <vt:lpstr>Stárnutí a stáří</vt:lpstr>
      <vt:lpstr>Prezentace aplikace PowerPoint</vt:lpstr>
      <vt:lpstr>Prezentace aplikace PowerPoint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pregraduálního vzdělávání</dc:title>
  <dc:creator>Lucie</dc:creator>
  <cp:lastModifiedBy>Uzivatel</cp:lastModifiedBy>
  <cp:revision>11</cp:revision>
  <dcterms:modified xsi:type="dcterms:W3CDTF">2019-10-14T19:31:08Z</dcterms:modified>
</cp:coreProperties>
</file>