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83" r:id="rId5"/>
    <p:sldId id="280" r:id="rId6"/>
    <p:sldId id="28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993-E704-45DB-AF49-AF8369C75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8A698B-CCD2-4DBD-AE56-3885E0CC2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4DA013-EB01-4A8B-BB27-9ED090A5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F62D4-B5C2-4C7F-A247-A841F3B1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F2B18D-199D-4AAC-BBE7-40E6CA04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2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9CCB6-A2AE-4B46-A53A-3CC5770B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B67E8F-2348-4E85-9A4E-942602319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664E1-CA51-4ABF-BB7E-059AAB4D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1A302F-2AB9-44E2-968C-1D75C0AB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B9D4EF-DEC9-4C83-A67F-D8C70BA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EB15D2-5373-4DF1-96B2-A02B02B12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4B0108-14D1-4F06-BE1B-7A98B1F7B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374135-96DF-4E5D-8A54-059D8F33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AC87E2-E7E5-47D6-B65A-A7A0351F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CD1F7-56FE-4131-8712-0585EC57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90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5BCA0-4AD9-4721-BE34-6AC96D58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7C39C-779D-4AA9-A578-CB828C45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7D294F-F3B1-4A57-B824-CE18B16D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136D4B-6243-4D17-B39B-C0BF1B1C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D75AE0-7000-4E35-A122-15A7D19D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6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C5302-40FA-4D76-9CA9-3E157B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0E57FB-3C54-41D3-90EE-89243773A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601F06-5B0B-4557-8BD6-6249D096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064AC-1278-4622-979E-4641274C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9DA04F-59D6-460E-801C-A4BBEF2D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31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3A206-514C-41FB-8A7E-E924ACBE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F1BD7-B0AF-4FE7-AF4A-527DF76BA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60EFCB-40C8-4D7E-9706-E66C3EF24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0641EA-748D-41BF-BCE2-728B8538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0245FA-BE16-4AFA-A329-E66D1F8A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27C45F-C3FA-49B5-9F2D-57D5B623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4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D47BE-4903-40CE-A15D-42458077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EC994E-C051-4544-83D7-60D11AAA7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E951AC-59F5-4ADB-B9BB-88C55968B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3B7BE0-EEC6-4858-9FC4-52635380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3B3355-2F80-4263-8C73-08173464D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7D2C3F-8DB6-4A03-AF0E-4CAA451D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265C69-C9BE-4ADA-BFCC-705287DF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D3A0F3-8C02-42BE-BE68-D696FB3F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2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FB1FF-8354-4DCE-99AA-05B9EE75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61CE8F9-508C-4A69-8FE5-1091CA0C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76851B-A84E-477A-A7D8-80D8C53D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6B7319-1F84-4095-9152-66D8FF28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61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9A1E28-5B46-49D6-8F69-235C79D6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E35D83-FA03-484C-AB47-29B3EB33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4ECD21-1777-47C0-8434-53148AA7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15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D3F32-D05D-4CA4-92AC-2C94AE1C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69D1A-4845-4347-B152-1DC90E4E9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910789-93ED-4A34-8828-3E66B9FB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460A90-1740-426B-A81B-DC1A0581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9BBE1C-60E0-49BC-A5DE-44591CCE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DC0A8B-DA7B-4307-8379-FB81C89C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F45D9-0E6C-4F46-B68E-76D57846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C70727-F341-4A2C-A021-D64302D47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F2A1B2-872B-4E1B-A296-7243C217D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9571FC-4372-4D25-B511-B59583E09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39CEC0-B6E2-4D9E-91E5-06C51D6D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C60C11-0578-4814-BF78-A7019A28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2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7CFB98-84E9-4551-A87D-99B6A5D06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95AB9F-C7F4-46EF-B195-E0709CCE3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E4F728-573C-482F-B40C-1E155E2D4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A1122-6A7D-446B-A987-3C617FB1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1AB597-C7BB-4E65-A6E0-45C3DDFB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85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cestinaru.cz/poradna-asc-jak-vyucovat-slovesne-tridy/" TargetMode="External"/><Relationship Id="rId2" Type="http://schemas.openxmlformats.org/officeDocument/2006/relationships/hyperlink" Target="https://www.czechency.org/slovnik/SLOVESN%C3%81%20T%C5%98%C3%8D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cestinaru.cz/poradna-asc-jak-vyucovat-slovesne-tridy/" TargetMode="External"/><Relationship Id="rId2" Type="http://schemas.openxmlformats.org/officeDocument/2006/relationships/hyperlink" Target="https://www.czechency.org/slovnik/SLOVESN%C3%81%20T%C5%98%C3%8D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jc.avcr.cz/jazykova-poradna/dotazy/0197.html" TargetMode="External"/><Relationship Id="rId5" Type="http://schemas.openxmlformats.org/officeDocument/2006/relationships/hyperlink" Target="http://sas.ujc.cas.cz/archiv.php?art=3804" TargetMode="External"/><Relationship Id="rId4" Type="http://schemas.openxmlformats.org/officeDocument/2006/relationships/hyperlink" Target="https://theses.cz/id/82u2v3/170277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AA322-5654-4831-B18A-DE59371A2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Kapitoly z gramatiky češtiny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05DD26-89EC-4DEC-8001-052257608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Dodatek </a:t>
            </a:r>
            <a:r>
              <a:rPr lang="cs-CZ"/>
              <a:t>ke slovesným </a:t>
            </a:r>
            <a:r>
              <a:rPr lang="cs-CZ" dirty="0"/>
              <a:t>třídám</a:t>
            </a:r>
          </a:p>
        </p:txBody>
      </p:sp>
    </p:spTree>
    <p:extLst>
      <p:ext uri="{BB962C8B-B14F-4D97-AF65-F5344CB8AC3E}">
        <p14:creationId xmlns:p14="http://schemas.microsoft.com/office/powerpoint/2010/main" val="373148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9576A-141D-4C76-B58D-E752F8ED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slovesné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6A0AF-3259-4014-8B86-91CF58F7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prézentní × infinitivní</a:t>
            </a:r>
          </a:p>
          <a:p>
            <a:r>
              <a:rPr lang="cs-CZ" dirty="0"/>
              <a:t>přehled jednotlivých výkladů/přístupů: </a:t>
            </a:r>
            <a:r>
              <a:rPr lang="cs-CZ" dirty="0">
                <a:hlinkClick r:id="rId2"/>
              </a:rPr>
              <a:t>https://www.czechency.org/slovnik/SLOVESN%C3%81%20T%C5%98%C3%8DDA</a:t>
            </a:r>
            <a:endParaRPr lang="cs-CZ" dirty="0"/>
          </a:p>
          <a:p>
            <a:r>
              <a:rPr lang="cs-CZ" dirty="0">
                <a:hlinkClick r:id="rId3"/>
              </a:rPr>
              <a:t>https://www.ascestinaru.cz/poradna-asc-jak-vyucovat-slovesne-tridy/</a:t>
            </a:r>
            <a:endParaRPr lang="cs-CZ" dirty="0"/>
          </a:p>
          <a:p>
            <a:r>
              <a:rPr lang="cs-CZ" dirty="0"/>
              <a:t>některá slovesa lze zařadit do třídy, ale jsou nepravidelná (tedy „nemají vzor“)</a:t>
            </a:r>
          </a:p>
          <a:p>
            <a:pPr lvl="1"/>
            <a:r>
              <a:rPr lang="cs-CZ" i="1" dirty="0"/>
              <a:t>bát se</a:t>
            </a:r>
            <a:r>
              <a:rPr lang="cs-CZ" dirty="0"/>
              <a:t>, </a:t>
            </a:r>
            <a:r>
              <a:rPr lang="cs-CZ" i="1" dirty="0"/>
              <a:t>stát</a:t>
            </a:r>
            <a:r>
              <a:rPr lang="cs-CZ" dirty="0"/>
              <a:t>, </a:t>
            </a:r>
            <a:r>
              <a:rPr lang="cs-CZ" i="1" dirty="0"/>
              <a:t>stát se</a:t>
            </a:r>
            <a:r>
              <a:rPr lang="cs-CZ" dirty="0"/>
              <a:t>, </a:t>
            </a:r>
            <a:r>
              <a:rPr lang="cs-CZ" i="1" dirty="0"/>
              <a:t>spát</a:t>
            </a:r>
            <a:r>
              <a:rPr lang="cs-CZ" dirty="0"/>
              <a:t>, </a:t>
            </a:r>
            <a:r>
              <a:rPr lang="cs-CZ" i="1" dirty="0"/>
              <a:t>mít</a:t>
            </a:r>
            <a:r>
              <a:rPr lang="cs-CZ" dirty="0"/>
              <a:t>, </a:t>
            </a:r>
            <a:r>
              <a:rPr lang="cs-CZ" i="1" dirty="0"/>
              <a:t>jít</a:t>
            </a:r>
          </a:p>
          <a:p>
            <a:pPr lvl="1"/>
            <a:r>
              <a:rPr lang="cs-CZ" i="1" dirty="0"/>
              <a:t>myslit </a:t>
            </a:r>
            <a:r>
              <a:rPr lang="cs-CZ" dirty="0"/>
              <a:t>× </a:t>
            </a:r>
            <a:r>
              <a:rPr lang="cs-CZ" i="1" dirty="0"/>
              <a:t>myslet</a:t>
            </a:r>
            <a:r>
              <a:rPr lang="cs-CZ" dirty="0"/>
              <a:t>, </a:t>
            </a:r>
            <a:r>
              <a:rPr lang="cs-CZ" i="1" dirty="0"/>
              <a:t>musit </a:t>
            </a:r>
            <a:r>
              <a:rPr lang="cs-CZ" dirty="0"/>
              <a:t>× </a:t>
            </a:r>
            <a:r>
              <a:rPr lang="cs-CZ" i="1" dirty="0"/>
              <a:t>muset</a:t>
            </a:r>
            <a:r>
              <a:rPr lang="cs-CZ" dirty="0"/>
              <a:t>, </a:t>
            </a:r>
            <a:r>
              <a:rPr lang="cs-CZ" i="1" dirty="0"/>
              <a:t>kopat</a:t>
            </a:r>
            <a:r>
              <a:rPr lang="cs-CZ" dirty="0"/>
              <a:t>, </a:t>
            </a:r>
            <a:r>
              <a:rPr lang="cs-CZ" i="1" dirty="0"/>
              <a:t>sypat</a:t>
            </a:r>
            <a:r>
              <a:rPr lang="cs-CZ" dirty="0"/>
              <a:t>, </a:t>
            </a:r>
            <a:r>
              <a:rPr lang="cs-CZ" i="1" dirty="0"/>
              <a:t>navléci </a:t>
            </a:r>
            <a:r>
              <a:rPr lang="cs-CZ" dirty="0"/>
              <a:t>× </a:t>
            </a:r>
            <a:r>
              <a:rPr lang="cs-CZ" i="1" dirty="0"/>
              <a:t>navléct</a:t>
            </a:r>
          </a:p>
        </p:txBody>
      </p:sp>
    </p:spTree>
    <p:extLst>
      <p:ext uri="{BB962C8B-B14F-4D97-AF65-F5344CB8AC3E}">
        <p14:creationId xmlns:p14="http://schemas.microsoft.com/office/powerpoint/2010/main" val="154031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0EB77-7EF4-4BD6-8782-331DE590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zdroje o slovesných třídách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031979-BFDB-4BE0-80F9-ED595AC42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7"/>
            <a:ext cx="10933497" cy="448627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přehled jednotlivých výkladů/přístupů: </a:t>
            </a:r>
            <a:r>
              <a:rPr lang="cs-CZ" dirty="0">
                <a:hlinkClick r:id="rId2"/>
              </a:rPr>
              <a:t>https://www.czechency.org/slovnik/SLOVESN%C3%81%20T%C5%98%C3%8DDA</a:t>
            </a:r>
            <a:endParaRPr lang="cs-CZ" dirty="0"/>
          </a:p>
          <a:p>
            <a:r>
              <a:rPr lang="cs-CZ" dirty="0">
                <a:hlinkClick r:id="rId3"/>
              </a:rPr>
              <a:t>https://www.ascestinaru.cz/poradna-asc-jak-vyucovat-slovesne-tridy/</a:t>
            </a:r>
            <a:endParaRPr lang="cs-CZ" dirty="0"/>
          </a:p>
          <a:p>
            <a:r>
              <a:rPr lang="cs-CZ" dirty="0"/>
              <a:t>přiložené </a:t>
            </a:r>
            <a:r>
              <a:rPr lang="cs-CZ" dirty="0" err="1"/>
              <a:t>pdf</a:t>
            </a:r>
            <a:r>
              <a:rPr lang="cs-CZ" dirty="0"/>
              <a:t> Pavlíny </a:t>
            </a:r>
            <a:r>
              <a:rPr lang="cs-CZ" dirty="0" err="1"/>
              <a:t>Kuldanové</a:t>
            </a:r>
            <a:r>
              <a:rPr lang="cs-CZ" dirty="0"/>
              <a:t> </a:t>
            </a:r>
            <a:r>
              <a:rPr lang="cs-CZ" i="1" dirty="0"/>
              <a:t>Český jazyk v minulosti </a:t>
            </a:r>
            <a:r>
              <a:rPr lang="cs-CZ" dirty="0"/>
              <a:t>(Studijní opora k inovovanému předmětu: Vývoj českého jazyka, Ostravská univerzita), slovesné třídy od str. 89</a:t>
            </a:r>
          </a:p>
          <a:p>
            <a:r>
              <a:rPr lang="cs-CZ" dirty="0"/>
              <a:t>diplomová práce Lenky Dušákové </a:t>
            </a:r>
            <a:r>
              <a:rPr lang="cs-CZ" i="1" dirty="0"/>
              <a:t>Kolísání konjugačních typů – korpusová a dotazníková studie</a:t>
            </a:r>
            <a:r>
              <a:rPr lang="cs-CZ" dirty="0"/>
              <a:t> (ne úplně ideální zdroj, ale nějaké přehledy a tabulky jsou využitelné): </a:t>
            </a:r>
            <a:r>
              <a:rPr lang="cs-CZ" dirty="0">
                <a:hlinkClick r:id="rId4"/>
              </a:rPr>
              <a:t>https://theses.cz/id/82u2v3/1702774</a:t>
            </a:r>
            <a:endParaRPr lang="cs-CZ" dirty="0"/>
          </a:p>
          <a:p>
            <a:r>
              <a:rPr lang="cs-CZ" dirty="0"/>
              <a:t>komplikovanější korpusová studie Kláry Osolsobě, Karla Paly, Pavla Rychlého </a:t>
            </a:r>
            <a:r>
              <a:rPr lang="cs-CZ" i="1" dirty="0"/>
              <a:t>Frekvence vzorů českých sloves </a:t>
            </a:r>
            <a:r>
              <a:rPr lang="cs-CZ" dirty="0"/>
              <a:t>(</a:t>
            </a:r>
            <a:r>
              <a:rPr lang="cs-CZ" dirty="0" err="1"/>
              <a:t>SaS</a:t>
            </a:r>
            <a:r>
              <a:rPr lang="cs-CZ" dirty="0"/>
              <a:t> 1998) </a:t>
            </a:r>
            <a:r>
              <a:rPr lang="cs-CZ" dirty="0">
                <a:hlinkClick r:id="rId5"/>
              </a:rPr>
              <a:t>http://sas.ujc.cas.cz/archiv.php?art=3804</a:t>
            </a:r>
            <a:r>
              <a:rPr lang="cs-CZ" dirty="0"/>
              <a:t> </a:t>
            </a:r>
          </a:p>
          <a:p>
            <a:r>
              <a:rPr lang="cs-CZ" dirty="0"/>
              <a:t>výběrově o kolísání sloves </a:t>
            </a:r>
            <a:r>
              <a:rPr lang="cs-CZ" i="1" dirty="0"/>
              <a:t>chytit</a:t>
            </a:r>
            <a:r>
              <a:rPr lang="cs-CZ" dirty="0"/>
              <a:t>, </a:t>
            </a:r>
            <a:r>
              <a:rPr lang="cs-CZ" i="1" dirty="0"/>
              <a:t>vrhnout</a:t>
            </a:r>
            <a:r>
              <a:rPr lang="cs-CZ" dirty="0"/>
              <a:t>, </a:t>
            </a:r>
            <a:r>
              <a:rPr lang="cs-CZ" i="1" dirty="0"/>
              <a:t>odpočíst</a:t>
            </a:r>
            <a:r>
              <a:rPr lang="cs-CZ" dirty="0"/>
              <a:t>, </a:t>
            </a:r>
            <a:r>
              <a:rPr lang="cs-CZ" i="1" dirty="0"/>
              <a:t>počítat</a:t>
            </a:r>
            <a:r>
              <a:rPr lang="cs-CZ" dirty="0"/>
              <a:t> atd.: </a:t>
            </a:r>
            <a:r>
              <a:rPr lang="cs-CZ" dirty="0">
                <a:hlinkClick r:id="rId6"/>
              </a:rPr>
              <a:t>http://ujc.avcr.cz/jazykova-poradna/dotazy/0197.html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25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61321-D2DC-4EA8-86C9-5FF0C4D7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ZŠ Sezimovo Ústí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27EEAE84-8D43-49B6-A20F-A364FFABA3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0528" y="34443"/>
            <a:ext cx="5530259" cy="6786178"/>
          </a:xfrm>
        </p:spPr>
      </p:pic>
    </p:spTree>
    <p:extLst>
      <p:ext uri="{BB962C8B-B14F-4D97-AF65-F5344CB8AC3E}">
        <p14:creationId xmlns:p14="http://schemas.microsoft.com/office/powerpoint/2010/main" val="334906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F735F5C-921B-4043-83CA-A723A795AB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6253"/>
            <a:ext cx="7315200" cy="3170405"/>
          </a:xfr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808D7F1-4529-45A2-95F2-632C8570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027"/>
          </a:xfrm>
        </p:spPr>
        <p:txBody>
          <a:bodyPr>
            <a:normAutofit/>
          </a:bodyPr>
          <a:lstStyle/>
          <a:p>
            <a:pPr algn="r"/>
            <a:r>
              <a:rPr lang="cs-CZ" sz="2800" dirty="0"/>
              <a:t>http://www.zskrizova.cz/cesky-jazyk-8-b/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15242A5-9371-41EA-A8D5-6077741EE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2962275"/>
            <a:ext cx="537210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1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B1678-EF9A-4334-BB52-74F62B4D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153"/>
          </a:xfrm>
        </p:spPr>
        <p:txBody>
          <a:bodyPr>
            <a:normAutofit/>
          </a:bodyPr>
          <a:lstStyle/>
          <a:p>
            <a:r>
              <a:rPr lang="cs-CZ" sz="2800" dirty="0"/>
              <a:t>https://www.vojtechova.com/clanky/8-cesky-jazyk/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6CE125F-F8C8-4BDC-B1C3-8941426E6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7592" y="1338913"/>
            <a:ext cx="9011336" cy="5519087"/>
          </a:xfrm>
        </p:spPr>
      </p:pic>
    </p:spTree>
    <p:extLst>
      <p:ext uri="{BB962C8B-B14F-4D97-AF65-F5344CB8AC3E}">
        <p14:creationId xmlns:p14="http://schemas.microsoft.com/office/powerpoint/2010/main" val="3889143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10747</TotalTime>
  <Words>279</Words>
  <Application>Microsoft Office PowerPoint</Application>
  <PresentationFormat>Širokoúhlá obrazovka</PresentationFormat>
  <Paragraphs>19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Kapitoly z gramatiky češtiny</vt:lpstr>
      <vt:lpstr>slovesné třídy</vt:lpstr>
      <vt:lpstr>zdroje o slovesných třídách</vt:lpstr>
      <vt:lpstr>ZŠ Sezimovo Ústí</vt:lpstr>
      <vt:lpstr>http://www.zskrizova.cz/cesky-jazyk-8-b/</vt:lpstr>
      <vt:lpstr>https://www.vojtechova.com/clanky/8-cesky-jazyk/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Kapitoly z gramatiky češtiny</dc:title>
  <dc:creator>Prokšová, Hana</dc:creator>
  <cp:lastModifiedBy>Prokšová, Hana</cp:lastModifiedBy>
  <cp:revision>46</cp:revision>
  <dcterms:created xsi:type="dcterms:W3CDTF">2020-02-09T21:46:33Z</dcterms:created>
  <dcterms:modified xsi:type="dcterms:W3CDTF">2021-03-03T21:22:59Z</dcterms:modified>
</cp:coreProperties>
</file>