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 varScale="1">
        <p:scale>
          <a:sx n="105" d="100"/>
          <a:sy n="105" d="100"/>
        </p:scale>
        <p:origin x="3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99187-9E6D-EB49-8BF6-932C91F6D2BB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7A43E-13A6-284C-83EF-7BEC027654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70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101B87-DD05-451B-8C39-41850DD8575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D5D5BB4-B6FF-473B-9F3D-7936C7C3E395}" type="slidenum">
              <a:t>1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180846C-5628-41C0-AC40-C51F67E014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E682A6D-BB59-472E-B894-13E7F810714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334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7CCAA2-9446-4FBE-BF58-0F3D3161BB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8F7AC70-595A-407E-A20F-BB5EF77BF364}" type="slidenum">
              <a:t>10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33E832A-E7B7-4AC3-8510-065BAC82858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3506BAE-A2A1-4EC3-B4FC-C96B81BE770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9134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253D66-86F2-44CA-8CA6-E248F8F5E6F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63B1DFE-72EB-4DB3-987E-29E3C9B6B634}" type="slidenum">
              <a:t>11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A7F51DA-D2C8-457A-83FB-BCD44525DF8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2C6F4B3-B48D-4563-ABD5-35977D605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747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ACDCFB-54A8-44D3-8932-EAE13C6AB1B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E189965-4F5A-438E-AFEB-DB5B68303123}" type="slidenum">
              <a:t>12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8DDE37D-B4FA-46D4-9082-1FBF4F5738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798507D-FB2B-4E8F-9B99-35BA93DFCD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7399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9BB433-295C-4C9B-BE40-D47CECA6BFF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012D93B-02AA-40F5-B52F-9F4B56BD2253}" type="slidenum">
              <a:t>13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B2AAB27-DCE9-49F0-ADCF-897047FE358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0406678-FFC2-4A17-95B5-30C0095E14A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865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9214B1-5B4A-48BB-A5A1-018D9F914F4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763A436-02A3-4D28-B342-A774002E4B6B}" type="slidenum">
              <a:t>14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33D025C-5A09-43D2-8661-852B1E3B0B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6B1EAB1-6F9B-40F4-873A-19BE92A4ED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19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F6C7E2-791F-4EC7-9026-DA69E9A874A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5AACDF3-956D-472D-8023-08DE4F5B6EBE}" type="slidenum">
              <a:t>15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E8149B3-2F2A-4DAF-8DC7-0CFDEF28260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DEFE24C-86AF-405A-BCFD-55B63ECF66B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9510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4B5EC2-9D2B-426A-85FE-15E892C6687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087EA9D-872A-432B-A244-CD1B0838B086}" type="slidenum">
              <a:t>16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94BC74B-21E6-44F1-AEAB-43A4A1FFAE2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7908F54-B35F-4E51-94BA-C231C85BCF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0112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E78357-11E3-4FE3-B63F-59C08E4666E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BFBD24F-C243-4FD0-AB2B-CC4F0711733E}" type="slidenum">
              <a:t>17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69F9DE2-42DF-4840-95D4-BD84FC9B61D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89321B1-4C95-4D99-A957-5AD381AE544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036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CA9E8A-5967-4C52-9125-89BDBC261A6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2978A2F-BE56-42EC-B434-B712642A608B}" type="slidenum">
              <a:t>2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5E8A640-35E5-40EE-BCFA-D06DF3D4F90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EE6779C-0A53-4F1E-8A3A-8F8420607A0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76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6C0072-2A3F-4BA9-B79F-ED67F52353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6F5F986-6C99-45A8-AB38-A0859331AF61}" type="slidenum">
              <a:t>3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5D03516-B51E-468C-A28D-A45647CF0B2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CCC7C42-F68B-4208-855A-9B12DDC561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112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73C6CF-78B7-4AE0-A4C1-C76D7828343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3D09906-5173-450F-8E49-82E8BEA3A1D0}" type="slidenum">
              <a:t>4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FB8ACF7-4E39-458D-BF18-EEDD5A76213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FF041F4-CDB7-4DA0-8916-DB67B57B653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915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5B19B1-685A-4DF8-ACAC-9DA33EB062B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4F19962-A947-45FC-8BD2-1C9F6B6DF238}" type="slidenum">
              <a:t>5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3399DB1-29B2-4B3B-B6A1-10D047C0BF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78B74AD-ADA9-4F51-8EC9-D2F453E6CB8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046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2C79F0-E642-4CB2-B8CA-3AD9358501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1E25F80-E0BE-4665-AB41-604A55E9A4D6}" type="slidenum">
              <a:t>6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AB02A90-CCB4-4CC9-BA56-BACEAF50535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25BABC9-104F-444D-A9F5-D69E16A5B3C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58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29723C-D701-4F52-A0EA-E569907E67C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BD26FA4-B514-4920-BFB4-D957B3D78E62}" type="slidenum">
              <a:t>7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62D714A-FDDA-471A-81E9-56D91DCC249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FD8AE11-0038-4642-A739-38045869B4C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702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DE45F0-C36D-4943-8E3E-E89133277F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BD287AA-64E7-4EE7-B730-A5F21196B123}" type="slidenum">
              <a:t>8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0F2DBFF-4977-4ABB-9884-E49D4EA4946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A313422-D194-4E33-8941-0C55D7DAB9D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095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5DD719-B1BC-4B81-82C2-ACE041053C8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672E83C-168D-44E9-BD3F-4A64BDB14099}" type="slidenum">
              <a:t>9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E372E91-B26C-48AF-90B6-30E9E091B42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049DAA9-597A-4C0D-A82B-85A9AE3218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66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F73C9-4EE1-954F-9316-E3E9FA84E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8E8029-381B-6D4F-89CD-3E6F0BBE2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86A348-01A2-3A4E-9C7E-3CBB604C5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49FE95-A23C-2044-9C84-79AE53BA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355691-C935-6E4E-A925-D62B92ED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78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3A2F4-6B37-FC47-97A9-22B7E827D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685EAB4-C45D-5B45-86BF-AB650BFC6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45F4FA-9F24-6C49-8C24-227EFBC5D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A8A1CC-97C7-B640-B4FD-428EC2633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3A7C55-96EE-AB40-8A16-C6B05CBAD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25FE62E-6DED-7848-9978-2F275313B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8FE16E-DB39-3645-BDE4-B7B0CD048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858413-3BE6-1D4D-8593-D6CB90A44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69F8A9-86CA-5349-A0E9-A0117DCF0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DC8ECB-27D9-B447-B088-16FD88565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61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9063E-B43A-724A-98CC-3C6FE852A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CE767C-72FC-DC4A-81A0-2D1DA3E15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BE4642-EE94-5D4E-9F23-CB1C5FB90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3EB046-18F8-F54C-85B2-78FDE80A2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C97773-4A9A-1A48-8D2F-F8529B167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22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C54B0-1B52-A644-8F08-B4C9BD6A9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72C71B-19FA-9640-8B12-729CBDF86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12C085-BEC0-664B-83AA-1C1106CA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AD70EF-B14C-5C42-805F-A613FC6A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83B127-736C-F74E-882A-9897DD2A7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10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A57C3-E9DC-4F48-9FF7-F2D6F934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D4B98-372E-E94E-96C7-8BB77A9C8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B791E8-121D-BF4F-9E05-7E2247D08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CF473F-459A-9F4C-B8E2-4E4CF198B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AFC9AC-723F-0E42-8B54-3BBD8E0C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BC8847-8FB6-6F44-B716-D171BD1B9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19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9F921-CCAE-D640-8A8A-05EDB3E2F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B0B7FB-BFE6-544F-A0DF-B9FBBCC6A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116457-5B88-BB47-AC3E-D7C1F57C0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ED7B019-A3B1-C841-9C0C-DEF998FB05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FCEF74A-A8DB-D54D-A70B-9F15D3E175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6513EBD-3AB3-0D46-9255-92DDEA01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BA7C0BC-0DB3-D64B-A534-B289AC2F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4EB9E80-2895-8245-8C0B-677D00D7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52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A402C-74BF-B54B-969B-89AF538C0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63878E1-4E39-C44C-A452-1D0599BD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C9763F-F79F-BA49-9E0B-72EC337DC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5E8A2-6D1A-5B4E-9E23-59BCA9A19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73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2654AE-770B-4F4F-96DA-CBD722CB4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EDEB0E-2228-A140-9108-6560FA4FE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47290DA-3A93-B040-8201-63CD5E7FC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81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0638A-A8E2-8346-A0BB-DE47ECEE7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9BB53-50B8-0343-BA98-B00C33EE8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B8D9E2-B0E1-8A4F-8E20-3BDE727DE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218A72-652B-7E41-BA79-00EF174F7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9E6684-26D2-D548-99AC-AF2E93181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260746-B8CB-FA43-B045-5432FBB11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01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A5EC2-FC4B-4948-8BD5-5BE49D04A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70CBF7-E43B-4244-A194-A71253ECA7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D69157-D087-8442-A6D9-2A1DEB0B4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0A3B13-C248-9842-8836-0DD9FD20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AC9953-9A0A-7941-8EA4-99948A763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337A84-884A-FA4A-AFB2-21C09ED4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89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068F33D-F033-0D47-99B2-5760A4326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EDA9A9-3517-174F-9A80-1BFABAE16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7630B3-FECE-4240-9E5A-5F108883D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666A-03F2-9D41-B905-5938A71AAA10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41AB95-56CE-6044-BD20-AFCFD3142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0F5CC5-ADDA-5E4A-AFD8-84BF943B1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F35BE-B21C-AB49-B307-5D740A7EF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9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5CC12-7B43-4D73-84EB-77845C91313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 dirty="0"/>
              <a:t>L. </a:t>
            </a:r>
            <a:r>
              <a:rPr lang="cs-CZ" b="1" dirty="0" err="1"/>
              <a:t>Wittgenstein</a:t>
            </a:r>
            <a:r>
              <a:rPr lang="cs-CZ" b="1" dirty="0"/>
              <a:t> a objev neohraničenosti kategorií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8E29D8-E4E8-45C5-8D7A-505A2F33690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cs-CZ" sz="3992"/>
              <a:t>Ukaž mi, co je to hra?</a:t>
            </a:r>
          </a:p>
        </p:txBody>
      </p:sp>
    </p:spTree>
    <p:extLst>
      <p:ext uri="{BB962C8B-B14F-4D97-AF65-F5344CB8AC3E}">
        <p14:creationId xmlns:p14="http://schemas.microsoft.com/office/powerpoint/2010/main" val="4215052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1070B8B5-2485-4B41-823F-823543B6F93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980739" y="273352"/>
            <a:ext cx="8229627" cy="5308647"/>
          </a:xfrm>
        </p:spPr>
        <p:txBody>
          <a:bodyPr anchor="ctr"/>
          <a:lstStyle/>
          <a:p>
            <a:pPr lvl="0" algn="ctr"/>
            <a:r>
              <a:rPr lang="cs-CZ" b="1"/>
              <a:t>S ohledem na pojmenování </a:t>
            </a:r>
            <a:r>
              <a:rPr lang="cs-CZ"/>
              <a:t>A zastupuje B (Metonymie – zdravé cvičení)</a:t>
            </a:r>
          </a:p>
          <a:p>
            <a:pPr lvl="0" algn="ctr"/>
            <a:r>
              <a:rPr lang="cs-CZ"/>
              <a:t>S </a:t>
            </a:r>
            <a:r>
              <a:rPr lang="cs-CZ" b="1"/>
              <a:t>ohledem na pojmenování </a:t>
            </a:r>
            <a:r>
              <a:rPr lang="cs-CZ"/>
              <a:t>A zastupuje C (Metonymie – zdravá pleť)</a:t>
            </a:r>
          </a:p>
          <a:p>
            <a:pPr lvl="0" algn="ctr"/>
            <a:r>
              <a:rPr lang="cs-CZ"/>
              <a:t>"Zdravý" pak má významy </a:t>
            </a:r>
            <a:r>
              <a:rPr lang="cs-CZ" b="1"/>
              <a:t>A, B, a C</a:t>
            </a:r>
            <a:r>
              <a:rPr lang="cs-CZ"/>
              <a:t>.</a:t>
            </a:r>
          </a:p>
          <a:p>
            <a:pPr lvl="0" algn="ctr"/>
            <a:endParaRPr lang="cs-CZ"/>
          </a:p>
          <a:p>
            <a:pPr lvl="0" algn="ctr"/>
            <a:r>
              <a:rPr lang="cs-CZ"/>
              <a:t>A je ústřední význam, B a C jsou rozšířené na principu metonymie</a:t>
            </a:r>
          </a:p>
        </p:txBody>
      </p:sp>
    </p:spTree>
    <p:extLst>
      <p:ext uri="{BB962C8B-B14F-4D97-AF65-F5344CB8AC3E}">
        <p14:creationId xmlns:p14="http://schemas.microsoft.com/office/powerpoint/2010/main" val="1790494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9EAB6C-7755-4FA7-B837-A7EA7C75DD0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Přirozený soubor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07BFC8-6EA7-490A-924E-4AE3FF1CAFE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cs-CZ"/>
              <a:t>Austin představuje </a:t>
            </a:r>
            <a:r>
              <a:rPr lang="cs-CZ" b="1"/>
              <a:t>implicitní psychologické tvrzení </a:t>
            </a:r>
            <a:r>
              <a:rPr lang="cs-CZ"/>
              <a:t>o kategorizaci: </a:t>
            </a:r>
            <a:r>
              <a:rPr lang="cs-CZ" b="1"/>
              <a:t>rozdílů mezi významy si bez analýzy nejsme ani vědomi, tj tvoří </a:t>
            </a:r>
            <a:r>
              <a:rPr lang="cs-CZ" b="1" i="1"/>
              <a:t>přirozený </a:t>
            </a:r>
            <a:r>
              <a:rPr lang="cs-CZ" b="1"/>
              <a:t>soubor </a:t>
            </a:r>
            <a:r>
              <a:rPr lang="cs-CZ"/>
              <a:t>(všechny ty věci chápeme celkem jasně, že "jsou zdravé")</a:t>
            </a:r>
          </a:p>
        </p:txBody>
      </p:sp>
    </p:spTree>
    <p:extLst>
      <p:ext uri="{BB962C8B-B14F-4D97-AF65-F5344CB8AC3E}">
        <p14:creationId xmlns:p14="http://schemas.microsoft.com/office/powerpoint/2010/main" val="1840333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00D468-B2E8-495F-A67E-CBB2E54959A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Principy stejného pojmenování různých věcí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64D998-CE8C-45DB-987B-13C43E85CFE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endParaRPr lang="cs-CZ"/>
          </a:p>
          <a:p>
            <a:pPr lvl="0"/>
            <a:r>
              <a:rPr lang="cs-CZ"/>
              <a:t>Austin předpokládá omezený počet mechanismů, kterými jsou tyto významy propojeny a domnívá se, </a:t>
            </a:r>
            <a:r>
              <a:rPr lang="cs-CZ" b="1"/>
              <a:t>že mají </a:t>
            </a:r>
            <a:r>
              <a:rPr lang="cs-CZ" b="1" i="1"/>
              <a:t>přirozenou </a:t>
            </a:r>
            <a:r>
              <a:rPr lang="cs-CZ" b="1"/>
              <a:t>platnost (nejsou hříčkou analytika, jsou „etnograficky“ reálné).</a:t>
            </a:r>
          </a:p>
          <a:p>
            <a:pPr lvl="0"/>
            <a:r>
              <a:rPr lang="cs-CZ"/>
              <a:t>Tyto mechanismy jsou podle něj </a:t>
            </a:r>
            <a:r>
              <a:rPr lang="cs-CZ" b="1"/>
              <a:t>principy, poskytující dostatečný důvod pro seskupení významů pod jedno slovo.</a:t>
            </a:r>
          </a:p>
          <a:p>
            <a:pPr lvl="0"/>
            <a:r>
              <a:rPr lang="cs-CZ"/>
              <a:t>A </a:t>
            </a:r>
            <a:r>
              <a:rPr lang="cs-CZ" b="1"/>
              <a:t>metonymie </a:t>
            </a:r>
            <a:r>
              <a:rPr lang="cs-CZ"/>
              <a:t>je jedním takovým principem.</a:t>
            </a:r>
          </a:p>
          <a:p>
            <a:pPr lvl="0"/>
            <a:r>
              <a:rPr lang="cs-CZ"/>
              <a:t>Dalším je </a:t>
            </a:r>
            <a:r>
              <a:rPr lang="cs-CZ" b="1"/>
              <a:t>metafora</a:t>
            </a:r>
            <a:r>
              <a:rPr lang="cs-CZ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2952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CA432-88B6-4B84-8EEB-7D2B9E5A840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Další forma použití téhož slova: Metafora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252CE4-0D74-4B24-8735-8B754429904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algn="ctr"/>
            <a:endParaRPr lang="cs-CZ"/>
          </a:p>
          <a:p>
            <a:pPr lvl="0" algn="ctr"/>
            <a:r>
              <a:rPr lang="cs-CZ"/>
              <a:t>Pokud</a:t>
            </a:r>
          </a:p>
          <a:p>
            <a:pPr lvl="0" algn="ctr"/>
            <a:r>
              <a:rPr lang="cs-CZ"/>
              <a:t>A je v nějakém vztahu k B a</a:t>
            </a:r>
          </a:p>
          <a:p>
            <a:pPr lvl="0" algn="ctr"/>
            <a:r>
              <a:rPr lang="cs-CZ"/>
              <a:t>X v podobném s Y,</a:t>
            </a:r>
          </a:p>
          <a:p>
            <a:pPr lvl="0" algn="ctr"/>
            <a:r>
              <a:rPr lang="cs-CZ"/>
              <a:t>jsou A a X nazývány stejnými slovy.</a:t>
            </a:r>
          </a:p>
        </p:txBody>
      </p:sp>
    </p:spTree>
    <p:extLst>
      <p:ext uri="{BB962C8B-B14F-4D97-AF65-F5344CB8AC3E}">
        <p14:creationId xmlns:p14="http://schemas.microsoft.com/office/powerpoint/2010/main" val="2837511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B3C322-289E-4F71-9CC4-BDD1AFACA6B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Příklady metafor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FCDD4D2-97EE-4B65-BCE1-B6E5055D84A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algn="ctr"/>
            <a:endParaRPr lang="cs-CZ"/>
          </a:p>
          <a:p>
            <a:pPr lvl="0" algn="ctr"/>
            <a:endParaRPr lang="cs-CZ"/>
          </a:p>
          <a:p>
            <a:pPr lvl="0" algn="ctr"/>
            <a:r>
              <a:rPr lang="cs-CZ"/>
              <a:t>Dno jezera, dno lahve, dno společnosti, jsem na dně.</a:t>
            </a:r>
          </a:p>
          <a:p>
            <a:pPr lvl="0" algn="ctr"/>
            <a:r>
              <a:rPr lang="cs-CZ"/>
              <a:t>Foot of page, foot of a hill.</a:t>
            </a:r>
          </a:p>
        </p:txBody>
      </p:sp>
    </p:spTree>
    <p:extLst>
      <p:ext uri="{BB962C8B-B14F-4D97-AF65-F5344CB8AC3E}">
        <p14:creationId xmlns:p14="http://schemas.microsoft.com/office/powerpoint/2010/main" val="408058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D65E3-9BB8-4B0F-863A-DC2599096EC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Foot of a hill/ Foot of a page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85ACB9A-2653-42BC-9802-BD92C47AA5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endParaRPr lang="cs-CZ"/>
          </a:p>
          <a:p>
            <a:pPr lvl="0"/>
            <a:r>
              <a:rPr lang="cs-CZ"/>
              <a:t>Austin: jistě máme dobrý důvod k tomu, nazývat obě "pata". Jsou si ale podobné? Ne v běžném slova smyslu. Můžeme říci, že </a:t>
            </a:r>
            <a:r>
              <a:rPr lang="cs-CZ" b="1"/>
              <a:t>vztahy </a:t>
            </a:r>
            <a:r>
              <a:rPr lang="cs-CZ"/>
              <a:t>A-B a X-Y jsou podobné. To je sice v pořádku, ale </a:t>
            </a:r>
            <a:r>
              <a:rPr lang="cs-CZ" b="1"/>
              <a:t>A a X nejsou identické se vztahy v nichž se nalézají</a:t>
            </a:r>
            <a:r>
              <a:rPr lang="cs-CZ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6276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FBB16-1D36-44BB-80F0-E28768C5C1D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80739" y="-6531"/>
            <a:ext cx="8229627" cy="1705103"/>
          </a:xfrm>
        </p:spPr>
        <p:txBody>
          <a:bodyPr>
            <a:normAutofit fontScale="90000"/>
          </a:bodyPr>
          <a:lstStyle/>
          <a:p>
            <a:pPr lvl="0"/>
            <a:r>
              <a:rPr lang="cs-CZ" b="1"/>
              <a:t>Metaforické promítnutí struktury lidského těla na hory nebo stránky papíru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AFEC292-5AD9-4396-8462-18E295A2C2C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endParaRPr lang="cs-CZ" sz="2540" b="1"/>
          </a:p>
          <a:p>
            <a:pPr lvl="0"/>
            <a:r>
              <a:rPr lang="cs-CZ" sz="2540" b="1"/>
              <a:t>Formálně:</a:t>
            </a:r>
          </a:p>
          <a:p>
            <a:pPr lvl="0"/>
            <a:r>
              <a:rPr lang="cs-CZ" sz="2540"/>
              <a:t>A je spodní část těla</a:t>
            </a:r>
          </a:p>
          <a:p>
            <a:pPr lvl="0"/>
            <a:r>
              <a:rPr lang="cs-CZ" sz="2540"/>
              <a:t>B je spodní část hory</a:t>
            </a:r>
          </a:p>
          <a:p>
            <a:pPr lvl="0"/>
            <a:r>
              <a:rPr lang="cs-CZ" sz="2540"/>
              <a:t>C je spodní část stránky</a:t>
            </a:r>
          </a:p>
          <a:p>
            <a:pPr lvl="0"/>
            <a:r>
              <a:rPr lang="cs-CZ" sz="2540"/>
              <a:t>Slovo "pata" pojmenovává A</a:t>
            </a:r>
          </a:p>
          <a:p>
            <a:pPr lvl="0"/>
            <a:r>
              <a:rPr lang="cs-CZ" sz="2540"/>
              <a:t>A a B a C tvoří kategorii, kde </a:t>
            </a:r>
            <a:r>
              <a:rPr lang="cs-CZ" sz="2540" b="1"/>
              <a:t>A je centrálním členem </a:t>
            </a:r>
            <a:r>
              <a:rPr lang="cs-CZ" sz="2540"/>
              <a:t>a </a:t>
            </a:r>
            <a:r>
              <a:rPr lang="cs-CZ" sz="2540" b="1"/>
              <a:t>B a C jsou necentrální členy</a:t>
            </a:r>
            <a:r>
              <a:rPr lang="cs-CZ" sz="2540"/>
              <a:t>, </a:t>
            </a:r>
            <a:r>
              <a:rPr lang="cs-CZ" sz="2540" b="1"/>
              <a:t>spojené metaforou</a:t>
            </a:r>
            <a:r>
              <a:rPr lang="cs-CZ" sz="254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2622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E7468-3B38-4C05-BDB4-E39C5B37769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Řetězení uvnitř kategorie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194303B-8C31-49CB-89CA-F4BBCC2AC73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algn="ctr"/>
            <a:endParaRPr lang="cs-CZ"/>
          </a:p>
          <a:p>
            <a:pPr lvl="0" algn="ctr"/>
            <a:r>
              <a:rPr lang="cs-CZ"/>
              <a:t>Efekt zmíněných mechanismů při konstrukci určité kategorie, kdy na základě metaforických nebo metonymických vztahů nazýváme věci, které jsou si různě částečně podobné, ale na začátku a konci řetězce nacházíme jen velmi málo nebo žádné podobnosti.</a:t>
            </a:r>
          </a:p>
        </p:txBody>
      </p:sp>
    </p:spTree>
    <p:extLst>
      <p:ext uri="{BB962C8B-B14F-4D97-AF65-F5344CB8AC3E}">
        <p14:creationId xmlns:p14="http://schemas.microsoft.com/office/powerpoint/2010/main" val="3195885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40EEA-E72B-4DD2-BAA0-9AEC144E7B6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Rodinná podobnost (Family resemblance)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3786BC3-A09E-415C-AD18-95C30A8C4BE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algn="ctr"/>
            <a:endParaRPr lang="cs-CZ"/>
          </a:p>
          <a:p>
            <a:pPr lvl="0" algn="ctr"/>
            <a:endParaRPr lang="cs-CZ"/>
          </a:p>
          <a:p>
            <a:pPr lvl="0" algn="ctr"/>
            <a:r>
              <a:rPr lang="cs-CZ"/>
              <a:t>Předpoklad existence jediné kategorie "hra", strukturované rodinnými podobnostmi a dobrými a špatnými příklady.</a:t>
            </a:r>
          </a:p>
        </p:txBody>
      </p:sp>
    </p:spTree>
    <p:extLst>
      <p:ext uri="{BB962C8B-B14F-4D97-AF65-F5344CB8AC3E}">
        <p14:creationId xmlns:p14="http://schemas.microsoft.com/office/powerpoint/2010/main" val="2908946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B57482-5F6F-44E9-BA86-DDBEF4BE24B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J. L. Austin a význam slov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0072E48-DD05-481D-A344-C772E993C7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endParaRPr lang="cs-CZ" sz="3629" b="1"/>
          </a:p>
          <a:p>
            <a:pPr lvl="0"/>
            <a:r>
              <a:rPr lang="cs-CZ" sz="3629"/>
              <a:t>Klasický přístup: kategorie získává jméno podle společných vlastností (např. trojúhelník)</a:t>
            </a:r>
          </a:p>
          <a:p>
            <a:pPr lvl="0"/>
            <a:r>
              <a:rPr lang="cs-CZ" sz="3629"/>
              <a:t>Pokud tyto vlastnosti existují, kategorie podle nich získává jméno.</a:t>
            </a:r>
          </a:p>
        </p:txBody>
      </p:sp>
    </p:spTree>
    <p:extLst>
      <p:ext uri="{BB962C8B-B14F-4D97-AF65-F5344CB8AC3E}">
        <p14:creationId xmlns:p14="http://schemas.microsoft.com/office/powerpoint/2010/main" val="2364637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357B6-FDB5-43FC-B30B-011238B4DD2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Významy slova jako kategorie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165155-D4F4-4D45-B732-D5ECA06EEF6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endParaRPr lang="cs-CZ"/>
          </a:p>
          <a:p>
            <a:pPr lvl="0" algn="ctr"/>
            <a:endParaRPr lang="cs-CZ"/>
          </a:p>
          <a:p>
            <a:pPr lvl="0" algn="ctr"/>
            <a:r>
              <a:rPr lang="cs-CZ"/>
              <a:t>Austin: významy slova (jako například </a:t>
            </a:r>
            <a:r>
              <a:rPr lang="cs-CZ" i="1"/>
              <a:t>hra</a:t>
            </a:r>
            <a:r>
              <a:rPr lang="cs-CZ"/>
              <a:t>, </a:t>
            </a:r>
            <a:r>
              <a:rPr lang="cs-CZ" i="1"/>
              <a:t>číslo </a:t>
            </a:r>
            <a:r>
              <a:rPr lang="cs-CZ"/>
              <a:t>nebo </a:t>
            </a:r>
            <a:r>
              <a:rPr lang="cs-CZ" i="1"/>
              <a:t>oškubat</a:t>
            </a:r>
            <a:r>
              <a:rPr lang="cs-CZ"/>
              <a:t>) lze považovat za kategorii a </a:t>
            </a:r>
            <a:r>
              <a:rPr lang="cs-CZ" b="1"/>
              <a:t>každý význam za člen této kategorie</a:t>
            </a:r>
            <a:r>
              <a:rPr lang="cs-CZ"/>
              <a:t>.</a:t>
            </a:r>
          </a:p>
          <a:p>
            <a:pPr lvl="0"/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304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69BFB-4806-4261-B582-E5A4E783415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Problém společných vlastností u mnohovýznamových slov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F157C4-5FF7-45F8-BFD6-EE18133815F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algn="ctr"/>
            <a:endParaRPr lang="cs-CZ">
              <a:solidFill>
                <a:srgbClr val="000000"/>
              </a:solidFill>
            </a:endParaRPr>
          </a:p>
          <a:p>
            <a:pPr lvl="0" algn="ctr"/>
            <a:endParaRPr lang="cs-CZ">
              <a:solidFill>
                <a:srgbClr val="000000"/>
              </a:solidFill>
            </a:endParaRPr>
          </a:p>
          <a:p>
            <a:pPr lvl="0" algn="ctr"/>
            <a:r>
              <a:rPr lang="cs-CZ">
                <a:solidFill>
                  <a:srgbClr val="000000"/>
                </a:solidFill>
              </a:rPr>
              <a:t>Vzhledem k tomu, že tyto významy </a:t>
            </a:r>
            <a:r>
              <a:rPr lang="cs-CZ" b="1">
                <a:solidFill>
                  <a:srgbClr val="000000"/>
                </a:solidFill>
              </a:rPr>
              <a:t>obvykle nesdílejí společné vlastnosti</a:t>
            </a:r>
            <a:r>
              <a:rPr lang="cs-CZ">
                <a:solidFill>
                  <a:srgbClr val="000000"/>
                </a:solidFill>
              </a:rPr>
              <a:t>, neexistuje </a:t>
            </a:r>
            <a:r>
              <a:rPr lang="cs-CZ" b="1">
                <a:solidFill>
                  <a:srgbClr val="000000"/>
                </a:solidFill>
              </a:rPr>
              <a:t>žádná klasická kategorie významů</a:t>
            </a:r>
            <a:r>
              <a:rPr lang="cs-CZ">
                <a:solidFill>
                  <a:srgbClr val="000000"/>
                </a:solidFill>
              </a:rPr>
              <a:t>, kterou by toto slovo mohlo pojmenovávat.</a:t>
            </a:r>
          </a:p>
        </p:txBody>
      </p:sp>
    </p:spTree>
    <p:extLst>
      <p:ext uri="{BB962C8B-B14F-4D97-AF65-F5344CB8AC3E}">
        <p14:creationId xmlns:p14="http://schemas.microsoft.com/office/powerpoint/2010/main" val="60196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63A94-7104-40AD-9A87-B236D60CEC1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Identita a příbuzenství významu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3CBBC8-9D9F-4326-A7A3-45A918745D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cs-CZ"/>
              <a:t>Slova mají ústřední a neústřední významy</a:t>
            </a:r>
          </a:p>
          <a:p>
            <a:pPr lvl="0"/>
            <a:r>
              <a:rPr lang="cs-CZ"/>
              <a:t>Tyto významy jsou si příbuzné mnoha popsatelnými způsoby a</a:t>
            </a:r>
          </a:p>
          <a:p>
            <a:pPr lvl="0"/>
            <a:r>
              <a:rPr lang="cs-CZ" b="1"/>
              <a:t>tato příbuznost je základem umístění v kategorii</a:t>
            </a:r>
          </a:p>
        </p:txBody>
      </p:sp>
    </p:spTree>
    <p:extLst>
      <p:ext uri="{BB962C8B-B14F-4D97-AF65-F5344CB8AC3E}">
        <p14:creationId xmlns:p14="http://schemas.microsoft.com/office/powerpoint/2010/main" val="3005136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1061F-4410-44F7-A8B8-C0A31F82B4D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Příklad: adjektivum </a:t>
            </a:r>
            <a:r>
              <a:rPr lang="cs-CZ" b="1" i="1"/>
              <a:t>„zdravý“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FFFF04A-4000-4DC2-A808-F91DB831DBD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algn="ctr"/>
            <a:endParaRPr lang="cs-CZ" sz="3992"/>
          </a:p>
          <a:p>
            <a:pPr lvl="0" algn="ctr"/>
            <a:r>
              <a:rPr lang="cs-CZ" sz="3992"/>
              <a:t>Zdravá pleť,</a:t>
            </a:r>
          </a:p>
          <a:p>
            <a:pPr lvl="0" algn="ctr"/>
            <a:r>
              <a:rPr lang="cs-CZ" sz="3992"/>
              <a:t>zdravé tělo,</a:t>
            </a:r>
          </a:p>
          <a:p>
            <a:pPr lvl="0" algn="ctr"/>
            <a:r>
              <a:rPr lang="cs-CZ" sz="3992"/>
              <a:t>zdravé cvičení</a:t>
            </a:r>
          </a:p>
        </p:txBody>
      </p:sp>
    </p:spTree>
    <p:extLst>
      <p:ext uri="{BB962C8B-B14F-4D97-AF65-F5344CB8AC3E}">
        <p14:creationId xmlns:p14="http://schemas.microsoft.com/office/powerpoint/2010/main" val="179793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8F6FB-F0D3-404E-B56A-55043EDA0FF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Prototypický význam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895FDD-4E74-4A86-B014-81D59B257EB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endParaRPr lang="cs-CZ" b="1"/>
          </a:p>
          <a:p>
            <a:pPr lvl="0"/>
            <a:r>
              <a:rPr lang="cs-CZ"/>
              <a:t>Primární jádrový význam = nyní "centrální", "prototypický" význam.</a:t>
            </a:r>
          </a:p>
          <a:p>
            <a:pPr lvl="0"/>
            <a:r>
              <a:rPr lang="cs-CZ"/>
              <a:t>Lakoff: Vztah, kdy jeden určitý význam je součástí jiného významu (je obsažen jako součást) nazýváme </a:t>
            </a:r>
            <a:r>
              <a:rPr lang="cs-CZ" b="1"/>
              <a:t>metonymie </a:t>
            </a:r>
            <a:r>
              <a:rPr lang="cs-CZ"/>
              <a:t>(část za celek) –</a:t>
            </a:r>
          </a:p>
          <a:p>
            <a:pPr lvl="0"/>
            <a:r>
              <a:rPr lang="cs-CZ"/>
              <a:t>/alternativně taky se tomu říká </a:t>
            </a:r>
            <a:r>
              <a:rPr lang="cs-CZ" b="1"/>
              <a:t>synekdocha </a:t>
            </a:r>
            <a:r>
              <a:rPr lang="cs-CZ"/>
              <a:t>(jako speciální forma metonymie).</a:t>
            </a:r>
          </a:p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99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A6470-457D-42FD-BAA4-AECF111EF90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b="1"/>
              <a:t>Podobnosti (identity) vs. vztahy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4AEC003-58D3-4CDA-91A7-5737104577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cs-CZ"/>
              <a:t>Nejde o podobnosti (identity), ale o vztahy: "</a:t>
            </a:r>
            <a:r>
              <a:rPr lang="cs-CZ" b="1"/>
              <a:t>výsledek něčeho</a:t>
            </a:r>
            <a:r>
              <a:rPr lang="cs-CZ"/>
              <a:t>" a "</a:t>
            </a:r>
            <a:r>
              <a:rPr lang="cs-CZ" b="1"/>
              <a:t>vytváření něčeho</a:t>
            </a:r>
            <a:r>
              <a:rPr lang="cs-CZ"/>
              <a:t>":</a:t>
            </a:r>
          </a:p>
          <a:p>
            <a:pPr lvl="0"/>
            <a:endParaRPr lang="cs-CZ"/>
          </a:p>
          <a:p>
            <a:pPr lvl="0"/>
            <a:r>
              <a:rPr lang="cs-CZ"/>
              <a:t>Cvičení typu B </a:t>
            </a:r>
            <a:r>
              <a:rPr lang="cs-CZ" b="1"/>
              <a:t>vytváří těla </a:t>
            </a:r>
            <a:r>
              <a:rPr lang="cs-CZ"/>
              <a:t>typu A</a:t>
            </a:r>
          </a:p>
          <a:p>
            <a:pPr lvl="0"/>
            <a:r>
              <a:rPr lang="cs-CZ"/>
              <a:t>Pleť typu C je </a:t>
            </a:r>
            <a:r>
              <a:rPr lang="cs-CZ" b="1"/>
              <a:t>výsledkem těla </a:t>
            </a:r>
            <a:r>
              <a:rPr lang="cs-CZ"/>
              <a:t>typu A.</a:t>
            </a:r>
          </a:p>
          <a:p>
            <a:pPr lvl="0"/>
            <a:r>
              <a:rPr lang="cs-CZ"/>
              <a:t>Slovo zdravý </a:t>
            </a:r>
            <a:r>
              <a:rPr lang="cs-CZ" b="1"/>
              <a:t>pojmenovává </a:t>
            </a:r>
            <a:r>
              <a:rPr lang="cs-CZ"/>
              <a:t>A</a:t>
            </a:r>
          </a:p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4768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657</Words>
  <Application>Microsoft Macintosh PowerPoint</Application>
  <PresentationFormat>Širokoúhlá obrazovka</PresentationFormat>
  <Paragraphs>94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L. Wittgenstein a objev neohraničenosti kategorií</vt:lpstr>
      <vt:lpstr>Rodinná podobnost (Family resemblance)</vt:lpstr>
      <vt:lpstr>J. L. Austin a význam slov</vt:lpstr>
      <vt:lpstr>Významy slova jako kategorie</vt:lpstr>
      <vt:lpstr>Problém společných vlastností u mnohovýznamových slov</vt:lpstr>
      <vt:lpstr>Identita a příbuzenství významu</vt:lpstr>
      <vt:lpstr>Příklad: adjektivum „zdravý“</vt:lpstr>
      <vt:lpstr>Prototypický význam</vt:lpstr>
      <vt:lpstr>Podobnosti (identity) vs. vztahy</vt:lpstr>
      <vt:lpstr>Prezentace aplikace PowerPoint</vt:lpstr>
      <vt:lpstr>Přirozený soubor</vt:lpstr>
      <vt:lpstr>Principy stejného pojmenování různých věcí</vt:lpstr>
      <vt:lpstr>Další forma použití téhož slova: Metafora</vt:lpstr>
      <vt:lpstr>Příklady metafor</vt:lpstr>
      <vt:lpstr>Foot of a hill/ Foot of a page</vt:lpstr>
      <vt:lpstr>Metaforické promítnutí struktury lidského těla na hory nebo stránky papíru</vt:lpstr>
      <vt:lpstr>Řetězení uvnitř kategorie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 Wittgenstein a objev neohraničenosti kategorií</dc:title>
  <dc:creator>David Doubek</dc:creator>
  <cp:lastModifiedBy>David Doubek</cp:lastModifiedBy>
  <cp:revision>1</cp:revision>
  <dcterms:created xsi:type="dcterms:W3CDTF">2020-10-20T12:31:25Z</dcterms:created>
  <dcterms:modified xsi:type="dcterms:W3CDTF">2020-10-20T12:32:40Z</dcterms:modified>
</cp:coreProperties>
</file>