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3"/>
    <p:sldMasterId id="2147483744" r:id="rId4"/>
  </p:sldMasterIdLst>
  <p:notesMasterIdLst>
    <p:notesMasterId r:id="rId26"/>
  </p:notesMasterIdLst>
  <p:handoutMasterIdLst>
    <p:handoutMasterId r:id="rId27"/>
  </p:handoutMasterIdLst>
  <p:sldIdLst>
    <p:sldId id="378" r:id="rId5"/>
    <p:sldId id="414" r:id="rId6"/>
    <p:sldId id="381" r:id="rId7"/>
    <p:sldId id="400" r:id="rId8"/>
    <p:sldId id="398" r:id="rId9"/>
    <p:sldId id="403" r:id="rId10"/>
    <p:sldId id="399" r:id="rId11"/>
    <p:sldId id="401" r:id="rId12"/>
    <p:sldId id="402" r:id="rId13"/>
    <p:sldId id="416" r:id="rId14"/>
    <p:sldId id="417" r:id="rId15"/>
    <p:sldId id="418" r:id="rId16"/>
    <p:sldId id="419" r:id="rId17"/>
    <p:sldId id="420" r:id="rId18"/>
    <p:sldId id="421" r:id="rId19"/>
    <p:sldId id="422" r:id="rId20"/>
    <p:sldId id="423" r:id="rId21"/>
    <p:sldId id="404" r:id="rId22"/>
    <p:sldId id="405" r:id="rId23"/>
    <p:sldId id="415" r:id="rId24"/>
    <p:sldId id="407" r:id="rId25"/>
  </p:sldIdLst>
  <p:sldSz cx="9144000" cy="6858000" type="screen4x3"/>
  <p:notesSz cx="6781800" cy="9926638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66"/>
    <a:srgbClr val="FF3300"/>
    <a:srgbClr val="CC3399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3981E2-11D5-4D8D-9680-6EBD9013C3C0}" v="14" dt="2021-12-25T10:50:33.2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72028" autoAdjust="0"/>
  </p:normalViewPr>
  <p:slideViewPr>
    <p:cSldViewPr>
      <p:cViewPr varScale="1">
        <p:scale>
          <a:sx n="60" d="100"/>
          <a:sy n="60" d="100"/>
        </p:scale>
        <p:origin x="-11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1314" y="-78"/>
      </p:cViewPr>
      <p:guideLst>
        <p:guide orient="horz" pos="3127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l Vágner" userId="S::vagner@vojenskyobor.cz::8f38ecf4-166a-48cb-9f9e-f1a40236ef56" providerId="AD" clId="Web-{1A3981E2-11D5-4D8D-9680-6EBD9013C3C0}"/>
    <pc:docChg chg="modSld">
      <pc:chgData name="Michal Vágner" userId="S::vagner@vojenskyobor.cz::8f38ecf4-166a-48cb-9f9e-f1a40236ef56" providerId="AD" clId="Web-{1A3981E2-11D5-4D8D-9680-6EBD9013C3C0}" dt="2021-12-25T10:50:33.228" v="6" actId="20577"/>
      <pc:docMkLst>
        <pc:docMk/>
      </pc:docMkLst>
      <pc:sldChg chg="modSp">
        <pc:chgData name="Michal Vágner" userId="S::vagner@vojenskyobor.cz::8f38ecf4-166a-48cb-9f9e-f1a40236ef56" providerId="AD" clId="Web-{1A3981E2-11D5-4D8D-9680-6EBD9013C3C0}" dt="2021-12-25T10:50:33.228" v="6" actId="20577"/>
        <pc:sldMkLst>
          <pc:docMk/>
          <pc:sldMk cId="0" sldId="407"/>
        </pc:sldMkLst>
        <pc:spChg chg="mod">
          <ac:chgData name="Michal Vágner" userId="S::vagner@vojenskyobor.cz::8f38ecf4-166a-48cb-9f9e-f1a40236ef56" providerId="AD" clId="Web-{1A3981E2-11D5-4D8D-9680-6EBD9013C3C0}" dt="2021-12-25T10:50:33.228" v="6" actId="20577"/>
          <ac:spMkLst>
            <pc:docMk/>
            <pc:sldMk cId="0" sldId="407"/>
            <ac:spMk id="33795" creationId="{99D6347D-44D5-4D07-B3C5-80612A3E552A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>
            <a:extLst>
              <a:ext uri="{FF2B5EF4-FFF2-40B4-BE49-F238E27FC236}">
                <a16:creationId xmlns:a16="http://schemas.microsoft.com/office/drawing/2014/main" id="{373292B9-3F74-4F38-A3A5-477A0CE7E99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788C4517-330A-4201-AF56-DA865F9DFC3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2644" name="Rectangle 4">
            <a:extLst>
              <a:ext uri="{FF2B5EF4-FFF2-40B4-BE49-F238E27FC236}">
                <a16:creationId xmlns:a16="http://schemas.microsoft.com/office/drawing/2014/main" id="{F7D506EE-F099-47FB-95D3-DC36178757C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2645" name="Rectangle 5">
            <a:extLst>
              <a:ext uri="{FF2B5EF4-FFF2-40B4-BE49-F238E27FC236}">
                <a16:creationId xmlns:a16="http://schemas.microsoft.com/office/drawing/2014/main" id="{06432F7C-A8F7-44F7-B991-4CAA0EE4615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4A69925-3878-4D7C-9DE3-BC9975E5BEB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>
            <a:extLst>
              <a:ext uri="{FF2B5EF4-FFF2-40B4-BE49-F238E27FC236}">
                <a16:creationId xmlns:a16="http://schemas.microsoft.com/office/drawing/2014/main" id="{AE7D6C80-99D1-49D9-A453-9DBF4B7D5E8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4463AFE5-903C-499F-9327-5AA6DF9FC0E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4820" name="Rectangle 4">
            <a:extLst>
              <a:ext uri="{FF2B5EF4-FFF2-40B4-BE49-F238E27FC236}">
                <a16:creationId xmlns:a16="http://schemas.microsoft.com/office/drawing/2014/main" id="{DEC80D82-EDDE-40B8-9490-160BB45EFFE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96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0597" name="Rectangle 5">
            <a:extLst>
              <a:ext uri="{FF2B5EF4-FFF2-40B4-BE49-F238E27FC236}">
                <a16:creationId xmlns:a16="http://schemas.microsoft.com/office/drawing/2014/main" id="{5B4AE698-F338-4EE9-A21E-F4FDA0ED436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4875"/>
            <a:ext cx="54260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110598" name="Rectangle 6">
            <a:extLst>
              <a:ext uri="{FF2B5EF4-FFF2-40B4-BE49-F238E27FC236}">
                <a16:creationId xmlns:a16="http://schemas.microsoft.com/office/drawing/2014/main" id="{2F753EBC-98C2-41EA-9E41-73E77693B35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0599" name="Rectangle 7">
            <a:extLst>
              <a:ext uri="{FF2B5EF4-FFF2-40B4-BE49-F238E27FC236}">
                <a16:creationId xmlns:a16="http://schemas.microsoft.com/office/drawing/2014/main" id="{CE09ABA7-830C-45DB-9FD0-B4989802C3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3EFA029-C33E-44BE-B370-6A4AE23EEFE4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8B9FBDFD-6BA0-4106-95F8-11F004EB9F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D2D7366-73EE-4189-AF4D-0DA3271AD0E6}" type="slidenum">
              <a:rPr lang="cs-CZ" altLang="cs-CZ"/>
              <a:pPr>
                <a:spcBef>
                  <a:spcPct val="0"/>
                </a:spcBef>
              </a:pPr>
              <a:t>2</a:t>
            </a:fld>
            <a:endParaRPr lang="cs-CZ" altLang="cs-CZ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9B8C37BF-EA53-4AF7-BA59-1A4ABBF9EE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B6A92030-78E3-43D2-A5C9-3265D2CBD5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>
                <a:latin typeface="Arial" panose="020B0604020202020204" pitchFamily="34" charset="0"/>
                <a:cs typeface="Arial" panose="020B0604020202020204" pitchFamily="34" charset="0"/>
              </a:rPr>
              <a:t>Speciální složka tělesné připravenosti se utváří ve služební tělesné přípravě a v jednotlivých druzích vojensko-odborné přípravy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olný tvar 13">
            <a:extLst>
              <a:ext uri="{FF2B5EF4-FFF2-40B4-BE49-F238E27FC236}">
                <a16:creationId xmlns:a16="http://schemas.microsoft.com/office/drawing/2014/main" id="{0C4179CA-4509-4DF6-99D2-D8F0F38C5946}"/>
              </a:ext>
            </a:extLst>
          </p:cNvPr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/>
            <a:gdLst>
              <a:gd name="T0" fmla="*/ 0 w 2736"/>
              <a:gd name="T1" fmla="*/ 2147483647 h 3648"/>
              <a:gd name="T2" fmla="*/ 2147483647 w 2736"/>
              <a:gd name="T3" fmla="*/ 2147483647 h 3648"/>
              <a:gd name="T4" fmla="*/ 2147483647 w 2736"/>
              <a:gd name="T5" fmla="*/ 0 h 3648"/>
              <a:gd name="T6" fmla="*/ 2147483647 w 2736"/>
              <a:gd name="T7" fmla="*/ 2147483647 h 3648"/>
              <a:gd name="T8" fmla="*/ 2147483647 w 2736"/>
              <a:gd name="T9" fmla="*/ 2147483647 h 3648"/>
              <a:gd name="T10" fmla="*/ 2147483647 w 2736"/>
              <a:gd name="T11" fmla="*/ 2147483647 h 3648"/>
              <a:gd name="T12" fmla="*/ 0 w 2736"/>
              <a:gd name="T13" fmla="*/ 2147483647 h 364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36"/>
              <a:gd name="T22" fmla="*/ 0 h 3648"/>
              <a:gd name="T23" fmla="*/ 2736 w 2736"/>
              <a:gd name="T24" fmla="*/ 3648 h 364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0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" name="Volný tvar 14">
            <a:extLst>
              <a:ext uri="{FF2B5EF4-FFF2-40B4-BE49-F238E27FC236}">
                <a16:creationId xmlns:a16="http://schemas.microsoft.com/office/drawing/2014/main" id="{7E6216DD-0250-4763-AF73-6FD0C23F6DA8}"/>
              </a:ext>
            </a:extLst>
          </p:cNvPr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/>
            <a:gdLst>
              <a:gd name="T0" fmla="*/ 0 w 3504"/>
              <a:gd name="T1" fmla="*/ 2147483647 h 4128"/>
              <a:gd name="T2" fmla="*/ 0 w 3504"/>
              <a:gd name="T3" fmla="*/ 2147483647 h 4128"/>
              <a:gd name="T4" fmla="*/ 2147483647 w 3504"/>
              <a:gd name="T5" fmla="*/ 2147483647 h 4128"/>
              <a:gd name="T6" fmla="*/ 2147483647 w 3504"/>
              <a:gd name="T7" fmla="*/ 0 h 4128"/>
              <a:gd name="T8" fmla="*/ 2147483647 w 3504"/>
              <a:gd name="T9" fmla="*/ 0 h 4128"/>
              <a:gd name="T10" fmla="*/ 2147483647 w 3504"/>
              <a:gd name="T11" fmla="*/ 2147483647 h 4128"/>
              <a:gd name="T12" fmla="*/ 0 w 3504"/>
              <a:gd name="T13" fmla="*/ 2147483647 h 412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504"/>
              <a:gd name="T22" fmla="*/ 0 h 4128"/>
              <a:gd name="T23" fmla="*/ 3504 w 3504"/>
              <a:gd name="T24" fmla="*/ 4128 h 412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" name="Volný tvar 12">
            <a:extLst>
              <a:ext uri="{FF2B5EF4-FFF2-40B4-BE49-F238E27FC236}">
                <a16:creationId xmlns:a16="http://schemas.microsoft.com/office/drawing/2014/main" id="{702BB141-EF8F-4DBF-92A5-11566F9435EC}"/>
              </a:ext>
            </a:extLst>
          </p:cNvPr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Volný tvar 15">
            <a:extLst>
              <a:ext uri="{FF2B5EF4-FFF2-40B4-BE49-F238E27FC236}">
                <a16:creationId xmlns:a16="http://schemas.microsoft.com/office/drawing/2014/main" id="{99CE0DDC-7204-4972-817C-945BEB62C87E}"/>
              </a:ext>
            </a:extLst>
          </p:cNvPr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8" name="Volný tvar 16">
            <a:extLst>
              <a:ext uri="{FF2B5EF4-FFF2-40B4-BE49-F238E27FC236}">
                <a16:creationId xmlns:a16="http://schemas.microsoft.com/office/drawing/2014/main" id="{CA56A395-0A76-4B7C-9B24-AA5C0FE8A52F}"/>
              </a:ext>
            </a:extLst>
          </p:cNvPr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Volný tvar 17">
            <a:extLst>
              <a:ext uri="{FF2B5EF4-FFF2-40B4-BE49-F238E27FC236}">
                <a16:creationId xmlns:a16="http://schemas.microsoft.com/office/drawing/2014/main" id="{9D10AC5D-BEAC-44A6-A755-FDE9EC1DF534}"/>
              </a:ext>
            </a:extLst>
          </p:cNvPr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0" name="Volný tvar 18">
            <a:extLst>
              <a:ext uri="{FF2B5EF4-FFF2-40B4-BE49-F238E27FC236}">
                <a16:creationId xmlns:a16="http://schemas.microsoft.com/office/drawing/2014/main" id="{5363EBAD-9744-40EF-A733-707EBAE93770}"/>
              </a:ext>
            </a:extLst>
          </p:cNvPr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Volný tvar 19">
            <a:extLst>
              <a:ext uri="{FF2B5EF4-FFF2-40B4-BE49-F238E27FC236}">
                <a16:creationId xmlns:a16="http://schemas.microsoft.com/office/drawing/2014/main" id="{2FEC707E-5B83-4CE9-8D35-F7AE61043B77}"/>
              </a:ext>
            </a:extLst>
          </p:cNvPr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Volný tvar 20">
            <a:extLst>
              <a:ext uri="{FF2B5EF4-FFF2-40B4-BE49-F238E27FC236}">
                <a16:creationId xmlns:a16="http://schemas.microsoft.com/office/drawing/2014/main" id="{13906275-094C-4C8F-B84D-7A14B2CB1AE1}"/>
              </a:ext>
            </a:extLst>
          </p:cNvPr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3" name="Volný tvar 21">
            <a:extLst>
              <a:ext uri="{FF2B5EF4-FFF2-40B4-BE49-F238E27FC236}">
                <a16:creationId xmlns:a16="http://schemas.microsoft.com/office/drawing/2014/main" id="{331560F9-2B84-4D02-B777-47B36F78B297}"/>
              </a:ext>
            </a:extLst>
          </p:cNvPr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4" name="Volný tvar 22">
            <a:extLst>
              <a:ext uri="{FF2B5EF4-FFF2-40B4-BE49-F238E27FC236}">
                <a16:creationId xmlns:a16="http://schemas.microsoft.com/office/drawing/2014/main" id="{B2485595-D1EF-4F89-8439-C10282EA839E}"/>
              </a:ext>
            </a:extLst>
          </p:cNvPr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5" name="Volný tvar 23">
            <a:extLst>
              <a:ext uri="{FF2B5EF4-FFF2-40B4-BE49-F238E27FC236}">
                <a16:creationId xmlns:a16="http://schemas.microsoft.com/office/drawing/2014/main" id="{AF366C4C-F81E-4D0C-BB2E-F105C24FC48C}"/>
              </a:ext>
            </a:extLst>
          </p:cNvPr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6" name="Volný tvar 24">
            <a:extLst>
              <a:ext uri="{FF2B5EF4-FFF2-40B4-BE49-F238E27FC236}">
                <a16:creationId xmlns:a16="http://schemas.microsoft.com/office/drawing/2014/main" id="{B32B4B7D-C3B7-496E-A5B0-A2EDEB8E6837}"/>
              </a:ext>
            </a:extLst>
          </p:cNvPr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7" name="Volný tvar 25">
            <a:extLst>
              <a:ext uri="{FF2B5EF4-FFF2-40B4-BE49-F238E27FC236}">
                <a16:creationId xmlns:a16="http://schemas.microsoft.com/office/drawing/2014/main" id="{2A613C36-F565-457A-A8A4-F30629D3CF37}"/>
              </a:ext>
            </a:extLst>
          </p:cNvPr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8" name="Volný tvar 26">
            <a:extLst>
              <a:ext uri="{FF2B5EF4-FFF2-40B4-BE49-F238E27FC236}">
                <a16:creationId xmlns:a16="http://schemas.microsoft.com/office/drawing/2014/main" id="{F26E2DAE-35F1-4DE9-89F4-FF9EB86AB2E4}"/>
              </a:ext>
            </a:extLst>
          </p:cNvPr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9" name="Obdélník 6">
            <a:extLst>
              <a:ext uri="{FF2B5EF4-FFF2-40B4-BE49-F238E27FC236}">
                <a16:creationId xmlns:a16="http://schemas.microsoft.com/office/drawing/2014/main" id="{EF712EA3-3BF1-4A72-9A04-7ECD33A6DE87}"/>
              </a:ext>
            </a:extLst>
          </p:cNvPr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0" name="Obdélník 7">
            <a:extLst>
              <a:ext uri="{FF2B5EF4-FFF2-40B4-BE49-F238E27FC236}">
                <a16:creationId xmlns:a16="http://schemas.microsoft.com/office/drawing/2014/main" id="{57218F3A-81FA-465A-B426-703328AF1326}"/>
              </a:ext>
            </a:extLst>
          </p:cNvPr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1" name="Obdélník 8">
            <a:extLst>
              <a:ext uri="{FF2B5EF4-FFF2-40B4-BE49-F238E27FC236}">
                <a16:creationId xmlns:a16="http://schemas.microsoft.com/office/drawing/2014/main" id="{DC85360A-22F1-44E3-8F3F-18E300F70D74}"/>
              </a:ext>
            </a:extLst>
          </p:cNvPr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2" name="Obdélník 9">
            <a:extLst>
              <a:ext uri="{FF2B5EF4-FFF2-40B4-BE49-F238E27FC236}">
                <a16:creationId xmlns:a16="http://schemas.microsoft.com/office/drawing/2014/main" id="{35229364-ED5C-4AD4-99A9-A75A4E93A1F7}"/>
              </a:ext>
            </a:extLst>
          </p:cNvPr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Obdélník 10">
            <a:extLst>
              <a:ext uri="{FF2B5EF4-FFF2-40B4-BE49-F238E27FC236}">
                <a16:creationId xmlns:a16="http://schemas.microsoft.com/office/drawing/2014/main" id="{340FDC20-E4C3-490E-989D-AD2D1C0F05FF}"/>
              </a:ext>
            </a:extLst>
          </p:cNvPr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4" name="Obdélník 11">
            <a:extLst>
              <a:ext uri="{FF2B5EF4-FFF2-40B4-BE49-F238E27FC236}">
                <a16:creationId xmlns:a16="http://schemas.microsoft.com/office/drawing/2014/main" id="{AE70E80C-0122-450B-9CAD-B23AE7C47F2F}"/>
              </a:ext>
            </a:extLst>
          </p:cNvPr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25" name="Zástupný symbol pro datum 3">
            <a:extLst>
              <a:ext uri="{FF2B5EF4-FFF2-40B4-BE49-F238E27FC236}">
                <a16:creationId xmlns:a16="http://schemas.microsoft.com/office/drawing/2014/main" id="{5A932A4B-23A9-4DA2-BA44-9E5121581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26" name="Zástupný symbol pro zápatí 4">
            <a:extLst>
              <a:ext uri="{FF2B5EF4-FFF2-40B4-BE49-F238E27FC236}">
                <a16:creationId xmlns:a16="http://schemas.microsoft.com/office/drawing/2014/main" id="{54BD25E4-8CF6-400D-9436-B8CBAC726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27" name="Zástupný symbol pro číslo snímku 5">
            <a:extLst>
              <a:ext uri="{FF2B5EF4-FFF2-40B4-BE49-F238E27FC236}">
                <a16:creationId xmlns:a16="http://schemas.microsoft.com/office/drawing/2014/main" id="{D0F1B3A9-1138-4D80-841F-85476154B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13B06D-1C45-428F-8D66-4E601716D74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17514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0C0260A3-B9A0-4209-81DD-A2C7A13A9A59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06EAF76-85D6-44CA-A60F-720B1AA71242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>
                <a:extLst>
                  <a:ext uri="{FF2B5EF4-FFF2-40B4-BE49-F238E27FC236}">
                    <a16:creationId xmlns:a16="http://schemas.microsoft.com/office/drawing/2014/main" id="{25D0F054-67AA-49A4-8819-7736AED513C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9" name="Freeform 5">
                <a:extLst>
                  <a:ext uri="{FF2B5EF4-FFF2-40B4-BE49-F238E27FC236}">
                    <a16:creationId xmlns:a16="http://schemas.microsoft.com/office/drawing/2014/main" id="{28D2E706-3046-4976-A913-86DB635DF78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10" name="Freeform 6">
                <a:extLst>
                  <a:ext uri="{FF2B5EF4-FFF2-40B4-BE49-F238E27FC236}">
                    <a16:creationId xmlns:a16="http://schemas.microsoft.com/office/drawing/2014/main" id="{4DB84F2F-06E0-4E87-A165-C4BB1A6A885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11" name="Freeform 7">
                <a:extLst>
                  <a:ext uri="{FF2B5EF4-FFF2-40B4-BE49-F238E27FC236}">
                    <a16:creationId xmlns:a16="http://schemas.microsoft.com/office/drawing/2014/main" id="{A6052A10-6705-48A8-BEFB-995F3526BFA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2" name="Freeform 8">
                <a:extLst>
                  <a:ext uri="{FF2B5EF4-FFF2-40B4-BE49-F238E27FC236}">
                    <a16:creationId xmlns:a16="http://schemas.microsoft.com/office/drawing/2014/main" id="{728DE368-5BAA-40B6-AEB1-D361E904217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</p:grpSp>
        <p:sp>
          <p:nvSpPr>
            <p:cNvPr id="6" name="Freeform 9">
              <a:extLst>
                <a:ext uri="{FF2B5EF4-FFF2-40B4-BE49-F238E27FC236}">
                  <a16:creationId xmlns:a16="http://schemas.microsoft.com/office/drawing/2014/main" id="{2658A058-EDCA-4F2A-B3F3-22A643ECBFF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7" name="Freeform 10">
              <a:extLst>
                <a:ext uri="{FF2B5EF4-FFF2-40B4-BE49-F238E27FC236}">
                  <a16:creationId xmlns:a16="http://schemas.microsoft.com/office/drawing/2014/main" id="{99E51B69-D135-4587-AEA2-39FF9D7C3EA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248 h 1906"/>
                <a:gd name="T4" fmla="*/ 5848 w 5740"/>
                <a:gd name="T5" fmla="*/ 1248 h 1906"/>
                <a:gd name="T6" fmla="*/ 584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0855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0855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0083542A-4105-4502-95CE-C2FADE5B28FF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4B4D1-15A0-4EC1-A425-13C6F851C07C}" type="datetimeFigureOut">
              <a:rPr lang="cs-CZ"/>
              <a:pPr>
                <a:defRPr/>
              </a:pPr>
              <a:t>25.12.2021</a:t>
            </a:fld>
            <a:endParaRPr lang="cs-CZ"/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BBD7919A-0327-4640-AAB5-DA7514BA9B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DA238E3D-AFB8-4A00-8497-D90A6836E8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AE4F945-5326-4397-A4F6-A4F53CB0E71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91673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EDEC2377-7E3E-4EBA-B6B6-AB1AFBF355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47ACB-7FD5-4321-B07F-A32F39600412}" type="datetimeFigureOut">
              <a:rPr lang="cs-CZ"/>
              <a:pPr>
                <a:defRPr/>
              </a:pPr>
              <a:t>25.12.2021</a:t>
            </a:fld>
            <a:endParaRPr lang="cs-CZ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88C91C8-D9B0-49AC-ACD8-8127239EB7C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80C58C-3D4E-40ED-AFEC-81FA8AFC239F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BA31ADC3-2541-4FA1-87B0-F7A4CEDBA67D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14042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E8564E7-6467-4DF1-BFAA-D655E86058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3664A-CFF4-424A-8BFF-33A2FC01300F}" type="datetimeFigureOut">
              <a:rPr lang="cs-CZ"/>
              <a:pPr>
                <a:defRPr/>
              </a:pPr>
              <a:t>25.12.2021</a:t>
            </a:fld>
            <a:endParaRPr lang="cs-CZ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E4318F9-01DE-484D-BA69-927F7934C34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760E3D-C884-4E2F-8972-DE17849B6AC2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29A85C34-2E1D-440A-B663-3B56C9C71570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093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E4D0EB75-C6D6-4246-833C-B1891300BD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7682D-B704-460A-A317-C3041347CD40}" type="datetimeFigureOut">
              <a:rPr lang="cs-CZ"/>
              <a:pPr>
                <a:defRPr/>
              </a:pPr>
              <a:t>25.12.2021</a:t>
            </a:fld>
            <a:endParaRPr lang="cs-CZ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1A185068-C6A1-4D33-B608-68A5DC02C24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7ECABD-0468-4F72-8F02-32F10608B406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F5090CD7-572B-4C81-82F0-DD3C3C0F519A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93755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CC7D3C14-126F-4693-B3FC-E3290C02A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404EB-5E38-429C-AEC9-FE6F66DF8C5F}" type="datetimeFigureOut">
              <a:rPr lang="cs-CZ"/>
              <a:pPr>
                <a:defRPr/>
              </a:pPr>
              <a:t>25.12.2021</a:t>
            </a:fld>
            <a:endParaRPr lang="cs-CZ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D142D458-92A0-432B-B74C-1D5E1332B17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302FE7-DBEF-44D8-9B0B-4B299DDFA658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9" name="Rectangle 14">
            <a:extLst>
              <a:ext uri="{FF2B5EF4-FFF2-40B4-BE49-F238E27FC236}">
                <a16:creationId xmlns:a16="http://schemas.microsoft.com/office/drawing/2014/main" id="{61AE2269-0B57-4C4E-A1D8-9F54C36442FA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2212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EF62CB6-C733-4C8E-958B-977A9BD67E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0B7B21-B596-4296-9BA5-4BFC9D559C4C}" type="datetimeFigureOut">
              <a:rPr lang="cs-CZ"/>
              <a:pPr>
                <a:defRPr/>
              </a:pPr>
              <a:t>25.12.2021</a:t>
            </a:fld>
            <a:endParaRPr lang="cs-CZ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05FC011-85F6-4EC3-91CA-2ABC41E0727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82E634-C47F-4429-B3B2-01E7A0F6EC6F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31702553-142E-45B0-B5FC-E2CE8F57C7EF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79966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E144A815-5579-4266-9594-EBE7464734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EF7F41-D1EE-444C-9A24-46EC0FF489FD}" type="datetimeFigureOut">
              <a:rPr lang="cs-CZ"/>
              <a:pPr>
                <a:defRPr/>
              </a:pPr>
              <a:t>25.12.2021</a:t>
            </a:fld>
            <a:endParaRPr lang="cs-CZ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547C5334-D889-4E0B-8DAE-424D25F6D95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79DFF9-3B98-4ED3-BDC7-B2F974C15115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EC35C6BB-1CAF-4B09-B265-B80EE18AA470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67751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1A9FE1B2-2E19-485E-ABDE-F4B027AC33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147CF-F77A-4EAA-A549-393191BE2546}" type="datetimeFigureOut">
              <a:rPr lang="cs-CZ"/>
              <a:pPr>
                <a:defRPr/>
              </a:pPr>
              <a:t>25.12.2021</a:t>
            </a:fld>
            <a:endParaRPr lang="cs-CZ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01F4BC0-FB72-438A-BC7C-D0B54631210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083CCC-B9A3-4027-A9BB-2A2B61C0CB33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556E8AE1-D2C3-4F79-A748-3EC7671CDCCF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18342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A3ABF320-812C-4AF9-BC8B-6BA5798B86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D7AD51-F76F-4F19-BA14-A4B71821D5D8}" type="datetimeFigureOut">
              <a:rPr lang="cs-CZ"/>
              <a:pPr>
                <a:defRPr/>
              </a:pPr>
              <a:t>25.12.2021</a:t>
            </a:fld>
            <a:endParaRPr lang="cs-CZ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598EF0A6-CEB6-4EE4-BAD6-13BF48C7893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3318C2-7DF7-4DFF-863E-A9297A97988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30F7E2F6-B629-4CE3-BF8D-09F67D9EE93F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13858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CDBD7525-CADD-40DA-9EE6-9DDCC80374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971F9-A3AF-4428-B94A-26F8D7B6CFAD}" type="datetimeFigureOut">
              <a:rPr lang="cs-CZ"/>
              <a:pPr>
                <a:defRPr/>
              </a:pPr>
              <a:t>25.12.2021</a:t>
            </a:fld>
            <a:endParaRPr lang="cs-CZ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6B5585B-7F18-4A22-B628-A2B89D3C5B2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4D603-815A-48E4-BA46-73BF7DA5B9D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8BEA0B75-B76B-47C1-A786-3DEE7A750BCD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5852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113E152-C38D-48DD-9B42-39918A555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7DDA89A-7587-4D63-B275-CFB585FBE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632C3B1-0F58-427A-ADC0-45306CDE6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44D479-86F6-47F7-ABE2-2E40104F6B5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810772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5B1F9AC-1429-4FBD-A61B-0CA2C5A727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94171A-BAF1-4DD4-AB63-33727D74B83F}" type="datetimeFigureOut">
              <a:rPr lang="cs-CZ"/>
              <a:pPr>
                <a:defRPr/>
              </a:pPr>
              <a:t>25.12.2021</a:t>
            </a:fld>
            <a:endParaRPr lang="cs-CZ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B6FFDF2-6D5B-40EA-93C6-057D3299A6A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1295F3-ECD1-47D7-B651-F5C54DB7AE45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3589EC50-03D6-48FC-AA6E-D9490A01E536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92838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A313884-7E4D-4321-A929-C333D28469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A34D1-2C88-4443-A926-75DD9A20A371}" type="datetimeFigureOut">
              <a:rPr lang="cs-CZ"/>
              <a:pPr>
                <a:defRPr/>
              </a:pPr>
              <a:t>25.12.2021</a:t>
            </a:fld>
            <a:endParaRPr lang="cs-CZ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F962FC4-3027-45A1-BAF1-168C0B1B14A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3C20E2-F01A-4225-A97B-8CD40068586A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FEA76887-6503-4FFF-92BA-60A3C6220887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2687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24">
            <a:extLst>
              <a:ext uri="{FF2B5EF4-FFF2-40B4-BE49-F238E27FC236}">
                <a16:creationId xmlns:a16="http://schemas.microsoft.com/office/drawing/2014/main" id="{757259C6-906A-4EDF-807A-7D76531C7A33}"/>
              </a:ext>
            </a:extLst>
          </p:cNvPr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Obdélník 15">
            <a:extLst>
              <a:ext uri="{FF2B5EF4-FFF2-40B4-BE49-F238E27FC236}">
                <a16:creationId xmlns:a16="http://schemas.microsoft.com/office/drawing/2014/main" id="{48F430CE-BE75-4CC1-A1D3-89A59BBA95C3}"/>
              </a:ext>
            </a:extLst>
          </p:cNvPr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9" name="Obdélník 16">
            <a:extLst>
              <a:ext uri="{FF2B5EF4-FFF2-40B4-BE49-F238E27FC236}">
                <a16:creationId xmlns:a16="http://schemas.microsoft.com/office/drawing/2014/main" id="{BCCF868F-B25C-437D-B75E-A43655248DB3}"/>
              </a:ext>
            </a:extLst>
          </p:cNvPr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0" name="Obdélník 17">
            <a:extLst>
              <a:ext uri="{FF2B5EF4-FFF2-40B4-BE49-F238E27FC236}">
                <a16:creationId xmlns:a16="http://schemas.microsoft.com/office/drawing/2014/main" id="{40F66EAA-5D3F-4FA1-B28A-F8536E03C397}"/>
              </a:ext>
            </a:extLst>
          </p:cNvPr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Obdélník 18">
            <a:extLst>
              <a:ext uri="{FF2B5EF4-FFF2-40B4-BE49-F238E27FC236}">
                <a16:creationId xmlns:a16="http://schemas.microsoft.com/office/drawing/2014/main" id="{E050242F-9C65-4BA4-BD3E-12939C50F0E7}"/>
              </a:ext>
            </a:extLst>
          </p:cNvPr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2" name="Obdélník 19">
            <a:extLst>
              <a:ext uri="{FF2B5EF4-FFF2-40B4-BE49-F238E27FC236}">
                <a16:creationId xmlns:a16="http://schemas.microsoft.com/office/drawing/2014/main" id="{0C70A210-B602-4AFB-809F-BD84439B2381}"/>
              </a:ext>
            </a:extLst>
          </p:cNvPr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3" name="Obdélník 20">
            <a:extLst>
              <a:ext uri="{FF2B5EF4-FFF2-40B4-BE49-F238E27FC236}">
                <a16:creationId xmlns:a16="http://schemas.microsoft.com/office/drawing/2014/main" id="{8BA41F2C-F211-4CA6-95AF-43C540FF20F6}"/>
              </a:ext>
            </a:extLst>
          </p:cNvPr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4" name="Obdélník 21">
            <a:extLst>
              <a:ext uri="{FF2B5EF4-FFF2-40B4-BE49-F238E27FC236}">
                <a16:creationId xmlns:a16="http://schemas.microsoft.com/office/drawing/2014/main" id="{2906BBC3-AD17-4F98-925E-380BE4144E78}"/>
              </a:ext>
            </a:extLst>
          </p:cNvPr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Obdélník 28">
            <a:extLst>
              <a:ext uri="{FF2B5EF4-FFF2-40B4-BE49-F238E27FC236}">
                <a16:creationId xmlns:a16="http://schemas.microsoft.com/office/drawing/2014/main" id="{94B05B38-D547-4B25-95CE-F421C42AA20A}"/>
              </a:ext>
            </a:extLst>
          </p:cNvPr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6" name="Obdélník 29">
            <a:extLst>
              <a:ext uri="{FF2B5EF4-FFF2-40B4-BE49-F238E27FC236}">
                <a16:creationId xmlns:a16="http://schemas.microsoft.com/office/drawing/2014/main" id="{9C4F62E1-EF14-44C6-9526-4D2EF3653DEF}"/>
              </a:ext>
            </a:extLst>
          </p:cNvPr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7" name="Zástupný symbol pro datum 6">
            <a:extLst>
              <a:ext uri="{FF2B5EF4-FFF2-40B4-BE49-F238E27FC236}">
                <a16:creationId xmlns:a16="http://schemas.microsoft.com/office/drawing/2014/main" id="{CC1BA165-1B4D-4970-B3BB-CBF693806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zápatí 7">
            <a:extLst>
              <a:ext uri="{FF2B5EF4-FFF2-40B4-BE49-F238E27FC236}">
                <a16:creationId xmlns:a16="http://schemas.microsoft.com/office/drawing/2014/main" id="{0299ECDF-3EFC-4FB5-9CB5-F6F6C197B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9" name="Zástupný symbol pro číslo snímku 8">
            <a:extLst>
              <a:ext uri="{FF2B5EF4-FFF2-40B4-BE49-F238E27FC236}">
                <a16:creationId xmlns:a16="http://schemas.microsoft.com/office/drawing/2014/main" id="{B28914AF-A983-4F6A-9A1C-2FA5645E7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FF14B8-A8AF-4445-A7BD-367C60F00B0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62700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AD5F896-C3DA-4BBE-84F2-3474C1B61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2639B5F-86CE-48BE-B722-783AA29E4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19282E3-8A02-4DB3-8F3D-130882D53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B3D71-4EBE-4A1C-AAA3-C8B7693FE9F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21645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A790F91-816E-4D6A-A540-9B0A29CF8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65748C8-EF93-47E9-A28B-B1E219328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1756556-DEC1-4E43-92F7-0D9F203B3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E7E6D5-1631-46A7-81AD-A5B2268060E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85338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0E707A6-C87D-4FC3-953B-EC787D4C3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870A2AE-37BD-44D7-8C6A-4563297F1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D15BDDD-A6D5-44BB-A6F5-78CE7C5AD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D4D3B0-F034-48A0-A42D-4277A2E80A4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43122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7">
            <a:extLst>
              <a:ext uri="{FF2B5EF4-FFF2-40B4-BE49-F238E27FC236}">
                <a16:creationId xmlns:a16="http://schemas.microsoft.com/office/drawing/2014/main" id="{67CE7CA0-1F66-45F5-8053-7469FA69F1A6}"/>
              </a:ext>
            </a:extLst>
          </p:cNvPr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80866B7B-39C2-455B-9127-C995E0C0AEE7}"/>
              </a:ext>
            </a:extLst>
          </p:cNvPr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Skupina 9">
            <a:extLst>
              <a:ext uri="{FF2B5EF4-FFF2-40B4-BE49-F238E27FC236}">
                <a16:creationId xmlns:a16="http://schemas.microsoft.com/office/drawing/2014/main" id="{560D4035-4438-465B-A6EF-7723CC2EA7B4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Přímá spojovací čára 14">
              <a:extLst>
                <a:ext uri="{FF2B5EF4-FFF2-40B4-BE49-F238E27FC236}">
                  <a16:creationId xmlns:a16="http://schemas.microsoft.com/office/drawing/2014/main" id="{9AD46F38-B0D1-4088-86F2-B7C44523FE3C}"/>
                </a:ext>
              </a:extLst>
            </p:cNvPr>
            <p:cNvCxnSpPr/>
            <p:nvPr/>
          </p:nvCxnSpPr>
          <p:spPr>
            <a:xfrm rot="16200000">
              <a:off x="6663593" y="1279041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římá spojovací čára 15">
              <a:extLst>
                <a:ext uri="{FF2B5EF4-FFF2-40B4-BE49-F238E27FC236}">
                  <a16:creationId xmlns:a16="http://schemas.microsoft.com/office/drawing/2014/main" id="{65081D3F-9F83-4CFA-9067-B3A2CDD77C72}"/>
                </a:ext>
              </a:extLst>
            </p:cNvPr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ovací čára 16">
              <a:extLst>
                <a:ext uri="{FF2B5EF4-FFF2-40B4-BE49-F238E27FC236}">
                  <a16:creationId xmlns:a16="http://schemas.microsoft.com/office/drawing/2014/main" id="{75ABB0D6-CC57-4366-89DA-4C79B3DF10C6}"/>
                </a:ext>
              </a:extLst>
            </p:cNvPr>
            <p:cNvCxnSpPr/>
            <p:nvPr/>
          </p:nvCxnSpPr>
          <p:spPr>
            <a:xfrm rot="5400000" flipH="1">
              <a:off x="6744513" y="12780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Skupina 13">
            <a:extLst>
              <a:ext uri="{FF2B5EF4-FFF2-40B4-BE49-F238E27FC236}">
                <a16:creationId xmlns:a16="http://schemas.microsoft.com/office/drawing/2014/main" id="{C0B2D50C-85FF-4845-9B12-B4C5D8C2C0EF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Přímá spojovací čára 10">
              <a:extLst>
                <a:ext uri="{FF2B5EF4-FFF2-40B4-BE49-F238E27FC236}">
                  <a16:creationId xmlns:a16="http://schemas.microsoft.com/office/drawing/2014/main" id="{03464ADE-DDC0-4F4F-AB00-2CABD538D25A}"/>
                </a:ext>
              </a:extLst>
            </p:cNvPr>
            <p:cNvCxnSpPr/>
            <p:nvPr/>
          </p:nvCxnSpPr>
          <p:spPr>
            <a:xfrm rot="16200000">
              <a:off x="6663593" y="1279041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11">
              <a:extLst>
                <a:ext uri="{FF2B5EF4-FFF2-40B4-BE49-F238E27FC236}">
                  <a16:creationId xmlns:a16="http://schemas.microsoft.com/office/drawing/2014/main" id="{3A7D1FFC-CD1F-429B-8D26-94B26A367379}"/>
                </a:ext>
              </a:extLst>
            </p:cNvPr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římá spojovací čára 12">
              <a:extLst>
                <a:ext uri="{FF2B5EF4-FFF2-40B4-BE49-F238E27FC236}">
                  <a16:creationId xmlns:a16="http://schemas.microsoft.com/office/drawing/2014/main" id="{14201F37-995A-4ACA-B3C2-8765E0252C29}"/>
                </a:ext>
              </a:extLst>
            </p:cNvPr>
            <p:cNvCxnSpPr/>
            <p:nvPr/>
          </p:nvCxnSpPr>
          <p:spPr>
            <a:xfrm rot="5400000" flipH="1">
              <a:off x="6744513" y="12780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Skupina 17">
            <a:extLst>
              <a:ext uri="{FF2B5EF4-FFF2-40B4-BE49-F238E27FC236}">
                <a16:creationId xmlns:a16="http://schemas.microsoft.com/office/drawing/2014/main" id="{70742C57-93CE-48B2-9A45-45DCC1632FD3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Přímá spojovací čára 18">
              <a:extLst>
                <a:ext uri="{FF2B5EF4-FFF2-40B4-BE49-F238E27FC236}">
                  <a16:creationId xmlns:a16="http://schemas.microsoft.com/office/drawing/2014/main" id="{32CD687C-1918-47BC-AAC3-2D5B6145A3EA}"/>
                </a:ext>
              </a:extLst>
            </p:cNvPr>
            <p:cNvCxnSpPr/>
            <p:nvPr/>
          </p:nvCxnSpPr>
          <p:spPr>
            <a:xfrm rot="16200000">
              <a:off x="6663592" y="1279040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9">
              <a:extLst>
                <a:ext uri="{FF2B5EF4-FFF2-40B4-BE49-F238E27FC236}">
                  <a16:creationId xmlns:a16="http://schemas.microsoft.com/office/drawing/2014/main" id="{934D078C-4517-410D-9528-2EBA984ADEA6}"/>
                </a:ext>
              </a:extLst>
            </p:cNvPr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ovací čára 20">
              <a:extLst>
                <a:ext uri="{FF2B5EF4-FFF2-40B4-BE49-F238E27FC236}">
                  <a16:creationId xmlns:a16="http://schemas.microsoft.com/office/drawing/2014/main" id="{DA098FDB-4220-4768-BD6C-5EF36B165249}"/>
                </a:ext>
              </a:extLst>
            </p:cNvPr>
            <p:cNvCxnSpPr/>
            <p:nvPr/>
          </p:nvCxnSpPr>
          <p:spPr>
            <a:xfrm rot="5400000" flipH="1">
              <a:off x="6744512" y="1278065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/>
              <a:t>Klepnutím na ikonu přidáte obrázek.</a:t>
            </a:r>
            <a:endParaRPr lang="en-US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9" name="Zástupný symbol pro datum 4">
            <a:extLst>
              <a:ext uri="{FF2B5EF4-FFF2-40B4-BE49-F238E27FC236}">
                <a16:creationId xmlns:a16="http://schemas.microsoft.com/office/drawing/2014/main" id="{ECDE957F-FD75-46B6-B59D-8E644E78DA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20" name="Zástupný symbol pro zápatí 5">
            <a:extLst>
              <a:ext uri="{FF2B5EF4-FFF2-40B4-BE49-F238E27FC236}">
                <a16:creationId xmlns:a16="http://schemas.microsoft.com/office/drawing/2014/main" id="{5788AA71-6D19-4FAC-BE31-1CF6A39EB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21" name="Zástupný symbol pro číslo snímku 6">
            <a:extLst>
              <a:ext uri="{FF2B5EF4-FFF2-40B4-BE49-F238E27FC236}">
                <a16:creationId xmlns:a16="http://schemas.microsoft.com/office/drawing/2014/main" id="{AAE455A0-B301-4D63-92CF-6CCA8262B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</a:lstStyle>
          <a:p>
            <a:fld id="{88442B4D-B8FA-4393-A121-06804D4F4F0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80904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E315C49-BAC5-4385-B637-D46E39C56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EEC23AE-F865-484C-9C85-D645807D1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B61DFE7-E3D4-4EF1-8BFA-A5177D99B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E10FA-CAB8-4309-9EF9-4C848F3053B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38583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B74E4CB-C07A-4AB5-ACD0-C87103814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49B7E1E-1FCF-4373-B75E-FAAC546C4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A10DCDC-43C8-4E09-B8E3-3F5721948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23442C-074F-4045-836A-582DB08718A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89758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>
            <a:extLst>
              <a:ext uri="{FF2B5EF4-FFF2-40B4-BE49-F238E27FC236}">
                <a16:creationId xmlns:a16="http://schemas.microsoft.com/office/drawing/2014/main" id="{9D07CE2F-41FC-46B5-BFF6-3E412B14ED1E}"/>
              </a:ext>
            </a:extLst>
          </p:cNvPr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141CB788-2165-4A08-B313-BEF36F69CBB3}"/>
              </a:ext>
            </a:extLst>
          </p:cNvPr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EDC21577-853F-47F0-9000-FD0B7DA27CD7}"/>
              </a:ext>
            </a:extLst>
          </p:cNvPr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A93FF735-E113-4CCD-B508-F9776440BB16}"/>
              </a:ext>
            </a:extLst>
          </p:cNvPr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56FDCF8C-3967-4C3A-AED9-A79D9F53A2D8}"/>
              </a:ext>
            </a:extLst>
          </p:cNvPr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448BC1AF-0453-492B-9524-5D2E7301D235}"/>
              </a:ext>
            </a:extLst>
          </p:cNvPr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5" name="Obdélník 14">
            <a:extLst>
              <a:ext uri="{FF2B5EF4-FFF2-40B4-BE49-F238E27FC236}">
                <a16:creationId xmlns:a16="http://schemas.microsoft.com/office/drawing/2014/main" id="{D650BB5E-EF6E-4DE8-B854-89782550F629}"/>
              </a:ext>
            </a:extLst>
          </p:cNvPr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6" name="Obdélník 15">
            <a:extLst>
              <a:ext uri="{FF2B5EF4-FFF2-40B4-BE49-F238E27FC236}">
                <a16:creationId xmlns:a16="http://schemas.microsoft.com/office/drawing/2014/main" id="{F87BF7B9-DF39-4A8F-A15A-904E4D3D329F}"/>
              </a:ext>
            </a:extLst>
          </p:cNvPr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7" name="Obdélník 16">
            <a:extLst>
              <a:ext uri="{FF2B5EF4-FFF2-40B4-BE49-F238E27FC236}">
                <a16:creationId xmlns:a16="http://schemas.microsoft.com/office/drawing/2014/main" id="{FF74496D-4539-4406-BEFE-4A3C539D08FA}"/>
              </a:ext>
            </a:extLst>
          </p:cNvPr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2" name="Zástupný symbol pro nadpis 21">
            <a:extLst>
              <a:ext uri="{FF2B5EF4-FFF2-40B4-BE49-F238E27FC236}">
                <a16:creationId xmlns:a16="http://schemas.microsoft.com/office/drawing/2014/main" id="{A225884B-965B-4574-AB0D-385707B8C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36" name="Zástupný symbol pro text 12">
            <a:extLst>
              <a:ext uri="{FF2B5EF4-FFF2-40B4-BE49-F238E27FC236}">
                <a16:creationId xmlns:a16="http://schemas.microsoft.com/office/drawing/2014/main" id="{0B0B3FF0-F8D0-4B9E-98A6-0803F96C55B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  <p:sp>
        <p:nvSpPr>
          <p:cNvPr id="14" name="Zástupný symbol pro datum 13">
            <a:extLst>
              <a:ext uri="{FF2B5EF4-FFF2-40B4-BE49-F238E27FC236}">
                <a16:creationId xmlns:a16="http://schemas.microsoft.com/office/drawing/2014/main" id="{8F744A5B-BA5F-45B2-B803-3012503B1C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50E2575-CDBB-4C4F-999E-DE1311A5B5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23" name="Zástupný symbol pro číslo snímku 22">
            <a:extLst>
              <a:ext uri="{FF2B5EF4-FFF2-40B4-BE49-F238E27FC236}">
                <a16:creationId xmlns:a16="http://schemas.microsoft.com/office/drawing/2014/main" id="{2BF7952D-FD00-480F-A641-4CC28B1006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2"/>
                </a:solidFill>
              </a:defRPr>
            </a:lvl1pPr>
          </a:lstStyle>
          <a:p>
            <a:fld id="{5BBE14CB-0FF4-4685-B3DF-5BFFCB1B814C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anose="05000000000000000000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anose="05040102010807070707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DA5CEA2B-B895-480D-8172-835AC0163DE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2A75D267-AFC9-4DE7-868B-FD546B1F94FF}" type="datetimeFigureOut">
              <a:rPr lang="cs-CZ"/>
              <a:pPr>
                <a:defRPr/>
              </a:pPr>
              <a:t>25.12.2021</a:t>
            </a:fld>
            <a:endParaRPr lang="cs-CZ"/>
          </a:p>
        </p:txBody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EACA5E9B-DD4D-4983-8285-A5312508A70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B3329F7-4A14-4DA3-ACB0-2007C763C58F}" type="slidenum">
              <a:rPr lang="cs-CZ" altLang="cs-CZ"/>
              <a:pPr/>
              <a:t>‹#›</a:t>
            </a:fld>
            <a:endParaRPr lang="cs-CZ" altLang="cs-CZ"/>
          </a:p>
        </p:txBody>
      </p:sp>
      <p:grpSp>
        <p:nvGrpSpPr>
          <p:cNvPr id="2052" name="Group 4">
            <a:extLst>
              <a:ext uri="{FF2B5EF4-FFF2-40B4-BE49-F238E27FC236}">
                <a16:creationId xmlns:a16="http://schemas.microsoft.com/office/drawing/2014/main" id="{2E09F390-5A0C-4278-8E2F-CD41860B0648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2056" name="Group 5">
              <a:extLst>
                <a:ext uri="{FF2B5EF4-FFF2-40B4-BE49-F238E27FC236}">
                  <a16:creationId xmlns:a16="http://schemas.microsoft.com/office/drawing/2014/main" id="{D0AABCEA-874F-4190-877B-7118578B589B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7526" name="Freeform 6">
                <a:extLst>
                  <a:ext uri="{FF2B5EF4-FFF2-40B4-BE49-F238E27FC236}">
                    <a16:creationId xmlns:a16="http://schemas.microsoft.com/office/drawing/2014/main" id="{2C1CD66B-73ED-4FEA-ABAF-EF067801890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107527" name="Freeform 7">
                <a:extLst>
                  <a:ext uri="{FF2B5EF4-FFF2-40B4-BE49-F238E27FC236}">
                    <a16:creationId xmlns:a16="http://schemas.microsoft.com/office/drawing/2014/main" id="{451D3438-2E75-454F-B6B3-CD414F54BA2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107528" name="Freeform 8">
                <a:extLst>
                  <a:ext uri="{FF2B5EF4-FFF2-40B4-BE49-F238E27FC236}">
                    <a16:creationId xmlns:a16="http://schemas.microsoft.com/office/drawing/2014/main" id="{34117A33-5D5C-47FF-B909-007EE663B9F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062" name="Freeform 9">
                <a:extLst>
                  <a:ext uri="{FF2B5EF4-FFF2-40B4-BE49-F238E27FC236}">
                    <a16:creationId xmlns:a16="http://schemas.microsoft.com/office/drawing/2014/main" id="{D672EAEC-2A94-4865-8CE7-60ACC2AA37F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7530" name="Freeform 10">
                <a:extLst>
                  <a:ext uri="{FF2B5EF4-FFF2-40B4-BE49-F238E27FC236}">
                    <a16:creationId xmlns:a16="http://schemas.microsoft.com/office/drawing/2014/main" id="{BFCBDA15-C33B-4747-BD88-D99C44FF027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</p:grpSp>
        <p:sp>
          <p:nvSpPr>
            <p:cNvPr id="107531" name="Freeform 11">
              <a:extLst>
                <a:ext uri="{FF2B5EF4-FFF2-40B4-BE49-F238E27FC236}">
                  <a16:creationId xmlns:a16="http://schemas.microsoft.com/office/drawing/2014/main" id="{BB5E442D-F879-4AEB-A0F1-12F12CC7E18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2058" name="Freeform 12">
              <a:extLst>
                <a:ext uri="{FF2B5EF4-FFF2-40B4-BE49-F238E27FC236}">
                  <a16:creationId xmlns:a16="http://schemas.microsoft.com/office/drawing/2014/main" id="{79561810-2498-42D1-999E-CC0D615CD15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248 h 1906"/>
                <a:gd name="T4" fmla="*/ 5848 w 5740"/>
                <a:gd name="T5" fmla="*/ 1248 h 1906"/>
                <a:gd name="T6" fmla="*/ 584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07533" name="Rectangle 13">
            <a:extLst>
              <a:ext uri="{FF2B5EF4-FFF2-40B4-BE49-F238E27FC236}">
                <a16:creationId xmlns:a16="http://schemas.microsoft.com/office/drawing/2014/main" id="{4FA0827E-E396-499E-B2D2-F5AE8A988DFF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7534" name="Rectangle 14">
            <a:extLst>
              <a:ext uri="{FF2B5EF4-FFF2-40B4-BE49-F238E27FC236}">
                <a16:creationId xmlns:a16="http://schemas.microsoft.com/office/drawing/2014/main" id="{F664152E-F587-4D5E-8809-46AF1F7F95E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7535" name="Rectangle 15">
            <a:extLst>
              <a:ext uri="{FF2B5EF4-FFF2-40B4-BE49-F238E27FC236}">
                <a16:creationId xmlns:a16="http://schemas.microsoft.com/office/drawing/2014/main" id="{17DF5DE7-9DA9-4C47-8F76-D756B70B29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42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  <p:sldLayoutId id="214748403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>
            <a:extLst>
              <a:ext uri="{FF2B5EF4-FFF2-40B4-BE49-F238E27FC236}">
                <a16:creationId xmlns:a16="http://schemas.microsoft.com/office/drawing/2014/main" id="{ED32F92F-532F-4B06-858B-C0CE3A56DF18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Fyzická příprava vojsk VIII</a:t>
            </a:r>
          </a:p>
        </p:txBody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FC832214-21FA-4A2F-A258-F4D3131E49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sz="4400" b="1" dirty="0"/>
              <a:t>Trénink vytrvalosti</a:t>
            </a:r>
          </a:p>
        </p:txBody>
      </p:sp>
      <p:sp>
        <p:nvSpPr>
          <p:cNvPr id="13316" name="Text Box 7">
            <a:extLst>
              <a:ext uri="{FF2B5EF4-FFF2-40B4-BE49-F238E27FC236}">
                <a16:creationId xmlns:a16="http://schemas.microsoft.com/office/drawing/2014/main" id="{0F75C339-E4CD-4626-A70A-23624A93C0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8263" y="6329363"/>
            <a:ext cx="3536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latin typeface="Arial" panose="020B0604020202020204" pitchFamily="34" charset="0"/>
              </a:rPr>
              <a:t>pplk. PhDr. Michal Vágner, Ph.D.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>
            <a:extLst>
              <a:ext uri="{FF2B5EF4-FFF2-40B4-BE49-F238E27FC236}">
                <a16:creationId xmlns:a16="http://schemas.microsoft.com/office/drawing/2014/main" id="{9C6CC5C9-A0C8-41B4-A79C-C48AA7BD7F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Metody dlouhodobé vytrvalosti</a:t>
            </a:r>
          </a:p>
        </p:txBody>
      </p:sp>
      <p:sp>
        <p:nvSpPr>
          <p:cNvPr id="226307" name="Rectangle 3">
            <a:extLst>
              <a:ext uri="{FF2B5EF4-FFF2-40B4-BE49-F238E27FC236}">
                <a16:creationId xmlns:a16="http://schemas.microsoft.com/office/drawing/2014/main" id="{9DF632A4-48B0-4B55-9923-42CDA4CD20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341438"/>
            <a:ext cx="7772400" cy="14478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spcBef>
                <a:spcPts val="1200"/>
              </a:spcBef>
              <a:defRPr/>
            </a:pPr>
            <a:r>
              <a:rPr lang="cs-CZ" altLang="cs-CZ" sz="2600" b="1"/>
              <a:t>intervalové metody</a:t>
            </a:r>
          </a:p>
          <a:p>
            <a:pPr algn="just" eaLnBrk="1" hangingPunct="1">
              <a:lnSpc>
                <a:spcPct val="80000"/>
              </a:lnSpc>
              <a:spcBef>
                <a:spcPts val="1200"/>
              </a:spcBef>
              <a:defRPr/>
            </a:pPr>
            <a:r>
              <a:rPr lang="cs-CZ" altLang="cs-CZ" sz="2600" b="1"/>
              <a:t>metody nepřerušovaného zatížení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600" b="1"/>
              <a:t>metody ANP</a:t>
            </a:r>
          </a:p>
        </p:txBody>
      </p:sp>
      <p:sp>
        <p:nvSpPr>
          <p:cNvPr id="226308" name="Text Box 4">
            <a:extLst>
              <a:ext uri="{FF2B5EF4-FFF2-40B4-BE49-F238E27FC236}">
                <a16:creationId xmlns:a16="http://schemas.microsoft.com/office/drawing/2014/main" id="{49B1A916-EBAC-4616-AF0C-D8BBC2FD6A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997200"/>
            <a:ext cx="7924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4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Intervalové metody</a:t>
            </a:r>
            <a:endParaRPr lang="cs-CZ" sz="42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26309" name="Text Box 5">
            <a:extLst>
              <a:ext uri="{FF2B5EF4-FFF2-40B4-BE49-F238E27FC236}">
                <a16:creationId xmlns:a16="http://schemas.microsoft.com/office/drawing/2014/main" id="{FBC11011-5EBE-4241-A438-F1412D238F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076700"/>
            <a:ext cx="80772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AutoNum type="arabicPeriod"/>
            </a:pPr>
            <a:r>
              <a:rPr lang="cs-CZ" altLang="cs-CZ" b="1">
                <a:latin typeface="Arial" panose="020B0604020202020204" pitchFamily="34" charset="0"/>
              </a:rPr>
              <a:t>Klasická intervalová metoda</a:t>
            </a:r>
          </a:p>
          <a:p>
            <a:pPr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AutoNum type="arabicPeriod"/>
            </a:pPr>
            <a:r>
              <a:rPr lang="cs-CZ" altLang="cs-CZ" b="1">
                <a:latin typeface="Arial" panose="020B0604020202020204" pitchFamily="34" charset="0"/>
              </a:rPr>
              <a:t>Metoda velmi krátkých intervalů</a:t>
            </a:r>
          </a:p>
          <a:p>
            <a:pPr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AutoNum type="arabicPeriod"/>
            </a:pPr>
            <a:r>
              <a:rPr lang="cs-CZ" altLang="cs-CZ" b="1">
                <a:latin typeface="Arial" panose="020B0604020202020204" pitchFamily="34" charset="0"/>
              </a:rPr>
              <a:t>Švédská metoda</a:t>
            </a:r>
            <a:endParaRPr lang="cs-CZ" altLang="cs-CZ" sz="2400" b="1" u="sng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6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6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6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6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6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6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6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6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63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63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63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63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7" grpId="0" build="p" autoUpdateAnimBg="0" advAuto="2000"/>
      <p:bldP spid="226308" grpId="0"/>
      <p:bldP spid="226309" grpId="0" build="p" autoUpdateAnimBg="0" advAuto="200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>
            <a:extLst>
              <a:ext uri="{FF2B5EF4-FFF2-40B4-BE49-F238E27FC236}">
                <a16:creationId xmlns:a16="http://schemas.microsoft.com/office/drawing/2014/main" id="{BD7E1F2F-39DC-425B-A393-BBAE236D96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Klasická intervalová metoda</a:t>
            </a:r>
          </a:p>
        </p:txBody>
      </p:sp>
      <p:sp>
        <p:nvSpPr>
          <p:cNvPr id="227331" name="Rectangle 3">
            <a:extLst>
              <a:ext uri="{FF2B5EF4-FFF2-40B4-BE49-F238E27FC236}">
                <a16:creationId xmlns:a16="http://schemas.microsoft.com/office/drawing/2014/main" id="{6996C923-5116-40AB-BAEA-3662093D52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1052513"/>
            <a:ext cx="7772400" cy="1990725"/>
          </a:xfrm>
        </p:spPr>
        <p:txBody>
          <a:bodyPr/>
          <a:lstStyle/>
          <a:p>
            <a:pPr algn="just" eaLnBrk="1" hangingPunct="1">
              <a:lnSpc>
                <a:spcPct val="70000"/>
              </a:lnSpc>
              <a:spcBef>
                <a:spcPts val="1200"/>
              </a:spcBef>
              <a:defRPr/>
            </a:pPr>
            <a:r>
              <a:rPr lang="cs-CZ" altLang="cs-CZ" sz="2600" b="1"/>
              <a:t>doba trvání			90 s</a:t>
            </a:r>
          </a:p>
          <a:p>
            <a:pPr algn="just" eaLnBrk="1" hangingPunct="1">
              <a:lnSpc>
                <a:spcPct val="50000"/>
              </a:lnSpc>
              <a:spcBef>
                <a:spcPts val="1200"/>
              </a:spcBef>
              <a:defRPr/>
            </a:pPr>
            <a:r>
              <a:rPr lang="cs-CZ" altLang="cs-CZ" sz="2600" b="1"/>
              <a:t>počet opakování		TF</a:t>
            </a:r>
            <a:r>
              <a:rPr lang="en-US" altLang="cs-CZ" sz="2600" b="1"/>
              <a:t>&gt;140 t.</a:t>
            </a:r>
            <a:r>
              <a:rPr lang="cs-CZ" altLang="cs-CZ" sz="2600" b="1"/>
              <a:t> min</a:t>
            </a:r>
            <a:r>
              <a:rPr lang="cs-CZ" altLang="cs-CZ" sz="2600" b="1" baseline="30000"/>
              <a:t>-1</a:t>
            </a:r>
          </a:p>
          <a:p>
            <a:pPr algn="just" eaLnBrk="1" hangingPunct="1">
              <a:lnSpc>
                <a:spcPct val="50000"/>
              </a:lnSpc>
              <a:spcBef>
                <a:spcPts val="1200"/>
              </a:spcBef>
              <a:defRPr/>
            </a:pPr>
            <a:r>
              <a:rPr lang="cs-CZ" altLang="cs-CZ" sz="2600" b="1"/>
              <a:t>intenzita				TF = 180 t. min</a:t>
            </a:r>
            <a:r>
              <a:rPr lang="cs-CZ" altLang="cs-CZ" sz="2600" b="1" baseline="30000"/>
              <a:t>-1</a:t>
            </a:r>
          </a:p>
          <a:p>
            <a:pPr algn="just" eaLnBrk="1" hangingPunct="1">
              <a:lnSpc>
                <a:spcPct val="50000"/>
              </a:lnSpc>
              <a:spcBef>
                <a:spcPts val="1200"/>
              </a:spcBef>
              <a:defRPr/>
            </a:pPr>
            <a:r>
              <a:rPr lang="cs-CZ" altLang="cs-CZ" sz="2600" b="1"/>
              <a:t>interval odpočinku		TF=120-140 t.min</a:t>
            </a:r>
            <a:r>
              <a:rPr lang="cs-CZ" altLang="cs-CZ" sz="2600" b="1" baseline="30000"/>
              <a:t>-1</a:t>
            </a:r>
            <a:r>
              <a:rPr lang="cs-CZ" altLang="cs-CZ" sz="2600" b="1"/>
              <a:t> </a:t>
            </a:r>
          </a:p>
          <a:p>
            <a:pPr eaLnBrk="1" hangingPunct="1">
              <a:lnSpc>
                <a:spcPct val="70000"/>
              </a:lnSpc>
              <a:defRPr/>
            </a:pPr>
            <a:r>
              <a:rPr lang="cs-CZ" altLang="cs-CZ" sz="2600" b="1"/>
              <a:t>charakter odpočinku		aktivní</a:t>
            </a:r>
            <a:endParaRPr lang="cs-CZ" altLang="cs-CZ" b="1"/>
          </a:p>
        </p:txBody>
      </p:sp>
      <p:sp>
        <p:nvSpPr>
          <p:cNvPr id="227332" name="Text Box 4">
            <a:extLst>
              <a:ext uri="{FF2B5EF4-FFF2-40B4-BE49-F238E27FC236}">
                <a16:creationId xmlns:a16="http://schemas.microsoft.com/office/drawing/2014/main" id="{E5708646-AAFC-453D-9F35-B86F6CDFD5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913" y="3140075"/>
            <a:ext cx="8229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Metoda velmi krátkých intervalů</a:t>
            </a:r>
          </a:p>
        </p:txBody>
      </p:sp>
      <p:sp>
        <p:nvSpPr>
          <p:cNvPr id="227333" name="Text Box 5">
            <a:extLst>
              <a:ext uri="{FF2B5EF4-FFF2-40B4-BE49-F238E27FC236}">
                <a16:creationId xmlns:a16="http://schemas.microsoft.com/office/drawing/2014/main" id="{99254EDB-61C3-47F8-A4BF-134EC13D97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3933825"/>
            <a:ext cx="8610600" cy="219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lvl="1" algn="just">
              <a:lnSpc>
                <a:spcPct val="70000"/>
              </a:lnSpc>
              <a:spcBef>
                <a:spcPts val="1200"/>
              </a:spcBef>
              <a:buClrTx/>
              <a:buSzTx/>
              <a:buFontTx/>
              <a:buChar char="•"/>
            </a:pPr>
            <a:r>
              <a:rPr lang="cs-CZ" altLang="cs-CZ" b="1">
                <a:latin typeface="Arial" panose="020B0604020202020204" pitchFamily="34" charset="0"/>
              </a:rPr>
              <a:t> doba trvání			10 - 15 s.</a:t>
            </a:r>
          </a:p>
          <a:p>
            <a:pPr lvl="1" algn="just">
              <a:lnSpc>
                <a:spcPct val="70000"/>
              </a:lnSpc>
              <a:spcBef>
                <a:spcPts val="1200"/>
              </a:spcBef>
              <a:buClrTx/>
              <a:buSzTx/>
              <a:buFontTx/>
              <a:buChar char="•"/>
            </a:pPr>
            <a:r>
              <a:rPr lang="cs-CZ" altLang="cs-CZ" b="1">
                <a:latin typeface="Arial" panose="020B0604020202020204" pitchFamily="34" charset="0"/>
              </a:rPr>
              <a:t> počet opakování		po dobu 20 - 30 min</a:t>
            </a:r>
          </a:p>
          <a:p>
            <a:pPr lvl="1" algn="just">
              <a:lnSpc>
                <a:spcPct val="70000"/>
              </a:lnSpc>
              <a:spcBef>
                <a:spcPts val="1200"/>
              </a:spcBef>
              <a:buClrTx/>
              <a:buSzTx/>
              <a:buFontTx/>
              <a:buChar char="•"/>
            </a:pPr>
            <a:r>
              <a:rPr lang="cs-CZ" altLang="cs-CZ" b="1">
                <a:latin typeface="Arial" panose="020B0604020202020204" pitchFamily="34" charset="0"/>
              </a:rPr>
              <a:t> intenzita			maximální</a:t>
            </a:r>
          </a:p>
          <a:p>
            <a:pPr lvl="1" algn="just">
              <a:lnSpc>
                <a:spcPct val="70000"/>
              </a:lnSpc>
              <a:spcBef>
                <a:spcPts val="1200"/>
              </a:spcBef>
              <a:buClrTx/>
              <a:buSzTx/>
              <a:buFontTx/>
              <a:buChar char="•"/>
            </a:pPr>
            <a:r>
              <a:rPr lang="cs-CZ" altLang="cs-CZ" b="1">
                <a:latin typeface="Arial" panose="020B0604020202020204" pitchFamily="34" charset="0"/>
              </a:rPr>
              <a:t> interval odpočinku	10 - 15 s. (1:1)</a:t>
            </a:r>
          </a:p>
          <a:p>
            <a:pPr lvl="1" algn="just">
              <a:lnSpc>
                <a:spcPct val="70000"/>
              </a:lnSpc>
              <a:spcBef>
                <a:spcPts val="1200"/>
              </a:spcBef>
              <a:buClrTx/>
              <a:buSzTx/>
              <a:buFontTx/>
              <a:buChar char="•"/>
            </a:pPr>
            <a:r>
              <a:rPr lang="cs-CZ" altLang="cs-CZ" b="1">
                <a:latin typeface="Arial" panose="020B0604020202020204" pitchFamily="34" charset="0"/>
              </a:rPr>
              <a:t> charakter odpočinku	pasivní</a:t>
            </a:r>
            <a:endParaRPr lang="cs-CZ" altLang="cs-CZ" sz="2400" b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7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7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7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7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7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7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7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7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73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73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6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73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73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1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73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73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56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273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273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1" grpId="0" build="p" autoUpdateAnimBg="0" advAuto="2000"/>
      <p:bldP spid="227332" grpId="0"/>
      <p:bldP spid="227333" grpId="0" build="p" bldLvl="2" autoUpdateAnimBg="0" advAuto="200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>
            <a:extLst>
              <a:ext uri="{FF2B5EF4-FFF2-40B4-BE49-F238E27FC236}">
                <a16:creationId xmlns:a16="http://schemas.microsoft.com/office/drawing/2014/main" id="{7396EE69-6A95-4DCA-96C6-10B068793E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87425"/>
          </a:xfrm>
        </p:spPr>
        <p:txBody>
          <a:bodyPr/>
          <a:lstStyle/>
          <a:p>
            <a:pPr eaLnBrk="1" hangingPunct="1">
              <a:defRPr/>
            </a:pPr>
            <a:r>
              <a:rPr lang="cs-CZ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Švédská metoda</a:t>
            </a:r>
          </a:p>
        </p:txBody>
      </p:sp>
      <p:sp>
        <p:nvSpPr>
          <p:cNvPr id="230403" name="Rectangle 3">
            <a:extLst>
              <a:ext uri="{FF2B5EF4-FFF2-40B4-BE49-F238E27FC236}">
                <a16:creationId xmlns:a16="http://schemas.microsoft.com/office/drawing/2014/main" id="{730E73FD-DE70-42F5-8CD2-091D613DC2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610600" cy="43434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spcBef>
                <a:spcPts val="1200"/>
              </a:spcBef>
              <a:defRPr/>
            </a:pPr>
            <a:r>
              <a:rPr lang="cs-CZ" altLang="cs-CZ" b="1"/>
              <a:t>doba trvání			3 - 5 min.</a:t>
            </a:r>
          </a:p>
          <a:p>
            <a:pPr algn="just" eaLnBrk="1" hangingPunct="1">
              <a:lnSpc>
                <a:spcPct val="90000"/>
              </a:lnSpc>
              <a:spcBef>
                <a:spcPts val="1200"/>
              </a:spcBef>
              <a:defRPr/>
            </a:pPr>
            <a:r>
              <a:rPr lang="cs-CZ" altLang="cs-CZ" b="1"/>
              <a:t>intenzita			co největší, ovšem 						po celou dobu 							rovnoměrná</a:t>
            </a:r>
          </a:p>
          <a:p>
            <a:pPr algn="just" eaLnBrk="1" hangingPunct="1">
              <a:lnSpc>
                <a:spcPct val="90000"/>
              </a:lnSpc>
              <a:spcBef>
                <a:spcPts val="1200"/>
              </a:spcBef>
              <a:defRPr/>
            </a:pPr>
            <a:r>
              <a:rPr lang="cs-CZ" altLang="cs-CZ" b="1"/>
              <a:t>interval odpočinku	3 - 5 min.</a:t>
            </a:r>
          </a:p>
          <a:p>
            <a:pPr algn="just" eaLnBrk="1" hangingPunct="1">
              <a:lnSpc>
                <a:spcPct val="90000"/>
              </a:lnSpc>
              <a:spcBef>
                <a:spcPts val="1200"/>
              </a:spcBef>
              <a:defRPr/>
            </a:pPr>
            <a:r>
              <a:rPr lang="cs-CZ" altLang="cs-CZ" b="1"/>
              <a:t>charakter odpočinku	aktivní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b="1"/>
              <a:t>počet opakování		nelze-li již udržet 						danou intenzitu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0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0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3" grpId="0" build="p" autoUpdateAnimBg="0" advAuto="200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>
            <a:extLst>
              <a:ext uri="{FF2B5EF4-FFF2-40B4-BE49-F238E27FC236}">
                <a16:creationId xmlns:a16="http://schemas.microsoft.com/office/drawing/2014/main" id="{14BD41A8-74AC-4492-B13C-D97E080798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382000" cy="838200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Metody nepřerušovaného zatížení</a:t>
            </a:r>
          </a:p>
        </p:txBody>
      </p:sp>
      <p:sp>
        <p:nvSpPr>
          <p:cNvPr id="232451" name="Rectangle 3">
            <a:extLst>
              <a:ext uri="{FF2B5EF4-FFF2-40B4-BE49-F238E27FC236}">
                <a16:creationId xmlns:a16="http://schemas.microsoft.com/office/drawing/2014/main" id="{A8A8FA13-51EE-42CF-AB3E-36BDB6698A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271713"/>
            <a:ext cx="8229600" cy="1090612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spcBef>
                <a:spcPts val="1200"/>
              </a:spcBef>
              <a:defRPr/>
            </a:pPr>
            <a:r>
              <a:rPr lang="cs-CZ" altLang="cs-CZ" sz="2600" b="1"/>
              <a:t>doba trvání		30 min. a více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600" b="1"/>
              <a:t>intenzita zatížení	130 - 150 t. min</a:t>
            </a:r>
            <a:r>
              <a:rPr lang="cs-CZ" altLang="cs-CZ" sz="2600" b="1" baseline="30000"/>
              <a:t>-1</a:t>
            </a:r>
            <a:r>
              <a:rPr lang="cs-CZ" altLang="cs-CZ" sz="2600" b="1"/>
              <a:t> </a:t>
            </a:r>
            <a:endParaRPr lang="cs-CZ" altLang="cs-CZ" b="1"/>
          </a:p>
        </p:txBody>
      </p:sp>
      <p:sp>
        <p:nvSpPr>
          <p:cNvPr id="232452" name="Text Box 4">
            <a:extLst>
              <a:ext uri="{FF2B5EF4-FFF2-40B4-BE49-F238E27FC236}">
                <a16:creationId xmlns:a16="http://schemas.microsoft.com/office/drawing/2014/main" id="{51419DAC-47EA-4317-96B2-2529EA7585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488" y="1549400"/>
            <a:ext cx="8305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Metoda souvislá</a:t>
            </a:r>
          </a:p>
        </p:txBody>
      </p:sp>
      <p:sp>
        <p:nvSpPr>
          <p:cNvPr id="232453" name="Text Box 5">
            <a:extLst>
              <a:ext uri="{FF2B5EF4-FFF2-40B4-BE49-F238E27FC236}">
                <a16:creationId xmlns:a16="http://schemas.microsoft.com/office/drawing/2014/main" id="{39D9C68B-B167-4DA2-A87D-0102D9783D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688" y="3567113"/>
            <a:ext cx="815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Metoda střídavá - fartlek</a:t>
            </a:r>
          </a:p>
        </p:txBody>
      </p:sp>
      <p:sp>
        <p:nvSpPr>
          <p:cNvPr id="232454" name="Text Box 6">
            <a:extLst>
              <a:ext uri="{FF2B5EF4-FFF2-40B4-BE49-F238E27FC236}">
                <a16:creationId xmlns:a16="http://schemas.microsoft.com/office/drawing/2014/main" id="{D662DCF1-85A7-47BE-8EDC-D16EF26446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4437063"/>
            <a:ext cx="8458200" cy="152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ts val="1200"/>
              </a:spcBef>
              <a:buClrTx/>
              <a:buSzTx/>
              <a:buFontTx/>
              <a:buChar char="•"/>
            </a:pPr>
            <a:r>
              <a:rPr lang="cs-CZ" altLang="cs-CZ" sz="2800" b="1">
                <a:latin typeface="Arial" panose="020B0604020202020204" pitchFamily="34" charset="0"/>
              </a:rPr>
              <a:t> doba trvání			30 min. a více</a:t>
            </a:r>
          </a:p>
          <a:p>
            <a:pPr algn="just">
              <a:spcBef>
                <a:spcPts val="1200"/>
              </a:spcBef>
              <a:buClrTx/>
              <a:buSzTx/>
              <a:buFontTx/>
              <a:buChar char="•"/>
            </a:pPr>
            <a:r>
              <a:rPr lang="cs-CZ" altLang="cs-CZ" sz="2800" b="1">
                <a:latin typeface="Arial" panose="020B0604020202020204" pitchFamily="34" charset="0"/>
              </a:rPr>
              <a:t> intenzita zatížení   	střídání 	120 - 130 t. min</a:t>
            </a:r>
            <a:r>
              <a:rPr lang="cs-CZ" altLang="cs-CZ" sz="2800" b="1" baseline="30000">
                <a:latin typeface="Arial" panose="020B0604020202020204" pitchFamily="34" charset="0"/>
              </a:rPr>
              <a:t>-1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>
                <a:latin typeface="Arial" panose="020B0604020202020204" pitchFamily="34" charset="0"/>
              </a:rPr>
              <a:t>						150 -170 t. min</a:t>
            </a:r>
            <a:r>
              <a:rPr lang="cs-CZ" altLang="cs-CZ" sz="2800" b="1" baseline="30000">
                <a:latin typeface="Arial" panose="020B0604020202020204" pitchFamily="34" charset="0"/>
              </a:rPr>
              <a:t>-1</a:t>
            </a:r>
            <a:endParaRPr lang="cs-CZ" altLang="cs-CZ" sz="2400" b="1" baseline="300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2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2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2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2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24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24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24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24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24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24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1" grpId="0" build="p" autoUpdateAnimBg="0" advAuto="2000"/>
      <p:bldP spid="232452" grpId="0"/>
      <p:bldP spid="232453" grpId="0"/>
      <p:bldP spid="232454" grpId="0" build="p" autoUpdateAnimBg="0" advAuto="200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C69966D9-31C4-4384-9B24-CE723328CA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0063" y="277813"/>
            <a:ext cx="8464550" cy="1143000"/>
          </a:xfrm>
        </p:spPr>
        <p:txBody>
          <a:bodyPr/>
          <a:lstStyle/>
          <a:p>
            <a:pPr>
              <a:defRPr/>
            </a:pPr>
            <a:r>
              <a:rPr lang="cs-CZ" altLang="cs-CZ"/>
              <a:t>Příklad fartleku - trvání 60 min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B1E768DF-F15E-453F-B310-04001083F7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71805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cs-CZ" altLang="cs-CZ" sz="2400"/>
              <a:t>10 min. 	běh v terénu s nízkou až střední intenzitou – 		úvodní běh pro zapracování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2400"/>
              <a:t>3 min	krátké opakované sprinty (10 – 20 metrů)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2400"/>
              <a:t>5 min.	běh lesním terénem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2400"/>
              <a:t>2 min.	přetlačování dvojic za oblast ramen a trupu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2400"/>
              <a:t>8 min.	běh střední intenzitou v kopcovitém terénu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2400"/>
              <a:t>3 min.	chůze s protažením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2400"/>
              <a:t>5 min.	intenzivní slalom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2400"/>
              <a:t>10 min.	běh nízkou až střední intenzitou s přeskoky 		překážek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2400"/>
              <a:t>2 min. 	krátké opakované výběhy do kopce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2400"/>
              <a:t>5 min.	běh nízkou intenzitou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2400"/>
              <a:t>2 min.	opakované víceskoky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2400"/>
              <a:t>10 min. 	závěrečný běh v terénu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631087FF-F205-4009-9D45-9D57B4A396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125538"/>
            <a:ext cx="86106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b="1"/>
              <a:t>zatížení cca 20 s – 2 - 3 min.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b="1"/>
              <a:t>Energie z LA zóny při výrazné produkci LA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b="1"/>
              <a:t>Parametry zatížení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b="1"/>
              <a:t>Doba trvání			20 s – 2 min.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b="1"/>
              <a:t>Intenzita			relativně maximální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b="1"/>
              <a:t>Interval odpočinku		1:3 nebo postupně 						zkracovaný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b="1"/>
              <a:t>Charakter odpočinku	lehce aktivní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b="1"/>
              <a:t>Počet opakování		podle zvolené délky 						cvičení  3-7 sérií, 							počet sérií v TJ 1 – 3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b="1"/>
              <a:t>náročné na </a:t>
            </a:r>
            <a:r>
              <a:rPr lang="cs-CZ" altLang="cs-CZ" b="1">
                <a:solidFill>
                  <a:srgbClr val="003399"/>
                </a:solidFill>
              </a:rPr>
              <a:t>PSYCHIKU,</a:t>
            </a:r>
            <a:r>
              <a:rPr lang="cs-CZ" altLang="cs-CZ" b="1"/>
              <a:t> volní úsilí (</a:t>
            </a:r>
            <a:r>
              <a:rPr lang="cs-CZ" altLang="cs-CZ" b="1">
                <a:solidFill>
                  <a:srgbClr val="003399"/>
                </a:solidFill>
              </a:rPr>
              <a:t>vysoký LA</a:t>
            </a:r>
            <a:r>
              <a:rPr lang="cs-CZ" altLang="cs-CZ" b="1"/>
              <a:t>)</a:t>
            </a:r>
          </a:p>
        </p:txBody>
      </p:sp>
      <p:sp>
        <p:nvSpPr>
          <p:cNvPr id="237571" name="Rectangle 3">
            <a:extLst>
              <a:ext uri="{FF2B5EF4-FFF2-40B4-BE49-F238E27FC236}">
                <a16:creationId xmlns:a16="http://schemas.microsoft.com/office/drawing/2014/main" id="{0C8EA84A-1A86-4001-B3A9-60F3059596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686800" cy="838200"/>
          </a:xfrm>
        </p:spPr>
        <p:txBody>
          <a:bodyPr/>
          <a:lstStyle/>
          <a:p>
            <a:pPr eaLnBrk="1" hangingPunct="1">
              <a:defRPr/>
            </a:pPr>
            <a:r>
              <a:rPr lang="cs-CZ" sz="38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Krátkodobá (anaerobní) vytrvalost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E4CB86A4-F6CB-482D-8577-A2AA361173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2133600"/>
          </a:xfrm>
        </p:spPr>
        <p:txBody>
          <a:bodyPr/>
          <a:lstStyle/>
          <a:p>
            <a:pPr algn="just" eaLnBrk="1" hangingPunct="1">
              <a:lnSpc>
                <a:spcPct val="60000"/>
              </a:lnSpc>
              <a:defRPr/>
            </a:pPr>
            <a:r>
              <a:rPr lang="cs-CZ" altLang="cs-CZ" b="1">
                <a:cs typeface="Times New Roman" pitchFamily="18" charset="0"/>
              </a:rPr>
              <a:t>doba trvání	</a:t>
            </a:r>
            <a:r>
              <a:rPr lang="cs-CZ" altLang="cs-CZ" b="1"/>
              <a:t>		</a:t>
            </a:r>
            <a:r>
              <a:rPr lang="cs-CZ" altLang="cs-CZ" b="1">
                <a:cs typeface="Times New Roman" pitchFamily="18" charset="0"/>
              </a:rPr>
              <a:t>10 - 15 (20) s</a:t>
            </a:r>
          </a:p>
          <a:p>
            <a:pPr algn="just" eaLnBrk="1" hangingPunct="1">
              <a:lnSpc>
                <a:spcPct val="60000"/>
              </a:lnSpc>
              <a:defRPr/>
            </a:pPr>
            <a:r>
              <a:rPr lang="cs-CZ" altLang="cs-CZ" b="1">
                <a:cs typeface="Times New Roman" pitchFamily="18" charset="0"/>
              </a:rPr>
              <a:t>počet opakování	</a:t>
            </a:r>
            <a:r>
              <a:rPr lang="cs-CZ" altLang="cs-CZ" b="1"/>
              <a:t>	</a:t>
            </a:r>
            <a:r>
              <a:rPr lang="cs-CZ" altLang="cs-CZ" b="1">
                <a:cs typeface="Times New Roman" pitchFamily="18" charset="0"/>
              </a:rPr>
              <a:t>10 - 15 x</a:t>
            </a:r>
          </a:p>
          <a:p>
            <a:pPr algn="just" eaLnBrk="1" hangingPunct="1">
              <a:lnSpc>
                <a:spcPct val="60000"/>
              </a:lnSpc>
              <a:defRPr/>
            </a:pPr>
            <a:r>
              <a:rPr lang="cs-CZ" altLang="cs-CZ" b="1">
                <a:cs typeface="Times New Roman" pitchFamily="18" charset="0"/>
              </a:rPr>
              <a:t>intenzita	</a:t>
            </a:r>
            <a:r>
              <a:rPr lang="cs-CZ" altLang="cs-CZ" b="1"/>
              <a:t>		</a:t>
            </a:r>
            <a:r>
              <a:rPr lang="cs-CZ" altLang="cs-CZ" b="1">
                <a:cs typeface="Times New Roman" pitchFamily="18" charset="0"/>
              </a:rPr>
              <a:t>maximální</a:t>
            </a:r>
          </a:p>
          <a:p>
            <a:pPr algn="just" eaLnBrk="1" hangingPunct="1">
              <a:lnSpc>
                <a:spcPct val="60000"/>
              </a:lnSpc>
              <a:defRPr/>
            </a:pPr>
            <a:r>
              <a:rPr lang="cs-CZ" altLang="cs-CZ" b="1">
                <a:cs typeface="Times New Roman" pitchFamily="18" charset="0"/>
              </a:rPr>
              <a:t>délka odpočinku	</a:t>
            </a:r>
            <a:r>
              <a:rPr lang="cs-CZ" altLang="cs-CZ" b="1"/>
              <a:t>	</a:t>
            </a:r>
            <a:r>
              <a:rPr lang="cs-CZ" altLang="cs-CZ" b="1">
                <a:cs typeface="Times New Roman" pitchFamily="18" charset="0"/>
              </a:rPr>
              <a:t>1: 4 - 5</a:t>
            </a:r>
          </a:p>
          <a:p>
            <a:pPr algn="just" eaLnBrk="1" hangingPunct="1">
              <a:lnSpc>
                <a:spcPct val="60000"/>
              </a:lnSpc>
              <a:defRPr/>
            </a:pPr>
            <a:r>
              <a:rPr lang="cs-CZ" altLang="cs-CZ" b="1">
                <a:cs typeface="Times New Roman" pitchFamily="18" charset="0"/>
              </a:rPr>
              <a:t>charakter odpočinku	aktivní</a:t>
            </a:r>
            <a:endParaRPr lang="cs-CZ" altLang="cs-CZ" b="1"/>
          </a:p>
        </p:txBody>
      </p:sp>
      <p:sp>
        <p:nvSpPr>
          <p:cNvPr id="238595" name="Rectangle 3">
            <a:extLst>
              <a:ext uri="{FF2B5EF4-FFF2-40B4-BE49-F238E27FC236}">
                <a16:creationId xmlns:a16="http://schemas.microsoft.com/office/drawing/2014/main" id="{EBB4585E-31CE-4F2F-B60E-C008B9C94D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153400" cy="838200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Rychlostní vytrvalost</a:t>
            </a:r>
          </a:p>
        </p:txBody>
      </p:sp>
      <p:sp>
        <p:nvSpPr>
          <p:cNvPr id="238596" name="Rectangle 4">
            <a:extLst>
              <a:ext uri="{FF2B5EF4-FFF2-40B4-BE49-F238E27FC236}">
                <a16:creationId xmlns:a16="http://schemas.microsoft.com/office/drawing/2014/main" id="{9A8BD9E9-C6E1-45D1-90DC-25D8F1AFFA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429000"/>
            <a:ext cx="8153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90000"/>
              </a:lnSpc>
              <a:defRPr/>
            </a:pPr>
            <a:r>
              <a:rPr lang="cs-CZ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Rozdíly mezi rychlostí a rychlostní vytrvalostí</a:t>
            </a:r>
            <a:endParaRPr lang="cs-CZ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38597" name="Text Box 5">
            <a:extLst>
              <a:ext uri="{FF2B5EF4-FFF2-40B4-BE49-F238E27FC236}">
                <a16:creationId xmlns:a16="http://schemas.microsoft.com/office/drawing/2014/main" id="{380387F6-1A52-42B2-87C9-4EABD8E5D5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876800"/>
            <a:ext cx="8610600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>
                <a:solidFill>
                  <a:schemeClr val="tx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		</a:t>
            </a:r>
            <a:r>
              <a:rPr lang="cs-CZ" altLang="cs-CZ" sz="2800">
                <a:solidFill>
                  <a:schemeClr val="tx2"/>
                </a:solidFill>
                <a:latin typeface="Arial" panose="020B0604020202020204" pitchFamily="34" charset="0"/>
              </a:rPr>
              <a:t>	</a:t>
            </a:r>
            <a:r>
              <a:rPr lang="cs-CZ" altLang="cs-CZ" sz="2800" b="1">
                <a:solidFill>
                  <a:schemeClr val="hlin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rychlost</a:t>
            </a:r>
            <a:r>
              <a:rPr lang="cs-CZ" altLang="cs-CZ" sz="2800" b="1">
                <a:solidFill>
                  <a:schemeClr val="tx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rychl.</a:t>
            </a:r>
            <a:r>
              <a:rPr lang="cs-CZ" altLang="cs-CZ" sz="2800" b="1">
                <a:solidFill>
                  <a:schemeClr val="tx2"/>
                </a:solidFill>
                <a:latin typeface="Arial" panose="020B0604020202020204" pitchFamily="34" charset="0"/>
              </a:rPr>
              <a:t> v</a:t>
            </a:r>
            <a:r>
              <a:rPr lang="cs-CZ" altLang="cs-CZ" sz="2800" b="1">
                <a:solidFill>
                  <a:schemeClr val="tx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ytrvalost</a:t>
            </a:r>
            <a:r>
              <a:rPr lang="cs-CZ" altLang="cs-CZ" sz="2800" b="1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altLang="cs-CZ" sz="2800" b="1">
                <a:latin typeface="Arial" panose="020B0604020202020204" pitchFamily="34" charset="0"/>
                <a:cs typeface="Times New Roman" panose="02020603050405020304" pitchFamily="18" charset="0"/>
              </a:rPr>
              <a:t>počet opakování</a:t>
            </a:r>
            <a:r>
              <a:rPr lang="cs-CZ" altLang="cs-CZ" sz="2800" b="1">
                <a:solidFill>
                  <a:schemeClr val="tx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lang="cs-CZ" altLang="cs-CZ" sz="2800" b="1">
                <a:solidFill>
                  <a:schemeClr val="hlin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2 - 6 x</a:t>
            </a:r>
            <a:r>
              <a:rPr lang="cs-CZ" altLang="cs-CZ" sz="2800" b="1">
                <a:solidFill>
                  <a:schemeClr val="tx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lang="cs-CZ" altLang="cs-CZ" sz="2800" b="1">
                <a:solidFill>
                  <a:schemeClr val="tx2"/>
                </a:solidFill>
                <a:latin typeface="Arial" panose="020B0604020202020204" pitchFamily="34" charset="0"/>
              </a:rPr>
              <a:t>	</a:t>
            </a:r>
            <a:r>
              <a:rPr lang="cs-CZ" altLang="cs-CZ" sz="2800" b="1">
                <a:solidFill>
                  <a:schemeClr val="tx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10 - 15 x</a:t>
            </a:r>
          </a:p>
          <a:p>
            <a:pPr algn="just">
              <a:lnSpc>
                <a:spcPct val="3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>
                <a:latin typeface="Arial" panose="020B0604020202020204" pitchFamily="34" charset="0"/>
                <a:cs typeface="Times New Roman" panose="02020603050405020304" pitchFamily="18" charset="0"/>
              </a:rPr>
              <a:t>délka odpočinku</a:t>
            </a:r>
            <a:r>
              <a:rPr lang="cs-CZ" altLang="cs-CZ" sz="2800" b="1">
                <a:solidFill>
                  <a:schemeClr val="tx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lang="cs-CZ" altLang="cs-CZ" sz="2800" b="1">
                <a:solidFill>
                  <a:schemeClr val="hlin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2 -4  min.</a:t>
            </a:r>
            <a:r>
              <a:rPr lang="cs-CZ" altLang="cs-CZ" sz="2800" b="1">
                <a:solidFill>
                  <a:schemeClr val="tx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lang="cs-CZ" altLang="cs-CZ" sz="2800" b="1">
                <a:solidFill>
                  <a:schemeClr val="tx2"/>
                </a:solidFill>
                <a:latin typeface="Arial" panose="020B0604020202020204" pitchFamily="34" charset="0"/>
              </a:rPr>
              <a:t>	</a:t>
            </a:r>
            <a:r>
              <a:rPr lang="cs-CZ" altLang="cs-CZ" sz="2800" b="1">
                <a:solidFill>
                  <a:schemeClr val="tx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1: 4 - 5</a:t>
            </a:r>
            <a:r>
              <a:rPr lang="cs-CZ" altLang="cs-CZ" sz="2800">
                <a:solidFill>
                  <a:schemeClr val="tx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cs-CZ" altLang="cs-CZ" sz="28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8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8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8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8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6" grpId="0"/>
      <p:bldP spid="238597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>
            <a:extLst>
              <a:ext uri="{FF2B5EF4-FFF2-40B4-BE49-F238E27FC236}">
                <a16:creationId xmlns:a16="http://schemas.microsoft.com/office/drawing/2014/main" id="{29907B90-1E8D-4017-8572-9A2B736A47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Manipulace se zatížením</a:t>
            </a:r>
          </a:p>
        </p:txBody>
      </p:sp>
      <p:graphicFrame>
        <p:nvGraphicFramePr>
          <p:cNvPr id="239619" name="Group 3">
            <a:extLst>
              <a:ext uri="{FF2B5EF4-FFF2-40B4-BE49-F238E27FC236}">
                <a16:creationId xmlns:a16="http://schemas.microsoft.com/office/drawing/2014/main" id="{E608619A-60E0-42BE-B00D-3CF2CA787F8D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395288" y="1981200"/>
          <a:ext cx="8424862" cy="655638"/>
        </p:xfrm>
        <a:graphic>
          <a:graphicData uri="http://schemas.openxmlformats.org/drawingml/2006/table">
            <a:tbl>
              <a:tblPr/>
              <a:tblGrid>
                <a:gridCol w="23320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845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8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Délka zatížení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Délka odpočinku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Zaměření metody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39629" name="Group 13">
            <a:extLst>
              <a:ext uri="{FF2B5EF4-FFF2-40B4-BE49-F238E27FC236}">
                <a16:creationId xmlns:a16="http://schemas.microsoft.com/office/drawing/2014/main" id="{E322FC09-D07C-47D6-BAA3-0E6FDF7E869A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395288" y="2636838"/>
          <a:ext cx="8424862" cy="863600"/>
        </p:xfrm>
        <a:graphic>
          <a:graphicData uri="http://schemas.openxmlformats.org/drawingml/2006/table">
            <a:tbl>
              <a:tblPr/>
              <a:tblGrid>
                <a:gridCol w="2305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5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4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63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 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: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9639" name="Text Box 23">
            <a:extLst>
              <a:ext uri="{FF2B5EF4-FFF2-40B4-BE49-F238E27FC236}">
                <a16:creationId xmlns:a16="http://schemas.microsoft.com/office/drawing/2014/main" id="{13D113D6-6A32-40DB-B2A3-4292E06002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2565400"/>
            <a:ext cx="2808288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Dlouhodobá vytrvalost</a:t>
            </a:r>
          </a:p>
        </p:txBody>
      </p:sp>
      <p:graphicFrame>
        <p:nvGraphicFramePr>
          <p:cNvPr id="239640" name="Group 24">
            <a:extLst>
              <a:ext uri="{FF2B5EF4-FFF2-40B4-BE49-F238E27FC236}">
                <a16:creationId xmlns:a16="http://schemas.microsoft.com/office/drawing/2014/main" id="{6211D492-0824-4F8A-B0FC-5A4276EF0A7B}"/>
              </a:ext>
            </a:extLst>
          </p:cNvPr>
          <p:cNvGraphicFramePr>
            <a:graphicFrameLocks noGrp="1"/>
          </p:cNvGraphicFramePr>
          <p:nvPr/>
        </p:nvGraphicFramePr>
        <p:xfrm>
          <a:off x="395288" y="3500438"/>
          <a:ext cx="8424862" cy="863600"/>
        </p:xfrm>
        <a:graphic>
          <a:graphicData uri="http://schemas.openxmlformats.org/drawingml/2006/table">
            <a:tbl>
              <a:tblPr/>
              <a:tblGrid>
                <a:gridCol w="2305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5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4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63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 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: 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9650" name="Text Box 34">
            <a:extLst>
              <a:ext uri="{FF2B5EF4-FFF2-40B4-BE49-F238E27FC236}">
                <a16:creationId xmlns:a16="http://schemas.microsoft.com/office/drawing/2014/main" id="{803F6B81-3704-43BC-96E8-A7CDCA34CF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429000"/>
            <a:ext cx="2808288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Krátkodobá vytrvalost</a:t>
            </a:r>
          </a:p>
        </p:txBody>
      </p:sp>
      <p:graphicFrame>
        <p:nvGraphicFramePr>
          <p:cNvPr id="239651" name="Group 35">
            <a:extLst>
              <a:ext uri="{FF2B5EF4-FFF2-40B4-BE49-F238E27FC236}">
                <a16:creationId xmlns:a16="http://schemas.microsoft.com/office/drawing/2014/main" id="{961E2AEB-28F4-43F9-A5BF-D1B467EBE25A}"/>
              </a:ext>
            </a:extLst>
          </p:cNvPr>
          <p:cNvGraphicFramePr>
            <a:graphicFrameLocks noGrp="1"/>
          </p:cNvGraphicFramePr>
          <p:nvPr/>
        </p:nvGraphicFramePr>
        <p:xfrm>
          <a:off x="395288" y="4365625"/>
          <a:ext cx="8424862" cy="863600"/>
        </p:xfrm>
        <a:graphic>
          <a:graphicData uri="http://schemas.openxmlformats.org/drawingml/2006/table">
            <a:tbl>
              <a:tblPr/>
              <a:tblGrid>
                <a:gridCol w="2305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5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4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63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 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: 4 (5)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9661" name="Text Box 45">
            <a:extLst>
              <a:ext uri="{FF2B5EF4-FFF2-40B4-BE49-F238E27FC236}">
                <a16:creationId xmlns:a16="http://schemas.microsoft.com/office/drawing/2014/main" id="{2713DB10-7C41-416B-812B-74B96E2903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4292600"/>
            <a:ext cx="2808288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Rychlostní vytrvalost</a:t>
            </a:r>
          </a:p>
        </p:txBody>
      </p:sp>
      <p:graphicFrame>
        <p:nvGraphicFramePr>
          <p:cNvPr id="239662" name="Group 46">
            <a:extLst>
              <a:ext uri="{FF2B5EF4-FFF2-40B4-BE49-F238E27FC236}">
                <a16:creationId xmlns:a16="http://schemas.microsoft.com/office/drawing/2014/main" id="{E1B6DBE0-528F-4E2B-9A19-8E3B7B9144BF}"/>
              </a:ext>
            </a:extLst>
          </p:cNvPr>
          <p:cNvGraphicFramePr>
            <a:graphicFrameLocks noGrp="1"/>
          </p:cNvGraphicFramePr>
          <p:nvPr/>
        </p:nvGraphicFramePr>
        <p:xfrm>
          <a:off x="395288" y="5229225"/>
          <a:ext cx="8424862" cy="863600"/>
        </p:xfrm>
        <a:graphic>
          <a:graphicData uri="http://schemas.openxmlformats.org/drawingml/2006/table">
            <a:tbl>
              <a:tblPr/>
              <a:tblGrid>
                <a:gridCol w="2305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5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4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63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 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: 6 (10)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9672" name="Text Box 56">
            <a:extLst>
              <a:ext uri="{FF2B5EF4-FFF2-40B4-BE49-F238E27FC236}">
                <a16:creationId xmlns:a16="http://schemas.microsoft.com/office/drawing/2014/main" id="{206EAAEF-B35D-42A8-8FFC-E3A36A0CD9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5357813"/>
            <a:ext cx="28082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Rychlost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96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96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39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96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96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39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39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39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39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39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39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396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396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50" grpId="0"/>
      <p:bldP spid="239661" grpId="0"/>
      <p:bldP spid="23967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AE1FF945-0194-469C-89D3-665DA28789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>
                <a:effectLst/>
              </a:rPr>
              <a:t>VO2max - běhátko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9E9E48A2-8668-4260-9D09-852DD049B3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3538538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>
                <a:effectLst/>
              </a:rPr>
              <a:t>Time Slope </a:t>
            </a:r>
          </a:p>
          <a:p>
            <a:pPr>
              <a:lnSpc>
                <a:spcPct val="90000"/>
              </a:lnSpc>
            </a:pPr>
            <a:r>
              <a:rPr lang="cs-CZ" altLang="cs-CZ">
                <a:effectLst/>
              </a:rPr>
              <a:t>0		0°	</a:t>
            </a:r>
          </a:p>
          <a:p>
            <a:pPr>
              <a:lnSpc>
                <a:spcPct val="90000"/>
              </a:lnSpc>
            </a:pPr>
            <a:r>
              <a:rPr lang="cs-CZ" altLang="cs-CZ">
                <a:effectLst/>
              </a:rPr>
              <a:t>1		2°	</a:t>
            </a:r>
          </a:p>
          <a:p>
            <a:pPr>
              <a:lnSpc>
                <a:spcPct val="90000"/>
              </a:lnSpc>
            </a:pPr>
            <a:r>
              <a:rPr lang="cs-CZ" altLang="cs-CZ">
                <a:effectLst/>
              </a:rPr>
              <a:t>2		4°	</a:t>
            </a:r>
          </a:p>
          <a:p>
            <a:pPr>
              <a:lnSpc>
                <a:spcPct val="90000"/>
              </a:lnSpc>
            </a:pPr>
            <a:r>
              <a:rPr lang="cs-CZ" altLang="cs-CZ">
                <a:effectLst/>
              </a:rPr>
              <a:t>3		6°	</a:t>
            </a:r>
          </a:p>
          <a:p>
            <a:pPr>
              <a:lnSpc>
                <a:spcPct val="90000"/>
              </a:lnSpc>
            </a:pPr>
            <a:r>
              <a:rPr lang="cs-CZ" altLang="cs-CZ">
                <a:effectLst/>
              </a:rPr>
              <a:t>4		8°	</a:t>
            </a:r>
          </a:p>
          <a:p>
            <a:pPr>
              <a:lnSpc>
                <a:spcPct val="90000"/>
              </a:lnSpc>
            </a:pPr>
            <a:r>
              <a:rPr lang="cs-CZ" altLang="cs-CZ">
                <a:effectLst/>
              </a:rPr>
              <a:t>5		10°	</a:t>
            </a:r>
          </a:p>
          <a:p>
            <a:pPr>
              <a:lnSpc>
                <a:spcPct val="90000"/>
              </a:lnSpc>
            </a:pPr>
            <a:r>
              <a:rPr lang="cs-CZ" altLang="cs-CZ">
                <a:effectLst/>
              </a:rPr>
              <a:t>6		11°	</a:t>
            </a:r>
          </a:p>
          <a:p>
            <a:pPr>
              <a:lnSpc>
                <a:spcPct val="90000"/>
              </a:lnSpc>
            </a:pPr>
            <a:r>
              <a:rPr lang="cs-CZ" altLang="cs-CZ">
                <a:effectLst/>
              </a:rPr>
              <a:t>7		12°</a:t>
            </a:r>
          </a:p>
        </p:txBody>
      </p:sp>
      <p:sp>
        <p:nvSpPr>
          <p:cNvPr id="30724" name="Rectangle 5">
            <a:extLst>
              <a:ext uri="{FF2B5EF4-FFF2-40B4-BE49-F238E27FC236}">
                <a16:creationId xmlns:a16="http://schemas.microsoft.com/office/drawing/2014/main" id="{B25C717B-E08D-4758-A79A-2A2E5A43F9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4663" y="1628775"/>
            <a:ext cx="3538537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cs-CZ" altLang="cs-CZ"/>
              <a:t>Time(mins) Slope</a:t>
            </a:r>
          </a:p>
          <a:p>
            <a:pPr>
              <a:lnSpc>
                <a:spcPct val="90000"/>
              </a:lnSpc>
            </a:pPr>
            <a:r>
              <a:rPr lang="cs-CZ" altLang="cs-CZ"/>
              <a:t>8		13°	</a:t>
            </a:r>
          </a:p>
          <a:p>
            <a:pPr>
              <a:lnSpc>
                <a:spcPct val="90000"/>
              </a:lnSpc>
            </a:pPr>
            <a:r>
              <a:rPr lang="cs-CZ" altLang="cs-CZ"/>
              <a:t>9		14°	</a:t>
            </a:r>
          </a:p>
          <a:p>
            <a:pPr>
              <a:lnSpc>
                <a:spcPct val="90000"/>
              </a:lnSpc>
            </a:pPr>
            <a:r>
              <a:rPr lang="cs-CZ" altLang="cs-CZ"/>
              <a:t>10		15°	</a:t>
            </a:r>
          </a:p>
          <a:p>
            <a:pPr>
              <a:lnSpc>
                <a:spcPct val="90000"/>
              </a:lnSpc>
            </a:pPr>
            <a:r>
              <a:rPr lang="cs-CZ" altLang="cs-CZ"/>
              <a:t>11		16°	</a:t>
            </a:r>
          </a:p>
          <a:p>
            <a:pPr>
              <a:lnSpc>
                <a:spcPct val="90000"/>
              </a:lnSpc>
            </a:pPr>
            <a:r>
              <a:rPr lang="cs-CZ" altLang="cs-CZ"/>
              <a:t>12		17°	</a:t>
            </a:r>
          </a:p>
          <a:p>
            <a:pPr>
              <a:lnSpc>
                <a:spcPct val="90000"/>
              </a:lnSpc>
            </a:pPr>
            <a:r>
              <a:rPr lang="cs-CZ" altLang="cs-CZ"/>
              <a:t>13		18°</a:t>
            </a:r>
          </a:p>
          <a:p>
            <a:pPr>
              <a:lnSpc>
                <a:spcPct val="90000"/>
              </a:lnSpc>
            </a:pPr>
            <a:r>
              <a:rPr lang="cs-CZ" altLang="cs-CZ"/>
              <a:t>14		19° </a:t>
            </a:r>
          </a:p>
          <a:p>
            <a:pPr>
              <a:lnSpc>
                <a:spcPct val="90000"/>
              </a:lnSpc>
            </a:pPr>
            <a:r>
              <a:rPr lang="cs-CZ" altLang="cs-CZ"/>
              <a:t>15		 20°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0E40296E-8F48-4A26-8E0C-D5A7E89481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>
                <a:effectLst/>
              </a:rPr>
              <a:t>Výpočet VO2max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219A3B0A-F278-4BC4-8268-9935EE9530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b="1">
                <a:effectLst/>
              </a:rPr>
              <a:t>11 km/hour</a:t>
            </a:r>
            <a:r>
              <a:rPr lang="cs-CZ" altLang="cs-CZ">
                <a:effectLst/>
              </a:rPr>
              <a:t> 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>
                <a:effectLst/>
              </a:rPr>
              <a:t>VO2 max = 42 + (Time × 2)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b="1">
                <a:effectLst/>
              </a:rPr>
              <a:t>Example</a:t>
            </a:r>
          </a:p>
          <a:p>
            <a:r>
              <a:rPr lang="cs-CZ" altLang="cs-CZ">
                <a:effectLst/>
              </a:rPr>
              <a:t>The athlete stopped the test after 13 minutes 15 seconds of running (13.25 minutes).</a:t>
            </a:r>
          </a:p>
          <a:p>
            <a:r>
              <a:rPr lang="cs-CZ" altLang="cs-CZ">
                <a:effectLst/>
              </a:rPr>
              <a:t>VO2 max = 42 + (13.25 × 2)</a:t>
            </a:r>
          </a:p>
          <a:p>
            <a:r>
              <a:rPr lang="cs-CZ" altLang="cs-CZ">
                <a:effectLst/>
              </a:rPr>
              <a:t>Vo2 max = 68.5 mls/kg/min</a:t>
            </a:r>
          </a:p>
          <a:p>
            <a:endParaRPr lang="cs-CZ" altLang="cs-CZ"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>
            <a:extLst>
              <a:ext uri="{FF2B5EF4-FFF2-40B4-BE49-F238E27FC236}">
                <a16:creationId xmlns:a16="http://schemas.microsoft.com/office/drawing/2014/main" id="{ABA328AC-19FA-45C5-AE63-D7BB9F2DAE9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214313"/>
            <a:ext cx="8137525" cy="914400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cs-CZ" dirty="0"/>
              <a:t>Fyzická příprava vojsk VIII</a:t>
            </a:r>
            <a:endParaRPr lang="cs-CZ" dirty="0">
              <a:latin typeface="Arial Black" pitchFamily="34" charset="0"/>
            </a:endParaRPr>
          </a:p>
        </p:txBody>
      </p:sp>
      <p:sp>
        <p:nvSpPr>
          <p:cNvPr id="14339" name="TextBox 1">
            <a:extLst>
              <a:ext uri="{FF2B5EF4-FFF2-40B4-BE49-F238E27FC236}">
                <a16:creationId xmlns:a16="http://schemas.microsoft.com/office/drawing/2014/main" id="{AE0034E7-2BF8-4EBF-BD5F-89DD039EFA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373188"/>
            <a:ext cx="8785225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>
                <a:solidFill>
                  <a:srgbClr val="FFC000"/>
                </a:solidFill>
                <a:latin typeface="Arial" panose="020B0604020202020204" pitchFamily="34" charset="0"/>
              </a:rPr>
              <a:t>Cíle: </a:t>
            </a:r>
            <a:r>
              <a:rPr lang="cs-CZ" altLang="cs-CZ" sz="2400">
                <a:latin typeface="Arial" panose="020B0604020202020204" pitchFamily="34" charset="0"/>
              </a:rPr>
              <a:t>rozdělení vytrvalosti, aerobní zóna, stanovení optimální tréninkové zátěže při tréninku vytrvalosti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>
                <a:solidFill>
                  <a:srgbClr val="FFC000"/>
                </a:solidFill>
                <a:latin typeface="Arial" panose="020B0604020202020204" pitchFamily="34" charset="0"/>
              </a:rPr>
              <a:t>Průběh: </a:t>
            </a:r>
            <a:r>
              <a:rPr lang="cs-CZ" altLang="cs-CZ" sz="2400">
                <a:latin typeface="Arial" panose="020B0604020202020204" pitchFamily="34" charset="0"/>
              </a:rPr>
              <a:t>rozdělení vytrvalosti, tepová frekvence a jednotlivé zóny, stanovené VO2 max, výpočet optimální tréninkové zátěže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>
                <a:solidFill>
                  <a:srgbClr val="FFC000"/>
                </a:solidFill>
                <a:latin typeface="Arial" panose="020B0604020202020204" pitchFamily="34" charset="0"/>
              </a:rPr>
              <a:t>Přezkoušení: </a:t>
            </a:r>
            <a:r>
              <a:rPr lang="cs-CZ" altLang="cs-CZ" sz="2400">
                <a:latin typeface="Arial" panose="020B0604020202020204" pitchFamily="34" charset="0"/>
              </a:rPr>
              <a:t>otázky směřující k pochopení rozdělení vytrvalosti, tepové frekvence, stanovení optimální tréninkové zátěže ve vytrvalostním tréninku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>
            <a:extLst>
              <a:ext uri="{FF2B5EF4-FFF2-40B4-BE49-F238E27FC236}">
                <a16:creationId xmlns:a16="http://schemas.microsoft.com/office/drawing/2014/main" id="{5425B8CA-25F9-4ED7-A643-B06D696D9D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285750"/>
            <a:ext cx="7848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kern="0" dirty="0">
                <a:latin typeface="Arial Black" pitchFamily="34" charset="0"/>
              </a:rPr>
              <a:t>Otázky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9C8BFED-D133-470B-ADB8-D90C3E253F98}"/>
              </a:ext>
            </a:extLst>
          </p:cNvPr>
          <p:cNvSpPr txBox="1"/>
          <p:nvPr/>
        </p:nvSpPr>
        <p:spPr>
          <a:xfrm>
            <a:off x="179388" y="1773238"/>
            <a:ext cx="8785225" cy="2586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dirty="0">
                <a:latin typeface="Arial" charset="0"/>
              </a:rPr>
              <a:t> </a:t>
            </a:r>
          </a:p>
          <a:p>
            <a:pPr marL="742950" indent="-742950">
              <a:buFont typeface="Arial" panose="020B0604020202020204" pitchFamily="34" charset="0"/>
              <a:buChar char="•"/>
              <a:defRPr/>
            </a:pPr>
            <a:r>
              <a:rPr lang="cs-CZ" sz="3600" dirty="0">
                <a:latin typeface="Arial" charset="0"/>
              </a:rPr>
              <a:t>Tepová frekvence vzhledem k aerobnímu a anaerobnímu prahu</a:t>
            </a:r>
          </a:p>
          <a:p>
            <a:pPr marL="742950" indent="-742950">
              <a:buFont typeface="Arial" panose="020B0604020202020204" pitchFamily="34" charset="0"/>
              <a:buChar char="•"/>
              <a:defRPr/>
            </a:pPr>
            <a:r>
              <a:rPr lang="cs-CZ" sz="3600" dirty="0">
                <a:latin typeface="Arial" charset="0"/>
              </a:rPr>
              <a:t>Metody vytrvalostního tréninku</a:t>
            </a:r>
          </a:p>
          <a:p>
            <a:pPr marL="742950" indent="-742950">
              <a:buFont typeface="Arial" panose="020B0604020202020204" pitchFamily="34" charset="0"/>
              <a:buChar char="•"/>
              <a:defRPr/>
            </a:pPr>
            <a:r>
              <a:rPr lang="cs-CZ" sz="3600" dirty="0">
                <a:latin typeface="Arial" charset="0"/>
              </a:rPr>
              <a:t>Výpočet optimální tréninkové zátěže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F02602-133E-459F-BCF3-AA53A4254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Literatura</a:t>
            </a:r>
          </a:p>
        </p:txBody>
      </p:sp>
      <p:sp>
        <p:nvSpPr>
          <p:cNvPr id="33795" name="Obdélník 2">
            <a:extLst>
              <a:ext uri="{FF2B5EF4-FFF2-40B4-BE49-F238E27FC236}">
                <a16:creationId xmlns:a16="http://schemas.microsoft.com/office/drawing/2014/main" id="{99D6347D-44D5-4D07-B3C5-80612A3E55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075" y="1557338"/>
            <a:ext cx="8213725" cy="475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7000"/>
              </a:lnSpc>
              <a:spcBef>
                <a:spcPct val="0"/>
              </a:spcBef>
              <a:buClrTx/>
              <a:buSzTx/>
              <a:buFont typeface="Garamond" panose="02020404030301010803" pitchFamily="18" charset="0"/>
              <a:buAutoNum type="arabicPeriod"/>
            </a:pPr>
            <a:r>
              <a:rPr lang="cs-CZ" altLang="cs-CZ" sz="1800">
                <a:latin typeface="Times New Roman" panose="02020603050405020304" pitchFamily="18" charset="0"/>
                <a:cs typeface="Times New Roman" panose="02020603050405020304" pitchFamily="18" charset="0"/>
              </a:rPr>
              <a:t>VĚSTNÍK MO. (2011). Služební tělesná výchova v rezortu Ministerstva obrany (NVMO č.12/2011). Praha: MO.</a:t>
            </a:r>
          </a:p>
          <a:p>
            <a:pPr>
              <a:lnSpc>
                <a:spcPct val="107000"/>
              </a:lnSpc>
              <a:spcBef>
                <a:spcPct val="0"/>
              </a:spcBef>
              <a:buClrTx/>
              <a:buSzTx/>
              <a:buFont typeface="Garamond" panose="02020404030301010803" pitchFamily="18" charset="0"/>
              <a:buAutoNum type="arabicPeriod"/>
            </a:pPr>
            <a:r>
              <a:rPr lang="cs-CZ" altLang="cs-CZ" sz="1800" dirty="0">
                <a:latin typeface="Arial"/>
                <a:cs typeface="Times New Roman"/>
              </a:rPr>
              <a:t>FM 20-21. (1996) </a:t>
            </a:r>
            <a:r>
              <a:rPr lang="cs-CZ" altLang="cs-CZ" sz="1800" dirty="0" err="1">
                <a:latin typeface="Arial"/>
                <a:cs typeface="Times New Roman"/>
              </a:rPr>
              <a:t>Physical</a:t>
            </a:r>
            <a:r>
              <a:rPr lang="cs-CZ" altLang="cs-CZ" sz="1800" dirty="0">
                <a:latin typeface="Arial"/>
                <a:cs typeface="Times New Roman"/>
              </a:rPr>
              <a:t> Fitness </a:t>
            </a:r>
            <a:r>
              <a:rPr lang="cs-CZ" altLang="cs-CZ" sz="1800" dirty="0" err="1">
                <a:latin typeface="Arial"/>
                <a:cs typeface="Times New Roman"/>
              </a:rPr>
              <a:t>Training</a:t>
            </a:r>
            <a:r>
              <a:rPr lang="cs-CZ" altLang="cs-CZ" sz="1800" dirty="0">
                <a:latin typeface="Arial"/>
                <a:cs typeface="Times New Roman"/>
              </a:rPr>
              <a:t>. Washington: </a:t>
            </a:r>
            <a:r>
              <a:rPr lang="cs-CZ" altLang="cs-CZ" sz="1800">
                <a:latin typeface="Arial"/>
                <a:cs typeface="Times New Roman"/>
              </a:rPr>
              <a:t>Department</a:t>
            </a:r>
            <a:r>
              <a:rPr lang="cs-CZ" altLang="cs-CZ" sz="1800" dirty="0">
                <a:latin typeface="Arial"/>
                <a:cs typeface="Times New Roman"/>
              </a:rPr>
              <a:t> </a:t>
            </a:r>
            <a:r>
              <a:rPr lang="cs-CZ" altLang="cs-CZ" sz="1800" dirty="0" err="1">
                <a:latin typeface="Arial"/>
                <a:cs typeface="Times New Roman"/>
              </a:rPr>
              <a:t>of</a:t>
            </a:r>
            <a:r>
              <a:rPr lang="cs-CZ" altLang="cs-CZ" sz="1800" dirty="0">
                <a:latin typeface="Arial"/>
                <a:cs typeface="Times New Roman"/>
              </a:rPr>
              <a:t> </a:t>
            </a:r>
            <a:r>
              <a:rPr lang="cs-CZ" altLang="cs-CZ" sz="1800" dirty="0" err="1">
                <a:latin typeface="Arial"/>
                <a:cs typeface="Times New Roman"/>
              </a:rPr>
              <a:t>the</a:t>
            </a:r>
            <a:r>
              <a:rPr lang="cs-CZ" altLang="cs-CZ" sz="1800" dirty="0">
                <a:latin typeface="Arial"/>
                <a:cs typeface="Times New Roman"/>
              </a:rPr>
              <a:t> </a:t>
            </a:r>
            <a:r>
              <a:rPr lang="cs-CZ" altLang="cs-CZ" sz="1800" dirty="0" err="1">
                <a:latin typeface="Arial"/>
                <a:cs typeface="Times New Roman"/>
              </a:rPr>
              <a:t>Army</a:t>
            </a:r>
            <a:r>
              <a:rPr lang="cs-CZ" altLang="cs-CZ" sz="1800" dirty="0">
                <a:latin typeface="Arial"/>
                <a:cs typeface="Times New Roman"/>
              </a:rPr>
              <a:t>.</a:t>
            </a:r>
          </a:p>
          <a:p>
            <a:pPr>
              <a:lnSpc>
                <a:spcPct val="107000"/>
              </a:lnSpc>
              <a:spcBef>
                <a:spcPct val="0"/>
              </a:spcBef>
              <a:buClrTx/>
              <a:buSzTx/>
              <a:buFont typeface="Garamond" panose="02020404030301010803" pitchFamily="18" charset="0"/>
              <a:buAutoNum type="arabicPeriod"/>
            </a:pPr>
            <a:r>
              <a:rPr lang="cs-CZ" altLang="cs-CZ" sz="1800" err="1">
                <a:latin typeface="Arial"/>
                <a:cs typeface="Times New Roman"/>
              </a:rPr>
              <a:t>Army</a:t>
            </a:r>
            <a:r>
              <a:rPr lang="cs-CZ" altLang="cs-CZ" sz="1800" dirty="0">
                <a:latin typeface="Arial"/>
                <a:cs typeface="Times New Roman"/>
              </a:rPr>
              <a:t> Fitness </a:t>
            </a:r>
            <a:r>
              <a:rPr lang="cs-CZ" altLang="cs-CZ" sz="1800" err="1">
                <a:latin typeface="Arial"/>
                <a:cs typeface="Times New Roman"/>
              </a:rPr>
              <a:t>Manual</a:t>
            </a:r>
            <a:r>
              <a:rPr lang="cs-CZ" altLang="cs-CZ" sz="1800" dirty="0">
                <a:latin typeface="Arial"/>
                <a:cs typeface="Times New Roman"/>
              </a:rPr>
              <a:t>. (2005). Toronto. </a:t>
            </a:r>
            <a:r>
              <a:rPr lang="cs-CZ" altLang="cs-CZ" sz="1800" err="1">
                <a:latin typeface="Arial"/>
                <a:cs typeface="Times New Roman"/>
              </a:rPr>
              <a:t>Canadian</a:t>
            </a:r>
            <a:r>
              <a:rPr lang="cs-CZ" altLang="cs-CZ" sz="1800" dirty="0">
                <a:latin typeface="Arial"/>
                <a:cs typeface="Times New Roman"/>
              </a:rPr>
              <a:t> </a:t>
            </a:r>
            <a:r>
              <a:rPr lang="cs-CZ" altLang="cs-CZ" sz="1800">
                <a:latin typeface="Arial"/>
                <a:cs typeface="Times New Roman"/>
              </a:rPr>
              <a:t>Forces </a:t>
            </a:r>
            <a:r>
              <a:rPr lang="cs-CZ" altLang="cs-CZ" sz="1800" err="1">
                <a:latin typeface="Arial"/>
                <a:cs typeface="Times New Roman"/>
              </a:rPr>
              <a:t>Personnel</a:t>
            </a:r>
            <a:r>
              <a:rPr lang="cs-CZ" altLang="cs-CZ" sz="1800">
                <a:latin typeface="Arial"/>
                <a:cs typeface="Times New Roman"/>
              </a:rPr>
              <a:t> Support </a:t>
            </a:r>
            <a:r>
              <a:rPr lang="cs-CZ" altLang="cs-CZ" sz="1800" err="1">
                <a:latin typeface="Arial"/>
                <a:cs typeface="Times New Roman"/>
              </a:rPr>
              <a:t>Agency</a:t>
            </a:r>
            <a:r>
              <a:rPr lang="cs-CZ" altLang="cs-CZ" sz="1800" dirty="0">
                <a:latin typeface="Arial"/>
                <a:cs typeface="Times New Roman"/>
              </a:rPr>
              <a:t>.</a:t>
            </a:r>
          </a:p>
          <a:p>
            <a:pPr>
              <a:lnSpc>
                <a:spcPct val="107000"/>
              </a:lnSpc>
              <a:spcBef>
                <a:spcPct val="0"/>
              </a:spcBef>
              <a:buClrTx/>
              <a:buSzTx/>
              <a:buFont typeface="Garamond" panose="02020404030301010803" pitchFamily="18" charset="0"/>
              <a:buAutoNum type="arabicPeriod"/>
            </a:pPr>
            <a:r>
              <a:rPr lang="cs-CZ" altLang="cs-CZ" sz="1800" dirty="0" err="1">
                <a:latin typeface="Arial"/>
                <a:cs typeface="Times New Roman"/>
              </a:rPr>
              <a:t>Army</a:t>
            </a:r>
            <a:r>
              <a:rPr lang="cs-CZ" altLang="cs-CZ" sz="1800" dirty="0">
                <a:latin typeface="Arial"/>
                <a:cs typeface="Times New Roman"/>
              </a:rPr>
              <a:t> </a:t>
            </a:r>
            <a:r>
              <a:rPr lang="cs-CZ" altLang="cs-CZ" sz="1800" dirty="0" err="1">
                <a:latin typeface="Arial"/>
                <a:cs typeface="Times New Roman"/>
              </a:rPr>
              <a:t>Physical</a:t>
            </a:r>
            <a:r>
              <a:rPr lang="cs-CZ" altLang="cs-CZ" sz="1800" dirty="0">
                <a:latin typeface="Arial"/>
                <a:cs typeface="Times New Roman"/>
              </a:rPr>
              <a:t> </a:t>
            </a:r>
            <a:r>
              <a:rPr lang="cs-CZ" altLang="cs-CZ" sz="1800" dirty="0" err="1">
                <a:latin typeface="Arial"/>
                <a:cs typeface="Times New Roman"/>
              </a:rPr>
              <a:t>Readiness</a:t>
            </a:r>
            <a:r>
              <a:rPr lang="cs-CZ" altLang="cs-CZ" sz="1800" dirty="0">
                <a:latin typeface="Arial"/>
                <a:cs typeface="Times New Roman"/>
              </a:rPr>
              <a:t> </a:t>
            </a:r>
            <a:r>
              <a:rPr lang="cs-CZ" altLang="cs-CZ" sz="1800" dirty="0" err="1">
                <a:latin typeface="Arial"/>
                <a:cs typeface="Times New Roman"/>
              </a:rPr>
              <a:t>Training</a:t>
            </a:r>
            <a:r>
              <a:rPr lang="cs-CZ" altLang="cs-CZ" sz="1800" dirty="0">
                <a:latin typeface="Arial"/>
                <a:cs typeface="Times New Roman"/>
              </a:rPr>
              <a:t>. (2010). Washington: </a:t>
            </a:r>
            <a:r>
              <a:rPr lang="cs-CZ" altLang="cs-CZ" sz="1800">
                <a:latin typeface="Arial"/>
                <a:cs typeface="Times New Roman"/>
              </a:rPr>
              <a:t>Department</a:t>
            </a:r>
            <a:r>
              <a:rPr lang="cs-CZ" altLang="cs-CZ" sz="1800" dirty="0">
                <a:latin typeface="Arial"/>
                <a:cs typeface="Times New Roman"/>
              </a:rPr>
              <a:t> </a:t>
            </a:r>
            <a:r>
              <a:rPr lang="cs-CZ" altLang="cs-CZ" sz="1800" dirty="0" err="1">
                <a:latin typeface="Arial"/>
                <a:cs typeface="Times New Roman"/>
              </a:rPr>
              <a:t>of</a:t>
            </a:r>
            <a:r>
              <a:rPr lang="cs-CZ" altLang="cs-CZ" sz="1800" dirty="0">
                <a:latin typeface="Arial"/>
                <a:cs typeface="Times New Roman"/>
              </a:rPr>
              <a:t> </a:t>
            </a:r>
            <a:r>
              <a:rPr lang="cs-CZ" altLang="cs-CZ" sz="1800" dirty="0" err="1">
                <a:latin typeface="Arial"/>
                <a:cs typeface="Times New Roman"/>
              </a:rPr>
              <a:t>the</a:t>
            </a:r>
            <a:r>
              <a:rPr lang="cs-CZ" altLang="cs-CZ" sz="1800" dirty="0">
                <a:latin typeface="Arial"/>
                <a:cs typeface="Times New Roman"/>
              </a:rPr>
              <a:t> </a:t>
            </a:r>
            <a:r>
              <a:rPr lang="cs-CZ" altLang="cs-CZ" sz="1800" dirty="0" err="1">
                <a:latin typeface="Arial"/>
                <a:cs typeface="Times New Roman"/>
              </a:rPr>
              <a:t>Army</a:t>
            </a:r>
            <a:r>
              <a:rPr lang="cs-CZ" altLang="cs-CZ" sz="1800" dirty="0">
                <a:latin typeface="Arial"/>
                <a:cs typeface="Times New Roman"/>
              </a:rPr>
              <a:t>.</a:t>
            </a:r>
          </a:p>
          <a:p>
            <a:pPr>
              <a:spcBef>
                <a:spcPct val="0"/>
              </a:spcBef>
              <a:buClrTx/>
              <a:buSzTx/>
              <a:buFont typeface="Garamond" panose="02020404030301010803" pitchFamily="18" charset="0"/>
              <a:buAutoNum type="arabicPeriod"/>
            </a:pPr>
            <a:r>
              <a:rPr lang="cs-CZ" altLang="cs-CZ" sz="1800">
                <a:latin typeface="Arial" panose="020B0604020202020204" pitchFamily="34" charset="0"/>
              </a:rPr>
              <a:t>Dovalil, J. (2002). </a:t>
            </a:r>
            <a:r>
              <a:rPr lang="cs-CZ" altLang="cs-CZ" sz="1800" i="1">
                <a:latin typeface="Arial" panose="020B0604020202020204" pitchFamily="34" charset="0"/>
              </a:rPr>
              <a:t>Výkon a trénink ve sportu</a:t>
            </a:r>
            <a:r>
              <a:rPr lang="cs-CZ" altLang="cs-CZ" sz="1800">
                <a:latin typeface="Arial" panose="020B0604020202020204" pitchFamily="34" charset="0"/>
              </a:rPr>
              <a:t>.</a:t>
            </a:r>
            <a:r>
              <a:rPr lang="cs-CZ" altLang="cs-CZ" sz="1800" i="1">
                <a:latin typeface="Arial" panose="020B0604020202020204" pitchFamily="34" charset="0"/>
              </a:rPr>
              <a:t> </a:t>
            </a:r>
            <a:r>
              <a:rPr lang="cs-CZ" altLang="cs-CZ" sz="1800">
                <a:latin typeface="Arial" panose="020B0604020202020204" pitchFamily="34" charset="0"/>
              </a:rPr>
              <a:t>(1. vyd.). Praha: Olympia. </a:t>
            </a:r>
          </a:p>
          <a:p>
            <a:pPr>
              <a:spcBef>
                <a:spcPct val="0"/>
              </a:spcBef>
              <a:buClrTx/>
              <a:buSzTx/>
              <a:buFont typeface="Garamond" panose="02020404030301010803" pitchFamily="18" charset="0"/>
              <a:buAutoNum type="arabicPeriod"/>
            </a:pPr>
            <a:r>
              <a:rPr lang="cs-CZ" altLang="cs-CZ" sz="1800">
                <a:latin typeface="Arial" panose="020B0604020202020204" pitchFamily="34" charset="0"/>
              </a:rPr>
              <a:t>Dovalil, J. (2005). </a:t>
            </a:r>
            <a:r>
              <a:rPr lang="cs-CZ" altLang="cs-CZ" sz="1800" i="1">
                <a:latin typeface="Arial" panose="020B0604020202020204" pitchFamily="34" charset="0"/>
              </a:rPr>
              <a:t>Výkon a trénink ve sportu</a:t>
            </a:r>
            <a:r>
              <a:rPr lang="cs-CZ" altLang="cs-CZ" sz="1800">
                <a:latin typeface="Arial" panose="020B0604020202020204" pitchFamily="34" charset="0"/>
              </a:rPr>
              <a:t>.</a:t>
            </a:r>
            <a:r>
              <a:rPr lang="cs-CZ" altLang="cs-CZ" sz="1800" i="1">
                <a:latin typeface="Arial" panose="020B0604020202020204" pitchFamily="34" charset="0"/>
              </a:rPr>
              <a:t> </a:t>
            </a:r>
            <a:r>
              <a:rPr lang="cs-CZ" altLang="cs-CZ" sz="1800">
                <a:latin typeface="Arial" panose="020B0604020202020204" pitchFamily="34" charset="0"/>
              </a:rPr>
              <a:t>(2. vyd.). Praha: Olympia.</a:t>
            </a:r>
          </a:p>
          <a:p>
            <a:pPr>
              <a:spcBef>
                <a:spcPct val="0"/>
              </a:spcBef>
              <a:buClrTx/>
              <a:buSzTx/>
              <a:buFont typeface="Garamond" panose="02020404030301010803" pitchFamily="18" charset="0"/>
              <a:buAutoNum type="arabicPeriod"/>
            </a:pPr>
            <a:r>
              <a:rPr lang="cs-CZ" altLang="cs-CZ" sz="1800">
                <a:latin typeface="Arial" panose="020B0604020202020204" pitchFamily="34" charset="0"/>
              </a:rPr>
              <a:t>Panuška, P. (2014). Trénink vytrvalostních schopností. Praha: Mladá Fronta, Europrint a.s.</a:t>
            </a:r>
          </a:p>
          <a:p>
            <a:pPr>
              <a:lnSpc>
                <a:spcPct val="107000"/>
              </a:lnSpc>
              <a:spcBef>
                <a:spcPct val="0"/>
              </a:spcBef>
              <a:buClrTx/>
              <a:buSzTx/>
              <a:buFont typeface="Garamond" panose="02020404030301010803" pitchFamily="18" charset="0"/>
              <a:buAutoNum type="arabicPeriod"/>
            </a:pPr>
            <a:endParaRPr lang="cs-CZ" altLang="cs-CZ" sz="18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ct val="0"/>
              </a:spcBef>
              <a:buClrTx/>
              <a:buSzTx/>
              <a:buFont typeface="Garamond" panose="02020404030301010803" pitchFamily="18" charset="0"/>
              <a:buAutoNum type="arabicPeriod"/>
            </a:pPr>
            <a:endParaRPr lang="cs-CZ" altLang="cs-CZ" sz="18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ct val="0"/>
              </a:spcBef>
              <a:buClrTx/>
              <a:buSzTx/>
              <a:buFont typeface="Garamond" panose="02020404030301010803" pitchFamily="18" charset="0"/>
              <a:buAutoNum type="arabicPeriod"/>
            </a:pPr>
            <a:endParaRPr lang="cs-CZ" altLang="cs-CZ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ct val="0"/>
              </a:spcBef>
              <a:buClrTx/>
              <a:buSzTx/>
              <a:buFont typeface="Garamond" panose="02020404030301010803" pitchFamily="18" charset="0"/>
              <a:buAutoNum type="arabicPeriod"/>
            </a:pPr>
            <a:endParaRPr lang="cs-CZ" altLang="cs-CZ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>
            <a:extLst>
              <a:ext uri="{FF2B5EF4-FFF2-40B4-BE49-F238E27FC236}">
                <a16:creationId xmlns:a16="http://schemas.microsoft.com/office/drawing/2014/main" id="{C981D85A-3795-407F-8D58-6BB1D38180F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Komponenty fyzické přípravy</a:t>
            </a:r>
          </a:p>
        </p:txBody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38460E79-3CF9-40ED-97E3-4D739CBC3D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cs-CZ" b="1"/>
              <a:t>ENDURANCE</a:t>
            </a:r>
            <a:endParaRPr lang="cs-CZ"/>
          </a:p>
          <a:p>
            <a:pPr eaLnBrk="1" hangingPunct="1">
              <a:defRPr/>
            </a:pPr>
            <a:r>
              <a:rPr lang="cs-CZ"/>
              <a:t>This is the ability to sustain activity. The component of endurance, like strength, also runs a continuum between the ability to sustain high-intensity activity of short duration (anaerobic), and low-intensity activity of long duration (aerobic).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D7921D64-D54D-4B1F-8E68-256AFEA4CD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>
                <a:effectLst/>
              </a:rPr>
              <a:t>Dělení vytrvalosti</a:t>
            </a:r>
          </a:p>
        </p:txBody>
      </p:sp>
      <p:graphicFrame>
        <p:nvGraphicFramePr>
          <p:cNvPr id="84161" name="Group 193">
            <a:extLst>
              <a:ext uri="{FF2B5EF4-FFF2-40B4-BE49-F238E27FC236}">
                <a16:creationId xmlns:a16="http://schemas.microsoft.com/office/drawing/2014/main" id="{EFF7DE80-2824-4FC9-B57E-7866BC113A9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5"/>
        </p:xfrm>
        <a:graphic>
          <a:graphicData uri="http://schemas.openxmlformats.org/drawingml/2006/table">
            <a:tbl>
              <a:tblPr/>
              <a:tblGrid>
                <a:gridCol w="1412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17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73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717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0063">
                <a:tc gridSpan="2"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Struktur</a:t>
                      </a: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 pitchFamily="34" charset="0"/>
                          <a:cs typeface="Times New Roman" pitchFamily="18" charset="0"/>
                        </a:rPr>
                        <a:t>á</a:t>
                      </a: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ln</a:t>
                      </a: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 pitchFamily="34" charset="0"/>
                          <a:cs typeface="Times New Roman" pitchFamily="18" charset="0"/>
                        </a:rPr>
                        <a:t>í</a:t>
                      </a: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cs-CZ" alt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504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Časov</a:t>
                      </a:r>
                      <a:r>
                        <a:rPr kumimoji="0" lang="cs-CZ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 pitchFamily="34" charset="0"/>
                          <a:cs typeface="Times New Roman" pitchFamily="18" charset="0"/>
                        </a:rPr>
                        <a:t>á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504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825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Celkov</a:t>
                      </a: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 pitchFamily="34" charset="0"/>
                          <a:cs typeface="Times New Roman" pitchFamily="18" charset="0"/>
                        </a:rPr>
                        <a:t>á</a:t>
                      </a:r>
                      <a:endParaRPr kumimoji="0" lang="cs-CZ" alt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v</a:t>
                      </a: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 pitchFamily="34" charset="0"/>
                          <a:cs typeface="Times New Roman" pitchFamily="18" charset="0"/>
                        </a:rPr>
                        <a:t>í</a:t>
                      </a: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ce jak 2/3 svalstva</a:t>
                      </a:r>
                      <a:endParaRPr kumimoji="0" lang="cs-CZ" alt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Rychlostn</a:t>
                      </a: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 pitchFamily="34" charset="0"/>
                          <a:cs typeface="Times New Roman" pitchFamily="18" charset="0"/>
                        </a:rPr>
                        <a:t>í</a:t>
                      </a:r>
                      <a:endParaRPr kumimoji="0" lang="cs-CZ" alt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15 - 50 s</a:t>
                      </a:r>
                      <a:endParaRPr kumimoji="0" lang="cs-CZ" alt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238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Lok</a:t>
                      </a: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 pitchFamily="34" charset="0"/>
                          <a:cs typeface="Times New Roman" pitchFamily="18" charset="0"/>
                        </a:rPr>
                        <a:t>á</a:t>
                      </a: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ln</a:t>
                      </a: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 pitchFamily="34" charset="0"/>
                          <a:cs typeface="Times New Roman" pitchFamily="18" charset="0"/>
                        </a:rPr>
                        <a:t>í</a:t>
                      </a:r>
                      <a:endParaRPr kumimoji="0" lang="cs-CZ" alt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 pitchFamily="34" charset="0"/>
                          <a:cs typeface="Times New Roman" pitchFamily="18" charset="0"/>
                        </a:rPr>
                        <a:t>é</a:t>
                      </a: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ně než 1/3 svalstva</a:t>
                      </a:r>
                      <a:endParaRPr kumimoji="0" lang="cs-CZ" alt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Kr</a:t>
                      </a: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 pitchFamily="34" charset="0"/>
                          <a:cs typeface="Times New Roman" pitchFamily="18" charset="0"/>
                        </a:rPr>
                        <a:t>á</a:t>
                      </a: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tkodob</a:t>
                      </a: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 pitchFamily="34" charset="0"/>
                          <a:cs typeface="Times New Roman" pitchFamily="18" charset="0"/>
                        </a:rPr>
                        <a:t>á</a:t>
                      </a:r>
                      <a:endParaRPr kumimoji="0" lang="cs-CZ" alt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50 s do 2 - 3 min.</a:t>
                      </a:r>
                      <a:endParaRPr kumimoji="0" lang="cs-CZ" alt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1650">
                <a:tc gridSpan="2"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Typ kontrakce</a:t>
                      </a:r>
                      <a:endParaRPr kumimoji="0" lang="cs-CZ" alt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Střednědob</a:t>
                      </a: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 pitchFamily="34" charset="0"/>
                          <a:cs typeface="Times New Roman" pitchFamily="18" charset="0"/>
                        </a:rPr>
                        <a:t>á</a:t>
                      </a:r>
                      <a:endParaRPr kumimoji="0" lang="cs-CZ" alt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do 2 - 10 min.</a:t>
                      </a:r>
                      <a:endParaRPr kumimoji="0" lang="cs-CZ" alt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3238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Dynamick</a:t>
                      </a: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 pitchFamily="34" charset="0"/>
                          <a:cs typeface="Times New Roman" pitchFamily="18" charset="0"/>
                        </a:rPr>
                        <a:t>á</a:t>
                      </a:r>
                      <a:endParaRPr kumimoji="0" lang="cs-CZ" alt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pohyb</a:t>
                      </a:r>
                      <a:endParaRPr kumimoji="0" lang="cs-CZ" alt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Dlouhodob</a:t>
                      </a: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 pitchFamily="34" charset="0"/>
                          <a:cs typeface="Times New Roman" pitchFamily="18" charset="0"/>
                        </a:rPr>
                        <a:t>á</a:t>
                      </a:r>
                      <a:endParaRPr kumimoji="0" lang="cs-CZ" alt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přes 10 min.</a:t>
                      </a:r>
                      <a:endParaRPr kumimoji="0" lang="cs-CZ" alt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825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Statick</a:t>
                      </a: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 pitchFamily="34" charset="0"/>
                          <a:cs typeface="Times New Roman" pitchFamily="18" charset="0"/>
                        </a:rPr>
                        <a:t>á</a:t>
                      </a:r>
                      <a:endParaRPr kumimoji="0" lang="cs-CZ" alt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udržen</a:t>
                      </a: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 pitchFamily="34" charset="0"/>
                          <a:cs typeface="Times New Roman" pitchFamily="18" charset="0"/>
                        </a:rPr>
                        <a:t>í</a:t>
                      </a: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stabiln</a:t>
                      </a: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 pitchFamily="34" charset="0"/>
                          <a:cs typeface="Times New Roman" pitchFamily="18" charset="0"/>
                        </a:rPr>
                        <a:t>í</a:t>
                      </a: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polohy</a:t>
                      </a:r>
                      <a:endParaRPr kumimoji="0" lang="cs-CZ" alt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0063">
                <a:tc gridSpan="2"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 pitchFamily="34" charset="0"/>
                          <a:cs typeface="Times New Roman" pitchFamily="18" charset="0"/>
                        </a:rPr>
                        <a:t>Ú</a:t>
                      </a:r>
                      <a:r>
                        <a:rPr kumimoji="0" lang="cs-CZ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čelov</a:t>
                      </a:r>
                      <a:r>
                        <a:rPr kumimoji="0" lang="cs-CZ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 pitchFamily="34" charset="0"/>
                          <a:cs typeface="Times New Roman" pitchFamily="18" charset="0"/>
                        </a:rPr>
                        <a:t>á</a:t>
                      </a:r>
                      <a:r>
                        <a:rPr kumimoji="0" lang="cs-CZ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504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Energetick</a:t>
                      </a:r>
                      <a:r>
                        <a:rPr kumimoji="0" lang="cs-CZ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 pitchFamily="34" charset="0"/>
                          <a:cs typeface="Times New Roman" pitchFamily="18" charset="0"/>
                        </a:rPr>
                        <a:t>á</a:t>
                      </a:r>
                      <a:r>
                        <a:rPr kumimoji="0" lang="cs-CZ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504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825">
                <a:tc gridSpan="2"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Z</a:t>
                      </a: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 pitchFamily="34" charset="0"/>
                          <a:cs typeface="Times New Roman" pitchFamily="18" charset="0"/>
                        </a:rPr>
                        <a:t>á</a:t>
                      </a: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kladn</a:t>
                      </a: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 pitchFamily="34" charset="0"/>
                          <a:cs typeface="Times New Roman" pitchFamily="18" charset="0"/>
                        </a:rPr>
                        <a:t>í</a:t>
                      </a: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(obecná)</a:t>
                      </a:r>
                      <a:endParaRPr kumimoji="0" lang="cs-CZ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Aerobn</a:t>
                      </a: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 pitchFamily="34" charset="0"/>
                          <a:cs typeface="Times New Roman" pitchFamily="18" charset="0"/>
                        </a:rPr>
                        <a:t>í</a:t>
                      </a:r>
                      <a:endParaRPr kumimoji="0" lang="cs-CZ" alt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3238">
                <a:tc gridSpan="2"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Speci</a:t>
                      </a: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 pitchFamily="34" charset="0"/>
                          <a:cs typeface="Times New Roman" pitchFamily="18" charset="0"/>
                        </a:rPr>
                        <a:t>á</a:t>
                      </a: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ln</a:t>
                      </a: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 pitchFamily="34" charset="0"/>
                          <a:cs typeface="Times New Roman" pitchFamily="18" charset="0"/>
                        </a:rPr>
                        <a:t>í</a:t>
                      </a:r>
                      <a:endParaRPr kumimoji="0" lang="cs-CZ" alt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Anaerobn</a:t>
                      </a: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 pitchFamily="34" charset="0"/>
                          <a:cs typeface="Times New Roman" pitchFamily="18" charset="0"/>
                        </a:rPr>
                        <a:t>í</a:t>
                      </a:r>
                      <a:endParaRPr kumimoji="0" lang="cs-CZ" alt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30E5A43B-8840-40C9-99C3-A38C10207F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>
                <a:effectLst/>
              </a:rPr>
              <a:t>Vytrvalostní trénink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66B863D0-7CEA-47EB-991F-85F8F4FABE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b="1">
                <a:effectLst/>
              </a:rPr>
              <a:t>Zóny tepové frekvence</a:t>
            </a:r>
          </a:p>
          <a:p>
            <a:r>
              <a:rPr lang="cs-CZ" altLang="cs-CZ">
                <a:effectLst/>
              </a:rPr>
              <a:t>Aerobní kapacita</a:t>
            </a:r>
          </a:p>
          <a:p>
            <a:r>
              <a:rPr lang="cs-CZ" altLang="cs-CZ">
                <a:effectLst/>
              </a:rPr>
              <a:t>Anaerobní a aerobní práh</a:t>
            </a:r>
          </a:p>
          <a:p>
            <a:r>
              <a:rPr lang="cs-CZ" altLang="cs-CZ">
                <a:effectLst/>
              </a:rPr>
              <a:t>Aerobní výkon</a:t>
            </a:r>
          </a:p>
          <a:p>
            <a:endParaRPr lang="cs-CZ" altLang="cs-CZ">
              <a:effectLst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F68FAC46-5B19-485D-A96D-E95601DB13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>
                <a:effectLst/>
              </a:rPr>
              <a:t>Aerobní a anaerobní práh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F347A80C-95E7-41FA-88F7-A7AAC07105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>
                <a:effectLst/>
              </a:rPr>
              <a:t>Anaerobního prahu se dosahuje přibližně okolo 90 % MHR</a:t>
            </a:r>
          </a:p>
          <a:p>
            <a:r>
              <a:rPr lang="cs-CZ" altLang="cs-CZ">
                <a:effectLst/>
              </a:rPr>
              <a:t>Aerobního prahu se dosahuje přibližně okolo 75 % MHR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05210644-1C20-4309-B835-7AD6AE3FEF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>
                <a:effectLst/>
              </a:rPr>
              <a:t>Zóny tepové frekvence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1113DE35-7A3A-465F-A33A-74ED1BC2FC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b="1">
                <a:effectLst/>
              </a:rPr>
              <a:t>Zóny tepové frekvence</a:t>
            </a:r>
          </a:p>
          <a:p>
            <a:r>
              <a:rPr lang="cs-CZ" altLang="cs-CZ">
                <a:effectLst/>
              </a:rPr>
              <a:t>130 – 150 tepů/min – regenerační fáze</a:t>
            </a:r>
          </a:p>
          <a:p>
            <a:r>
              <a:rPr lang="cs-CZ" altLang="cs-CZ">
                <a:effectLst/>
              </a:rPr>
              <a:t>150 – 170 tepů/min – aerobní fáze tréninku</a:t>
            </a:r>
          </a:p>
          <a:p>
            <a:r>
              <a:rPr lang="cs-CZ" altLang="cs-CZ">
                <a:effectLst/>
              </a:rPr>
              <a:t>170 – 180 tepů/min – anaerobní fáze tréninku</a:t>
            </a:r>
          </a:p>
          <a:p>
            <a:r>
              <a:rPr lang="cs-CZ" altLang="cs-CZ">
                <a:effectLst/>
              </a:rPr>
              <a:t>180 a výše – explozivní, akcelerační a maximální 			fáze tréninku</a:t>
            </a:r>
          </a:p>
          <a:p>
            <a:endParaRPr lang="cs-CZ" altLang="cs-CZ">
              <a:effectLst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B812E0B0-D76C-4158-BA64-462E1D2660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>
                <a:effectLst/>
              </a:rPr>
              <a:t>Určení tepové frekvence</a:t>
            </a:r>
          </a:p>
        </p:txBody>
      </p:sp>
      <p:sp>
        <p:nvSpPr>
          <p:cNvPr id="20483" name="Rectangle 4">
            <a:extLst>
              <a:ext uri="{FF2B5EF4-FFF2-40B4-BE49-F238E27FC236}">
                <a16:creationId xmlns:a16="http://schemas.microsoft.com/office/drawing/2014/main" id="{180E58DF-E9E4-43B6-8C16-A5CAE54354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b="1">
                <a:effectLst/>
              </a:rPr>
              <a:t>THR = (220 – věk hráče) x %</a:t>
            </a:r>
            <a:endParaRPr lang="cs-CZ" altLang="cs-CZ">
              <a:effectLst/>
            </a:endParaRPr>
          </a:p>
          <a:p>
            <a:r>
              <a:rPr lang="cs-CZ" altLang="cs-CZ">
                <a:effectLst/>
              </a:rPr>
              <a:t>Nízká úroveň 		0,65 x 200 = 130 t/m (THR)</a:t>
            </a:r>
          </a:p>
          <a:p>
            <a:r>
              <a:rPr lang="cs-CZ" altLang="cs-CZ">
                <a:effectLst/>
              </a:rPr>
              <a:t>Střední úroveň 	0,75 x 200 = 150 t/m (THR)</a:t>
            </a:r>
          </a:p>
          <a:p>
            <a:r>
              <a:rPr lang="cs-CZ" altLang="cs-CZ">
                <a:effectLst/>
              </a:rPr>
              <a:t>Vysoká úroveň		0,85 x 200 = 170 t/m (THR)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EF90DD04-87F7-4C88-8953-0F1D02D436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>
                <a:effectLst/>
              </a:rPr>
              <a:t>Určení tepové frekvence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7C176DB7-E89C-4C26-8AA0-9A549A7D62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cs-CZ" altLang="cs-CZ" sz="2800" b="1">
                <a:effectLst/>
              </a:rPr>
              <a:t>MHR – RHR = HRR</a:t>
            </a:r>
          </a:p>
          <a:p>
            <a:pPr>
              <a:lnSpc>
                <a:spcPct val="90000"/>
              </a:lnSpc>
            </a:pPr>
            <a:r>
              <a:rPr lang="cs-CZ" altLang="cs-CZ" sz="2800" b="1">
                <a:effectLst/>
              </a:rPr>
              <a:t>200 (u hráče ve věku 20 let) – 65 (klidová tepové frekvence) = 135 HRR (Heart Rate)</a:t>
            </a:r>
            <a:endParaRPr lang="cs-CZ" altLang="cs-CZ" sz="2800">
              <a:effectLst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800">
              <a:effectLst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>
                <a:effectLst/>
              </a:rPr>
              <a:t>THR potom vypočítáme podle vzorce:</a:t>
            </a:r>
            <a:endParaRPr lang="cs-CZ" altLang="cs-CZ" sz="2800" b="1">
              <a:effectLst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b="1">
                <a:effectLst/>
              </a:rPr>
              <a:t>(% x HRR) + RHR = THR</a:t>
            </a:r>
            <a:endParaRPr lang="cs-CZ" altLang="cs-CZ" sz="2800">
              <a:effectLst/>
            </a:endParaRPr>
          </a:p>
          <a:p>
            <a:pPr>
              <a:lnSpc>
                <a:spcPct val="90000"/>
              </a:lnSpc>
            </a:pPr>
            <a:r>
              <a:rPr lang="cs-CZ" altLang="cs-CZ" sz="2800">
                <a:effectLst/>
              </a:rPr>
              <a:t>Nízká úroveň	(0,65 x 135) + 65 = 153 t/m (THR)</a:t>
            </a:r>
          </a:p>
          <a:p>
            <a:pPr>
              <a:lnSpc>
                <a:spcPct val="90000"/>
              </a:lnSpc>
            </a:pPr>
            <a:r>
              <a:rPr lang="cs-CZ" altLang="cs-CZ" sz="2800">
                <a:effectLst/>
              </a:rPr>
              <a:t>Střední úroveň 	(0,75 x 135) + 65 = 166 t/m (THR)</a:t>
            </a:r>
          </a:p>
          <a:p>
            <a:pPr>
              <a:lnSpc>
                <a:spcPct val="90000"/>
              </a:lnSpc>
            </a:pPr>
            <a:r>
              <a:rPr lang="cs-CZ" altLang="cs-CZ" sz="2800">
                <a:effectLst/>
              </a:rPr>
              <a:t>Vysoká úroveň	(0,85 x 135) + 65 = 180 t/m (THR)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oudění">
  <a:themeElements>
    <a:clrScheme name="Proudění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Proudění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udění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udění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4" ma:contentTypeDescription="Vytvoří nový dokument" ma:contentTypeScope="" ma:versionID="70445f39f347e0b3c261364a5f110315">
  <xsd:schema xmlns:xsd="http://www.w3.org/2001/XMLSchema" xmlns:xs="http://www.w3.org/2001/XMLSchema" xmlns:p="http://schemas.microsoft.com/office/2006/metadata/properties" xmlns:ns2="e2285f5f-a0f1-4742-bd8a-8c092caa1a6e" targetNamespace="http://schemas.microsoft.com/office/2006/metadata/properties" ma:root="true" ma:fieldsID="1b3b94ba5c5fa0a1ef36aca64a20b860" ns2:_="">
    <xsd:import namespace="e2285f5f-a0f1-4742-bd8a-8c092caa1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C4ECF61-286C-4BDB-AF57-E193C756FF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285f5f-a0f1-4742-bd8a-8c092caa1a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6DE900F-6711-4648-A32E-E0E82468153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2023</TotalTime>
  <Words>505</Words>
  <Application>Microsoft Office PowerPoint</Application>
  <PresentationFormat>Předvádění na obrazovce (4:3)</PresentationFormat>
  <Paragraphs>191</Paragraphs>
  <Slides>21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21</vt:i4>
      </vt:variant>
    </vt:vector>
  </HeadingPairs>
  <TitlesOfParts>
    <vt:vector size="23" baseType="lpstr">
      <vt:lpstr>Metro</vt:lpstr>
      <vt:lpstr>Proudění</vt:lpstr>
      <vt:lpstr>Fyzická příprava vojsk VIII</vt:lpstr>
      <vt:lpstr>Fyzická příprava vojsk VIII</vt:lpstr>
      <vt:lpstr>Komponenty fyzické přípravy</vt:lpstr>
      <vt:lpstr>Dělení vytrvalosti</vt:lpstr>
      <vt:lpstr>Vytrvalostní trénink</vt:lpstr>
      <vt:lpstr>Aerobní a anaerobní práh</vt:lpstr>
      <vt:lpstr>Zóny tepové frekvence</vt:lpstr>
      <vt:lpstr>Určení tepové frekvence</vt:lpstr>
      <vt:lpstr>Určení tepové frekvence</vt:lpstr>
      <vt:lpstr>Metody dlouhodobé vytrvalosti</vt:lpstr>
      <vt:lpstr>Klasická intervalová metoda</vt:lpstr>
      <vt:lpstr>Švédská metoda</vt:lpstr>
      <vt:lpstr>Metody nepřerušovaného zatížení</vt:lpstr>
      <vt:lpstr>Příklad fartleku - trvání 60 min</vt:lpstr>
      <vt:lpstr>Krátkodobá (anaerobní) vytrvalost</vt:lpstr>
      <vt:lpstr>Rychlostní vytrvalost</vt:lpstr>
      <vt:lpstr>Manipulace se zatížením</vt:lpstr>
      <vt:lpstr>VO2max - běhátko</vt:lpstr>
      <vt:lpstr>Výpočet VO2max</vt:lpstr>
      <vt:lpstr>Prezentace aplikace PowerPoint</vt:lpstr>
      <vt:lpstr>Literatura</vt:lpstr>
    </vt:vector>
  </TitlesOfParts>
  <Company>VÚ 8297 Praha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Speciální tělesná příprava</dc:title>
  <dc:creator>dolezel</dc:creator>
  <cp:lastModifiedBy>ismail - [2010]</cp:lastModifiedBy>
  <cp:revision>61</cp:revision>
  <dcterms:created xsi:type="dcterms:W3CDTF">2007-05-28T18:49:48Z</dcterms:created>
  <dcterms:modified xsi:type="dcterms:W3CDTF">2021-12-25T10:50:38Z</dcterms:modified>
</cp:coreProperties>
</file>