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61" r:id="rId5"/>
    <p:sldId id="257" r:id="rId6"/>
    <p:sldId id="258" r:id="rId7"/>
    <p:sldId id="260" r:id="rId8"/>
    <p:sldId id="262" r:id="rId9"/>
    <p:sldId id="276" r:id="rId10"/>
    <p:sldId id="277" r:id="rId11"/>
    <p:sldId id="263" r:id="rId12"/>
    <p:sldId id="265" r:id="rId13"/>
    <p:sldId id="270" r:id="rId14"/>
    <p:sldId id="271" r:id="rId15"/>
    <p:sldId id="272" r:id="rId16"/>
    <p:sldId id="273" r:id="rId17"/>
    <p:sldId id="274" r:id="rId18"/>
    <p:sldId id="275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folio.rvp.cz/view/view.php?id=1057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42070\Downloads\Kdyvzkummnpraxi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d.muni.cz/didacticaviva/data_pdf/knihy/oborove-didaktiky_onlin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3C043-1962-4CEE-8BE0-1A322E6BE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cs-CZ" sz="5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Integrovaná didaktika českého jazyka a literatury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05369C-2461-43F8-B711-40058932D5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Jazyková část</a:t>
            </a:r>
          </a:p>
          <a:p>
            <a:r>
              <a:rPr lang="cs-CZ" dirty="0"/>
              <a:t>1. PŘEDNÁŠKA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79DBA20-A649-426C-B582-8C22FAA114D5}"/>
              </a:ext>
            </a:extLst>
          </p:cNvPr>
          <p:cNvSpPr txBox="1"/>
          <p:nvPr/>
        </p:nvSpPr>
        <p:spPr>
          <a:xfrm>
            <a:off x="8036874" y="5591154"/>
            <a:ext cx="3017978" cy="373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PhDr. Eliška Doležalová, Ph.D. </a:t>
            </a:r>
          </a:p>
        </p:txBody>
      </p:sp>
    </p:spTree>
    <p:extLst>
      <p:ext uri="{BB962C8B-B14F-4D97-AF65-F5344CB8AC3E}">
        <p14:creationId xmlns:p14="http://schemas.microsoft.com/office/powerpoint/2010/main" val="101653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D710B-5180-4788-BA06-7E443966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576359"/>
            <a:ext cx="10702213" cy="1222310"/>
          </a:xfrm>
        </p:spPr>
        <p:txBody>
          <a:bodyPr>
            <a:normAutofit/>
          </a:bodyPr>
          <a:lstStyle/>
          <a:p>
            <a:r>
              <a:rPr lang="cs-CZ" b="1" dirty="0" err="1"/>
              <a:t>Bloomova</a:t>
            </a:r>
            <a:r>
              <a:rPr lang="cs-CZ" b="1" dirty="0"/>
              <a:t>  taxonomie vzdělávacích cílů </a:t>
            </a:r>
            <a:br>
              <a:rPr lang="cs-CZ" b="1" dirty="0"/>
            </a:br>
            <a:r>
              <a:rPr lang="cs-CZ" dirty="0"/>
              <a:t>(1956; v pozdější revizi Andersona a </a:t>
            </a:r>
            <a:r>
              <a:rPr lang="cs-CZ" dirty="0" err="1"/>
              <a:t>Krathwohla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47EF49-48A8-4097-9A54-9274FF40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0" y="1854265"/>
            <a:ext cx="10702213" cy="3816221"/>
          </a:xfrm>
        </p:spPr>
        <p:txBody>
          <a:bodyPr/>
          <a:lstStyle/>
          <a:p>
            <a:r>
              <a:rPr lang="cs-CZ" dirty="0"/>
              <a:t>strukturuje vzdělávací cíle ve vztahu k úrovni myšlenkových procesů</a:t>
            </a:r>
          </a:p>
          <a:p>
            <a:pPr marL="228600" lvl="1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EF3EDC5-FFFB-40AC-A1A7-35C056957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92860"/>
              </p:ext>
            </p:extLst>
          </p:nvPr>
        </p:nvGraphicFramePr>
        <p:xfrm>
          <a:off x="1119496" y="2307364"/>
          <a:ext cx="10169498" cy="4484340"/>
        </p:xfrm>
        <a:graphic>
          <a:graphicData uri="http://schemas.openxmlformats.org/drawingml/2006/table">
            <a:tbl>
              <a:tblPr/>
              <a:tblGrid>
                <a:gridCol w="5084749">
                  <a:extLst>
                    <a:ext uri="{9D8B030D-6E8A-4147-A177-3AD203B41FA5}">
                      <a16:colId xmlns:a16="http://schemas.microsoft.com/office/drawing/2014/main" val="1392499808"/>
                    </a:ext>
                  </a:extLst>
                </a:gridCol>
                <a:gridCol w="5084749">
                  <a:extLst>
                    <a:ext uri="{9D8B030D-6E8A-4147-A177-3AD203B41FA5}">
                      <a16:colId xmlns:a16="http://schemas.microsoft.com/office/drawing/2014/main" val="645237971"/>
                    </a:ext>
                  </a:extLst>
                </a:gridCol>
              </a:tblGrid>
              <a:tr h="243569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>
                          <a:effectLst/>
                        </a:rPr>
                        <a:t>Cílová kategorie (úroveň osvojení)</a:t>
                      </a:r>
                      <a:endParaRPr lang="cs-CZ" sz="1400" dirty="0">
                        <a:effectLst/>
                      </a:endParaRPr>
                    </a:p>
                  </a:txBody>
                  <a:tcPr marL="31020" marR="31020" marT="15510" marB="155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b="1">
                          <a:effectLst/>
                        </a:rPr>
                        <a:t>Typická slovesa k vymezování cílů</a:t>
                      </a:r>
                      <a:endParaRPr lang="cs-CZ" sz="1400">
                        <a:effectLst/>
                      </a:endParaRPr>
                    </a:p>
                  </a:txBody>
                  <a:tcPr marL="31020" marR="31020" marT="15510" marB="155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25705"/>
                  </a:ext>
                </a:extLst>
              </a:tr>
              <a:tr h="668872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>
                          <a:effectLst/>
                        </a:rPr>
                        <a:t>1. Zapamatovat – </a:t>
                      </a:r>
                      <a:r>
                        <a:rPr lang="cs-CZ" sz="1400" dirty="0">
                          <a:effectLst/>
                        </a:rPr>
                        <a:t>termíny a fakta, jejich klasifikace a kategorizace</a:t>
                      </a:r>
                    </a:p>
                  </a:txBody>
                  <a:tcPr marL="31020" marR="31020" marT="15510" marB="155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definovat, identifikovat, vytvořit seznam, vyjmenovat, opakovat, vzpomenout si, rozpoznat, zapsat, spojit, zopakovat, podtrhnout, zvýraznit</a:t>
                      </a:r>
                    </a:p>
                  </a:txBody>
                  <a:tcPr marL="31020" marR="31020" marT="15510" marB="155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150041"/>
                  </a:ext>
                </a:extLst>
              </a:tr>
              <a:tr h="668872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>
                          <a:effectLst/>
                        </a:rPr>
                        <a:t>2. Rozumět – </a:t>
                      </a:r>
                      <a:r>
                        <a:rPr lang="cs-CZ" sz="1400" dirty="0">
                          <a:effectLst/>
                        </a:rPr>
                        <a:t>překlad z jednoho jazyka do druhého, převod z jedné formy komunikace do druhé, jednoduchá interpretace, extrapolace (vysvětlení)</a:t>
                      </a:r>
                    </a:p>
                  </a:txBody>
                  <a:tcPr marL="31020" marR="31020" marT="15510" marB="155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vybrat, uvést příklad, předvést, popsat, určit, rozlišovat, vysvětlit, vyjádřit, říci vlastními slovy, vybrat, přeformulovat, sdělit, přeložit, simulovat, vypočítat, zkontrolovat, změřit</a:t>
                      </a:r>
                    </a:p>
                  </a:txBody>
                  <a:tcPr marL="31020" marR="31020" marT="15510" marB="155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434907"/>
                  </a:ext>
                </a:extLst>
              </a:tr>
              <a:tr h="668872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>
                          <a:effectLst/>
                        </a:rPr>
                        <a:t>3. Aplikovat – </a:t>
                      </a:r>
                      <a:r>
                        <a:rPr lang="cs-CZ" sz="1400" dirty="0">
                          <a:effectLst/>
                        </a:rPr>
                        <a:t>použití abstrakcí a zobecnění (teorie, zákony, principy, pravidla, metody, techniky, postupy, obecné myšlenky v konkrétních situacích)</a:t>
                      </a:r>
                    </a:p>
                  </a:txBody>
                  <a:tcPr marL="31020" marR="31020" marT="15510" marB="155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>
                          <a:effectLst/>
                        </a:rPr>
                        <a:t>aplikovat, demonstrovat, interpretovat údaje, načrtnout, zobecnit, uvést vztah mezi, plánovat, použít, prokázat, registrovat, řešit, vyzkoušet, rozlišit, připravit, zaznamenat</a:t>
                      </a:r>
                    </a:p>
                  </a:txBody>
                  <a:tcPr marL="31020" marR="31020" marT="15510" marB="155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993965"/>
                  </a:ext>
                </a:extLst>
              </a:tr>
              <a:tr h="881523">
                <a:tc>
                  <a:txBody>
                    <a:bodyPr/>
                    <a:lstStyle/>
                    <a:p>
                      <a:pPr algn="l"/>
                      <a:r>
                        <a:rPr lang="cs-CZ" sz="1400" b="1">
                          <a:effectLst/>
                        </a:rPr>
                        <a:t>4. Analyzovat – </a:t>
                      </a:r>
                      <a:r>
                        <a:rPr lang="cs-CZ" sz="1400">
                          <a:effectLst/>
                        </a:rPr>
                        <a:t>rozbor komplexní informace (systému, procesu) na prvky a části, stanovení hierarchie prvku, princip jejich organizace, vztahů a interakce mezi prvky</a:t>
                      </a:r>
                    </a:p>
                  </a:txBody>
                  <a:tcPr marL="31020" marR="31020" marT="15510" marB="155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>
                          <a:effectLst/>
                        </a:rPr>
                        <a:t>analyzovat, provést rozbor, najít vztah, porovnat, shrnout, dát do souvislostí, seřadit do logických posloupností, identifikovat příčiny a následky, kategorizovat, diskutovat, klasifikovat, kombinovat, odhadnout, odvodit, zpochybnit, vyřešit, diagnostikovat</a:t>
                      </a:r>
                    </a:p>
                  </a:txBody>
                  <a:tcPr marL="31020" marR="31020" marT="15510" marB="155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48241"/>
                  </a:ext>
                </a:extLst>
              </a:tr>
              <a:tr h="668872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>
                          <a:effectLst/>
                        </a:rPr>
                        <a:t>5. Hodnotit – </a:t>
                      </a:r>
                      <a:r>
                        <a:rPr lang="cs-CZ" sz="1400" dirty="0">
                          <a:effectLst/>
                        </a:rPr>
                        <a:t>posouzení materiálů, podkladů, metod a technik z hlediska účelu podle kritérií, která jsou dána nebo která si žák sám navrhne</a:t>
                      </a:r>
                    </a:p>
                  </a:txBody>
                  <a:tcPr marL="31020" marR="31020" marT="15510" marB="155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kritizovat, obhájit, ocenit, posoudit, podpořit názory, oponovat, prověřit srovnat s normou, vybrat, uvést klady a zápory, zdůvodnit, zhodnotit</a:t>
                      </a:r>
                    </a:p>
                  </a:txBody>
                  <a:tcPr marL="31020" marR="31020" marT="15510" marB="155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503589"/>
                  </a:ext>
                </a:extLst>
              </a:tr>
              <a:tr h="668872">
                <a:tc>
                  <a:txBody>
                    <a:bodyPr/>
                    <a:lstStyle/>
                    <a:p>
                      <a:pPr algn="l"/>
                      <a:r>
                        <a:rPr lang="cs-CZ" sz="1400" b="1">
                          <a:effectLst/>
                        </a:rPr>
                        <a:t>6. Tvořit – </a:t>
                      </a:r>
                      <a:r>
                        <a:rPr lang="cs-CZ" sz="1400">
                          <a:effectLst/>
                        </a:rPr>
                        <a:t>složení prvků a jejich částí do předtím neexistujícího celku</a:t>
                      </a:r>
                    </a:p>
                  </a:txBody>
                  <a:tcPr marL="31020" marR="31020" marT="15510" marB="155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>
                          <a:effectLst/>
                        </a:rPr>
                        <a:t>upravit, organizovat, formulovat, reorganizovat, složit, navrhnout, spravovat, řídit, vytvořit systém, zrekonstruovat, předpovědět, navrhnout</a:t>
                      </a:r>
                    </a:p>
                  </a:txBody>
                  <a:tcPr marL="31020" marR="31020" marT="15510" marB="1551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3041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94A29E5-A3E2-49D3-A008-F6960F035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2638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ignika"/>
              </a:rPr>
              <a:t> 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1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253DC-8064-4E88-B126-D5F01C13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98802"/>
            <a:ext cx="9603275" cy="1049235"/>
          </a:xfrm>
        </p:spPr>
        <p:txBody>
          <a:bodyPr/>
          <a:lstStyle/>
          <a:p>
            <a:r>
              <a:rPr lang="cs-CZ" dirty="0"/>
              <a:t>Kurikulární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3D2E1E-AE00-4A50-A786-FA3DD864F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23453"/>
            <a:ext cx="9714168" cy="4250844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v roce 1999 byl přijat Národní program rozvoje vzdělávání (tzv. Bílá kniha), z něhož vychází tzv. rámcové vzdělávací programy a také </a:t>
            </a:r>
            <a:r>
              <a:rPr lang="cs-CZ" b="1" dirty="0"/>
              <a:t>Rámcový vzdělávací program pro základní vzdělávání (dále jen RVP ZV)</a:t>
            </a:r>
          </a:p>
          <a:p>
            <a:pPr marL="0" indent="0">
              <a:buNone/>
            </a:pPr>
            <a:r>
              <a:rPr lang="cs-CZ" dirty="0"/>
              <a:t>	- slouží především pro tvorbu školních vzdělávacích programů pro jednotlivé školy (určitá autonomie)</a:t>
            </a:r>
          </a:p>
          <a:p>
            <a:r>
              <a:rPr lang="cs-CZ" dirty="0"/>
              <a:t>ústřední myšlenkou RVP ZV se stává </a:t>
            </a:r>
            <a:r>
              <a:rPr lang="cs-CZ" b="1" dirty="0"/>
              <a:t>integrace jednotlivých předmětů</a:t>
            </a:r>
            <a:r>
              <a:rPr lang="cs-CZ" dirty="0"/>
              <a:t>, místo nich se hovoří o </a:t>
            </a:r>
            <a:r>
              <a:rPr lang="cs-CZ" b="1" dirty="0"/>
              <a:t>vzdělávacích oblastech </a:t>
            </a:r>
            <a:r>
              <a:rPr lang="cs-CZ" dirty="0"/>
              <a:t>(př. oblast Jazyk a jazyková komunikace v sobě zahrnuje Český jazyk a literaturu a Cizí jazyk)</a:t>
            </a:r>
          </a:p>
          <a:p>
            <a:r>
              <a:rPr lang="cs-CZ" dirty="0"/>
              <a:t>dalším principem RVP ZV je právě komunikační výchova v nejširším slova smyslu:</a:t>
            </a:r>
          </a:p>
          <a:p>
            <a:pPr marL="0" indent="0">
              <a:buNone/>
            </a:pPr>
            <a:r>
              <a:rPr lang="cs-CZ" dirty="0"/>
              <a:t>	- mezi priority projektu jsou zařazeny dovednosti </a:t>
            </a:r>
            <a:r>
              <a:rPr lang="cs-CZ" b="1" dirty="0"/>
              <a:t>komunikace a kooperace žáků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b="1" dirty="0"/>
              <a:t>klíčové kompetence </a:t>
            </a:r>
            <a:r>
              <a:rPr lang="cs-CZ" dirty="0"/>
              <a:t>žáků jsou zaměřeny na učení, řešení problémů, komunikaci a pracovní činnosti a spolupráci</a:t>
            </a:r>
          </a:p>
          <a:p>
            <a:pPr marL="0" indent="0">
              <a:buNone/>
            </a:pPr>
            <a:r>
              <a:rPr lang="cs-CZ" dirty="0"/>
              <a:t>	- komplexnímu pohledu na komunikaci odpovídá také důraz nejen na </a:t>
            </a:r>
            <a:r>
              <a:rPr lang="cs-CZ" b="1" dirty="0"/>
              <a:t>produkční činnosti (mluvení a psaní), </a:t>
            </a:r>
            <a:r>
              <a:rPr lang="cs-CZ" dirty="0"/>
              <a:t>ale také na 	</a:t>
            </a:r>
            <a:r>
              <a:rPr lang="cs-CZ" b="1" dirty="0"/>
              <a:t>činnosti recepční (naslouchání a čtení)</a:t>
            </a:r>
          </a:p>
          <a:p>
            <a:pPr marL="0" indent="0">
              <a:buNone/>
            </a:pPr>
            <a:r>
              <a:rPr lang="cs-CZ" dirty="0"/>
              <a:t>	- rozvoji komunikační výchovy napomáhají </a:t>
            </a:r>
            <a:r>
              <a:rPr lang="cs-CZ" b="1" dirty="0"/>
              <a:t>tzv. průřezová témata</a:t>
            </a:r>
            <a:r>
              <a:rPr lang="cs-CZ" dirty="0"/>
              <a:t>, která jsou realizována ve všech předmětech (například 	výchova osobnostní a sociální, mediální výchova aj.)</a:t>
            </a:r>
          </a:p>
          <a:p>
            <a:pPr marL="0" indent="0">
              <a:buNone/>
            </a:pPr>
            <a:r>
              <a:rPr lang="cs-CZ" dirty="0"/>
              <a:t>	- za rozvoj komunikačních kompetencí jsou tak zodpovědní všichni učitelé</a:t>
            </a:r>
          </a:p>
          <a:p>
            <a:pPr marL="0" indent="0">
              <a:buNone/>
            </a:pPr>
            <a:r>
              <a:rPr lang="cs-CZ" dirty="0"/>
              <a:t>	- důraz na efektivní využití informačních technologií, metod kooperativního učení, problémového a projektového vyučování, 	</a:t>
            </a:r>
            <a:r>
              <a:rPr lang="cs-CZ" b="1" dirty="0"/>
              <a:t>kritického myšlení </a:t>
            </a:r>
            <a:r>
              <a:rPr lang="cs-CZ" dirty="0"/>
              <a:t>apod. </a:t>
            </a:r>
          </a:p>
        </p:txBody>
      </p:sp>
    </p:spTree>
    <p:extLst>
      <p:ext uri="{BB962C8B-B14F-4D97-AF65-F5344CB8AC3E}">
        <p14:creationId xmlns:p14="http://schemas.microsoft.com/office/powerpoint/2010/main" val="220247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E2DA4E-C5B2-410B-99B6-900E81B2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RVP ZV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777A06-7A81-4272-8E36-707A1160C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klíčové pojmy:  VZDĚLÁVACÍ OBLAST – VZDĚLÁVACÍ OBOR – VZDĚLÁVACÍ OBSAH – SLOŽKY PŘEDMĚTU – KOMUNIKATIVNÍ KOMPETENCE – OČEKÁVANÉ VÝSTUPY – UČIVO</a:t>
            </a:r>
          </a:p>
          <a:p>
            <a:endParaRPr lang="cs-CZ" dirty="0"/>
          </a:p>
          <a:p>
            <a:r>
              <a:rPr lang="cs-CZ" dirty="0"/>
              <a:t>JAZYKOVÁ VÝCHOVA – KOMUNIKAČNÍ A SLOHOVÁ VÝCHOVA – LITERÁRNÍ VÝCHOVA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https://digifolio.rvp.cz/view/view.php?id=10571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54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A0C00F-067E-4756-96CB-3F1501E02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61395"/>
            <a:ext cx="9603275" cy="1392360"/>
          </a:xfrm>
        </p:spPr>
        <p:txBody>
          <a:bodyPr>
            <a:normAutofit fontScale="90000"/>
          </a:bodyPr>
          <a:lstStyle/>
          <a:p>
            <a:r>
              <a:rPr lang="cs-CZ" dirty="0"/>
              <a:t>TEORETICKÁ VÝCHODISKA</a:t>
            </a:r>
            <a:br>
              <a:rPr lang="cs-CZ" dirty="0"/>
            </a:br>
            <a:br>
              <a:rPr lang="cs-CZ" dirty="0"/>
            </a:br>
            <a:r>
              <a:rPr lang="cs-CZ" sz="1100" dirty="0" err="1"/>
              <a:t>Greger</a:t>
            </a:r>
            <a:r>
              <a:rPr lang="cs-CZ" sz="1100" dirty="0"/>
              <a:t>, D., Simonová, J., Chvál, M., Straková, J. (</a:t>
            </a:r>
            <a:r>
              <a:rPr lang="cs-CZ" sz="1100" dirty="0" err="1"/>
              <a:t>Eds</a:t>
            </a:r>
            <a:r>
              <a:rPr lang="cs-CZ" sz="1100" dirty="0"/>
              <a:t>.): </a:t>
            </a:r>
            <a:r>
              <a:rPr lang="cs-CZ" sz="1100" i="1" dirty="0"/>
              <a:t>Když výzkum mění praxi</a:t>
            </a:r>
            <a:r>
              <a:rPr lang="cs-CZ" sz="1100" dirty="0"/>
              <a:t>. Pedagogická fakulta UK, 2020. </a:t>
            </a:r>
            <a:r>
              <a:rPr lang="cs-CZ" sz="1100" dirty="0">
                <a:hlinkClick r:id="rId2" action="ppaction://hlinkfile"/>
              </a:rPr>
              <a:t>file:///C:/Users/42070/Downloads/Kdyvzkummnpraxi.pdf</a:t>
            </a:r>
            <a:br>
              <a:rPr lang="cs-CZ" sz="1100" dirty="0"/>
            </a:br>
            <a:endParaRPr lang="cs-CZ" sz="1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E1D9C2-40C7-4F8F-B6F8-89D15D2B2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16620"/>
          </a:xfrm>
        </p:spPr>
        <p:txBody>
          <a:bodyPr>
            <a:normAutofit fontScale="77500" lnSpcReduction="20000"/>
          </a:bodyPr>
          <a:lstStyle/>
          <a:p>
            <a:r>
              <a:rPr lang="cs-CZ" sz="2300" b="1" dirty="0"/>
              <a:t>komunikační dovednosti žáků nejsou dobré </a:t>
            </a:r>
            <a:r>
              <a:rPr lang="cs-CZ" sz="2300" dirty="0"/>
              <a:t>(např. Čechová, 2013/2014; Kostečka, 2008/2009; </a:t>
            </a:r>
            <a:r>
              <a:rPr lang="cs-CZ" sz="2300" dirty="0" err="1"/>
              <a:t>Štěpáník</a:t>
            </a:r>
            <a:r>
              <a:rPr lang="cs-CZ" sz="2300" dirty="0"/>
              <a:t> &amp; Holanová, 2017/2018, ad.) </a:t>
            </a:r>
          </a:p>
          <a:p>
            <a:r>
              <a:rPr lang="cs-CZ" sz="2300" b="1" dirty="0"/>
              <a:t>teoretické poznání fungování jazyka je kusé, nebo někdy dokonce zcela mylné </a:t>
            </a:r>
            <a:r>
              <a:rPr lang="cs-CZ" sz="2300" dirty="0"/>
              <a:t>(např. Adam et al., 2010/2011; Adam, 2018, 2019; Čechová, 2018/2019)</a:t>
            </a:r>
          </a:p>
          <a:p>
            <a:r>
              <a:rPr lang="cs-CZ" sz="2300" b="1" dirty="0"/>
              <a:t>čtenářské dovednosti se zhoršují </a:t>
            </a:r>
            <a:r>
              <a:rPr lang="cs-CZ" sz="2300" dirty="0"/>
              <a:t>(Palečková et al., 2013; Palečková, Tomášek &amp; Basl, 2010; ČŠI, 2019)</a:t>
            </a:r>
          </a:p>
          <a:p>
            <a:r>
              <a:rPr lang="cs-CZ" sz="2300" b="1" dirty="0"/>
              <a:t>předmět je jedním z nejméně oblíbených ze všech školních předmětů, což je navíc dlouhodobý fenomén </a:t>
            </a:r>
            <a:r>
              <a:rPr lang="cs-CZ" sz="2300" dirty="0"/>
              <a:t>(Pavelková, 2013; Pavelková, Škaloudová &amp; Hrabal, 2010)</a:t>
            </a:r>
          </a:p>
          <a:p>
            <a:r>
              <a:rPr lang="cs-CZ" sz="2300" b="1" dirty="0"/>
              <a:t>učivo českého jazyka je atomizováno, nevhodně strukturováno, často neodpovídá aktuální kognitivní vyspělosti žáka </a:t>
            </a:r>
            <a:r>
              <a:rPr lang="cs-CZ" sz="2300" dirty="0"/>
              <a:t>(např. Čechová, 2011/2012; Zimová, 2005/2006)</a:t>
            </a:r>
          </a:p>
          <a:p>
            <a:r>
              <a:rPr lang="cs-CZ" sz="2300" b="1" dirty="0"/>
              <a:t>mnohé postupy didaktického zprostředkování učiva žákům jsou užívány nevhodně a bezúčelně </a:t>
            </a:r>
            <a:r>
              <a:rPr lang="cs-CZ" sz="2300" dirty="0"/>
              <a:t>(Čechová, 2011/2012; Hrbáček, 1999/2000; Zimová, 2011/2012, 2015/2016, ad.)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05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EF8E05-507A-4293-AE60-DDF410E80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796" y="2015732"/>
            <a:ext cx="9528058" cy="407467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aplikace poznatků je zmechanizovaná a formální </a:t>
            </a:r>
            <a:r>
              <a:rPr lang="cs-CZ" dirty="0"/>
              <a:t>(mj. Adam et al., 2010/2011; Kotenová, 2018/2019; Šalamounová, 2013; </a:t>
            </a:r>
            <a:r>
              <a:rPr lang="cs-CZ" dirty="0" err="1"/>
              <a:t>Štěpáník</a:t>
            </a:r>
            <a:r>
              <a:rPr lang="cs-CZ" dirty="0"/>
              <a:t>, 2020a, ad.)</a:t>
            </a:r>
          </a:p>
          <a:p>
            <a:r>
              <a:rPr lang="cs-CZ" b="1" dirty="0"/>
              <a:t>žáci nechápou podstatu učiva, nevědí, proč si mají dané poznatky osvojit, některé didaktické postupy komplikují rozvoj myšlení žáků a jejich porozumění systému jazyka </a:t>
            </a:r>
            <a:r>
              <a:rPr lang="cs-CZ" dirty="0"/>
              <a:t>(Hájková, 2013; Rysová, 2005/2006; </a:t>
            </a:r>
            <a:r>
              <a:rPr lang="cs-CZ" dirty="0" err="1"/>
              <a:t>Štěpáník</a:t>
            </a:r>
            <a:r>
              <a:rPr lang="cs-CZ" dirty="0"/>
              <a:t> &amp; Slavík, 2017; Zimová, 2005/2006; ad.)</a:t>
            </a:r>
          </a:p>
          <a:p>
            <a:r>
              <a:rPr lang="cs-CZ" b="1" dirty="0"/>
              <a:t>výuka postrádá sémanticko-pragmatický přístup a nezaměřuje se na praktické užití znalostí v komunikaci</a:t>
            </a:r>
            <a:r>
              <a:rPr lang="cs-CZ" dirty="0"/>
              <a:t> (Čechová, 1993/1994; Hrbáček, 1998/1999, 1999/2000; Chvál &amp; Šmejkalová, 2018; </a:t>
            </a:r>
            <a:r>
              <a:rPr lang="cs-CZ" dirty="0" err="1"/>
              <a:t>Štěpáník</a:t>
            </a:r>
            <a:r>
              <a:rPr lang="cs-CZ" dirty="0"/>
              <a:t>, 2020a; Zimová, 1997/1998, 1998/1999; ad.). </a:t>
            </a:r>
          </a:p>
          <a:p>
            <a:r>
              <a:rPr lang="cs-CZ" b="1" dirty="0"/>
              <a:t>výzkum ukazuje, že se jedná o problémy dlouhodobé, neboť byly konstatovány průběžně také v minulosti </a:t>
            </a:r>
            <a:r>
              <a:rPr lang="cs-CZ" dirty="0"/>
              <a:t>(srov. např. Chlup, 1959; Průcha, 1978, 1983; ad.; k dějinám výuky českého jazyka a jejím tradicím srov. Jelínek, 1972; Šmejkalová, 2010).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763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1EA9C-2D31-4A0B-A542-9E47F8EA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300" y="678684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kognitivně-komunikačNÍ a funkčně orientovanÁ didaktiKA mateřského jazyka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27FFC9-D403-4A91-A02D-3D6CC8339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7766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Veškerá činnost učitele je orientována směrem k žákovi. Žák, jeho osobnost a jeho (komunikační) potřeby stojí ve středu našeho veškerého didaktického uvažování.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Vycházíme z komunikace žáků a jejich komunikační zkušenosti.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 veškerého učiva hledáme komunikační přesahy.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Navazujeme na prekoncept žáka o fungování jazyka; ve výuce na střední škole navíc stavíme na předchozím poznání.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Obsah výuky vztahujeme k reálnému každodennímu životu žáka.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Vycházíme z živých textů, z reálné komunikace.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Veškeré aktivity plánujeme tak, aby byl aktivní žák.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Soustředíme se nejen na analýzu, ale zejména na produkci žáků, a to nejen komunikátů psaných, ale i mluvených.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206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0B64E-300A-41B5-BC66-B2DC0955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výzkumy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1F4D2A-2565-43D2-81D3-4C2779C6A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021" y="2015732"/>
            <a:ext cx="9696834" cy="395955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vyučování a učební prostředí je vystavěno metodologií lingvistiky a obsah výuky je utvářen obsahem vědy</a:t>
            </a:r>
          </a:p>
          <a:p>
            <a:r>
              <a:rPr lang="cs-CZ" dirty="0"/>
              <a:t>velké mezinárodní výzkumy (</a:t>
            </a:r>
            <a:r>
              <a:rPr lang="cs-CZ" dirty="0" err="1"/>
              <a:t>Andrews</a:t>
            </a:r>
            <a:r>
              <a:rPr lang="cs-CZ" dirty="0"/>
              <a:t> et al., 2006; </a:t>
            </a:r>
            <a:r>
              <a:rPr lang="cs-CZ" dirty="0" err="1"/>
              <a:t>Myhill</a:t>
            </a:r>
            <a:r>
              <a:rPr lang="cs-CZ" dirty="0"/>
              <a:t>, 2005, 2018; Wyse, 2001; komplexně viz </a:t>
            </a:r>
            <a:r>
              <a:rPr lang="cs-CZ" dirty="0" err="1"/>
              <a:t>Klimovič</a:t>
            </a:r>
            <a:r>
              <a:rPr lang="cs-CZ" dirty="0"/>
              <a:t>, 2019) poukazují na to, že </a:t>
            </a:r>
            <a:r>
              <a:rPr lang="cs-CZ" dirty="0" err="1"/>
              <a:t>dekontextualizovaná</a:t>
            </a:r>
            <a:r>
              <a:rPr lang="cs-CZ" dirty="0"/>
              <a:t> formálně-poznávací výuka mluvnice pro žáka žádný benefit nemá, nebo může být dokonce škodlivá</a:t>
            </a:r>
          </a:p>
          <a:p>
            <a:r>
              <a:rPr lang="cs-CZ" dirty="0"/>
              <a:t>„tradiční“ jazykové vyučování k rozvoji myšlení žáka vede velmi omezeně a jednostranně, někdy dokonce vůbec (srov. výzkumy D. </a:t>
            </a:r>
            <a:r>
              <a:rPr lang="cs-CZ" dirty="0" err="1"/>
              <a:t>Myhhill</a:t>
            </a:r>
            <a:r>
              <a:rPr lang="cs-CZ" dirty="0"/>
              <a:t>)</a:t>
            </a:r>
          </a:p>
          <a:p>
            <a:r>
              <a:rPr lang="cs-CZ" dirty="0"/>
              <a:t>komunikační princip ve výuce (v jazykové výchově) – předpokladem dobré úrovně komunikačních dovedností (a jejich rozvoje) je tedy určitá znalost (o) fungování jazykového sytému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033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000B8-35F9-4A46-99F9-A6344DBB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19A4566-9495-4D89-BE71-1E04F4A7E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Myhillová</a:t>
            </a:r>
            <a:r>
              <a:rPr lang="cs-CZ" dirty="0"/>
              <a:t> a Watsonová (2014, s. 44) tvrdí, že „neexistuje žádný důkaz, který by podpořil tvrzení, učení postupuje chronologicky od naučení se mluvnického konceptu k dovednosti jej užívat“. </a:t>
            </a:r>
          </a:p>
          <a:p>
            <a:r>
              <a:rPr lang="cs-CZ" dirty="0"/>
              <a:t>=&gt; to podporuje zjištění o nízké efektivitě deduktivních postupů a práce s </a:t>
            </a:r>
            <a:r>
              <a:rPr lang="cs-CZ" dirty="0" err="1"/>
              <a:t>dekontextualizovanými</a:t>
            </a:r>
            <a:r>
              <a:rPr lang="cs-CZ" dirty="0"/>
              <a:t> příklady v jazykové výuce</a:t>
            </a:r>
          </a:p>
          <a:p>
            <a:r>
              <a:rPr lang="cs-CZ" dirty="0"/>
              <a:t>zároveň výzkumy prokázaly, že explicitní jazyková výuka pozitivní účinky na rozvoj komunikační kompetence žáků </a:t>
            </a:r>
            <a:r>
              <a:rPr lang="cs-CZ" b="1" dirty="0"/>
              <a:t>má</a:t>
            </a:r>
            <a:r>
              <a:rPr lang="cs-CZ" dirty="0"/>
              <a:t>, záleží však na tom, jak je jazyková výuka realizována</a:t>
            </a:r>
          </a:p>
        </p:txBody>
      </p:sp>
    </p:spTree>
    <p:extLst>
      <p:ext uri="{BB962C8B-B14F-4D97-AF65-F5344CB8AC3E}">
        <p14:creationId xmlns:p14="http://schemas.microsoft.com/office/powerpoint/2010/main" val="972983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7C0CAA2-A246-4396-88BC-965B75408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344" y="177174"/>
            <a:ext cx="8530478" cy="584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20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2AAEB-6F4A-42B4-AC40-A4E78CB6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Změna v pojetí výuky češtiny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6C92AA-DDFA-42E7-9771-521AF30D4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/>
          <a:lstStyle/>
          <a:p>
            <a:r>
              <a:rPr lang="cs-CZ" dirty="0"/>
              <a:t>dosavadní koncepce „od jazyka ke komunikaci“</a:t>
            </a:r>
          </a:p>
          <a:p>
            <a:endParaRPr lang="cs-CZ" dirty="0"/>
          </a:p>
          <a:p>
            <a:r>
              <a:rPr lang="cs-CZ" b="1" dirty="0"/>
              <a:t>„od komunikace k jazyku a teprve pak zpět ke komunikaci“</a:t>
            </a:r>
          </a:p>
          <a:p>
            <a:endParaRPr lang="cs-CZ" b="1" dirty="0"/>
          </a:p>
          <a:p>
            <a:r>
              <a:rPr lang="cs-CZ" b="1" dirty="0"/>
              <a:t>„od dedukce k indukci“</a:t>
            </a:r>
          </a:p>
          <a:p>
            <a:endParaRPr lang="cs-CZ" b="1" dirty="0"/>
          </a:p>
          <a:p>
            <a:r>
              <a:rPr lang="cs-CZ" b="1" dirty="0"/>
              <a:t>„od důrazu na znalosti k důrazu na kompetenci“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34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6F153-475F-415C-B6E9-5CD82DEF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literatura a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A23736-A515-43DE-BCAA-5CA26F860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839" y="2021747"/>
            <a:ext cx="4653542" cy="4032090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cs-CZ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Čechová, M.; Styblík, V.: Čeština a její vyučování. Praha : SPN, 1998.</a:t>
            </a:r>
          </a:p>
          <a:p>
            <a:pPr marL="0" indent="0" algn="l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Hauser, P. a kol.: Didaktika českého jazyka pro 2. stupeň ZŠ I., II. Brno : MU, 1994.</a:t>
            </a:r>
          </a:p>
          <a:p>
            <a:pPr marL="0" indent="0" algn="l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Hájková, E. a kol. Čeština ve škole 21. století I-IV.  Praha: Univerzita Karlova, Pedagogická fakulta, 2012-.</a:t>
            </a:r>
          </a:p>
          <a:p>
            <a:pPr marL="0" indent="0" algn="l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Kostečka, J.: Do světa češtiny jinak. Praha : H&amp;H, 1993.</a:t>
            </a:r>
          </a:p>
          <a:p>
            <a:pPr marL="0" indent="0" algn="l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Novotná, J. a kol. Příprava a analýza didaktických situací. Praha: JČMF, 2006.</a:t>
            </a:r>
          </a:p>
          <a:p>
            <a:pPr marL="0" indent="0" algn="l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Šebesta, K.: Od jazyka ke komunikaci. Didaktika českého jazyka a komunikační výchovy. Praha : Karolinum, 2005.</a:t>
            </a:r>
          </a:p>
          <a:p>
            <a:pPr algn="l"/>
            <a:endParaRPr lang="cs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Učebnice ČJ pro SŠ a 2. stupeň ZŠ</a:t>
            </a:r>
            <a:endParaRPr lang="cs-CZ" sz="2200" dirty="0">
              <a:hlinkClick r:id=""/>
            </a:endParaRPr>
          </a:p>
          <a:p>
            <a:pPr marL="0" indent="0">
              <a:buNone/>
            </a:pPr>
            <a:r>
              <a:rPr lang="cs-CZ" sz="2200" dirty="0">
                <a:hlinkClick r:id=""/>
              </a:rPr>
              <a:t>https://www.projektsypo.cz/dokumenty/Metodicka_prirucka_SYPO_CJL.pdf</a:t>
            </a:r>
            <a:endParaRPr lang="cs-CZ" sz="2200" dirty="0"/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4693936-7CAC-4DFE-87A6-AEBA021C8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0899" y="2021746"/>
            <a:ext cx="6644081" cy="4032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Šmejkalová, M., Slavík, J. K pojetí didaktiky českého jazyka jako vědecké disciplíny. Studie z aplikované lingvistiky 7/1. 2015, s. 111–120.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Šmejkalová, M. Didaktika českého jazyka. In Stuchlíková, I. a kol. Oborové didaktiky: vývoj, stav, perspektivy. Brno: Masarykova Universita, 2015, s. 17–40.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Šmejkalová, M. Teorie didaktických situací - nová výzva pro didaktiku morfologie českého jazyka. Didaktické studie, roč.4, číslo 1, 2012.</a:t>
            </a:r>
          </a:p>
          <a:p>
            <a:pPr marL="0" indent="0">
              <a:buNone/>
            </a:pPr>
            <a:r>
              <a:rPr lang="cs-CZ" sz="1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Štěpáník</a:t>
            </a:r>
            <a:r>
              <a:rPr lang="cs-CZ" sz="1400" b="1" dirty="0">
                <a:solidFill>
                  <a:srgbClr val="000000"/>
                </a:solidFill>
                <a:latin typeface="arial" panose="020B0604020202020204" pitchFamily="34" charset="0"/>
              </a:rPr>
              <a:t> a kol.: Školní výpravy do krajiny češtiny. Didaktika českého jazyka pro základní školy. Praha : Fraus, 2020.</a:t>
            </a:r>
          </a:p>
          <a:p>
            <a:pPr marL="0" indent="0">
              <a:buNone/>
            </a:pPr>
            <a:r>
              <a:rPr lang="cs-CZ" sz="1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Štěpáník</a:t>
            </a:r>
            <a:r>
              <a:rPr lang="cs-CZ" sz="1400" b="1" dirty="0">
                <a:solidFill>
                  <a:srgbClr val="000000"/>
                </a:solidFill>
                <a:latin typeface="arial" panose="020B0604020202020204" pitchFamily="34" charset="0"/>
              </a:rPr>
              <a:t>, S.; Šmejkalová, M.: Průvodce začínajícího češtináře. Praha: </a:t>
            </a:r>
            <a:r>
              <a:rPr lang="cs-CZ" sz="1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PedF</a:t>
            </a:r>
            <a:r>
              <a:rPr lang="cs-CZ" sz="1400" b="1" dirty="0">
                <a:solidFill>
                  <a:srgbClr val="000000"/>
                </a:solidFill>
                <a:latin typeface="arial" panose="020B0604020202020204" pitchFamily="34" charset="0"/>
              </a:rPr>
              <a:t> UK, 2017.</a:t>
            </a:r>
          </a:p>
          <a:p>
            <a:pPr marL="0" indent="0">
              <a:buNone/>
            </a:pPr>
            <a:endParaRPr lang="cs-CZ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0000"/>
                </a:solidFill>
                <a:latin typeface="arial" panose="020B0604020202020204" pitchFamily="34" charset="0"/>
              </a:rPr>
              <a:t>RVP ZV, RVP G</a:t>
            </a:r>
          </a:p>
        </p:txBody>
      </p:sp>
    </p:spTree>
    <p:extLst>
      <p:ext uri="{BB962C8B-B14F-4D97-AF65-F5344CB8AC3E}">
        <p14:creationId xmlns:p14="http://schemas.microsoft.com/office/powerpoint/2010/main" val="167418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C7D47-CC9F-43A0-A5B4-1452B52BE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ukončení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91182B-15A5-4CCA-886A-292414A4F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15285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Zápočet: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1) Aktivní účast na seminářích.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2) Průběžné plnění úkolů v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Moodle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které budou zadávány v semináři.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3) Seminární úkol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     a) jazyková část - písemná příprava na hodinu na základě vhodně zvoleného výchozího komunikátu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     b) literární - písemná příprava na hodinu na základě pasáže z knihy pro mládež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 zkoušce se smí přihlásit pouze student, který všechny uvedené podmínky.  </a:t>
            </a:r>
          </a:p>
          <a:p>
            <a:pPr marL="0" indent="0" algn="l">
              <a:buNone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Zkouška: 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příprava a obhajoba integrované výukové lekce (bližší informace na semináři) 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85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5F6D38-74CC-404B-8B22-EAB4B6663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517" y="805344"/>
            <a:ext cx="9620338" cy="5176006"/>
          </a:xfrm>
        </p:spPr>
        <p:txBody>
          <a:bodyPr>
            <a:normAutofit fontScale="92500"/>
          </a:bodyPr>
          <a:lstStyle/>
          <a:p>
            <a:r>
              <a:rPr lang="cs-CZ" dirty="0"/>
              <a:t>„</a:t>
            </a:r>
            <a:r>
              <a:rPr lang="cs-CZ" i="1" dirty="0"/>
              <a:t>Škola je zaměřena na zvládnutí mateřského jazyka jako komunikačního prostředku ve všech sférách jeho fungování</a:t>
            </a:r>
            <a:r>
              <a:rPr lang="cs-CZ" dirty="0"/>
              <a:t>“ (M. Čechová)</a:t>
            </a:r>
          </a:p>
          <a:p>
            <a:endParaRPr lang="cs-CZ" dirty="0"/>
          </a:p>
          <a:p>
            <a:r>
              <a:rPr lang="cs-CZ" dirty="0"/>
              <a:t>funkční hledisko</a:t>
            </a:r>
          </a:p>
          <a:p>
            <a:r>
              <a:rPr lang="cs-CZ" b="1" dirty="0"/>
              <a:t>zřetel ke komunikační situaci projevu</a:t>
            </a:r>
          </a:p>
          <a:p>
            <a:r>
              <a:rPr lang="cs-CZ" dirty="0"/>
              <a:t>prvním útvarem národního jazyka, s nímž se děti seznamují, je většinou interdialekt </a:t>
            </a:r>
          </a:p>
          <a:p>
            <a:pPr marL="0" indent="0">
              <a:buNone/>
            </a:pPr>
            <a:r>
              <a:rPr lang="cs-CZ" dirty="0"/>
              <a:t>			X</a:t>
            </a:r>
          </a:p>
          <a:p>
            <a:pPr marL="0" indent="0">
              <a:buNone/>
            </a:pPr>
            <a:r>
              <a:rPr lang="cs-CZ" dirty="0"/>
              <a:t>		   vliv četby (předčítání), médií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žák si má osvojit spisovný jazyk jako reprezentativní útvar svého národního jazyka </a:t>
            </a:r>
          </a:p>
          <a:p>
            <a:r>
              <a:rPr lang="cs-CZ" dirty="0"/>
              <a:t>žák se má umět vyjadřovat vhodně, jazykově správně a kultivovaně</a:t>
            </a:r>
          </a:p>
        </p:txBody>
      </p:sp>
    </p:spTree>
    <p:extLst>
      <p:ext uri="{BB962C8B-B14F-4D97-AF65-F5344CB8AC3E}">
        <p14:creationId xmlns:p14="http://schemas.microsoft.com/office/powerpoint/2010/main" val="63834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AFCB2-FB47-4948-8B3E-08846F8E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Didaktika českého jazyka (DČJ)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9BBB92-6614-498F-BE6C-00A348BAC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vychází z </a:t>
            </a:r>
            <a:r>
              <a:rPr lang="cs-CZ" b="1" dirty="0"/>
              <a:t>obecné didaktiky</a:t>
            </a:r>
            <a:r>
              <a:rPr lang="cs-CZ" dirty="0"/>
              <a:t>, jedné ze stěžejních disciplín pedagogiky, která zkoumá výchovně vzdělávací proces a zaměřuje se na obsah vzdělávání (co je třeba žáky naučit) a na proces vyučování (jakými metodami postupovat, které formy a prostředky použít apod.)</a:t>
            </a:r>
          </a:p>
          <a:p>
            <a:r>
              <a:rPr lang="cs-CZ" dirty="0"/>
              <a:t>DČJ je </a:t>
            </a:r>
            <a:r>
              <a:rPr lang="cs-CZ" b="1" dirty="0"/>
              <a:t>pedagogická vědní disciplína</a:t>
            </a:r>
            <a:r>
              <a:rPr lang="cs-CZ" dirty="0"/>
              <a:t>, která se zabývá </a:t>
            </a:r>
            <a:r>
              <a:rPr lang="cs-CZ" b="1" dirty="0"/>
              <a:t>výchovou a vzděláváním v českém jazyce</a:t>
            </a:r>
            <a:r>
              <a:rPr lang="cs-CZ" dirty="0"/>
              <a:t>.“ (Svobodová, 2003, s. 1) </a:t>
            </a:r>
          </a:p>
          <a:p>
            <a:pPr lvl="1"/>
            <a:r>
              <a:rPr lang="cs-CZ" dirty="0"/>
              <a:t>jejím předmětem potom tedy je „zkoumání obecného cíle i dílčích úkolů jazykové výchovy a jazykového vzdělávání, stanovení jejich obsahu, zjišťování specifických zákonitostí vyučovacího procesu v předmětu český jazyk, hledání optimálních organizačních forem, posuzování vhodnosti metod a pomůcek, hodnocení vlivu učitele na žáky.“ (Brabcová, in: Svobodová, s. 11) </a:t>
            </a:r>
          </a:p>
        </p:txBody>
      </p:sp>
    </p:spTree>
    <p:extLst>
      <p:ext uri="{BB962C8B-B14F-4D97-AF65-F5344CB8AC3E}">
        <p14:creationId xmlns:p14="http://schemas.microsoft.com/office/powerpoint/2010/main" val="304315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7CEE8B-1057-46DF-8D3E-8D9790FBB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DČJ je jednou z disciplín učitelského studia bohemistiky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Oborová didaktika – vývoj a současný stav</a:t>
            </a:r>
          </a:p>
          <a:p>
            <a:r>
              <a:rPr lang="cs-CZ" dirty="0"/>
              <a:t>pro toto téma doporučuji studium publikace: </a:t>
            </a:r>
            <a:r>
              <a:rPr lang="cs-CZ" i="1" dirty="0"/>
              <a:t>Oborové didaktiky: vývoj – stav – perspektivy </a:t>
            </a:r>
            <a:r>
              <a:rPr lang="cs-CZ" dirty="0"/>
              <a:t>(Stuchlíková, I; Janík, T.), str. 17-40.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https://www.ped.muni.cz/didacticaviva/data_pdf/knihy/oborove-didaktiky_online.pdf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57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E6D0A-A096-4162-82FF-19C562034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Pojetí jazykového vyučování z vývojového hlediska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65502B-4818-42EF-A2BA-DBC1480F0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viz Čechová, M., Styblík, V. </a:t>
            </a:r>
            <a:r>
              <a:rPr lang="cs-CZ" i="1" dirty="0"/>
              <a:t>Čeština a její vyučování</a:t>
            </a:r>
            <a:r>
              <a:rPr lang="cs-CZ" dirty="0"/>
              <a:t>, 1998, s. 20–26. </a:t>
            </a:r>
          </a:p>
          <a:p>
            <a:endParaRPr lang="cs-CZ" dirty="0"/>
          </a:p>
          <a:p>
            <a:r>
              <a:rPr lang="cs-CZ" dirty="0"/>
              <a:t>tereziánská reforma, gramatické pojetí, agramatismus, pedocentrismus, sloh volný</a:t>
            </a:r>
          </a:p>
          <a:p>
            <a:pPr marL="0" indent="0">
              <a:buNone/>
            </a:pPr>
            <a:endParaRPr lang="cs-CZ" dirty="0"/>
          </a:p>
          <a:p>
            <a:pPr algn="l"/>
            <a:r>
              <a:rPr lang="cs-CZ" dirty="0"/>
              <a:t>významné osobnosti didaktiky češtiny: </a:t>
            </a:r>
            <a:r>
              <a:rPr lang="cs-CZ" b="1" i="0" dirty="0">
                <a:solidFill>
                  <a:srgbClr val="212529"/>
                </a:solidFill>
                <a:effectLst/>
                <a:latin typeface="-apple-system"/>
              </a:rPr>
              <a:t>Jaroslav Jelínek, Karel Svoboda</a:t>
            </a:r>
            <a:r>
              <a:rPr lang="cs-CZ" dirty="0">
                <a:solidFill>
                  <a:srgbClr val="212529"/>
                </a:solidFill>
                <a:latin typeface="-apple-system"/>
              </a:rPr>
              <a:t>, </a:t>
            </a:r>
            <a:r>
              <a:rPr lang="cs-CZ" b="1" i="0" dirty="0">
                <a:solidFill>
                  <a:srgbClr val="212529"/>
                </a:solidFill>
                <a:effectLst/>
                <a:latin typeface="-apple-system"/>
              </a:rPr>
              <a:t>Vlastimil Styblík, Josef Hubáček, Přemysl Hauser</a:t>
            </a:r>
            <a:r>
              <a:rPr lang="cs-CZ" dirty="0">
                <a:solidFill>
                  <a:srgbClr val="212529"/>
                </a:solidFill>
                <a:latin typeface="-apple-system"/>
              </a:rPr>
              <a:t>, </a:t>
            </a:r>
            <a:r>
              <a:rPr lang="cs-CZ" b="1" i="0" dirty="0">
                <a:solidFill>
                  <a:srgbClr val="212529"/>
                </a:solidFill>
                <a:effectLst/>
                <a:latin typeface="-apple-system"/>
              </a:rPr>
              <a:t>Naděžda Kvítková, Radoslava Kvapilová Brabcová, Marie Čechová, Ludmila Zimová</a:t>
            </a:r>
            <a:r>
              <a:rPr lang="cs-CZ" dirty="0">
                <a:solidFill>
                  <a:srgbClr val="212529"/>
                </a:solidFill>
                <a:latin typeface="-apple-system"/>
              </a:rPr>
              <a:t>, </a:t>
            </a:r>
            <a:r>
              <a:rPr lang="cs-CZ" b="1" i="0" dirty="0">
                <a:solidFill>
                  <a:srgbClr val="212529"/>
                </a:solidFill>
                <a:effectLst/>
                <a:latin typeface="-apple-system"/>
              </a:rPr>
              <a:t>Karel Šebesta, Jiří Kostečka</a:t>
            </a:r>
            <a:endParaRPr lang="cs-CZ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54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E0875-BE09-44D5-88C1-B61792CF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 VYUČOVÁNÍ ČEŠTINĚ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776331-037E-4E02-B05F-2ACE3F783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1) KOMUNIKAČNÍ (praktický, instrumentální) </a:t>
            </a:r>
          </a:p>
          <a:p>
            <a:pPr marL="0" indent="0">
              <a:buNone/>
            </a:pPr>
            <a:r>
              <a:rPr lang="cs-CZ" dirty="0"/>
              <a:t>	- rozvoj schopnosti komunikace ve spisovném jazyce</a:t>
            </a:r>
          </a:p>
          <a:p>
            <a:pPr marL="0" indent="0">
              <a:buNone/>
            </a:pPr>
            <a:r>
              <a:rPr lang="cs-CZ" b="1" dirty="0"/>
              <a:t>2) KOGNITIVNÍ (poznávací) </a:t>
            </a:r>
          </a:p>
          <a:p>
            <a:pPr marL="0" indent="0">
              <a:buNone/>
            </a:pPr>
            <a:r>
              <a:rPr lang="cs-CZ" dirty="0"/>
              <a:t>	- uvědomělé užívání jazykových prostředků</a:t>
            </a:r>
          </a:p>
          <a:p>
            <a:pPr marL="0" indent="0">
              <a:buNone/>
            </a:pPr>
            <a:r>
              <a:rPr lang="cs-CZ" dirty="0"/>
              <a:t>	- rozvoj logického myšlení</a:t>
            </a:r>
          </a:p>
          <a:p>
            <a:pPr marL="0" indent="0">
              <a:buNone/>
            </a:pPr>
            <a:r>
              <a:rPr lang="cs-CZ" dirty="0"/>
              <a:t>	- poznání systému jazyka</a:t>
            </a:r>
          </a:p>
          <a:p>
            <a:pPr marL="0" indent="0">
              <a:buNone/>
            </a:pPr>
            <a:r>
              <a:rPr lang="cs-CZ" b="1" dirty="0"/>
              <a:t>3) FORMATIVNÍ (výchovný)</a:t>
            </a:r>
          </a:p>
          <a:p>
            <a:pPr marL="0" indent="0">
              <a:buNone/>
            </a:pPr>
            <a:r>
              <a:rPr lang="cs-CZ" dirty="0"/>
              <a:t>	- komplexnější cíl, cíl kognitivní a komunikační jsou jeho součástí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65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135AB-0A85-4E8B-B709-2C392A00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629" y="936281"/>
            <a:ext cx="10109167" cy="958160"/>
          </a:xfrm>
        </p:spPr>
        <p:txBody>
          <a:bodyPr/>
          <a:lstStyle/>
          <a:p>
            <a:r>
              <a:rPr lang="cs-CZ" dirty="0"/>
              <a:t>Didaktický cíl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D96D22-05E0-49DF-B36D-5F62F99E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961" y="1961553"/>
            <a:ext cx="10586301" cy="427976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zásadní vliv na celé plánování výuky</a:t>
            </a:r>
          </a:p>
          <a:p>
            <a:r>
              <a:rPr lang="cs-CZ" b="1" dirty="0"/>
              <a:t>základní otázka vyučování </a:t>
            </a:r>
            <a:r>
              <a:rPr lang="cs-CZ" dirty="0"/>
              <a:t>– </a:t>
            </a:r>
            <a:r>
              <a:rPr lang="cs-CZ" i="1" dirty="0"/>
              <a:t>Co budou žáci po této hodině umět? (X Co budu dnes v hodině probírat?)</a:t>
            </a:r>
          </a:p>
          <a:p>
            <a:r>
              <a:rPr lang="cs-CZ" dirty="0"/>
              <a:t>úmysl a motto učitele – </a:t>
            </a:r>
            <a:r>
              <a:rPr lang="cs-CZ" b="1" dirty="0"/>
              <a:t>naučit</a:t>
            </a:r>
            <a:r>
              <a:rPr lang="cs-CZ" dirty="0"/>
              <a:t> (X odučit)</a:t>
            </a:r>
          </a:p>
          <a:p>
            <a:endParaRPr lang="cs-CZ" dirty="0"/>
          </a:p>
          <a:p>
            <a:r>
              <a:rPr lang="cs-CZ" b="1" dirty="0"/>
              <a:t>Cíle vždy formulujeme:</a:t>
            </a:r>
          </a:p>
          <a:p>
            <a:pPr lvl="1"/>
            <a:r>
              <a:rPr lang="cs-CZ" b="1" dirty="0"/>
              <a:t>1) směrem k žákovi </a:t>
            </a:r>
          </a:p>
          <a:p>
            <a:pPr lvl="1"/>
            <a:r>
              <a:rPr lang="cs-CZ" b="1" dirty="0"/>
              <a:t>2) činnostně </a:t>
            </a:r>
            <a:r>
              <a:rPr lang="cs-CZ" dirty="0"/>
              <a:t>– s ohledem na činnost žáka</a:t>
            </a:r>
          </a:p>
          <a:p>
            <a:pPr lvl="1"/>
            <a:r>
              <a:rPr lang="cs-CZ" b="1" dirty="0"/>
              <a:t>3) tak, aby byly splnitelné </a:t>
            </a:r>
            <a:r>
              <a:rPr lang="cs-CZ" dirty="0"/>
              <a:t>(v rámci dané vyučovací jednotky)</a:t>
            </a:r>
          </a:p>
          <a:p>
            <a:pPr lvl="1"/>
            <a:r>
              <a:rPr lang="cs-CZ" b="1" dirty="0"/>
              <a:t>4) tak, aby byly ověřitelné </a:t>
            </a:r>
            <a:r>
              <a:rPr lang="cs-CZ" dirty="0"/>
              <a:t>(v rámci dané vyučovací jednotky)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18641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109</TotalTime>
  <Words>2288</Words>
  <Application>Microsoft Office PowerPoint</Application>
  <PresentationFormat>Širokoúhlá obrazovka</PresentationFormat>
  <Paragraphs>146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-apple-system</vt:lpstr>
      <vt:lpstr>Arial</vt:lpstr>
      <vt:lpstr>Arial</vt:lpstr>
      <vt:lpstr>Gill Sans MT</vt:lpstr>
      <vt:lpstr>Signika</vt:lpstr>
      <vt:lpstr>Galerie</vt:lpstr>
      <vt:lpstr>Integrovaná didaktika českého jazyka a literatury</vt:lpstr>
      <vt:lpstr>Základní literatura a zdroje</vt:lpstr>
      <vt:lpstr>Podmínky ukončení předmětu</vt:lpstr>
      <vt:lpstr>Prezentace aplikace PowerPoint</vt:lpstr>
      <vt:lpstr>Didaktika českého jazyka (DČJ)</vt:lpstr>
      <vt:lpstr>Prezentace aplikace PowerPoint</vt:lpstr>
      <vt:lpstr>Pojetí jazykového vyučování z vývojového hlediska </vt:lpstr>
      <vt:lpstr>CÍLE  VYUČOVÁNÍ ČEŠTINĚ</vt:lpstr>
      <vt:lpstr>Didaktický cíl </vt:lpstr>
      <vt:lpstr>Bloomova  taxonomie vzdělávacích cílů  (1956; v pozdější revizi Andersona a Krathwohla)</vt:lpstr>
      <vt:lpstr>Kurikulární dokumenty</vt:lpstr>
      <vt:lpstr>RVP ZV</vt:lpstr>
      <vt:lpstr>TEORETICKÁ VÝCHODISKA  Greger, D., Simonová, J., Chvál, M., Straková, J. (Eds.): Když výzkum mění praxi. Pedagogická fakulta UK, 2020. file:///C:/Users/42070/Downloads/Kdyvzkummnpraxi.pdf </vt:lpstr>
      <vt:lpstr>Prezentace aplikace PowerPoint</vt:lpstr>
      <vt:lpstr>kognitivně-komunikačNÍ a funkčně orientovanÁ didaktiKA mateřského jazyka </vt:lpstr>
      <vt:lpstr>Mezinárodní výzkumy</vt:lpstr>
      <vt:lpstr>Prezentace aplikace PowerPoint</vt:lpstr>
      <vt:lpstr>Prezentace aplikace PowerPoint</vt:lpstr>
      <vt:lpstr>Změna v pojetí výuky češtiny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Integrovaná didaktika českého jazyka a literatury</dc:title>
  <dc:creator>Luděk</dc:creator>
  <cp:lastModifiedBy>Luděk</cp:lastModifiedBy>
  <cp:revision>2</cp:revision>
  <dcterms:created xsi:type="dcterms:W3CDTF">2021-12-07T20:42:32Z</dcterms:created>
  <dcterms:modified xsi:type="dcterms:W3CDTF">2021-12-07T22:31:53Z</dcterms:modified>
</cp:coreProperties>
</file>