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a990262a6d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a990262a6d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a990262a6d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a990262a6d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a990262a6d_0_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a990262a6d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a990262a6d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a990262a6d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a990262a6d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a990262a6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a990262a6d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a990262a6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a990262a6d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a990262a6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youtube.com/watch?v=ZNEmy0EKpkY&amp;t=7s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sites.google.com/englishcollege.cz/cestinajinak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prohlednout.rvp.cz/zakladni-vzdelavani/vzdelavaci-oblasti/jjk/cjl" TargetMode="External"/><Relationship Id="rId4" Type="http://schemas.openxmlformats.org/officeDocument/2006/relationships/hyperlink" Target="https://prohlednout.rvp.cz/ovu/jjk-cjl-001-zv9-014" TargetMode="External"/><Relationship Id="rId9" Type="http://schemas.openxmlformats.org/officeDocument/2006/relationships/hyperlink" Target="https://prohlednout.rvp.cz/ovu/jjk-cjl-001-zv9-016" TargetMode="External"/><Relationship Id="rId5" Type="http://schemas.openxmlformats.org/officeDocument/2006/relationships/hyperlink" Target="https://prohlednout.rvp.cz/ovu/jjk-cjl-001-zv9-014" TargetMode="External"/><Relationship Id="rId6" Type="http://schemas.openxmlformats.org/officeDocument/2006/relationships/hyperlink" Target="https://prohlednout.rvp.cz/ovu/jjk-cjl-001-zv9-014" TargetMode="External"/><Relationship Id="rId7" Type="http://schemas.openxmlformats.org/officeDocument/2006/relationships/hyperlink" Target="https://prohlednout.rvp.cz/ovu/jjk-cjl-001-zv9-015" TargetMode="External"/><Relationship Id="rId8" Type="http://schemas.openxmlformats.org/officeDocument/2006/relationships/hyperlink" Target="https://prohlednout.rvp.cz/ovu/jjk-cjl-001-zv9-015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Didaktika </a:t>
            </a:r>
            <a:r>
              <a:rPr lang="en"/>
              <a:t>literatury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FF UK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Interpretace textu jako jádro vyučování češtiny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VIDEO</a:t>
            </a:r>
            <a:r>
              <a:rPr lang="en"/>
              <a:t> (od 15:50-24:15)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+"/>
            </a:pPr>
            <a:r>
              <a:rPr lang="en"/>
              <a:t>diskuze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Učení českého jazyka ve 21. století - diskuze</a:t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Co a jak byste chtěli učit?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Jak by vypadal váš ideální tematický plán, kdybyste si mohli/y vybrat?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Čeština jinak - materiály pro výuku literatury</a:t>
            </a:r>
            <a:endParaRPr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ZDE</a:t>
            </a:r>
            <a:endParaRPr/>
          </a:p>
          <a:p>
            <a:pPr indent="-330200" lvl="0" marL="482600" rtl="0" algn="l">
              <a:lnSpc>
                <a:spcPct val="16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■"/>
            </a:pPr>
            <a:r>
              <a:rPr b="1" lang="en" sz="1500">
                <a:solidFill>
                  <a:srgbClr val="1B1C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Žert</a:t>
            </a:r>
            <a:r>
              <a:rPr lang="en" sz="1500">
                <a:solidFill>
                  <a:srgbClr val="1B1C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od Milana Kundery</a:t>
            </a:r>
            <a:endParaRPr sz="1500">
              <a:solidFill>
                <a:srgbClr val="1B1C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8260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■"/>
            </a:pPr>
            <a:r>
              <a:rPr b="1" lang="en" sz="1500">
                <a:solidFill>
                  <a:srgbClr val="1B1C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Ostře sledované vlaky</a:t>
            </a:r>
            <a:r>
              <a:rPr lang="en" sz="1500">
                <a:solidFill>
                  <a:srgbClr val="1B1C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od Bohumila Hrabala</a:t>
            </a:r>
            <a:endParaRPr sz="1500">
              <a:solidFill>
                <a:srgbClr val="1B1C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8260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■"/>
            </a:pPr>
            <a:r>
              <a:rPr b="1" lang="en" sz="1500">
                <a:solidFill>
                  <a:srgbClr val="1B1C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Romance pro křídlovku</a:t>
            </a:r>
            <a:r>
              <a:rPr lang="en" sz="1500">
                <a:solidFill>
                  <a:srgbClr val="1B1C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od Františka Hrubína</a:t>
            </a:r>
            <a:endParaRPr sz="1500">
              <a:solidFill>
                <a:srgbClr val="1B1C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8260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■"/>
            </a:pPr>
            <a:r>
              <a:rPr b="1" lang="en" sz="1500">
                <a:solidFill>
                  <a:srgbClr val="1B1C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Krysař</a:t>
            </a:r>
            <a:r>
              <a:rPr lang="en" sz="1500">
                <a:solidFill>
                  <a:srgbClr val="1B1C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od Viktora Dyka</a:t>
            </a:r>
            <a:endParaRPr sz="1500">
              <a:solidFill>
                <a:srgbClr val="1B1C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0200" lvl="0" marL="48260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■"/>
            </a:pPr>
            <a:r>
              <a:rPr b="1" lang="en" sz="1500">
                <a:solidFill>
                  <a:srgbClr val="1B1C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Maryša</a:t>
            </a:r>
            <a:r>
              <a:rPr lang="en" sz="1500">
                <a:solidFill>
                  <a:srgbClr val="1B1C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od bratří Mrštíků</a:t>
            </a:r>
            <a:endParaRPr sz="1500">
              <a:solidFill>
                <a:srgbClr val="1B1C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Čeština jinak - obsah</a:t>
            </a:r>
            <a:endParaRPr/>
          </a:p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36550" lvl="0" marL="482600" rtl="0" algn="l">
              <a:lnSpc>
                <a:spcPct val="16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700"/>
              <a:buChar char="■"/>
            </a:pPr>
            <a:r>
              <a:rPr b="1" lang="en" sz="1600">
                <a:solidFill>
                  <a:srgbClr val="1B1C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aktivizace k četbě</a:t>
            </a:r>
            <a:endParaRPr b="1" sz="1600">
              <a:solidFill>
                <a:srgbClr val="1B1C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6550" lvl="0" marL="48260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00"/>
              <a:buChar char="■"/>
            </a:pPr>
            <a:r>
              <a:rPr b="1" lang="en" sz="1600">
                <a:solidFill>
                  <a:srgbClr val="1B1C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Motivy a témata</a:t>
            </a:r>
            <a:endParaRPr b="1" sz="1600">
              <a:solidFill>
                <a:srgbClr val="1B1C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6550" lvl="0" marL="48260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00"/>
              <a:buChar char="■"/>
            </a:pPr>
            <a:r>
              <a:rPr b="1" lang="en" sz="1600">
                <a:solidFill>
                  <a:srgbClr val="1B1C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Analýza postav</a:t>
            </a:r>
            <a:r>
              <a:rPr lang="en" sz="1600">
                <a:solidFill>
                  <a:srgbClr val="1B1C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jejich vnitřní i vnější charakteristika, která zdůvodňuje jejich jednání</a:t>
            </a:r>
            <a:endParaRPr sz="1600">
              <a:solidFill>
                <a:srgbClr val="1B1C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36550" lvl="0" marL="48260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700"/>
              <a:buChar char="■"/>
            </a:pPr>
            <a:r>
              <a:rPr b="1" lang="en" sz="1600">
                <a:solidFill>
                  <a:srgbClr val="1B1C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Analýza formálních prostředků</a:t>
            </a:r>
            <a:endParaRPr b="1" sz="1600">
              <a:solidFill>
                <a:srgbClr val="1B1C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656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600">
                <a:solidFill>
                  <a:srgbClr val="1B1C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Nedílnou součástí jsou také </a:t>
            </a:r>
            <a:r>
              <a:rPr b="1" lang="en" sz="1600">
                <a:solidFill>
                  <a:srgbClr val="1B1C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aktivity na literární a historický kontext</a:t>
            </a:r>
            <a:r>
              <a:rPr lang="en" sz="1600">
                <a:solidFill>
                  <a:srgbClr val="1B1C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které pomáhají studentům lépe porozumět dílům a době, ve které byla napsána. Důležitým prvkem jsou i </a:t>
            </a:r>
            <a:r>
              <a:rPr b="1" lang="en" sz="1600">
                <a:solidFill>
                  <a:srgbClr val="1B1C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slohové a tvůrčí úkoly</a:t>
            </a:r>
            <a:r>
              <a:rPr lang="en" sz="1600">
                <a:solidFill>
                  <a:srgbClr val="1B1C1D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které navazují na témata probíraných děl.</a:t>
            </a:r>
            <a:endParaRPr sz="1600">
              <a:solidFill>
                <a:srgbClr val="1B1C1D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b="1" lang="en" sz="1979">
                <a:latin typeface="Times New Roman"/>
                <a:ea typeface="Times New Roman"/>
                <a:cs typeface="Times New Roman"/>
                <a:sym typeface="Times New Roman"/>
              </a:rPr>
              <a:t>Závazná část RVP - Jazyk a jazyková komunikace - Český jazyk a literatura</a:t>
            </a:r>
            <a:endParaRPr sz="1979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520"/>
          </a:p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2216E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2179"/>
              <a:buFont typeface="Arial"/>
              <a:buNone/>
            </a:pPr>
            <a:r>
              <a:rPr lang="en" sz="2108">
                <a:solidFill>
                  <a:srgbClr val="02216E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Žáci si:</a:t>
            </a:r>
            <a:endParaRPr sz="2108">
              <a:solidFill>
                <a:srgbClr val="02216E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242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216E"/>
              </a:buClr>
              <a:buSzPct val="100000"/>
              <a:buFont typeface="Times New Roman"/>
              <a:buChar char="-"/>
            </a:pPr>
            <a:r>
              <a:rPr lang="en" sz="2108">
                <a:solidFill>
                  <a:srgbClr val="02216E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osvojují dovednost kultivované komunikace v mluvené a psané formě</a:t>
            </a:r>
            <a:endParaRPr sz="2108">
              <a:solidFill>
                <a:srgbClr val="02216E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242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216E"/>
              </a:buClr>
              <a:buSzPct val="100000"/>
              <a:buFont typeface="Times New Roman"/>
              <a:buChar char="-"/>
            </a:pPr>
            <a:r>
              <a:rPr lang="en" sz="2108">
                <a:solidFill>
                  <a:srgbClr val="02216E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učí se přizpůsobovat své vlastní vyjadřování dané komunikační situaci a svému komunikačnímu záměru</a:t>
            </a:r>
            <a:endParaRPr sz="2108">
              <a:solidFill>
                <a:srgbClr val="02216E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242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216E"/>
              </a:buClr>
              <a:buSzPct val="100000"/>
              <a:buFont typeface="Times New Roman"/>
              <a:buChar char="-"/>
            </a:pPr>
            <a:r>
              <a:rPr lang="en" sz="2108">
                <a:solidFill>
                  <a:srgbClr val="02216E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učí se formulovat názory podpořené argumenty, vést kritický a konstruktivní dialog a naslouchat partnerovi v komunikaci</a:t>
            </a:r>
            <a:endParaRPr sz="2108">
              <a:solidFill>
                <a:srgbClr val="02216E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242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216E"/>
              </a:buClr>
              <a:buSzPct val="100000"/>
              <a:buFont typeface="Times New Roman"/>
              <a:buChar char="-"/>
            </a:pPr>
            <a:r>
              <a:rPr lang="en" sz="2108">
                <a:solidFill>
                  <a:srgbClr val="02216E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učí se rozumět různým druhům textů, vyhledávají a zpracovávají informace</a:t>
            </a:r>
            <a:endParaRPr sz="2108">
              <a:solidFill>
                <a:srgbClr val="02216E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242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216E"/>
              </a:buClr>
              <a:buSzPct val="100000"/>
              <a:buFont typeface="Times New Roman"/>
              <a:buChar char="-"/>
            </a:pPr>
            <a:r>
              <a:rPr lang="en" sz="2108">
                <a:solidFill>
                  <a:srgbClr val="02216E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učí se odhalovat autorský záměr</a:t>
            </a:r>
            <a:endParaRPr sz="2108">
              <a:solidFill>
                <a:srgbClr val="02216E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242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216E"/>
              </a:buClr>
              <a:buSzPct val="100000"/>
              <a:buFont typeface="Times New Roman"/>
              <a:buChar char="-"/>
            </a:pPr>
            <a:r>
              <a:rPr lang="en" sz="2108">
                <a:solidFill>
                  <a:srgbClr val="02216E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odlišovat fakta, názory, domněnky a manipulaci</a:t>
            </a:r>
            <a:endParaRPr sz="2108">
              <a:solidFill>
                <a:srgbClr val="02216E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52425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216E"/>
              </a:buClr>
              <a:buSzPct val="100000"/>
              <a:buFont typeface="Times New Roman"/>
              <a:buChar char="-"/>
            </a:pPr>
            <a:r>
              <a:rPr b="1" lang="en" sz="2108">
                <a:solidFill>
                  <a:srgbClr val="02216E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osvojují si postupy napomáhající tvořivé recepci a interpretaci uměleckých sdělení za účelem posilování vlastních čtenářských prožitků a jejich sdílení</a:t>
            </a:r>
            <a:endParaRPr b="1" sz="2108">
              <a:solidFill>
                <a:srgbClr val="02216E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Koncepce výuky</a:t>
            </a:r>
            <a:endParaRPr/>
          </a:p>
        </p:txBody>
      </p:sp>
      <p:sp>
        <p:nvSpPr>
          <p:cNvPr id="91" name="Google Shape;91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>
                <a:solidFill>
                  <a:srgbClr val="02216E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Výuka na 2. stupni je charakterizovaná především integračním pojetím vzdělávacího oboru. V praxi to znamená, že </a:t>
            </a:r>
            <a:r>
              <a:rPr b="1" lang="en" sz="2300">
                <a:solidFill>
                  <a:srgbClr val="02216E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předmět není mechanicky rozdělený na jazykovou, slohovou a komunikační a literárněvýchovnou složku</a:t>
            </a:r>
            <a:r>
              <a:rPr lang="en" sz="2300">
                <a:solidFill>
                  <a:srgbClr val="02216E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, jak tomu bylo doposud. Výuka je založená na komunikačním principu, který je výrazně zastoupený ve všech oblastech učiva a je naplňován v oborových výstupech. </a:t>
            </a:r>
            <a:endParaRPr sz="2300">
              <a:solidFill>
                <a:srgbClr val="02216E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 sz="29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Očekávané výstupy učení</a:t>
            </a:r>
            <a:endParaRPr/>
          </a:p>
        </p:txBody>
      </p:sp>
      <p:sp>
        <p:nvSpPr>
          <p:cNvPr id="97" name="Google Shape;97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rgbClr val="02216E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rgbClr val="02216E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2. stupeň - 9. ročník</a:t>
            </a:r>
            <a:endParaRPr sz="2000">
              <a:solidFill>
                <a:srgbClr val="02216E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rgbClr val="1155CC"/>
              </a:solidFill>
              <a:highlight>
                <a:srgbClr val="FFFFFF"/>
              </a:highlight>
              <a:uFill>
                <a:noFill/>
              </a:uFill>
              <a:latin typeface="Times New Roman"/>
              <a:ea typeface="Times New Roman"/>
              <a:cs typeface="Times New Roman"/>
              <a:sym typeface="Times New Roman"/>
              <a:hlinkClick r:id="rId4">
                <a:extLst>
                  <a:ext uri="{A12FA001-AC4F-418D-AE19-62706E023703}">
                    <ahyp:hlinkClr val="tx"/>
                  </a:ext>
                </a:extLst>
              </a:hlinkClick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216E"/>
              </a:buClr>
              <a:buSzPts val="2000"/>
              <a:buFont typeface="Times New Roman"/>
              <a:buChar char="-"/>
            </a:pPr>
            <a:r>
              <a:rPr b="1" lang="en" sz="2000">
                <a:solidFill>
                  <a:srgbClr val="3566FC"/>
                </a:solidFill>
                <a:highlight>
                  <a:srgbClr val="FFFFFF"/>
                </a:highlight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Vyjadřuje svoje prožitky literárního, divadelního a audiovizuálního díla.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3566FC"/>
              </a:solidFill>
              <a:highlight>
                <a:srgbClr val="FFFFFF"/>
              </a:highlight>
              <a:uFill>
                <a:noFill/>
              </a:uFill>
              <a:latin typeface="Times New Roman"/>
              <a:ea typeface="Times New Roman"/>
              <a:cs typeface="Times New Roman"/>
              <a:sym typeface="Times New Roman"/>
              <a:hlinkClick r:id="rId6">
                <a:extLst>
                  <a:ext uri="{A12FA001-AC4F-418D-AE19-62706E023703}">
                    <ahyp:hlinkClr val="tx"/>
                  </a:ext>
                </a:extLst>
              </a:hlinkClick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216E"/>
              </a:buClr>
              <a:buSzPts val="2000"/>
              <a:buFont typeface="Times New Roman"/>
              <a:buChar char="-"/>
            </a:pPr>
            <a:r>
              <a:rPr b="1" lang="en" sz="2000">
                <a:solidFill>
                  <a:srgbClr val="3566FC"/>
                </a:solidFill>
                <a:highlight>
                  <a:srgbClr val="FFFFFF"/>
                </a:highlight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Interpretuje literární díla a díla z oblasti dalších druhů umění</a:t>
            </a:r>
            <a:endParaRPr/>
          </a:p>
          <a:p>
            <a:pPr indent="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3566FC"/>
              </a:solidFill>
              <a:highlight>
                <a:srgbClr val="FFFFFF"/>
              </a:highlight>
              <a:uFill>
                <a:noFill/>
              </a:uFill>
              <a:latin typeface="Times New Roman"/>
              <a:ea typeface="Times New Roman"/>
              <a:cs typeface="Times New Roman"/>
              <a:sym typeface="Times New Roman"/>
              <a:hlinkClick r:id="rId8">
                <a:extLst>
                  <a:ext uri="{A12FA001-AC4F-418D-AE19-62706E023703}">
                    <ahyp:hlinkClr val="tx"/>
                  </a:ext>
                </a:extLst>
              </a:hlinkClick>
            </a:endParaRPr>
          </a:p>
          <a:p>
            <a:pPr indent="-355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2216E"/>
              </a:buClr>
              <a:buSzPts val="2000"/>
              <a:buFont typeface="Times New Roman"/>
              <a:buChar char="-"/>
            </a:pPr>
            <a:r>
              <a:rPr b="1" lang="en" sz="2000">
                <a:solidFill>
                  <a:srgbClr val="3566FC"/>
                </a:solidFill>
                <a:highlight>
                  <a:srgbClr val="FFFFFF"/>
                </a:highlight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Tvoří umělecký text podle svých schopností, reflektuje tvorbu uměleckého textu a z reflexe vyvozuje poznatky</a:t>
            </a:r>
            <a:endParaRPr sz="2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