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6" r:id="rId4"/>
    <p:sldId id="268" r:id="rId5"/>
    <p:sldId id="269" r:id="rId6"/>
    <p:sldId id="259" r:id="rId7"/>
    <p:sldId id="264" r:id="rId8"/>
    <p:sldId id="258" r:id="rId9"/>
    <p:sldId id="265" r:id="rId10"/>
    <p:sldId id="263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40327" y="4696690"/>
            <a:ext cx="8686799" cy="2069870"/>
          </a:xfrm>
        </p:spPr>
        <p:txBody>
          <a:bodyPr>
            <a:normAutofit/>
          </a:bodyPr>
          <a:lstStyle/>
          <a:p>
            <a:r>
              <a:rPr lang="cs-CZ" sz="3600" dirty="0"/>
              <a:t>Úvod do studia </a:t>
            </a:r>
            <a:r>
              <a:rPr lang="cs-CZ" sz="3600" dirty="0" smtClean="0"/>
              <a:t>jazyka</a:t>
            </a:r>
            <a:br>
              <a:rPr lang="cs-CZ" sz="3600" dirty="0" smtClean="0"/>
            </a:br>
            <a:r>
              <a:rPr lang="cs-CZ" sz="3600" dirty="0" smtClean="0"/>
              <a:t> 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 9. </a:t>
            </a:r>
            <a:r>
              <a:rPr lang="cs-CZ" sz="3600" dirty="0" smtClean="0"/>
              <a:t>slovotvorba. Obohacování slovní </a:t>
            </a:r>
            <a:r>
              <a:rPr lang="cs-CZ" sz="3600" dirty="0" err="1" smtClean="0"/>
              <a:t>zÁsoby</a:t>
            </a:r>
            <a:r>
              <a:rPr lang="cs-CZ" sz="3600" dirty="0" smtClean="0"/>
              <a:t>. </a:t>
            </a:r>
            <a:br>
              <a:rPr lang="cs-CZ" sz="3600" dirty="0" smtClean="0"/>
            </a:br>
            <a:r>
              <a:rPr lang="cs-CZ" sz="3600" dirty="0" err="1" smtClean="0"/>
              <a:t>VýznaM</a:t>
            </a:r>
            <a:r>
              <a:rPr lang="cs-CZ" sz="3600" dirty="0" smtClean="0"/>
              <a:t> lexikální vs. slovotvorný</a:t>
            </a:r>
            <a:endParaRPr lang="cs-CZ" sz="36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8844741" y="4993388"/>
            <a:ext cx="2834641" cy="1463040"/>
          </a:xfrm>
        </p:spPr>
        <p:txBody>
          <a:bodyPr/>
          <a:lstStyle/>
          <a:p>
            <a:r>
              <a:rPr lang="cs-CZ" dirty="0" smtClean="0"/>
              <a:t>22. 11. 2022 + 6. 12.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86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D2E54-AC4F-495A-8311-41ABC06C9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9734489" cy="7575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Základové slovo (to, z nějž je dané slovo bezprostředně utvořeno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5989" y="1870745"/>
            <a:ext cx="8666205" cy="4438615"/>
          </a:xfrm>
        </p:spPr>
        <p:txBody>
          <a:bodyPr>
            <a:normAutofit fontScale="85000" lnSpcReduction="20000"/>
          </a:bodyPr>
          <a:lstStyle/>
          <a:p>
            <a:r>
              <a:rPr lang="cs-CZ" sz="3200" dirty="0"/>
              <a:t>odbarvovač</a:t>
            </a:r>
          </a:p>
          <a:p>
            <a:r>
              <a:rPr lang="cs-CZ" sz="3200" dirty="0">
                <a:latin typeface="Angsana New" panose="020B0502040204020203" pitchFamily="18" charset="-34"/>
                <a:cs typeface="Angsana New" panose="020B0502040204020203" pitchFamily="18" charset="-34"/>
              </a:rPr>
              <a:t>↑</a:t>
            </a:r>
            <a:r>
              <a:rPr lang="cs-CZ" sz="3200" dirty="0">
                <a:solidFill>
                  <a:srgbClr val="FF0000"/>
                </a:solidFill>
              </a:rPr>
              <a:t>odbarvovat</a:t>
            </a:r>
          </a:p>
          <a:p>
            <a:r>
              <a:rPr lang="cs-CZ" sz="3200" dirty="0"/>
              <a:t> </a:t>
            </a:r>
            <a:r>
              <a:rPr lang="cs-CZ" sz="3200" dirty="0">
                <a:latin typeface="Angsana New" panose="020B0502040204020203" pitchFamily="18" charset="-34"/>
                <a:cs typeface="Angsana New" panose="020B0502040204020203" pitchFamily="18" charset="-34"/>
              </a:rPr>
              <a:t>↑ </a:t>
            </a:r>
            <a:r>
              <a:rPr lang="cs-CZ" sz="3200" dirty="0"/>
              <a:t>odbarvit</a:t>
            </a:r>
          </a:p>
          <a:p>
            <a:r>
              <a:rPr lang="cs-CZ" sz="3200" dirty="0"/>
              <a:t>  </a:t>
            </a:r>
            <a:r>
              <a:rPr lang="cs-CZ" sz="3200" dirty="0">
                <a:latin typeface="Angsana New" panose="020B0502040204020203" pitchFamily="18" charset="-34"/>
                <a:cs typeface="Angsana New" panose="020B0502040204020203" pitchFamily="18" charset="-34"/>
              </a:rPr>
              <a:t>↑ </a:t>
            </a:r>
            <a:r>
              <a:rPr lang="cs-CZ" sz="3200" dirty="0"/>
              <a:t>barvit</a:t>
            </a:r>
          </a:p>
          <a:p>
            <a:r>
              <a:rPr lang="cs-CZ" sz="3200" dirty="0">
                <a:latin typeface="Angsana New" panose="020B0502040204020203" pitchFamily="18" charset="-34"/>
                <a:cs typeface="Angsana New" panose="020B0502040204020203" pitchFamily="18" charset="-34"/>
              </a:rPr>
              <a:t>     ↑ </a:t>
            </a:r>
            <a:r>
              <a:rPr lang="cs-CZ" sz="3200" dirty="0"/>
              <a:t>barva</a:t>
            </a:r>
          </a:p>
          <a:p>
            <a:endParaRPr lang="cs-CZ" sz="3200" dirty="0"/>
          </a:p>
          <a:p>
            <a:r>
              <a:rPr lang="cs-CZ" sz="3200" dirty="0"/>
              <a:t>horolezecký</a:t>
            </a:r>
          </a:p>
          <a:p>
            <a:r>
              <a:rPr lang="cs-CZ" sz="3200" dirty="0">
                <a:latin typeface="Angsana New" panose="020B0502040204020203" pitchFamily="18" charset="-34"/>
                <a:cs typeface="Angsana New" panose="020B0502040204020203" pitchFamily="18" charset="-34"/>
              </a:rPr>
              <a:t>↑  </a:t>
            </a:r>
            <a:r>
              <a:rPr lang="cs-CZ" sz="3200" dirty="0">
                <a:solidFill>
                  <a:srgbClr val="FF0000"/>
                </a:solidFill>
              </a:rPr>
              <a:t>horolezec</a:t>
            </a:r>
            <a:r>
              <a:rPr lang="cs-CZ" sz="3200" dirty="0"/>
              <a:t> (základové slovo vzhledem k ↑ horolezecký)</a:t>
            </a:r>
          </a:p>
          <a:p>
            <a:r>
              <a:rPr lang="cs-CZ" sz="3200" dirty="0"/>
              <a:t>  </a:t>
            </a:r>
            <a:r>
              <a:rPr lang="cs-CZ" sz="3200" dirty="0">
                <a:latin typeface="Angsana New" panose="020B0502040204020203" pitchFamily="18" charset="-34"/>
                <a:cs typeface="Angsana New" panose="020B0502040204020203" pitchFamily="18" charset="-34"/>
              </a:rPr>
              <a:t>↑ </a:t>
            </a:r>
            <a:r>
              <a:rPr lang="cs-CZ" sz="3200" dirty="0"/>
              <a:t>hory + lézt (dvě základová slova vzhledem k</a:t>
            </a:r>
            <a:r>
              <a:rPr lang="cs-CZ" sz="3200" dirty="0">
                <a:latin typeface="Angsana New" panose="020B0502040204020203" pitchFamily="18" charset="-34"/>
                <a:cs typeface="Angsana New" panose="020B0502040204020203" pitchFamily="18" charset="-34"/>
              </a:rPr>
              <a:t> ↑ </a:t>
            </a:r>
            <a:r>
              <a:rPr lang="cs-CZ" sz="3200" dirty="0"/>
              <a:t>horolezec)</a:t>
            </a:r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E5322D-28BF-455C-A7A9-549D21920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52238" y="1754659"/>
            <a:ext cx="2463113" cy="455470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Které je základové slovo vzhledem k  výrazu </a:t>
            </a:r>
            <a:r>
              <a:rPr lang="cs-CZ" i="1" dirty="0">
                <a:solidFill>
                  <a:srgbClr val="FF0000"/>
                </a:solidFill>
              </a:rPr>
              <a:t>odbarvovač</a:t>
            </a:r>
            <a:r>
              <a:rPr lang="cs-CZ" dirty="0"/>
              <a:t> 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Slovo, z něhož byl výraz bezprostředně utvořen:  </a:t>
            </a:r>
            <a:r>
              <a:rPr lang="cs-CZ" i="1" dirty="0">
                <a:solidFill>
                  <a:srgbClr val="FF0000"/>
                </a:solidFill>
              </a:rPr>
              <a:t>odbarvovat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7773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14400" y="461320"/>
            <a:ext cx="10478530" cy="48603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/>
              <a:t>Slovotvorné postupy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64973" y="1219200"/>
            <a:ext cx="10816281" cy="5280453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rgbClr val="C00000"/>
                </a:solidFill>
              </a:rPr>
              <a:t>sufixace</a:t>
            </a:r>
            <a:r>
              <a:rPr lang="cs-CZ" dirty="0"/>
              <a:t> (</a:t>
            </a:r>
            <a:r>
              <a:rPr lang="cs-CZ" i="1" dirty="0"/>
              <a:t>skladatel, poctivost</a:t>
            </a:r>
            <a:r>
              <a:rPr lang="cs-CZ" dirty="0"/>
              <a:t>) – tvoření pomocí přípon </a:t>
            </a:r>
            <a:endParaRPr lang="cs-CZ" b="1" dirty="0"/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prefixace</a:t>
            </a:r>
            <a:r>
              <a:rPr lang="cs-CZ" dirty="0"/>
              <a:t> (</a:t>
            </a:r>
            <a:r>
              <a:rPr lang="cs-CZ" i="1" dirty="0"/>
              <a:t>nevzdělanec</a:t>
            </a:r>
            <a:r>
              <a:rPr lang="cs-CZ" dirty="0"/>
              <a:t>) – tvoření pomocí předpon</a:t>
            </a:r>
            <a:endParaRPr lang="cs-CZ" b="1" dirty="0"/>
          </a:p>
          <a:p>
            <a:endParaRPr lang="cs-CZ" dirty="0"/>
          </a:p>
          <a:p>
            <a:r>
              <a:rPr lang="cs-CZ" dirty="0" err="1">
                <a:solidFill>
                  <a:srgbClr val="C00000"/>
                </a:solidFill>
              </a:rPr>
              <a:t>transflexe</a:t>
            </a:r>
            <a:r>
              <a:rPr lang="cs-CZ" dirty="0"/>
              <a:t> (</a:t>
            </a:r>
            <a:r>
              <a:rPr lang="cs-CZ" i="1" dirty="0"/>
              <a:t>chvála, lov</a:t>
            </a:r>
            <a:r>
              <a:rPr lang="cs-CZ" dirty="0"/>
              <a:t>) – tvoření pouze nabytím koncovky (</a:t>
            </a:r>
            <a:r>
              <a:rPr lang="cs-CZ" dirty="0" err="1"/>
              <a:t>fin</a:t>
            </a:r>
            <a:r>
              <a:rPr lang="cs-CZ" dirty="0"/>
              <a:t>. </a:t>
            </a:r>
            <a:r>
              <a:rPr lang="cs-CZ" dirty="0" err="1"/>
              <a:t>tvarotv</a:t>
            </a:r>
            <a:r>
              <a:rPr lang="cs-CZ" dirty="0"/>
              <a:t>. sufixu): </a:t>
            </a:r>
            <a:r>
              <a:rPr lang="cs-CZ" b="1" dirty="0"/>
              <a:t>chvál– </a:t>
            </a:r>
            <a:r>
              <a:rPr lang="cs-CZ" strike="sngStrike" dirty="0" err="1"/>
              <a:t>it</a:t>
            </a:r>
            <a:r>
              <a:rPr lang="cs-CZ" strike="sngStrike" dirty="0"/>
              <a:t> </a:t>
            </a:r>
            <a:r>
              <a:rPr lang="cs-CZ" dirty="0"/>
              <a:t>-  </a:t>
            </a:r>
            <a:r>
              <a:rPr lang="cs-CZ" b="1" dirty="0"/>
              <a:t>a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konverze</a:t>
            </a:r>
            <a:r>
              <a:rPr lang="cs-CZ" dirty="0"/>
              <a:t> (</a:t>
            </a:r>
            <a:r>
              <a:rPr lang="cs-CZ" i="1" dirty="0"/>
              <a:t>vrchní, nemocný</a:t>
            </a:r>
            <a:r>
              <a:rPr lang="cs-CZ" dirty="0"/>
              <a:t>) – výraz vzniká změnou slovního druhu (obvykle se z </a:t>
            </a:r>
            <a:r>
              <a:rPr lang="cs-CZ" dirty="0" err="1"/>
              <a:t>adj</a:t>
            </a:r>
            <a:r>
              <a:rPr lang="cs-CZ" dirty="0"/>
              <a:t>. stává substantivum): </a:t>
            </a:r>
            <a:r>
              <a:rPr lang="cs-CZ" i="1" dirty="0"/>
              <a:t>Pane vrchní, platím. Nemocný se posadil.</a:t>
            </a:r>
            <a:endParaRPr lang="cs-CZ" b="1" i="1" dirty="0"/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kombinované tvoření </a:t>
            </a:r>
            <a:r>
              <a:rPr lang="cs-CZ" dirty="0"/>
              <a:t>(</a:t>
            </a:r>
            <a:r>
              <a:rPr lang="cs-CZ" i="1" dirty="0"/>
              <a:t>náprstek, rozvodí</a:t>
            </a:r>
            <a:r>
              <a:rPr lang="cs-CZ" dirty="0"/>
              <a:t>): současně se k základu přidává prefix i sufix (příp. koncovka):</a:t>
            </a:r>
          </a:p>
          <a:p>
            <a:r>
              <a:rPr lang="cs-CZ" b="1" dirty="0" err="1"/>
              <a:t>ná</a:t>
            </a:r>
            <a:r>
              <a:rPr lang="cs-CZ" b="1" dirty="0"/>
              <a:t> - prst – </a:t>
            </a:r>
            <a:r>
              <a:rPr lang="cs-CZ" b="1" dirty="0" err="1"/>
              <a:t>ek</a:t>
            </a:r>
            <a:endParaRPr lang="cs-CZ" b="1" dirty="0"/>
          </a:p>
          <a:p>
            <a:r>
              <a:rPr lang="cs-CZ" b="1" dirty="0" err="1"/>
              <a:t>roz</a:t>
            </a:r>
            <a:r>
              <a:rPr lang="cs-CZ" b="1" dirty="0"/>
              <a:t> – vod - 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123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81119"/>
          </a:xfrm>
        </p:spPr>
        <p:txBody>
          <a:bodyPr/>
          <a:lstStyle/>
          <a:p>
            <a:pPr algn="ctr"/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2638" y="1581665"/>
            <a:ext cx="10873946" cy="4727695"/>
          </a:xfrm>
        </p:spPr>
        <p:txBody>
          <a:bodyPr/>
          <a:lstStyle/>
          <a:p>
            <a:r>
              <a:rPr lang="cs-CZ" dirty="0"/>
              <a:t>Čeština pro překladatele, s. 22 – 29 (Slovotvorba)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689" y="2430822"/>
            <a:ext cx="2383743" cy="3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68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19989-BD2E-4012-96D3-82FB2505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064" y="556878"/>
            <a:ext cx="9720072" cy="836024"/>
          </a:xfrm>
        </p:spPr>
        <p:txBody>
          <a:bodyPr/>
          <a:lstStyle/>
          <a:p>
            <a:pPr algn="ctr"/>
            <a:r>
              <a:rPr lang="cs-CZ" dirty="0"/>
              <a:t>Obohacování slovní zásoby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A65D4-24FD-4BCB-B616-C91CFFDE6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16" y="1354975"/>
            <a:ext cx="11269019" cy="5195596"/>
          </a:xfrm>
        </p:spPr>
        <p:txBody>
          <a:bodyPr/>
          <a:lstStyle/>
          <a:p>
            <a:r>
              <a:rPr lang="cs-CZ" dirty="0"/>
              <a:t>- </a:t>
            </a:r>
            <a:r>
              <a:rPr lang="cs-CZ" b="1" dirty="0"/>
              <a:t>slovotvorba</a:t>
            </a:r>
            <a:r>
              <a:rPr lang="cs-CZ" dirty="0"/>
              <a:t> – tvoření formálně i významově </a:t>
            </a:r>
            <a:r>
              <a:rPr lang="cs-CZ" b="1" dirty="0"/>
              <a:t>nových slov ze slov již existujících</a:t>
            </a:r>
          </a:p>
          <a:p>
            <a:r>
              <a:rPr lang="cs-CZ" i="1" dirty="0"/>
              <a:t>minisukně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</a:t>
            </a:r>
            <a:r>
              <a:rPr lang="cs-CZ" dirty="0"/>
              <a:t>sukně, </a:t>
            </a:r>
            <a:r>
              <a:rPr lang="cs-CZ" i="1" dirty="0"/>
              <a:t>počítač</a:t>
            </a:r>
            <a:r>
              <a:rPr lang="cs-CZ" dirty="0"/>
              <a:t> ← počítat , </a:t>
            </a:r>
            <a:r>
              <a:rPr lang="cs-CZ" i="1" dirty="0" err="1"/>
              <a:t>tvítovat</a:t>
            </a:r>
            <a:r>
              <a:rPr lang="cs-CZ" dirty="0"/>
              <a:t> ← </a:t>
            </a:r>
            <a:r>
              <a:rPr lang="cs-CZ" dirty="0" err="1"/>
              <a:t>tvít</a:t>
            </a:r>
            <a:r>
              <a:rPr lang="cs-CZ" dirty="0"/>
              <a:t> (tweet), </a:t>
            </a:r>
            <a:r>
              <a:rPr lang="cs-CZ" i="1" dirty="0"/>
              <a:t>tunelář</a:t>
            </a:r>
            <a:r>
              <a:rPr lang="cs-CZ" dirty="0"/>
              <a:t> ← tunel, </a:t>
            </a:r>
            <a:r>
              <a:rPr lang="cs-CZ" i="1" dirty="0"/>
              <a:t>AMU</a:t>
            </a:r>
            <a:r>
              <a:rPr lang="cs-CZ" dirty="0"/>
              <a:t>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cs-CZ" i="1" dirty="0"/>
              <a:t> </a:t>
            </a:r>
            <a:r>
              <a:rPr lang="cs-CZ" dirty="0"/>
              <a:t>Akademie múzických umění, </a:t>
            </a:r>
            <a:r>
              <a:rPr lang="cs-CZ" i="1" dirty="0"/>
              <a:t>kořínek</a:t>
            </a:r>
            <a:r>
              <a:rPr lang="cs-CZ" dirty="0"/>
              <a:t> ← kořen) 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Další způsoby patří do okruhu zkoumání </a:t>
            </a:r>
            <a:r>
              <a:rPr lang="cs-CZ" b="1" dirty="0">
                <a:solidFill>
                  <a:srgbClr val="FF0000"/>
                </a:solidFill>
              </a:rPr>
              <a:t>lexikologie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- </a:t>
            </a:r>
            <a:r>
              <a:rPr lang="cs-CZ" b="1" dirty="0"/>
              <a:t>sémantické tvoření </a:t>
            </a:r>
            <a:r>
              <a:rPr lang="cs-CZ" dirty="0"/>
              <a:t>– </a:t>
            </a:r>
            <a:r>
              <a:rPr lang="cs-CZ" b="1" dirty="0"/>
              <a:t>vznik nových významů již existujících slov </a:t>
            </a:r>
            <a:r>
              <a:rPr lang="cs-CZ" dirty="0"/>
              <a:t>na základě metafory, metonymie, rozšiřování významu (generalizace) apod.: </a:t>
            </a:r>
          </a:p>
          <a:p>
            <a:r>
              <a:rPr lang="cs-CZ" i="1" dirty="0"/>
              <a:t>zlato</a:t>
            </a:r>
            <a:r>
              <a:rPr lang="cs-CZ" dirty="0"/>
              <a:t> ←</a:t>
            </a:r>
            <a:r>
              <a:rPr lang="cs-CZ" i="1" dirty="0"/>
              <a:t> zlato(„drahý člověk“ – tatínek je naše zlato)</a:t>
            </a:r>
            <a:r>
              <a:rPr lang="cs-CZ" dirty="0"/>
              <a:t>, </a:t>
            </a:r>
            <a:r>
              <a:rPr lang="cs-CZ" i="1" dirty="0"/>
              <a:t>tunel </a:t>
            </a:r>
            <a:r>
              <a:rPr lang="cs-CZ" dirty="0"/>
              <a:t>← tunel („podvodná finanční operace, jejímž cílem je odčerpat majetek z podniku, banky apod.“)</a:t>
            </a:r>
            <a:r>
              <a:rPr lang="cs-CZ" i="1" dirty="0"/>
              <a:t>…</a:t>
            </a:r>
            <a:endParaRPr lang="cs-CZ" dirty="0"/>
          </a:p>
          <a:p>
            <a:r>
              <a:rPr lang="cs-CZ" dirty="0"/>
              <a:t>- </a:t>
            </a:r>
            <a:r>
              <a:rPr lang="cs-CZ" b="1" dirty="0"/>
              <a:t>vytváření víceslovných pojmenování </a:t>
            </a:r>
            <a:r>
              <a:rPr lang="cs-CZ" dirty="0"/>
              <a:t>– frazémů a sousloví: </a:t>
            </a:r>
            <a:r>
              <a:rPr lang="cs-CZ" i="1" dirty="0"/>
              <a:t>vysoká škola, obchodní dům, vzít nohy na ramena, chrám konzumu, hlídací pes demokracie, běh na dlouhou trať, </a:t>
            </a:r>
          </a:p>
          <a:p>
            <a:r>
              <a:rPr lang="cs-CZ" dirty="0"/>
              <a:t>- </a:t>
            </a:r>
            <a:r>
              <a:rPr lang="cs-CZ" b="1" dirty="0"/>
              <a:t>přejímání výrazů</a:t>
            </a:r>
            <a:r>
              <a:rPr lang="cs-CZ" dirty="0"/>
              <a:t> z jiných jazyků: </a:t>
            </a:r>
            <a:r>
              <a:rPr lang="cs-CZ" i="1" dirty="0" err="1"/>
              <a:t>like</a:t>
            </a:r>
            <a:r>
              <a:rPr lang="cs-CZ" i="1" dirty="0"/>
              <a:t>, lajk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</a:t>
            </a:r>
            <a:r>
              <a:rPr lang="cs-CZ" i="1" dirty="0" err="1"/>
              <a:t>like</a:t>
            </a:r>
            <a:r>
              <a:rPr lang="cs-CZ" dirty="0"/>
              <a:t>, </a:t>
            </a:r>
            <a:r>
              <a:rPr lang="cs-CZ" i="1" dirty="0" err="1"/>
              <a:t>stream</a:t>
            </a:r>
            <a:r>
              <a:rPr lang="cs-CZ" dirty="0"/>
              <a:t>, </a:t>
            </a:r>
            <a:r>
              <a:rPr lang="cs-CZ" i="1" dirty="0" err="1"/>
              <a:t>hipster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01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36745-AD3F-4255-A3D9-F17559D65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303" y="329514"/>
            <a:ext cx="10058183" cy="60151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Slovotvorný 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93819-55FA-48ED-85A1-F5F173AE7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11" y="1188720"/>
            <a:ext cx="11338560" cy="537683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Slovotvorný význam = </a:t>
            </a:r>
            <a:r>
              <a:rPr lang="cs-CZ" b="1" dirty="0">
                <a:solidFill>
                  <a:srgbClr val="FF0000"/>
                </a:solidFill>
              </a:rPr>
              <a:t>význam odvoditelný z formy (struktury) slova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i="1" dirty="0"/>
              <a:t>kočička</a:t>
            </a:r>
            <a:r>
              <a:rPr lang="cs-CZ" dirty="0"/>
              <a:t> → malá kočka; </a:t>
            </a:r>
            <a:r>
              <a:rPr lang="cs-CZ" i="1" dirty="0"/>
              <a:t>pracovna</a:t>
            </a:r>
            <a:r>
              <a:rPr lang="cs-CZ" dirty="0"/>
              <a:t> → místnost/ místo, kde se pracuje; </a:t>
            </a:r>
            <a:r>
              <a:rPr lang="cs-CZ" i="1" dirty="0"/>
              <a:t>posunovač</a:t>
            </a:r>
            <a:r>
              <a:rPr lang="cs-CZ" dirty="0"/>
              <a:t> → 1. někdo, kdo posunuje/ 2. něco, co je určeno k tomu, aby posunovalo; </a:t>
            </a:r>
            <a:r>
              <a:rPr lang="cs-CZ" i="1" dirty="0"/>
              <a:t>číslovat</a:t>
            </a:r>
            <a:r>
              <a:rPr lang="cs-CZ" dirty="0"/>
              <a:t> → opatřovat čísly; </a:t>
            </a:r>
            <a:r>
              <a:rPr lang="cs-CZ" i="1" dirty="0"/>
              <a:t>nohatý</a:t>
            </a:r>
            <a:r>
              <a:rPr lang="cs-CZ" dirty="0"/>
              <a:t> → mající nápadné, velké, dlouhé nohy; </a:t>
            </a:r>
            <a:r>
              <a:rPr lang="cs-CZ" i="1" dirty="0"/>
              <a:t>popelář</a:t>
            </a:r>
            <a:r>
              <a:rPr lang="cs-CZ" dirty="0"/>
              <a:t> → někdo, kdo zachází s popelem; </a:t>
            </a:r>
            <a:r>
              <a:rPr lang="cs-CZ" i="1" dirty="0"/>
              <a:t>smaženka</a:t>
            </a:r>
            <a:r>
              <a:rPr lang="cs-CZ" dirty="0"/>
              <a:t> → něco, co vzniklo smažením</a:t>
            </a:r>
          </a:p>
          <a:p>
            <a:r>
              <a:rPr lang="cs-CZ" dirty="0"/>
              <a:t> </a:t>
            </a:r>
            <a:endParaRPr lang="cs-CZ" sz="3300" dirty="0"/>
          </a:p>
          <a:p>
            <a:r>
              <a:rPr lang="cs-CZ" sz="3300" b="1" dirty="0"/>
              <a:t>Význam slovotvorný vs. lexikální: čím se liší?</a:t>
            </a:r>
          </a:p>
          <a:p>
            <a:r>
              <a:rPr lang="cs-CZ" i="1" dirty="0">
                <a:solidFill>
                  <a:srgbClr val="FF0000"/>
                </a:solidFill>
              </a:rPr>
              <a:t>hasič</a:t>
            </a:r>
            <a:r>
              <a:rPr lang="cs-CZ" dirty="0">
                <a:solidFill>
                  <a:srgbClr val="FF0000"/>
                </a:solidFill>
              </a:rPr>
              <a:t> vs </a:t>
            </a:r>
            <a:r>
              <a:rPr lang="cs-CZ" i="1" dirty="0">
                <a:solidFill>
                  <a:srgbClr val="FF0000"/>
                </a:solidFill>
              </a:rPr>
              <a:t>požárník </a:t>
            </a:r>
            <a:r>
              <a:rPr lang="cs-CZ" dirty="0"/>
              <a:t>(stejný lexikální význam, slovotvorný význam se liší: zákl. slova </a:t>
            </a:r>
            <a:r>
              <a:rPr lang="cs-CZ" i="1" dirty="0"/>
              <a:t>hasit</a:t>
            </a:r>
            <a:r>
              <a:rPr lang="cs-CZ" dirty="0"/>
              <a:t> X </a:t>
            </a:r>
            <a:r>
              <a:rPr lang="cs-CZ" i="1" dirty="0"/>
              <a:t>požár</a:t>
            </a:r>
            <a:r>
              <a:rPr lang="cs-CZ" dirty="0"/>
              <a:t>)</a:t>
            </a:r>
          </a:p>
          <a:p>
            <a:r>
              <a:rPr lang="cs-CZ" i="1" dirty="0">
                <a:solidFill>
                  <a:srgbClr val="FF0000"/>
                </a:solidFill>
              </a:rPr>
              <a:t>mýdlo</a:t>
            </a:r>
            <a:r>
              <a:rPr lang="cs-CZ" dirty="0">
                <a:solidFill>
                  <a:srgbClr val="FF0000"/>
                </a:solidFill>
              </a:rPr>
              <a:t> vs. </a:t>
            </a:r>
            <a:r>
              <a:rPr lang="cs-CZ" i="1" dirty="0">
                <a:solidFill>
                  <a:srgbClr val="FF0000"/>
                </a:solidFill>
              </a:rPr>
              <a:t>umývadlo </a:t>
            </a:r>
            <a:r>
              <a:rPr lang="cs-CZ" dirty="0"/>
              <a:t>(různý lexikální význam, slovotvorný význam je takřka týž: prostředek / nástroj k mytí, umývání – sufix -</a:t>
            </a:r>
            <a:r>
              <a:rPr lang="cs-CZ" i="1" dirty="0" err="1"/>
              <a:t>dlo</a:t>
            </a:r>
            <a:r>
              <a:rPr lang="cs-CZ" dirty="0"/>
              <a:t>)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■ někdy se význam slovotvorný shoduje s lexikálním (</a:t>
            </a:r>
            <a:r>
              <a:rPr lang="cs-CZ" i="1" dirty="0"/>
              <a:t>pracovna, číslovat</a:t>
            </a:r>
            <a:r>
              <a:rPr lang="cs-CZ" dirty="0"/>
              <a:t>), častěji však dochází v procesu lexikalizace k různým posunům (zúžení či rozšíření významu, zastření motivace…): „např. </a:t>
            </a:r>
            <a:r>
              <a:rPr lang="cs-CZ" i="1" dirty="0"/>
              <a:t>pokrývač </a:t>
            </a:r>
            <a:r>
              <a:rPr lang="cs-CZ" dirty="0"/>
              <a:t>neoznačuje každého, kdo něco pokrývá, ale jen toho, kdo pokrývá a opravuje střechy“ (ESČ) + další význam, že „pokrývá“ svým jménem práci jiného, kdo je nežádoucí (v minulém režimu)</a:t>
            </a:r>
          </a:p>
          <a:p>
            <a:r>
              <a:rPr lang="cs-CZ" dirty="0"/>
              <a:t> </a:t>
            </a:r>
            <a:r>
              <a:rPr lang="cs-CZ" i="1" dirty="0"/>
              <a:t>smaženka</a:t>
            </a:r>
            <a:r>
              <a:rPr lang="cs-CZ" dirty="0"/>
              <a:t> není cokoli smaženého, ale zcela určitý pokrm (X </a:t>
            </a:r>
            <a:r>
              <a:rPr lang="cs-CZ" i="1" dirty="0" err="1"/>
              <a:t>smažák</a:t>
            </a:r>
            <a:r>
              <a:rPr lang="cs-CZ" dirty="0"/>
              <a:t>, </a:t>
            </a:r>
            <a:r>
              <a:rPr lang="cs-CZ" i="1" dirty="0"/>
              <a:t>smaženice</a:t>
            </a:r>
            <a:r>
              <a:rPr lang="cs-CZ" dirty="0"/>
              <a:t>: podobný význam slovotvorný)</a:t>
            </a:r>
          </a:p>
          <a:p>
            <a:r>
              <a:rPr lang="cs-CZ" dirty="0"/>
              <a:t> </a:t>
            </a:r>
            <a:r>
              <a:rPr lang="cs-CZ" i="1" dirty="0"/>
              <a:t>popelář</a:t>
            </a:r>
            <a:r>
              <a:rPr lang="cs-CZ" dirty="0"/>
              <a:t> dnes už nezachází s </a:t>
            </a:r>
            <a:r>
              <a:rPr lang="cs-CZ" i="1" dirty="0"/>
              <a:t>popelem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0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207" y="321276"/>
            <a:ext cx="10507288" cy="96382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/>
              <a:t>Motivovanost – nemotivovanost slova   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636" y="1388224"/>
            <a:ext cx="11230496" cy="5104016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■ srov. též slova „popisná“  (motivovaná) a „značková“ (nemotivovaná)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Vilém Mathesius, Řeč a sloh – příklady </a:t>
            </a:r>
            <a:r>
              <a:rPr lang="cs-CZ" i="1" dirty="0">
                <a:solidFill>
                  <a:srgbClr val="FF0000"/>
                </a:solidFill>
              </a:rPr>
              <a:t>palírna</a:t>
            </a:r>
            <a:r>
              <a:rPr lang="cs-CZ" dirty="0">
                <a:solidFill>
                  <a:srgbClr val="FF0000"/>
                </a:solidFill>
              </a:rPr>
              <a:t> a 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okřín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literatura ke zkoušce</a:t>
            </a:r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/>
              <a:t>Co je to </a:t>
            </a:r>
            <a:r>
              <a:rPr lang="cs-CZ" dirty="0" err="1">
                <a:solidFill>
                  <a:srgbClr val="FF0000"/>
                </a:solidFill>
              </a:rPr>
              <a:t>okřín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? Slovo nemotivované – značkové: význam nelze z formy odvodit</a:t>
            </a:r>
          </a:p>
          <a:p>
            <a:endParaRPr lang="cs-CZ" dirty="0"/>
          </a:p>
          <a:p>
            <a:r>
              <a:rPr lang="cs-CZ" dirty="0"/>
              <a:t>Co je to </a:t>
            </a:r>
            <a:r>
              <a:rPr lang="cs-CZ" dirty="0">
                <a:solidFill>
                  <a:srgbClr val="FF0000"/>
                </a:solidFill>
              </a:rPr>
              <a:t>palírna</a:t>
            </a:r>
            <a:r>
              <a:rPr lang="cs-CZ" dirty="0"/>
              <a:t>? Slovo motivované – popisné: forma poskytuje vodítko při odvozování významu (pálit + místo, kde se něco dělá)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■ motivace/ etymologie: srov. </a:t>
            </a:r>
            <a:r>
              <a:rPr lang="cs-CZ" i="1" dirty="0"/>
              <a:t>myslivec</a:t>
            </a:r>
            <a:r>
              <a:rPr lang="cs-CZ" dirty="0"/>
              <a:t>, </a:t>
            </a:r>
            <a:r>
              <a:rPr lang="cs-CZ" i="1" dirty="0"/>
              <a:t>hudba, chodba, kostka, nábytek </a:t>
            </a:r>
            <a:r>
              <a:rPr lang="cs-CZ" dirty="0"/>
              <a:t>(Čím jsou tyto výrazy motivovány? Při pochybnostech lze vyhledat v etymologickém slovníku.)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5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5160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Sémaziologie a onomaziologie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2595" y="1301578"/>
            <a:ext cx="10676237" cy="555642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Sémaziologický a onomaziologický přístup k tvoření slov/ pojmenování (</a:t>
            </a:r>
            <a:r>
              <a:rPr lang="cs-CZ" dirty="0"/>
              <a:t>→ </a:t>
            </a:r>
            <a:r>
              <a:rPr lang="cs-CZ" b="1" dirty="0"/>
              <a:t>lexikální sémaziologie a lexikální onomaziologie):</a:t>
            </a:r>
          </a:p>
          <a:p>
            <a:endParaRPr lang="cs-CZ" dirty="0"/>
          </a:p>
          <a:p>
            <a:r>
              <a:rPr lang="cs-CZ" dirty="0"/>
              <a:t>■ přístup </a:t>
            </a:r>
            <a:r>
              <a:rPr lang="cs-CZ" dirty="0">
                <a:solidFill>
                  <a:srgbClr val="FF0000"/>
                </a:solidFill>
              </a:rPr>
              <a:t>sémaziologický</a:t>
            </a:r>
            <a:r>
              <a:rPr lang="cs-CZ" dirty="0"/>
              <a:t>: od formy k významu/ pojmu (→k označované věci). Otázky typu:</a:t>
            </a:r>
          </a:p>
          <a:p>
            <a:r>
              <a:rPr lang="cs-CZ" dirty="0">
                <a:solidFill>
                  <a:srgbClr val="FF0000"/>
                </a:solidFill>
              </a:rPr>
              <a:t>Jak je utvořeno/ co (slovotvorně) znamená slovo </a:t>
            </a:r>
            <a:r>
              <a:rPr lang="cs-CZ" i="1" dirty="0">
                <a:solidFill>
                  <a:srgbClr val="FF0000"/>
                </a:solidFill>
              </a:rPr>
              <a:t>učitel</a:t>
            </a:r>
            <a:r>
              <a:rPr lang="cs-CZ" dirty="0">
                <a:solidFill>
                  <a:srgbClr val="FF0000"/>
                </a:solidFill>
              </a:rPr>
              <a:t>? </a:t>
            </a:r>
          </a:p>
          <a:p>
            <a:r>
              <a:rPr lang="cs-CZ" dirty="0"/>
              <a:t>Ve slovesném slovním základu </a:t>
            </a:r>
            <a:r>
              <a:rPr lang="cs-CZ" i="1" dirty="0" err="1"/>
              <a:t>uči</a:t>
            </a:r>
            <a:r>
              <a:rPr lang="cs-CZ" i="1" dirty="0"/>
              <a:t>-</a:t>
            </a:r>
            <a:r>
              <a:rPr lang="cs-CZ" dirty="0"/>
              <a:t> je naznačena prováděná činnost + sufix </a:t>
            </a:r>
            <a:r>
              <a:rPr lang="cs-CZ" i="1" dirty="0"/>
              <a:t>–tel</a:t>
            </a:r>
            <a:r>
              <a:rPr lang="cs-CZ" dirty="0"/>
              <a:t> má tzv. význam činitelský: slovotvorný význam – </a:t>
            </a:r>
            <a:r>
              <a:rPr lang="cs-CZ" b="1" dirty="0"/>
              <a:t>člověk, který učí </a:t>
            </a:r>
          </a:p>
          <a:p>
            <a:r>
              <a:rPr lang="cs-CZ" dirty="0">
                <a:solidFill>
                  <a:srgbClr val="FF0000"/>
                </a:solidFill>
              </a:rPr>
              <a:t>Co znamená slovo vrtulník?</a:t>
            </a:r>
          </a:p>
          <a:p>
            <a:r>
              <a:rPr lang="cs-CZ" dirty="0"/>
              <a:t>(Hledáme ve slovníku podle formy, kde jsou slova seřazena podle abecedy.)</a:t>
            </a:r>
          </a:p>
          <a:p>
            <a:endParaRPr lang="cs-CZ" dirty="0"/>
          </a:p>
          <a:p>
            <a:r>
              <a:rPr lang="cs-CZ" dirty="0"/>
              <a:t>■ přístup </a:t>
            </a:r>
            <a:r>
              <a:rPr lang="cs-CZ" dirty="0">
                <a:solidFill>
                  <a:srgbClr val="FF0000"/>
                </a:solidFill>
              </a:rPr>
              <a:t>onomaziologický</a:t>
            </a:r>
            <a:r>
              <a:rPr lang="cs-CZ" dirty="0"/>
              <a:t>: od významu/ pojmu (věci, která má být označena). Otázky typu:</a:t>
            </a:r>
          </a:p>
          <a:p>
            <a:r>
              <a:rPr lang="cs-CZ" dirty="0">
                <a:solidFill>
                  <a:srgbClr val="FF0000"/>
                </a:solidFill>
              </a:rPr>
              <a:t>Jak označíme člověka na základě činnosti „učit“?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0000"/>
                </a:solidFill>
              </a:rPr>
              <a:t>Jak se jmenuje letadlo, které má vrtuli? </a:t>
            </a:r>
          </a:p>
          <a:p>
            <a:r>
              <a:rPr lang="cs-CZ" dirty="0"/>
              <a:t>(Hledáme v jiném typu slovníku: slovníku onomaziologickém, pojmovém – Lexikon jazyka českého, Slovník věcný a synonymický…)</a:t>
            </a:r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44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4358" y="139960"/>
            <a:ext cx="9759821" cy="82109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Slovotvorba: Základní slovotvorné způsoby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9127" y="1175657"/>
            <a:ext cx="10543591" cy="535577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1) </a:t>
            </a:r>
            <a:r>
              <a:rPr lang="cs-CZ" b="1" dirty="0">
                <a:solidFill>
                  <a:srgbClr val="FF0000"/>
                </a:solidFill>
              </a:rPr>
              <a:t>Odvozování</a:t>
            </a:r>
            <a:r>
              <a:rPr lang="cs-CZ" dirty="0"/>
              <a:t> (</a:t>
            </a:r>
            <a:r>
              <a:rPr lang="cs-CZ" b="1" dirty="0"/>
              <a:t>derivace</a:t>
            </a:r>
            <a:r>
              <a:rPr lang="cs-CZ" dirty="0"/>
              <a:t>) – nejrozšířenější způsob v češtině</a:t>
            </a:r>
          </a:p>
          <a:p>
            <a:r>
              <a:rPr lang="cs-CZ" dirty="0"/>
              <a:t>    odvozené slovo (odvozenina, derivát)</a:t>
            </a:r>
          </a:p>
          <a:p>
            <a:r>
              <a:rPr lang="cs-CZ" dirty="0"/>
              <a:t>    jedno základové slovo: </a:t>
            </a:r>
            <a:r>
              <a:rPr lang="cs-CZ" i="1" dirty="0"/>
              <a:t>cestovatel (cestovat)</a:t>
            </a:r>
            <a:r>
              <a:rPr lang="cs-CZ" dirty="0"/>
              <a:t>, </a:t>
            </a:r>
            <a:r>
              <a:rPr lang="cs-CZ" i="1" dirty="0"/>
              <a:t>stolek (stůl), lékařský (lékař), rychlost (rychlý), náprstek (prst), číslovat (číslo), čtenářka (čtenář)</a:t>
            </a:r>
          </a:p>
          <a:p>
            <a:endParaRPr lang="cs-CZ" dirty="0"/>
          </a:p>
          <a:p>
            <a:r>
              <a:rPr lang="cs-CZ" dirty="0"/>
              <a:t>2) </a:t>
            </a:r>
            <a:r>
              <a:rPr lang="cs-CZ" b="1" dirty="0">
                <a:solidFill>
                  <a:srgbClr val="FF0000"/>
                </a:solidFill>
              </a:rPr>
              <a:t>Skládání</a:t>
            </a:r>
            <a:r>
              <a:rPr lang="cs-CZ" b="1" dirty="0"/>
              <a:t> (kompozice</a:t>
            </a:r>
            <a:r>
              <a:rPr lang="cs-CZ" dirty="0"/>
              <a:t>)</a:t>
            </a:r>
          </a:p>
          <a:p>
            <a:r>
              <a:rPr lang="cs-CZ" dirty="0"/>
              <a:t>    složené slovo (složenina, kompozitum)</a:t>
            </a:r>
          </a:p>
          <a:p>
            <a:r>
              <a:rPr lang="cs-CZ" dirty="0"/>
              <a:t>    dvě základová slova (příp. více): </a:t>
            </a:r>
            <a:r>
              <a:rPr lang="cs-CZ" i="1" dirty="0"/>
              <a:t>sbormistr (sbor + mistr), černozem (černá zem), listonoš (list + nosit), vodotrysk (voda + tryskat), červenomodrobílý (červený + modrý + bílý), samouk (sám – učit se), dalekohled (daleko ě hledět), veletrh (vel(</a:t>
            </a:r>
            <a:r>
              <a:rPr lang="cs-CZ" i="1" dirty="0" err="1"/>
              <a:t>ký</a:t>
            </a:r>
            <a:r>
              <a:rPr lang="cs-CZ" i="1" dirty="0"/>
              <a:t>) + trh</a:t>
            </a:r>
          </a:p>
          <a:p>
            <a:r>
              <a:rPr lang="cs-CZ" dirty="0"/>
              <a:t>    mezi složeninami je syntaktický vztah: složeniny koordinační – subordinační (přívlastková, předmětná…)</a:t>
            </a:r>
          </a:p>
          <a:p>
            <a:endParaRPr lang="cs-CZ" dirty="0"/>
          </a:p>
          <a:p>
            <a:r>
              <a:rPr lang="cs-CZ" dirty="0"/>
              <a:t>3) </a:t>
            </a:r>
            <a:r>
              <a:rPr lang="cs-CZ" b="1" dirty="0">
                <a:solidFill>
                  <a:srgbClr val="FF0000"/>
                </a:solidFill>
              </a:rPr>
              <a:t>Zkracování</a:t>
            </a:r>
            <a:r>
              <a:rPr lang="cs-CZ" dirty="0"/>
              <a:t> (</a:t>
            </a:r>
            <a:r>
              <a:rPr lang="cs-CZ" b="1" dirty="0"/>
              <a:t>abreviace</a:t>
            </a:r>
            <a:r>
              <a:rPr lang="cs-CZ" dirty="0"/>
              <a:t>)</a:t>
            </a:r>
          </a:p>
          <a:p>
            <a:r>
              <a:rPr lang="cs-CZ" dirty="0"/>
              <a:t>A) zkratka – ČR, FF UK, DAMU</a:t>
            </a:r>
          </a:p>
          <a:p>
            <a:r>
              <a:rPr lang="cs-CZ" dirty="0"/>
              <a:t>B) zkratkové slovo, zkrácenina – abreviatura – </a:t>
            </a:r>
            <a:r>
              <a:rPr lang="cs-CZ" i="1" dirty="0"/>
              <a:t>Čedok</a:t>
            </a:r>
            <a:r>
              <a:rPr lang="cs-CZ" dirty="0"/>
              <a:t> (Česká dopravní kancelář) </a:t>
            </a:r>
          </a:p>
          <a:p>
            <a:r>
              <a:rPr lang="cs-CZ" dirty="0"/>
              <a:t>     X slova zkrácená (+ derivace) – cígo, </a:t>
            </a:r>
            <a:r>
              <a:rPr lang="cs-CZ" i="1" dirty="0"/>
              <a:t>depka</a:t>
            </a:r>
            <a:r>
              <a:rPr lang="cs-CZ" dirty="0"/>
              <a:t>, </a:t>
            </a:r>
            <a:r>
              <a:rPr lang="cs-CZ" i="1" dirty="0"/>
              <a:t>dovča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40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5069" y="289249"/>
            <a:ext cx="10627568" cy="1017037"/>
          </a:xfrm>
        </p:spPr>
        <p:txBody>
          <a:bodyPr/>
          <a:lstStyle/>
          <a:p>
            <a:r>
              <a:rPr lang="cs-CZ" dirty="0"/>
              <a:t>Syntaktické vztahy mezi členy složeniny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7880" y="1037968"/>
            <a:ext cx="11228173" cy="56346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Subordinace:</a:t>
            </a:r>
          </a:p>
          <a:p>
            <a:r>
              <a:rPr lang="cs-CZ" sz="2600" i="1" dirty="0" err="1"/>
              <a:t>Čern</a:t>
            </a:r>
            <a:r>
              <a:rPr lang="cs-CZ" sz="2600" i="1" dirty="0"/>
              <a:t>-o-zem, </a:t>
            </a:r>
            <a:r>
              <a:rPr lang="cs-CZ" sz="2600" i="1" dirty="0" err="1"/>
              <a:t>velk</a:t>
            </a:r>
            <a:r>
              <a:rPr lang="cs-CZ" sz="2600" i="1" dirty="0"/>
              <a:t>-o-město, vele-trh (černá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sz="2600" i="1" dirty="0"/>
              <a:t> zem): </a:t>
            </a:r>
            <a:r>
              <a:rPr lang="cs-CZ" sz="2600" dirty="0"/>
              <a:t>jako přívlastek + </a:t>
            </a:r>
            <a:r>
              <a:rPr lang="cs-CZ" sz="2600" dirty="0" err="1"/>
              <a:t>subst</a:t>
            </a:r>
            <a:r>
              <a:rPr lang="cs-CZ" sz="2600" dirty="0"/>
              <a:t>. řídící člen (subjekt, objekt apod.)</a:t>
            </a:r>
          </a:p>
          <a:p>
            <a:r>
              <a:rPr lang="cs-CZ" sz="2600" i="1" dirty="0"/>
              <a:t>tmavošedý</a:t>
            </a:r>
            <a:endParaRPr lang="cs-CZ" sz="2600" dirty="0"/>
          </a:p>
          <a:p>
            <a:r>
              <a:rPr lang="cs-CZ" sz="2600" i="1" dirty="0"/>
              <a:t>vodotrysk, listopad</a:t>
            </a:r>
          </a:p>
          <a:p>
            <a:r>
              <a:rPr lang="cs-CZ" sz="2600" i="1" dirty="0"/>
              <a:t>listonoš</a:t>
            </a:r>
            <a:r>
              <a:rPr lang="cs-CZ" sz="2600" dirty="0"/>
              <a:t> </a:t>
            </a:r>
          </a:p>
          <a:p>
            <a:pPr marL="0" indent="0">
              <a:buNone/>
            </a:pPr>
            <a:r>
              <a:rPr lang="cs-CZ" sz="2600" i="1" dirty="0"/>
              <a:t> dalekohled, horolezec</a:t>
            </a:r>
          </a:p>
          <a:p>
            <a:r>
              <a:rPr lang="cs-CZ" sz="2600" i="1" dirty="0"/>
              <a:t>samouk</a:t>
            </a:r>
          </a:p>
          <a:p>
            <a:pPr marL="0" indent="0">
              <a:buNone/>
            </a:pPr>
            <a:endParaRPr lang="cs-CZ" sz="2600" i="1" dirty="0"/>
          </a:p>
          <a:p>
            <a:r>
              <a:rPr lang="cs-CZ" sz="2600" i="1" dirty="0"/>
              <a:t>krajinomalba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cs-CZ" sz="2600" i="1" dirty="0"/>
              <a:t>malovat krajinu  </a:t>
            </a:r>
            <a:r>
              <a:rPr lang="cs-CZ" sz="2600" dirty="0"/>
              <a:t>(objekt)</a:t>
            </a:r>
          </a:p>
          <a:p>
            <a:r>
              <a:rPr lang="cs-CZ" sz="2600" i="1" dirty="0"/>
              <a:t>olejomalba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←</a:t>
            </a:r>
            <a:r>
              <a:rPr lang="cs-CZ" sz="2600" i="1" dirty="0"/>
              <a:t> malovat olejem     </a:t>
            </a:r>
            <a:r>
              <a:rPr lang="cs-CZ" sz="2600" dirty="0"/>
              <a:t>(příslovečné určení)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Koordinace:</a:t>
            </a:r>
          </a:p>
          <a:p>
            <a:pPr marL="0" indent="0">
              <a:buNone/>
            </a:pPr>
            <a:r>
              <a:rPr lang="cs-CZ" sz="3000" i="1" dirty="0"/>
              <a:t>červenomodrobílý, sladkokyselý, hluchoslepý, jihozápad, lesostep, kočkopes (kočka + pes)</a:t>
            </a:r>
          </a:p>
          <a:p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660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242596"/>
            <a:ext cx="9720072" cy="51241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Slovotvorba – základní pojmy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725" y="822121"/>
            <a:ext cx="11794922" cy="589405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Slovotvorný základ </a:t>
            </a:r>
            <a:r>
              <a:rPr lang="cs-CZ" dirty="0"/>
              <a:t>(srov. i </a:t>
            </a:r>
            <a:r>
              <a:rPr lang="cs-CZ" b="1" dirty="0"/>
              <a:t>základové</a:t>
            </a:r>
            <a:r>
              <a:rPr lang="cs-CZ" dirty="0"/>
              <a:t> </a:t>
            </a:r>
            <a:r>
              <a:rPr lang="cs-CZ" b="1" dirty="0"/>
              <a:t>slovo</a:t>
            </a:r>
            <a:r>
              <a:rPr lang="cs-CZ" dirty="0"/>
              <a:t>) + </a:t>
            </a:r>
            <a:r>
              <a:rPr lang="cs-CZ" b="1" dirty="0"/>
              <a:t>slovotvorný formant </a:t>
            </a:r>
            <a:r>
              <a:rPr lang="cs-CZ" dirty="0"/>
              <a:t>(přípona, předpona)</a:t>
            </a:r>
          </a:p>
          <a:p>
            <a:r>
              <a:rPr lang="cs-CZ" dirty="0">
                <a:solidFill>
                  <a:srgbClr val="FF0000"/>
                </a:solidFill>
              </a:rPr>
              <a:t>učitelka</a:t>
            </a:r>
          </a:p>
          <a:p>
            <a:r>
              <a:rPr lang="cs-CZ" dirty="0"/>
              <a:t>učitel + </a:t>
            </a:r>
            <a:r>
              <a:rPr lang="cs-CZ" dirty="0" err="1"/>
              <a:t>ka</a:t>
            </a:r>
            <a:r>
              <a:rPr lang="cs-CZ" dirty="0"/>
              <a:t>: slovotvorný základ (základové slovo) + přípona –</a:t>
            </a:r>
            <a:r>
              <a:rPr lang="cs-CZ" dirty="0" err="1"/>
              <a:t>ka</a:t>
            </a:r>
            <a:r>
              <a:rPr lang="cs-CZ" dirty="0"/>
              <a:t> (s významem přechýlení)</a:t>
            </a:r>
          </a:p>
          <a:p>
            <a:r>
              <a:rPr lang="cs-CZ" dirty="0" err="1"/>
              <a:t>uči</a:t>
            </a:r>
            <a:r>
              <a:rPr lang="cs-CZ" dirty="0"/>
              <a:t>(t) + tel: slovotvorný základ </a:t>
            </a:r>
            <a:r>
              <a:rPr lang="cs-CZ" i="1" dirty="0" err="1"/>
              <a:t>uči</a:t>
            </a:r>
            <a:r>
              <a:rPr lang="cs-CZ" i="1" dirty="0"/>
              <a:t>-</a:t>
            </a:r>
            <a:r>
              <a:rPr lang="cs-CZ" dirty="0"/>
              <a:t>, základové slovo </a:t>
            </a:r>
            <a:r>
              <a:rPr lang="cs-CZ" i="1" dirty="0"/>
              <a:t>učit</a:t>
            </a:r>
            <a:r>
              <a:rPr lang="cs-CZ" dirty="0"/>
              <a:t>) + přípona –tel (s významem </a:t>
            </a:r>
            <a:r>
              <a:rPr lang="cs-CZ" dirty="0" err="1"/>
              <a:t>subst</a:t>
            </a:r>
            <a:r>
              <a:rPr lang="cs-CZ" dirty="0"/>
              <a:t>. činitelského)</a:t>
            </a:r>
          </a:p>
          <a:p>
            <a:r>
              <a:rPr lang="cs-CZ" dirty="0">
                <a:solidFill>
                  <a:srgbClr val="FF0000"/>
                </a:solidFill>
              </a:rPr>
              <a:t>ledovec</a:t>
            </a:r>
          </a:p>
          <a:p>
            <a:r>
              <a:rPr lang="cs-CZ" dirty="0" err="1"/>
              <a:t>ledov</a:t>
            </a:r>
            <a:r>
              <a:rPr lang="cs-CZ" dirty="0"/>
              <a:t>(ý) + </a:t>
            </a:r>
            <a:r>
              <a:rPr lang="cs-CZ" dirty="0" err="1"/>
              <a:t>ec</a:t>
            </a:r>
            <a:r>
              <a:rPr lang="cs-CZ" dirty="0"/>
              <a:t>: slovotvorný základ </a:t>
            </a:r>
            <a:r>
              <a:rPr lang="cs-CZ" i="1" dirty="0" err="1"/>
              <a:t>ledov</a:t>
            </a:r>
            <a:r>
              <a:rPr lang="cs-CZ" i="1" dirty="0"/>
              <a:t>-</a:t>
            </a:r>
            <a:r>
              <a:rPr lang="cs-CZ" dirty="0"/>
              <a:t> , základové slovo </a:t>
            </a:r>
            <a:r>
              <a:rPr lang="cs-CZ" i="1" dirty="0"/>
              <a:t>ledový</a:t>
            </a:r>
            <a:r>
              <a:rPr lang="cs-CZ" dirty="0"/>
              <a:t> + přípona –</a:t>
            </a:r>
            <a:r>
              <a:rPr lang="cs-CZ" dirty="0" err="1"/>
              <a:t>ec</a:t>
            </a:r>
            <a:r>
              <a:rPr lang="cs-CZ" dirty="0"/>
              <a:t> ( s významem nositele vlastnosti)</a:t>
            </a:r>
          </a:p>
          <a:p>
            <a:r>
              <a:rPr lang="cs-CZ" dirty="0"/>
              <a:t>led + </a:t>
            </a:r>
            <a:r>
              <a:rPr lang="cs-CZ" dirty="0" err="1"/>
              <a:t>ový</a:t>
            </a:r>
            <a:r>
              <a:rPr lang="cs-CZ" dirty="0"/>
              <a:t>: slovotvorný základ, základové slovo </a:t>
            </a:r>
            <a:r>
              <a:rPr lang="cs-CZ" i="1" dirty="0"/>
              <a:t>led</a:t>
            </a:r>
            <a:r>
              <a:rPr lang="cs-CZ" dirty="0"/>
              <a:t> + přípona –</a:t>
            </a:r>
            <a:r>
              <a:rPr lang="cs-CZ" i="1" dirty="0" err="1"/>
              <a:t>ový</a:t>
            </a:r>
            <a:r>
              <a:rPr lang="cs-CZ" dirty="0"/>
              <a:t> (s významem vztahovým)</a:t>
            </a:r>
          </a:p>
          <a:p>
            <a:r>
              <a:rPr lang="cs-CZ" dirty="0">
                <a:solidFill>
                  <a:srgbClr val="FF0000"/>
                </a:solidFill>
              </a:rPr>
              <a:t>prales</a:t>
            </a:r>
          </a:p>
          <a:p>
            <a:r>
              <a:rPr lang="cs-CZ" dirty="0"/>
              <a:t>pra + les (slovotvorný prefix + základové slovo)</a:t>
            </a:r>
          </a:p>
          <a:p>
            <a:r>
              <a:rPr lang="cs-CZ" dirty="0">
                <a:solidFill>
                  <a:srgbClr val="FF0000"/>
                </a:solidFill>
              </a:rPr>
              <a:t>vodojem</a:t>
            </a:r>
          </a:p>
          <a:p>
            <a:r>
              <a:rPr lang="cs-CZ" dirty="0"/>
              <a:t>vod – o – </a:t>
            </a:r>
            <a:r>
              <a:rPr lang="cs-CZ" dirty="0" err="1"/>
              <a:t>jem</a:t>
            </a:r>
            <a:endParaRPr lang="cs-CZ" dirty="0"/>
          </a:p>
          <a:p>
            <a:r>
              <a:rPr lang="cs-CZ" dirty="0"/>
              <a:t>kompozitum: dva slovotvorné základy spojené </a:t>
            </a:r>
            <a:r>
              <a:rPr lang="cs-CZ" dirty="0" err="1"/>
              <a:t>konektémem</a:t>
            </a:r>
            <a:r>
              <a:rPr lang="cs-CZ" dirty="0"/>
              <a:t>, vztah mezi nimi je subordinační, objektový („jímat vodu“)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275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32BAC-B811-42FD-9C40-F494523C8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8" y="304800"/>
            <a:ext cx="10280822" cy="67550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Základní slovotvorné procesy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A5BE18-ECA3-4462-A23D-2B4017024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978" y="807308"/>
            <a:ext cx="11203612" cy="5988908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(podle významového vztahu základového a nově utvořeného slova)</a:t>
            </a:r>
          </a:p>
          <a:p>
            <a:r>
              <a:rPr lang="cs-CZ" sz="1900" b="1" dirty="0">
                <a:solidFill>
                  <a:srgbClr val="FF0000"/>
                </a:solidFill>
              </a:rPr>
              <a:t>MODIFIKACE</a:t>
            </a:r>
            <a:r>
              <a:rPr lang="cs-CZ" sz="1900" dirty="0"/>
              <a:t> – význam základového slova je v nově vzniklém slově jen obměněn, </a:t>
            </a:r>
            <a:r>
              <a:rPr lang="cs-CZ" sz="1900" dirty="0">
                <a:solidFill>
                  <a:srgbClr val="FF0000"/>
                </a:solidFill>
              </a:rPr>
              <a:t>modifikován</a:t>
            </a:r>
            <a:r>
              <a:rPr lang="cs-CZ" sz="1900" dirty="0"/>
              <a:t> (má proti němu jen </a:t>
            </a:r>
            <a:r>
              <a:rPr lang="cs-CZ" sz="1900" dirty="0">
                <a:solidFill>
                  <a:srgbClr val="FF0000"/>
                </a:solidFill>
              </a:rPr>
              <a:t>jeden významový rys navíc</a:t>
            </a:r>
            <a:r>
              <a:rPr lang="cs-CZ" sz="1900" dirty="0"/>
              <a:t>); </a:t>
            </a:r>
            <a:r>
              <a:rPr lang="cs-CZ" sz="1900" u="sng" dirty="0"/>
              <a:t>slovní druh se nemění</a:t>
            </a:r>
            <a:r>
              <a:rPr lang="cs-CZ" sz="1900" dirty="0"/>
              <a:t>:</a:t>
            </a:r>
          </a:p>
          <a:p>
            <a:pPr marL="0" indent="0">
              <a:buNone/>
            </a:pPr>
            <a:r>
              <a:rPr lang="cs-CZ" sz="1900" dirty="0"/>
              <a:t>   krotitelka &lt; krotitel + významový rys (sém) ženského rodu (-</a:t>
            </a:r>
            <a:r>
              <a:rPr lang="cs-CZ" sz="1900" dirty="0" err="1"/>
              <a:t>ka</a:t>
            </a:r>
            <a:r>
              <a:rPr lang="cs-CZ" sz="1900" dirty="0"/>
              <a:t>)</a:t>
            </a:r>
          </a:p>
          <a:p>
            <a:pPr marL="0" indent="0">
              <a:buNone/>
            </a:pPr>
            <a:r>
              <a:rPr lang="cs-CZ" sz="1900" dirty="0"/>
              <a:t>   tygře &lt; tygr + významový rys „mládě“ (-e)</a:t>
            </a:r>
          </a:p>
          <a:p>
            <a:pPr marL="0" indent="0">
              <a:buNone/>
            </a:pPr>
            <a:r>
              <a:rPr lang="cs-CZ" sz="1900" dirty="0"/>
              <a:t>   křoví &lt; keř + významový rys hromadnosti (-</a:t>
            </a:r>
            <a:r>
              <a:rPr lang="cs-CZ" sz="1900" dirty="0" err="1"/>
              <a:t>oví</a:t>
            </a:r>
            <a:r>
              <a:rPr lang="cs-CZ" sz="1900" dirty="0"/>
              <a:t>)</a:t>
            </a:r>
          </a:p>
          <a:p>
            <a:pPr marL="0" indent="0">
              <a:buNone/>
            </a:pPr>
            <a:r>
              <a:rPr lang="cs-CZ" sz="1900" dirty="0"/>
              <a:t>   zaplavat si &lt; plavat + významový rys uspokojení z děje (za- + si)</a:t>
            </a:r>
          </a:p>
          <a:p>
            <a:r>
              <a:rPr lang="cs-CZ" sz="1900" b="1" dirty="0">
                <a:solidFill>
                  <a:srgbClr val="FF0000"/>
                </a:solidFill>
              </a:rPr>
              <a:t>TRANSPOZICE</a:t>
            </a:r>
            <a:r>
              <a:rPr lang="cs-CZ" sz="1900" dirty="0"/>
              <a:t> – význam základového slova je </a:t>
            </a:r>
            <a:r>
              <a:rPr lang="cs-CZ" sz="1900" dirty="0">
                <a:solidFill>
                  <a:srgbClr val="FF0000"/>
                </a:solidFill>
              </a:rPr>
              <a:t>transponován</a:t>
            </a:r>
            <a:r>
              <a:rPr lang="cs-CZ" sz="1900" dirty="0"/>
              <a:t> </a:t>
            </a:r>
            <a:r>
              <a:rPr lang="cs-CZ" sz="1900" dirty="0">
                <a:solidFill>
                  <a:srgbClr val="FF0000"/>
                </a:solidFill>
              </a:rPr>
              <a:t>do jiného slovního druhu</a:t>
            </a:r>
            <a:r>
              <a:rPr lang="cs-CZ" sz="1900" dirty="0"/>
              <a:t>;</a:t>
            </a:r>
            <a:r>
              <a:rPr lang="cs-CZ" sz="1900" dirty="0">
                <a:solidFill>
                  <a:srgbClr val="FF0000"/>
                </a:solidFill>
              </a:rPr>
              <a:t> </a:t>
            </a:r>
            <a:r>
              <a:rPr lang="cs-CZ" sz="1900" u="sng" dirty="0"/>
              <a:t>mění se jen slovní druh</a:t>
            </a:r>
            <a:r>
              <a:rPr lang="cs-CZ" sz="1900" dirty="0"/>
              <a:t>:</a:t>
            </a:r>
          </a:p>
          <a:p>
            <a:r>
              <a:rPr lang="cs-CZ" sz="1900" dirty="0"/>
              <a:t>- červeň &lt; </a:t>
            </a:r>
            <a:r>
              <a:rPr lang="cs-CZ" sz="1900" dirty="0">
                <a:highlight>
                  <a:srgbClr val="FFFF00"/>
                </a:highlight>
              </a:rPr>
              <a:t>červený (= základové slovo</a:t>
            </a:r>
            <a:r>
              <a:rPr lang="cs-CZ" sz="1900" dirty="0"/>
              <a:t>): </a:t>
            </a:r>
            <a:r>
              <a:rPr lang="cs-CZ" sz="1900" i="1" dirty="0"/>
              <a:t>červeň</a:t>
            </a:r>
            <a:r>
              <a:rPr lang="cs-CZ" sz="1900" dirty="0"/>
              <a:t> nadále označuje vlastnost, ale ne adjektivem, nýbrž substantivem</a:t>
            </a:r>
          </a:p>
          <a:p>
            <a:r>
              <a:rPr lang="cs-CZ" sz="1900" dirty="0"/>
              <a:t>- let &lt; </a:t>
            </a:r>
            <a:r>
              <a:rPr lang="cs-CZ" sz="1900" dirty="0">
                <a:highlight>
                  <a:srgbClr val="FFFF00"/>
                </a:highlight>
              </a:rPr>
              <a:t>letět (= základové slovo</a:t>
            </a:r>
            <a:r>
              <a:rPr lang="cs-CZ" sz="1900" dirty="0"/>
              <a:t>):  </a:t>
            </a:r>
            <a:r>
              <a:rPr lang="cs-CZ" sz="1900" i="1" dirty="0"/>
              <a:t>let</a:t>
            </a:r>
            <a:r>
              <a:rPr lang="cs-CZ" sz="1900" dirty="0"/>
              <a:t> nadále označuje děj, ale ne slovesem, nýbrž substantivem</a:t>
            </a:r>
          </a:p>
          <a:p>
            <a:r>
              <a:rPr lang="cs-CZ" sz="1900" dirty="0"/>
              <a:t>- přátelsky &lt; </a:t>
            </a:r>
            <a:r>
              <a:rPr lang="cs-CZ" sz="1900" dirty="0">
                <a:highlight>
                  <a:srgbClr val="FFFF00"/>
                </a:highlight>
              </a:rPr>
              <a:t>přátelský (= základové slovo</a:t>
            </a:r>
            <a:r>
              <a:rPr lang="cs-CZ" sz="1900" dirty="0"/>
              <a:t>): </a:t>
            </a:r>
            <a:r>
              <a:rPr lang="cs-CZ" sz="1900" i="1" dirty="0"/>
              <a:t>přátelsky</a:t>
            </a:r>
            <a:r>
              <a:rPr lang="cs-CZ" sz="1900" dirty="0"/>
              <a:t> označuje kvalitu, ale ne adjektivem, nýbrž adverbiem</a:t>
            </a:r>
          </a:p>
          <a:p>
            <a:r>
              <a:rPr lang="cs-CZ" sz="1900" b="1" dirty="0">
                <a:solidFill>
                  <a:srgbClr val="FF0000"/>
                </a:solidFill>
              </a:rPr>
              <a:t>MUTACE</a:t>
            </a:r>
            <a:r>
              <a:rPr lang="cs-CZ" sz="1900" dirty="0"/>
              <a:t> (nejčastější proces) – ostatní případy: </a:t>
            </a:r>
            <a:r>
              <a:rPr lang="cs-CZ" sz="1900" dirty="0">
                <a:solidFill>
                  <a:srgbClr val="FF0000"/>
                </a:solidFill>
              </a:rPr>
              <a:t>podstatně se mění i forma, i význam</a:t>
            </a:r>
          </a:p>
          <a:p>
            <a:r>
              <a:rPr lang="cs-CZ" sz="1900" dirty="0"/>
              <a:t>- krotitel &lt; krotit +</a:t>
            </a:r>
            <a:r>
              <a:rPr lang="cs-CZ" sz="2000" dirty="0"/>
              <a:t> –tel (s významem </a:t>
            </a:r>
            <a:r>
              <a:rPr lang="cs-CZ" sz="2000" dirty="0" err="1"/>
              <a:t>subst</a:t>
            </a:r>
            <a:r>
              <a:rPr lang="cs-CZ" sz="2000" dirty="0"/>
              <a:t>. činitelského: „někdo, kdo krotí“)</a:t>
            </a:r>
          </a:p>
          <a:p>
            <a:r>
              <a:rPr lang="cs-CZ" sz="2000" dirty="0"/>
              <a:t>- razítkovat </a:t>
            </a:r>
            <a:r>
              <a:rPr lang="cs-CZ" sz="1900" dirty="0"/>
              <a:t>&lt; </a:t>
            </a:r>
            <a:r>
              <a:rPr lang="cs-CZ" sz="1900" dirty="0" err="1"/>
              <a:t>razítk</a:t>
            </a:r>
            <a:r>
              <a:rPr lang="cs-CZ" sz="1900" dirty="0"/>
              <a:t>(o) + -</a:t>
            </a:r>
            <a:r>
              <a:rPr lang="cs-CZ" sz="1900" dirty="0" err="1"/>
              <a:t>ovat</a:t>
            </a:r>
            <a:r>
              <a:rPr lang="cs-CZ" sz="1900" dirty="0"/>
              <a:t> (význam „opatřovat něčím“)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857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763</TotalTime>
  <Words>1102</Words>
  <Application>Microsoft Office PowerPoint</Application>
  <PresentationFormat>Širokoúhlá obrazovka</PresentationFormat>
  <Paragraphs>133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Angsana New</vt:lpstr>
      <vt:lpstr>Calibri</vt:lpstr>
      <vt:lpstr>Times New Roman</vt:lpstr>
      <vt:lpstr>Tw Cen MT</vt:lpstr>
      <vt:lpstr>Tw Cen MT Condensed</vt:lpstr>
      <vt:lpstr>Wingdings 3</vt:lpstr>
      <vt:lpstr>Integrál</vt:lpstr>
      <vt:lpstr>Úvod do studia jazyka    9. slovotvorba. Obohacování slovní zÁsoby.  VýznaM lexikální vs. slovotvorný</vt:lpstr>
      <vt:lpstr>Obohacování slovní zásoby</vt:lpstr>
      <vt:lpstr>Slovotvorný Význam</vt:lpstr>
      <vt:lpstr> Motivovanost – nemotivovanost slova     </vt:lpstr>
      <vt:lpstr>Sémaziologie a onomaziologie</vt:lpstr>
      <vt:lpstr>Slovotvorba: Základní slovotvorné způsoby</vt:lpstr>
      <vt:lpstr>Syntaktické vztahy mezi členy složeniny</vt:lpstr>
      <vt:lpstr>Slovotvorba – základní pojmy </vt:lpstr>
      <vt:lpstr>Základní slovotvorné procesy</vt:lpstr>
      <vt:lpstr>Základové slovo (to, z nějž je dané slovo bezprostředně utvořeno </vt:lpstr>
      <vt:lpstr> Slovotvorné postupy  </vt:lpstr>
      <vt:lpstr>Doporučená literatura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jazyka:  doplňky, cvičení</dc:title>
  <dc:creator>Irena Vaňková</dc:creator>
  <cp:lastModifiedBy>Irena Vaňková</cp:lastModifiedBy>
  <cp:revision>42</cp:revision>
  <dcterms:created xsi:type="dcterms:W3CDTF">2019-12-08T19:19:18Z</dcterms:created>
  <dcterms:modified xsi:type="dcterms:W3CDTF">2022-11-20T15:57:37Z</dcterms:modified>
</cp:coreProperties>
</file>