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73" r:id="rId4"/>
    <p:sldId id="263" r:id="rId5"/>
    <p:sldId id="265" r:id="rId6"/>
    <p:sldId id="274" r:id="rId7"/>
    <p:sldId id="266" r:id="rId8"/>
    <p:sldId id="269" r:id="rId9"/>
    <p:sldId id="275" r:id="rId10"/>
    <p:sldId id="257" r:id="rId11"/>
    <p:sldId id="258" r:id="rId12"/>
    <p:sldId id="259"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23" d="100"/>
          <a:sy n="123" d="100"/>
        </p:scale>
        <p:origin x="-1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2A919C64-0743-479F-BDC7-CD94193EAC97}" type="datetimeFigureOut">
              <a:rPr lang="cs-CZ" smtClean="0"/>
              <a:t>30.10.2018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188855-4C97-44C2-A5BB-6883C7A63039}" type="slidenum">
              <a:rPr lang="cs-CZ" smtClean="0"/>
              <a:t>‹#›</a:t>
            </a:fld>
            <a:endParaRPr lang="cs-CZ"/>
          </a:p>
        </p:txBody>
      </p:sp>
    </p:spTree>
    <p:extLst>
      <p:ext uri="{BB962C8B-B14F-4D97-AF65-F5344CB8AC3E}">
        <p14:creationId xmlns:p14="http://schemas.microsoft.com/office/powerpoint/2010/main" val="274935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A919C64-0743-479F-BDC7-CD94193EAC97}" type="datetimeFigureOut">
              <a:rPr lang="cs-CZ" smtClean="0"/>
              <a:t>30.10.2018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188855-4C97-44C2-A5BB-6883C7A63039}" type="slidenum">
              <a:rPr lang="cs-CZ" smtClean="0"/>
              <a:t>‹#›</a:t>
            </a:fld>
            <a:endParaRPr lang="cs-CZ"/>
          </a:p>
        </p:txBody>
      </p:sp>
    </p:spTree>
    <p:extLst>
      <p:ext uri="{BB962C8B-B14F-4D97-AF65-F5344CB8AC3E}">
        <p14:creationId xmlns:p14="http://schemas.microsoft.com/office/powerpoint/2010/main" val="571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A919C64-0743-479F-BDC7-CD94193EAC97}" type="datetimeFigureOut">
              <a:rPr lang="cs-CZ" smtClean="0"/>
              <a:t>30.10.2018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188855-4C97-44C2-A5BB-6883C7A63039}" type="slidenum">
              <a:rPr lang="cs-CZ" smtClean="0"/>
              <a:t>‹#›</a:t>
            </a:fld>
            <a:endParaRPr lang="cs-CZ"/>
          </a:p>
        </p:txBody>
      </p:sp>
    </p:spTree>
    <p:extLst>
      <p:ext uri="{BB962C8B-B14F-4D97-AF65-F5344CB8AC3E}">
        <p14:creationId xmlns:p14="http://schemas.microsoft.com/office/powerpoint/2010/main" val="3504096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A919C64-0743-479F-BDC7-CD94193EAC97}" type="datetimeFigureOut">
              <a:rPr lang="cs-CZ" smtClean="0"/>
              <a:t>30.10.2018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188855-4C97-44C2-A5BB-6883C7A63039}" type="slidenum">
              <a:rPr lang="cs-CZ" smtClean="0"/>
              <a:t>‹#›</a:t>
            </a:fld>
            <a:endParaRPr lang="cs-CZ"/>
          </a:p>
        </p:txBody>
      </p:sp>
    </p:spTree>
    <p:extLst>
      <p:ext uri="{BB962C8B-B14F-4D97-AF65-F5344CB8AC3E}">
        <p14:creationId xmlns:p14="http://schemas.microsoft.com/office/powerpoint/2010/main" val="1650851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2A919C64-0743-479F-BDC7-CD94193EAC97}" type="datetimeFigureOut">
              <a:rPr lang="cs-CZ" smtClean="0"/>
              <a:t>30.10.2018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188855-4C97-44C2-A5BB-6883C7A63039}" type="slidenum">
              <a:rPr lang="cs-CZ" smtClean="0"/>
              <a:t>‹#›</a:t>
            </a:fld>
            <a:endParaRPr lang="cs-CZ"/>
          </a:p>
        </p:txBody>
      </p:sp>
    </p:spTree>
    <p:extLst>
      <p:ext uri="{BB962C8B-B14F-4D97-AF65-F5344CB8AC3E}">
        <p14:creationId xmlns:p14="http://schemas.microsoft.com/office/powerpoint/2010/main" val="2249937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A919C64-0743-479F-BDC7-CD94193EAC97}" type="datetimeFigureOut">
              <a:rPr lang="cs-CZ" smtClean="0"/>
              <a:t>30.10.2018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188855-4C97-44C2-A5BB-6883C7A63039}" type="slidenum">
              <a:rPr lang="cs-CZ" smtClean="0"/>
              <a:t>‹#›</a:t>
            </a:fld>
            <a:endParaRPr lang="cs-CZ"/>
          </a:p>
        </p:txBody>
      </p:sp>
    </p:spTree>
    <p:extLst>
      <p:ext uri="{BB962C8B-B14F-4D97-AF65-F5344CB8AC3E}">
        <p14:creationId xmlns:p14="http://schemas.microsoft.com/office/powerpoint/2010/main" val="352927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A919C64-0743-479F-BDC7-CD94193EAC97}" type="datetimeFigureOut">
              <a:rPr lang="cs-CZ" smtClean="0"/>
              <a:t>30.10.2018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1188855-4C97-44C2-A5BB-6883C7A63039}" type="slidenum">
              <a:rPr lang="cs-CZ" smtClean="0"/>
              <a:t>‹#›</a:t>
            </a:fld>
            <a:endParaRPr lang="cs-CZ"/>
          </a:p>
        </p:txBody>
      </p:sp>
    </p:spTree>
    <p:extLst>
      <p:ext uri="{BB962C8B-B14F-4D97-AF65-F5344CB8AC3E}">
        <p14:creationId xmlns:p14="http://schemas.microsoft.com/office/powerpoint/2010/main" val="44464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A919C64-0743-479F-BDC7-CD94193EAC97}" type="datetimeFigureOut">
              <a:rPr lang="cs-CZ" smtClean="0"/>
              <a:t>30.10.2018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1188855-4C97-44C2-A5BB-6883C7A63039}" type="slidenum">
              <a:rPr lang="cs-CZ" smtClean="0"/>
              <a:t>‹#›</a:t>
            </a:fld>
            <a:endParaRPr lang="cs-CZ"/>
          </a:p>
        </p:txBody>
      </p:sp>
    </p:spTree>
    <p:extLst>
      <p:ext uri="{BB962C8B-B14F-4D97-AF65-F5344CB8AC3E}">
        <p14:creationId xmlns:p14="http://schemas.microsoft.com/office/powerpoint/2010/main" val="3744843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A919C64-0743-479F-BDC7-CD94193EAC97}" type="datetimeFigureOut">
              <a:rPr lang="cs-CZ" smtClean="0"/>
              <a:t>30.10.2018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1188855-4C97-44C2-A5BB-6883C7A63039}" type="slidenum">
              <a:rPr lang="cs-CZ" smtClean="0"/>
              <a:t>‹#›</a:t>
            </a:fld>
            <a:endParaRPr lang="cs-CZ"/>
          </a:p>
        </p:txBody>
      </p:sp>
    </p:spTree>
    <p:extLst>
      <p:ext uri="{BB962C8B-B14F-4D97-AF65-F5344CB8AC3E}">
        <p14:creationId xmlns:p14="http://schemas.microsoft.com/office/powerpoint/2010/main" val="490820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2A919C64-0743-479F-BDC7-CD94193EAC97}" type="datetimeFigureOut">
              <a:rPr lang="cs-CZ" smtClean="0"/>
              <a:t>30.10.2018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188855-4C97-44C2-A5BB-6883C7A63039}" type="slidenum">
              <a:rPr lang="cs-CZ" smtClean="0"/>
              <a:t>‹#›</a:t>
            </a:fld>
            <a:endParaRPr lang="cs-CZ"/>
          </a:p>
        </p:txBody>
      </p:sp>
    </p:spTree>
    <p:extLst>
      <p:ext uri="{BB962C8B-B14F-4D97-AF65-F5344CB8AC3E}">
        <p14:creationId xmlns:p14="http://schemas.microsoft.com/office/powerpoint/2010/main" val="2779638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2A919C64-0743-479F-BDC7-CD94193EAC97}" type="datetimeFigureOut">
              <a:rPr lang="cs-CZ" smtClean="0"/>
              <a:t>30.10.2018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188855-4C97-44C2-A5BB-6883C7A63039}" type="slidenum">
              <a:rPr lang="cs-CZ" smtClean="0"/>
              <a:t>‹#›</a:t>
            </a:fld>
            <a:endParaRPr lang="cs-CZ"/>
          </a:p>
        </p:txBody>
      </p:sp>
    </p:spTree>
    <p:extLst>
      <p:ext uri="{BB962C8B-B14F-4D97-AF65-F5344CB8AC3E}">
        <p14:creationId xmlns:p14="http://schemas.microsoft.com/office/powerpoint/2010/main" val="39096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919C64-0743-479F-BDC7-CD94193EAC97}" type="datetimeFigureOut">
              <a:rPr lang="cs-CZ" smtClean="0"/>
              <a:t>30.10.2018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88855-4C97-44C2-A5BB-6883C7A63039}" type="slidenum">
              <a:rPr lang="cs-CZ" smtClean="0"/>
              <a:t>‹#›</a:t>
            </a:fld>
            <a:endParaRPr lang="cs-CZ"/>
          </a:p>
        </p:txBody>
      </p:sp>
    </p:spTree>
    <p:extLst>
      <p:ext uri="{BB962C8B-B14F-4D97-AF65-F5344CB8AC3E}">
        <p14:creationId xmlns:p14="http://schemas.microsoft.com/office/powerpoint/2010/main" val="4075162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latin typeface="Times New Roman" panose="02020603050405020304" pitchFamily="18" charset="0"/>
                <a:cs typeface="Times New Roman" panose="02020603050405020304" pitchFamily="18" charset="0"/>
              </a:rPr>
              <a:t>Kant: zlo jako možnost </a:t>
            </a:r>
            <a:r>
              <a:rPr lang="cs-CZ" i="1" dirty="0" smtClean="0">
                <a:latin typeface="Times New Roman" panose="02020603050405020304" pitchFamily="18" charset="0"/>
                <a:cs typeface="Times New Roman" panose="02020603050405020304" pitchFamily="18" charset="0"/>
              </a:rPr>
              <a:t>lidské</a:t>
            </a:r>
            <a:r>
              <a:rPr lang="cs-CZ" dirty="0" smtClean="0">
                <a:latin typeface="Times New Roman" panose="02020603050405020304" pitchFamily="18" charset="0"/>
                <a:cs typeface="Times New Roman" panose="02020603050405020304" pitchFamily="18" charset="0"/>
              </a:rPr>
              <a:t> svobody</a:t>
            </a:r>
            <a:endParaRPr lang="cs-CZ"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lstStyle/>
          <a:p>
            <a:r>
              <a:rPr lang="cs-CZ" dirty="0" smtClean="0">
                <a:latin typeface="Times New Roman" panose="02020603050405020304" pitchFamily="18" charset="0"/>
                <a:cs typeface="Times New Roman" panose="02020603050405020304" pitchFamily="18" charset="0"/>
              </a:rPr>
              <a:t>A kde byl Bůh…</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4442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Nový přístup ke zlu</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Kant </a:t>
            </a:r>
            <a:r>
              <a:rPr lang="cs-CZ" dirty="0" smtClean="0">
                <a:latin typeface="Times New Roman" panose="02020603050405020304" pitchFamily="18" charset="0"/>
                <a:cs typeface="Times New Roman" panose="02020603050405020304" pitchFamily="18" charset="0"/>
              </a:rPr>
              <a:t>je snad vůbec prvním myslitelem, který pojímá zlo jako pozitivní fakt, jako fakt, který je pevně zakotven ve skutečnosti, a vůbec poprvé tak ze zla činí morální a politický problém, neboť nyní je zlo zakořeněno v lidské svobodě samé: zlo je výlučně produktem svobodné humanity.“</a:t>
            </a:r>
          </a:p>
          <a:p>
            <a:pPr marL="0" indent="0" algn="just">
              <a:buNone/>
            </a:pPr>
            <a:r>
              <a:rPr lang="cs-CZ" dirty="0" smtClean="0">
                <a:latin typeface="Times New Roman" panose="02020603050405020304" pitchFamily="18" charset="0"/>
                <a:cs typeface="Times New Roman" panose="02020603050405020304" pitchFamily="18" charset="0"/>
              </a:rPr>
              <a:t>Joan </a:t>
            </a:r>
            <a:r>
              <a:rPr lang="en-US" dirty="0" err="1" smtClean="0">
                <a:latin typeface="Times New Roman" panose="02020603050405020304" pitchFamily="18" charset="0"/>
                <a:cs typeface="Times New Roman" panose="02020603050405020304" pitchFamily="18" charset="0"/>
              </a:rPr>
              <a:t>Copjec</a:t>
            </a:r>
            <a:r>
              <a:rPr lang="en-US"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Radical Evil</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London and New York</a:t>
            </a:r>
            <a:r>
              <a:rPr lang="cs-CZ" dirty="0" smtClean="0">
                <a:latin typeface="Times New Roman" panose="02020603050405020304" pitchFamily="18" charset="0"/>
                <a:cs typeface="Times New Roman" panose="02020603050405020304" pitchFamily="18" charset="0"/>
              </a:rPr>
              <a:t> 1996,</a:t>
            </a:r>
            <a:r>
              <a:rPr lang="en-US"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str</a:t>
            </a:r>
            <a:r>
              <a:rPr lang="en-US" dirty="0" smtClean="0">
                <a:latin typeface="Times New Roman" panose="02020603050405020304" pitchFamily="18" charset="0"/>
                <a:cs typeface="Times New Roman" panose="02020603050405020304" pitchFamily="18" charset="0"/>
              </a:rPr>
              <a:t>. vi</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4941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Kantův objev: „radikální zlo“</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Kant věděl, že slovo „radikální“ bude pro jeho čtenáře cizí. Radikální zde znamená, že </a:t>
            </a:r>
            <a:r>
              <a:rPr lang="cs-CZ" b="1" dirty="0" smtClean="0">
                <a:latin typeface="Times New Roman" panose="02020603050405020304" pitchFamily="18" charset="0"/>
                <a:cs typeface="Times New Roman" panose="02020603050405020304" pitchFamily="18" charset="0"/>
              </a:rPr>
              <a:t>sahá až k našim kořenům: </a:t>
            </a:r>
            <a:r>
              <a:rPr lang="cs-CZ" b="1" dirty="0" smtClean="0">
                <a:latin typeface="Times New Roman" panose="02020603050405020304" pitchFamily="18" charset="0"/>
                <a:cs typeface="Times New Roman" panose="02020603050405020304" pitchFamily="18" charset="0"/>
              </a:rPr>
              <a:t>viz latinský výraz radix</a:t>
            </a:r>
            <a:r>
              <a:rPr lang="cs-CZ" dirty="0" smtClean="0">
                <a:latin typeface="Times New Roman" panose="02020603050405020304" pitchFamily="18" charset="0"/>
                <a:cs typeface="Times New Roman" panose="02020603050405020304" pitchFamily="18" charset="0"/>
              </a:rPr>
              <a:t>. V Kantově pojetí se v případě radikální zla jedná o </a:t>
            </a:r>
            <a:r>
              <a:rPr lang="cs-CZ" b="1" dirty="0" smtClean="0">
                <a:latin typeface="Times New Roman" panose="02020603050405020304" pitchFamily="18" charset="0"/>
                <a:cs typeface="Times New Roman" panose="02020603050405020304" pitchFamily="18" charset="0"/>
              </a:rPr>
              <a:t>antropologické určení</a:t>
            </a:r>
            <a:r>
              <a:rPr lang="cs-CZ" dirty="0" smtClean="0">
                <a:latin typeface="Times New Roman" panose="02020603050405020304" pitchFamily="18" charset="0"/>
                <a:cs typeface="Times New Roman" panose="02020603050405020304" pitchFamily="18" charset="0"/>
              </a:rPr>
              <a:t>. </a:t>
            </a:r>
          </a:p>
          <a:p>
            <a:pPr marL="0" indent="0" algn="just">
              <a:buNone/>
            </a:pPr>
            <a:r>
              <a:rPr lang="cs-CZ" dirty="0" smtClean="0">
                <a:latin typeface="Times New Roman" panose="02020603050405020304" pitchFamily="18" charset="0"/>
                <a:cs typeface="Times New Roman" panose="02020603050405020304" pitchFamily="18" charset="0"/>
              </a:rPr>
              <a:t>Jsme radikálně zlí, protože jednat v souladu s morálním zákonem je pouze jedním z mnoha popudů a jednat proti němu je naopak jedním z našich nejlákavějších sklonů. </a:t>
            </a:r>
          </a:p>
          <a:p>
            <a:pPr marL="0" indent="0" algn="just">
              <a:buNone/>
            </a:pPr>
            <a:r>
              <a:rPr lang="cs-CZ" dirty="0" smtClean="0">
                <a:latin typeface="Times New Roman" panose="02020603050405020304" pitchFamily="18" charset="0"/>
                <a:cs typeface="Times New Roman" panose="02020603050405020304" pitchFamily="18" charset="0"/>
              </a:rPr>
              <a:t>Protivníkem morálky přitom není smyslovost, tělesné touhy, ale naše vlastní </a:t>
            </a:r>
            <a:r>
              <a:rPr lang="cs-CZ" dirty="0" smtClean="0">
                <a:latin typeface="Times New Roman" panose="02020603050405020304" pitchFamily="18" charset="0"/>
                <a:cs typeface="Times New Roman" panose="02020603050405020304" pitchFamily="18" charset="0"/>
              </a:rPr>
              <a:t>svoboda. </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6038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Kantův skandál</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Osvícenectví je výrazně ovlivněno ideou výchovy: člověk není zlý, člověk se zlým stává vlivem podmínek a vnějšího působení. </a:t>
            </a:r>
          </a:p>
          <a:p>
            <a:pPr marL="0" indent="0" algn="just">
              <a:buNone/>
            </a:pPr>
            <a:r>
              <a:rPr lang="cs-CZ" dirty="0" smtClean="0">
                <a:latin typeface="Times New Roman" panose="02020603050405020304" pitchFamily="18" charset="0"/>
                <a:cs typeface="Times New Roman" panose="02020603050405020304" pitchFamily="18" charset="0"/>
              </a:rPr>
              <a:t>Rousseauova kniha </a:t>
            </a:r>
            <a:r>
              <a:rPr lang="cs-CZ" i="1" dirty="0" smtClean="0">
                <a:latin typeface="Times New Roman" panose="02020603050405020304" pitchFamily="18" charset="0"/>
                <a:cs typeface="Times New Roman" panose="02020603050405020304" pitchFamily="18" charset="0"/>
              </a:rPr>
              <a:t>Emil neboli o výchově </a:t>
            </a:r>
            <a:r>
              <a:rPr lang="cs-CZ" dirty="0" smtClean="0">
                <a:latin typeface="Times New Roman" panose="02020603050405020304" pitchFamily="18" charset="0"/>
                <a:cs typeface="Times New Roman" panose="02020603050405020304" pitchFamily="18" charset="0"/>
              </a:rPr>
              <a:t>začíná větou: „Vše, co pochází z rukou stvořitele, je dobré, vše se pitvoří v rukou člověka.“</a:t>
            </a:r>
          </a:p>
          <a:p>
            <a:pPr marL="0" indent="0" algn="just">
              <a:buNone/>
            </a:pPr>
            <a:r>
              <a:rPr lang="cs-CZ" dirty="0" smtClean="0">
                <a:latin typeface="Times New Roman" panose="02020603050405020304" pitchFamily="18" charset="0"/>
                <a:cs typeface="Times New Roman" panose="02020603050405020304" pitchFamily="18" charset="0"/>
              </a:rPr>
              <a:t>Kantova kniha tak </a:t>
            </a:r>
            <a:r>
              <a:rPr lang="cs-CZ" dirty="0" smtClean="0">
                <a:latin typeface="Times New Roman" panose="02020603050405020304" pitchFamily="18" charset="0"/>
                <a:cs typeface="Times New Roman" panose="02020603050405020304" pitchFamily="18" charset="0"/>
              </a:rPr>
              <a:t>způsobila v době, v níž lidé věřili, </a:t>
            </a:r>
            <a:r>
              <a:rPr lang="cs-CZ" dirty="0" smtClean="0">
                <a:latin typeface="Times New Roman" panose="02020603050405020304" pitchFamily="18" charset="0"/>
                <a:cs typeface="Times New Roman" panose="02020603050405020304" pitchFamily="18" charset="0"/>
              </a:rPr>
              <a:t>že výchovou lze proměnit svět v lepší místo, skandál: Goethe </a:t>
            </a:r>
            <a:r>
              <a:rPr lang="cs-CZ" dirty="0" smtClean="0">
                <a:latin typeface="Times New Roman" panose="02020603050405020304" pitchFamily="18" charset="0"/>
                <a:cs typeface="Times New Roman" panose="02020603050405020304" pitchFamily="18" charset="0"/>
              </a:rPr>
              <a:t>spekuloval o Kantově senilitě (</a:t>
            </a:r>
            <a:r>
              <a:rPr lang="cs-CZ" dirty="0" smtClean="0">
                <a:latin typeface="Times New Roman" panose="02020603050405020304" pitchFamily="18" charset="0"/>
                <a:cs typeface="Times New Roman" panose="02020603050405020304" pitchFamily="18" charset="0"/>
              </a:rPr>
              <a:t>knihu publikoval v 68 letech) a rozešel se s ním ve zlém: „Kant </a:t>
            </a:r>
            <a:r>
              <a:rPr lang="cs-CZ" dirty="0">
                <a:latin typeface="Times New Roman" panose="02020603050405020304" pitchFamily="18" charset="0"/>
                <a:cs typeface="Times New Roman" panose="02020603050405020304" pitchFamily="18" charset="0"/>
              </a:rPr>
              <a:t>pokecal svůj filosofický kabát ostudným flekem radikálního zla, aby přilákal zpět křesťany, kteří </a:t>
            </a:r>
            <a:r>
              <a:rPr lang="cs-CZ" dirty="0" smtClean="0">
                <a:latin typeface="Times New Roman" panose="02020603050405020304" pitchFamily="18" charset="0"/>
                <a:cs typeface="Times New Roman" panose="02020603050405020304" pitchFamily="18" charset="0"/>
              </a:rPr>
              <a:t>mu </a:t>
            </a:r>
            <a:r>
              <a:rPr lang="cs-CZ" dirty="0">
                <a:latin typeface="Times New Roman" panose="02020603050405020304" pitchFamily="18" charset="0"/>
                <a:cs typeface="Times New Roman" panose="02020603050405020304" pitchFamily="18" charset="0"/>
              </a:rPr>
              <a:t>zlíbali jeho lem</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713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Kant se narodil 22. dubna 1724 v Královci (dnešní </a:t>
            </a:r>
            <a:r>
              <a:rPr lang="cs-CZ" dirty="0" smtClean="0">
                <a:latin typeface="Times New Roman" panose="02020603050405020304" pitchFamily="18" charset="0"/>
                <a:cs typeface="Times New Roman" panose="02020603050405020304" pitchFamily="18" charset="0"/>
              </a:rPr>
              <a:t>Kaliningrad</a:t>
            </a:r>
            <a:r>
              <a:rPr lang="cs-CZ" dirty="0">
                <a:latin typeface="Times New Roman" panose="02020603050405020304" pitchFamily="18" charset="0"/>
                <a:cs typeface="Times New Roman" panose="02020603050405020304" pitchFamily="18" charset="0"/>
              </a:rPr>
              <a:t>), zemřel 12. února 1804 tamtéž.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Na </a:t>
            </a:r>
            <a:r>
              <a:rPr lang="cs-CZ" dirty="0">
                <a:latin typeface="Times New Roman" panose="02020603050405020304" pitchFamily="18" charset="0"/>
                <a:cs typeface="Times New Roman" panose="02020603050405020304" pitchFamily="18" charset="0"/>
              </a:rPr>
              <a:t>ruské univerzitě </a:t>
            </a:r>
            <a:r>
              <a:rPr lang="cs-CZ" dirty="0" smtClean="0">
                <a:latin typeface="Times New Roman" panose="02020603050405020304" pitchFamily="18" charset="0"/>
                <a:cs typeface="Times New Roman" panose="02020603050405020304" pitchFamily="18" charset="0"/>
              </a:rPr>
              <a:t>v</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Kaliningradě visí </a:t>
            </a:r>
            <a:r>
              <a:rPr lang="cs-CZ" dirty="0">
                <a:latin typeface="Times New Roman" panose="02020603050405020304" pitchFamily="18" charset="0"/>
                <a:cs typeface="Times New Roman" panose="02020603050405020304" pitchFamily="18" charset="0"/>
              </a:rPr>
              <a:t>pamětní deska se slavným citátem z </a:t>
            </a:r>
            <a:r>
              <a:rPr lang="cs-CZ" i="1" dirty="0">
                <a:latin typeface="Times New Roman" panose="02020603050405020304" pitchFamily="18" charset="0"/>
                <a:cs typeface="Times New Roman" panose="02020603050405020304" pitchFamily="18" charset="0"/>
              </a:rPr>
              <a:t>Kritiky praktického rozumu</a:t>
            </a:r>
            <a:r>
              <a:rPr lang="cs-CZ" dirty="0">
                <a:latin typeface="Times New Roman" panose="02020603050405020304" pitchFamily="18" charset="0"/>
                <a:cs typeface="Times New Roman" panose="02020603050405020304" pitchFamily="18" charset="0"/>
              </a:rPr>
              <a:t>: „Dvě věci </a:t>
            </a:r>
            <a:r>
              <a:rPr lang="cs-CZ">
                <a:latin typeface="Times New Roman" panose="02020603050405020304" pitchFamily="18" charset="0"/>
                <a:cs typeface="Times New Roman" panose="02020603050405020304" pitchFamily="18" charset="0"/>
              </a:rPr>
              <a:t>naplňují </a:t>
            </a:r>
            <a:r>
              <a:rPr lang="cs-CZ" smtClean="0">
                <a:latin typeface="Times New Roman" panose="02020603050405020304" pitchFamily="18" charset="0"/>
                <a:cs typeface="Times New Roman" panose="02020603050405020304" pitchFamily="18" charset="0"/>
              </a:rPr>
              <a:t>mou mysl </a:t>
            </a:r>
            <a:r>
              <a:rPr lang="cs-CZ" dirty="0">
                <a:latin typeface="Times New Roman" panose="02020603050405020304" pitchFamily="18" charset="0"/>
                <a:cs typeface="Times New Roman" panose="02020603050405020304" pitchFamily="18" charset="0"/>
              </a:rPr>
              <a:t>vždy novým a rostoucím obdivem a úctou, čím častěji se </a:t>
            </a:r>
            <a:r>
              <a:rPr lang="cs-CZ">
                <a:latin typeface="Times New Roman" panose="02020603050405020304" pitchFamily="18" charset="0"/>
                <a:cs typeface="Times New Roman" panose="02020603050405020304" pitchFamily="18" charset="0"/>
              </a:rPr>
              <a:t>jimi </a:t>
            </a:r>
            <a:r>
              <a:rPr lang="cs-CZ" smtClean="0">
                <a:latin typeface="Times New Roman" panose="02020603050405020304" pitchFamily="18" charset="0"/>
                <a:cs typeface="Times New Roman" panose="02020603050405020304" pitchFamily="18" charset="0"/>
              </a:rPr>
              <a:t>zabývám: </a:t>
            </a:r>
            <a:r>
              <a:rPr lang="cs-CZ" b="1" dirty="0">
                <a:latin typeface="Times New Roman" panose="02020603050405020304" pitchFamily="18" charset="0"/>
                <a:cs typeface="Times New Roman" panose="02020603050405020304" pitchFamily="18" charset="0"/>
              </a:rPr>
              <a:t>hvězdné nebe nade mnou a mravní zákon ve mně</a:t>
            </a:r>
            <a:r>
              <a:rPr lang="cs-CZ"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99122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latin typeface="Times New Roman" panose="02020603050405020304" pitchFamily="18" charset="0"/>
                <a:cs typeface="Times New Roman" panose="02020603050405020304" pitchFamily="18" charset="0"/>
              </a:rPr>
              <a:t>Kaliningrad:</a:t>
            </a:r>
            <a:br>
              <a:rPr lang="cs-CZ" dirty="0" smtClean="0">
                <a:latin typeface="Times New Roman" panose="02020603050405020304" pitchFamily="18" charset="0"/>
                <a:cs typeface="Times New Roman" panose="02020603050405020304" pitchFamily="18" charset="0"/>
              </a:rPr>
            </a:br>
            <a:r>
              <a:rPr lang="cs-CZ" dirty="0" smtClean="0">
                <a:latin typeface="Times New Roman" panose="02020603050405020304" pitchFamily="18" charset="0"/>
                <a:cs typeface="Times New Roman" panose="02020603050405020304" pitchFamily="18" charset="0"/>
              </a:rPr>
              <a:t>bývalá metropole východního Pruska, současná exkláva Ruské federace</a:t>
            </a:r>
            <a:endParaRPr lang="cs-CZ" dirty="0">
              <a:latin typeface="Times New Roman" panose="02020603050405020304" pitchFamily="18" charset="0"/>
              <a:cs typeface="Times New Roman" panose="02020603050405020304" pitchFamily="18" charset="0"/>
            </a:endParaRPr>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1" y="2318326"/>
            <a:ext cx="4962236" cy="3849399"/>
          </a:xfrm>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43782" y="2318326"/>
            <a:ext cx="4793673" cy="3880866"/>
          </a:xfrm>
          <a:prstGeom prst="rect">
            <a:avLst/>
          </a:prstGeom>
        </p:spPr>
      </p:pic>
    </p:spTree>
    <p:extLst>
      <p:ext uri="{BB962C8B-B14F-4D97-AF65-F5344CB8AC3E}">
        <p14:creationId xmlns:p14="http://schemas.microsoft.com/office/powerpoint/2010/main" val="2961029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Times New Roman" panose="02020603050405020304" pitchFamily="18" charset="0"/>
                <a:cs typeface="Times New Roman" panose="02020603050405020304" pitchFamily="18" charset="0"/>
              </a:rPr>
              <a:t>Kantův </a:t>
            </a:r>
            <a:r>
              <a:rPr lang="cs-CZ" dirty="0">
                <a:latin typeface="Times New Roman" panose="02020603050405020304" pitchFamily="18" charset="0"/>
                <a:cs typeface="Times New Roman" panose="02020603050405020304" pitchFamily="18" charset="0"/>
              </a:rPr>
              <a:t>k</a:t>
            </a:r>
            <a:r>
              <a:rPr lang="cs-CZ" dirty="0" smtClean="0">
                <a:latin typeface="Times New Roman" panose="02020603050405020304" pitchFamily="18" charset="0"/>
                <a:cs typeface="Times New Roman" panose="02020603050405020304" pitchFamily="18" charset="0"/>
              </a:rPr>
              <a:t>opernikánský obrat: co mohu vědět?</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838200" y="1690688"/>
            <a:ext cx="10515600" cy="4351338"/>
          </a:xfrm>
        </p:spPr>
        <p:txBody>
          <a:bodyPr>
            <a:normAutofit fontScale="92500"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„Nikoliv </a:t>
            </a:r>
            <a:r>
              <a:rPr lang="cs-CZ" dirty="0">
                <a:latin typeface="Times New Roman" panose="02020603050405020304" pitchFamily="18" charset="0"/>
                <a:cs typeface="Times New Roman" panose="02020603050405020304" pitchFamily="18" charset="0"/>
              </a:rPr>
              <a:t>my se točíme kolem věcí, ale věci se točí kolem </a:t>
            </a:r>
            <a:r>
              <a:rPr lang="cs-CZ" dirty="0" smtClean="0">
                <a:latin typeface="Times New Roman" panose="02020603050405020304" pitchFamily="18" charset="0"/>
                <a:cs typeface="Times New Roman" panose="02020603050405020304" pitchFamily="18" charset="0"/>
              </a:rPr>
              <a:t>nás.“</a:t>
            </a:r>
          </a:p>
          <a:p>
            <a:pPr marL="0" indent="0" algn="just">
              <a:buNone/>
            </a:pPr>
            <a:r>
              <a:rPr lang="cs-CZ" dirty="0" smtClean="0">
                <a:latin typeface="Times New Roman" panose="02020603050405020304" pitchFamily="18" charset="0"/>
                <a:cs typeface="Times New Roman" panose="02020603050405020304" pitchFamily="18" charset="0"/>
              </a:rPr>
              <a:t>Naše myšlení – kategorie a čisté názory, tj. prostor a čas – předepisuje </a:t>
            </a:r>
            <a:r>
              <a:rPr lang="cs-CZ" dirty="0">
                <a:latin typeface="Times New Roman" panose="02020603050405020304" pitchFamily="18" charset="0"/>
                <a:cs typeface="Times New Roman" panose="02020603050405020304" pitchFamily="18" charset="0"/>
              </a:rPr>
              <a:t>objektům, jak se nám jeví.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Před nedávnem jsem se seznámil s novější takzvaně </a:t>
            </a:r>
            <a:r>
              <a:rPr lang="cs-CZ" dirty="0" smtClean="0">
                <a:latin typeface="Times New Roman" panose="02020603050405020304" pitchFamily="18" charset="0"/>
                <a:cs typeface="Times New Roman" panose="02020603050405020304" pitchFamily="18" charset="0"/>
              </a:rPr>
              <a:t>kantovskou filosofií</a:t>
            </a:r>
            <a:r>
              <a:rPr lang="cs-CZ" dirty="0">
                <a:latin typeface="Times New Roman" panose="02020603050405020304" pitchFamily="18" charset="0"/>
                <a:cs typeface="Times New Roman" panose="02020603050405020304" pitchFamily="18" charset="0"/>
              </a:rPr>
              <a:t>, a nyní Ti sdělím jednu z jejích myšlenek v naději, že Tě snad </a:t>
            </a:r>
            <a:r>
              <a:rPr lang="cs-CZ" dirty="0" smtClean="0">
                <a:latin typeface="Times New Roman" panose="02020603050405020304" pitchFamily="18" charset="0"/>
                <a:cs typeface="Times New Roman" panose="02020603050405020304" pitchFamily="18" charset="0"/>
              </a:rPr>
              <a:t>nezasáhne tak </a:t>
            </a:r>
            <a:r>
              <a:rPr lang="cs-CZ" dirty="0">
                <a:latin typeface="Times New Roman" panose="02020603050405020304" pitchFamily="18" charset="0"/>
                <a:cs typeface="Times New Roman" panose="02020603050405020304" pitchFamily="18" charset="0"/>
              </a:rPr>
              <a:t>hluboce, že Tebou snad tolik bolestivě neotřese jako mnou</a:t>
            </a:r>
            <a:r>
              <a:rPr lang="cs-CZ" dirty="0" smtClean="0">
                <a:latin typeface="Times New Roman" panose="02020603050405020304" pitchFamily="18" charset="0"/>
                <a:cs typeface="Times New Roman" panose="02020603050405020304" pitchFamily="18" charset="0"/>
              </a:rPr>
              <a:t>.“</a:t>
            </a:r>
          </a:p>
          <a:p>
            <a:pPr marL="0" indent="0" algn="just">
              <a:buNone/>
            </a:pPr>
            <a:r>
              <a:rPr lang="cs-CZ" dirty="0" smtClean="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Kdyby všichni lidé měli místo očí zelené brýle, pak by </a:t>
            </a:r>
            <a:r>
              <a:rPr lang="cs-CZ" dirty="0" smtClean="0">
                <a:latin typeface="Times New Roman" panose="02020603050405020304" pitchFamily="18" charset="0"/>
                <a:cs typeface="Times New Roman" panose="02020603050405020304" pitchFamily="18" charset="0"/>
              </a:rPr>
              <a:t>nutně soudili</a:t>
            </a:r>
            <a:r>
              <a:rPr lang="cs-CZ" dirty="0">
                <a:latin typeface="Times New Roman" panose="02020603050405020304" pitchFamily="18" charset="0"/>
                <a:cs typeface="Times New Roman" panose="02020603050405020304" pitchFamily="18" charset="0"/>
              </a:rPr>
              <a:t>, že předměty, které jejich prostřednictvím vidí, jsou </a:t>
            </a:r>
            <a:r>
              <a:rPr lang="cs-CZ" dirty="0" smtClean="0">
                <a:latin typeface="Times New Roman" panose="02020603050405020304" pitchFamily="18" charset="0"/>
                <a:cs typeface="Times New Roman" panose="02020603050405020304" pitchFamily="18" charset="0"/>
              </a:rPr>
              <a:t>zelené </a:t>
            </a:r>
            <a:r>
              <a:rPr lang="pl-PL" dirty="0" smtClean="0">
                <a:latin typeface="Times New Roman" panose="02020603050405020304" pitchFamily="18" charset="0"/>
                <a:cs typeface="Times New Roman" panose="02020603050405020304" pitchFamily="18" charset="0"/>
              </a:rPr>
              <a:t>– </a:t>
            </a:r>
            <a:r>
              <a:rPr lang="pl-PL" dirty="0">
                <a:latin typeface="Times New Roman" panose="02020603050405020304" pitchFamily="18" charset="0"/>
                <a:cs typeface="Times New Roman" panose="02020603050405020304" pitchFamily="18" charset="0"/>
              </a:rPr>
              <a:t>a nikdy by nebyli schopni rozhodnout, zda to, co </a:t>
            </a:r>
            <a:r>
              <a:rPr lang="pl-PL" dirty="0" smtClean="0">
                <a:latin typeface="Times New Roman" panose="02020603050405020304" pitchFamily="18" charset="0"/>
                <a:cs typeface="Times New Roman" panose="02020603050405020304" pitchFamily="18" charset="0"/>
              </a:rPr>
              <a:t>nazývají </a:t>
            </a:r>
            <a:r>
              <a:rPr lang="cs-CZ" dirty="0" smtClean="0">
                <a:latin typeface="Times New Roman" panose="02020603050405020304" pitchFamily="18" charset="0"/>
                <a:cs typeface="Times New Roman" panose="02020603050405020304" pitchFamily="18" charset="0"/>
              </a:rPr>
              <a:t>pravdou</a:t>
            </a:r>
            <a:r>
              <a:rPr lang="cs-CZ" dirty="0">
                <a:latin typeface="Times New Roman" panose="02020603050405020304" pitchFamily="18" charset="0"/>
                <a:cs typeface="Times New Roman" panose="02020603050405020304" pitchFamily="18" charset="0"/>
              </a:rPr>
              <a:t>, je vpravdě pravdou, nebo se to jen zdá</a:t>
            </a:r>
            <a:r>
              <a:rPr lang="cs-CZ" dirty="0" smtClean="0">
                <a:latin typeface="Times New Roman" panose="02020603050405020304" pitchFamily="18" charset="0"/>
                <a:cs typeface="Times New Roman" panose="02020603050405020304" pitchFamily="18" charset="0"/>
              </a:rPr>
              <a:t>.“</a:t>
            </a:r>
          </a:p>
          <a:p>
            <a:pPr marL="0" indent="0" algn="just">
              <a:buNone/>
            </a:pPr>
            <a:r>
              <a:rPr lang="de-DE" dirty="0">
                <a:latin typeface="Times New Roman" panose="02020603050405020304" pitchFamily="18" charset="0"/>
                <a:cs typeface="Times New Roman" panose="02020603050405020304" pitchFamily="18" charset="0"/>
              </a:rPr>
              <a:t>H. von Kleist, </a:t>
            </a:r>
            <a:r>
              <a:rPr lang="de-DE" i="1" dirty="0">
                <a:latin typeface="Times New Roman" panose="02020603050405020304" pitchFamily="18" charset="0"/>
                <a:cs typeface="Times New Roman" panose="02020603050405020304" pitchFamily="18" charset="0"/>
              </a:rPr>
              <a:t>Brief an Wilhelmine von Zeuge vom 22. März 1801</a:t>
            </a:r>
            <a:r>
              <a:rPr lang="de-DE" dirty="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str. 634.</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2727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Co mám dělat? </a:t>
            </a:r>
            <a:br>
              <a:rPr lang="cs-CZ" dirty="0" smtClean="0">
                <a:latin typeface="Times New Roman" panose="02020603050405020304" pitchFamily="18" charset="0"/>
                <a:cs typeface="Times New Roman" panose="02020603050405020304" pitchFamily="18" charset="0"/>
              </a:rPr>
            </a:br>
            <a:r>
              <a:rPr lang="cs-CZ" dirty="0" smtClean="0">
                <a:latin typeface="Times New Roman" panose="02020603050405020304" pitchFamily="18" charset="0"/>
                <a:cs typeface="Times New Roman" panose="02020603050405020304" pitchFamily="18" charset="0"/>
              </a:rPr>
              <a:t>Uskutečňovat své lidství ve své </a:t>
            </a:r>
            <a:r>
              <a:rPr lang="cs-CZ" i="1" dirty="0" smtClean="0">
                <a:latin typeface="Times New Roman" panose="02020603050405020304" pitchFamily="18" charset="0"/>
                <a:cs typeface="Times New Roman" panose="02020603050405020304" pitchFamily="18" charset="0"/>
              </a:rPr>
              <a:t>osobě</a:t>
            </a:r>
            <a:r>
              <a:rPr lang="cs-CZ"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lnSpcReduction="10000"/>
          </a:bodyPr>
          <a:lstStyle/>
          <a:p>
            <a:pPr marL="0" indent="0" algn="just">
              <a:buNone/>
            </a:pPr>
            <a:r>
              <a:rPr lang="cs-CZ" dirty="0" smtClean="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Jednej jen podle té maximy, od níž můžeš zároveň chtít, aby se stala obecným zákonem</a:t>
            </a:r>
            <a:r>
              <a:rPr lang="cs-CZ" dirty="0" smtClean="0">
                <a:latin typeface="Times New Roman" panose="02020603050405020304" pitchFamily="18" charset="0"/>
                <a:cs typeface="Times New Roman" panose="02020603050405020304" pitchFamily="18" charset="0"/>
              </a:rPr>
              <a:t>.“</a:t>
            </a:r>
          </a:p>
          <a:p>
            <a:pPr marL="0" indent="0" algn="just">
              <a:buNone/>
            </a:pPr>
            <a:r>
              <a:rPr lang="cs-CZ" dirty="0" smtClean="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Jednej tak, abys používal lidství jak ve své osobě, tak i v osobě každého druhého vždy zároveň jako účel a nikdy pouze jako </a:t>
            </a:r>
            <a:r>
              <a:rPr lang="cs-CZ" dirty="0" smtClean="0">
                <a:latin typeface="Times New Roman" panose="02020603050405020304" pitchFamily="18" charset="0"/>
                <a:cs typeface="Times New Roman" panose="02020603050405020304" pitchFamily="18" charset="0"/>
              </a:rPr>
              <a:t>prostředek“.</a:t>
            </a:r>
          </a:p>
          <a:p>
            <a:pPr marL="0" indent="0" algn="just">
              <a:buNone/>
            </a:pPr>
            <a:r>
              <a:rPr lang="cs-CZ" dirty="0" smtClean="0">
                <a:latin typeface="Times New Roman" panose="02020603050405020304" pitchFamily="18" charset="0"/>
                <a:cs typeface="Times New Roman" panose="02020603050405020304" pitchFamily="18" charset="0"/>
              </a:rPr>
              <a:t>Díky rozumu se stáváme členy </a:t>
            </a:r>
            <a:r>
              <a:rPr lang="cs-CZ" dirty="0" smtClean="0">
                <a:latin typeface="Times New Roman" panose="02020603050405020304" pitchFamily="18" charset="0"/>
                <a:cs typeface="Times New Roman" panose="02020603050405020304" pitchFamily="18" charset="0"/>
              </a:rPr>
              <a:t>nikoliv konkrétního </a:t>
            </a:r>
            <a:r>
              <a:rPr lang="cs-CZ" dirty="0" smtClean="0">
                <a:latin typeface="Times New Roman" panose="02020603050405020304" pitchFamily="18" charset="0"/>
                <a:cs typeface="Times New Roman" panose="02020603050405020304" pitchFamily="18" charset="0"/>
              </a:rPr>
              <a:t>národu nebo společenství, ale lidství vůbec, a to lidství v první osobě. Rozum v nás vede k překročení našich hranic.</a:t>
            </a:r>
          </a:p>
          <a:p>
            <a:pPr marL="0" indent="0" algn="just">
              <a:buNone/>
            </a:pPr>
            <a:r>
              <a:rPr lang="cs-CZ" dirty="0" smtClean="0">
                <a:latin typeface="Times New Roman" panose="02020603050405020304" pitchFamily="18" charset="0"/>
                <a:cs typeface="Times New Roman" panose="02020603050405020304" pitchFamily="18" charset="0"/>
              </a:rPr>
              <a:t>Rozum je </a:t>
            </a:r>
            <a:r>
              <a:rPr lang="cs-CZ" dirty="0" smtClean="0">
                <a:latin typeface="Times New Roman" panose="02020603050405020304" pitchFamily="18" charset="0"/>
                <a:cs typeface="Times New Roman" panose="02020603050405020304" pitchFamily="18" charset="0"/>
              </a:rPr>
              <a:t>spojnicí mezi </a:t>
            </a:r>
            <a:r>
              <a:rPr lang="cs-CZ" dirty="0" smtClean="0">
                <a:latin typeface="Times New Roman" panose="02020603050405020304" pitchFamily="18" charset="0"/>
                <a:cs typeface="Times New Roman" panose="02020603050405020304" pitchFamily="18" charset="0"/>
              </a:rPr>
              <a:t>já a ty, mezi já a my. </a:t>
            </a:r>
            <a:r>
              <a:rPr lang="cs-CZ" dirty="0" smtClean="0">
                <a:latin typeface="Times New Roman" panose="02020603050405020304" pitchFamily="18" charset="0"/>
                <a:cs typeface="Times New Roman" panose="02020603050405020304" pitchFamily="18" charset="0"/>
              </a:rPr>
              <a:t>T</a:t>
            </a:r>
            <a:r>
              <a:rPr lang="cs-CZ" dirty="0" smtClean="0">
                <a:latin typeface="Times New Roman" panose="02020603050405020304" pitchFamily="18" charset="0"/>
                <a:cs typeface="Times New Roman" panose="02020603050405020304" pitchFamily="18" charset="0"/>
              </a:rPr>
              <a:t>ím poukazuje </a:t>
            </a:r>
            <a:r>
              <a:rPr lang="cs-CZ" dirty="0" smtClean="0">
                <a:latin typeface="Times New Roman" panose="02020603050405020304" pitchFamily="18" charset="0"/>
                <a:cs typeface="Times New Roman" panose="02020603050405020304" pitchFamily="18" charset="0"/>
              </a:rPr>
              <a:t>i k vizi světového míru, ale jen v podobě postulátu: budeme-li jednat, jako by mír měl být možný, budeme vytvářet podmínky pro jeho uskutečnění.</a:t>
            </a:r>
          </a:p>
        </p:txBody>
      </p:sp>
    </p:spTree>
    <p:extLst>
      <p:ext uri="{BB962C8B-B14F-4D97-AF65-F5344CB8AC3E}">
        <p14:creationId xmlns:p14="http://schemas.microsoft.com/office/powerpoint/2010/main" val="575979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V co mohu doufat?</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a:latin typeface="Times New Roman" panose="02020603050405020304" pitchFamily="18" charset="0"/>
                <a:cs typeface="Times New Roman" panose="02020603050405020304" pitchFamily="18" charset="0"/>
              </a:rPr>
              <a:t>Morálka vede podle Kanta nutně k náboženství, takže je i Bůh důsledkem morálky</a:t>
            </a:r>
            <a:r>
              <a:rPr lang="cs-CZ" dirty="0" smtClean="0">
                <a:latin typeface="Times New Roman" panose="02020603050405020304" pitchFamily="18" charset="0"/>
                <a:cs typeface="Times New Roman" panose="02020603050405020304" pitchFamily="18" charset="0"/>
              </a:rPr>
              <a:t>. Bůh přesídlil z nebe do mravnosti, resp. do svědomí. Člověk je zástupcem kategorického imperativu v empirickém světě. S osobností jakožto nositelem obecnosti je spjat určitý typ posvátnosti. </a:t>
            </a:r>
          </a:p>
          <a:p>
            <a:pPr marL="0" indent="0" algn="just">
              <a:buNone/>
            </a:pPr>
            <a:r>
              <a:rPr lang="cs-CZ" dirty="0" smtClean="0">
                <a:latin typeface="Times New Roman" panose="02020603050405020304" pitchFamily="18" charset="0"/>
                <a:cs typeface="Times New Roman" panose="02020603050405020304" pitchFamily="18" charset="0"/>
              </a:rPr>
              <a:t>Co ale Kant myslí, když tvrdí, že </a:t>
            </a:r>
            <a:r>
              <a:rPr lang="cs-CZ" b="1" dirty="0" smtClean="0">
                <a:latin typeface="Times New Roman" panose="02020603050405020304" pitchFamily="18" charset="0"/>
                <a:cs typeface="Times New Roman" panose="02020603050405020304" pitchFamily="18" charset="0"/>
              </a:rPr>
              <a:t>Bůh vyplývá z morálky</a:t>
            </a:r>
            <a:r>
              <a:rPr lang="cs-CZ" dirty="0" smtClean="0">
                <a:latin typeface="Times New Roman" panose="02020603050405020304" pitchFamily="18" charset="0"/>
                <a:cs typeface="Times New Roman" panose="02020603050405020304" pitchFamily="18" charset="0"/>
              </a:rPr>
              <a:t>? Kdykoliv </a:t>
            </a:r>
            <a:r>
              <a:rPr lang="cs-CZ" dirty="0">
                <a:latin typeface="Times New Roman" panose="02020603050405020304" pitchFamily="18" charset="0"/>
                <a:cs typeface="Times New Roman" panose="02020603050405020304" pitchFamily="18" charset="0"/>
              </a:rPr>
              <a:t>jednáme, </a:t>
            </a:r>
            <a:r>
              <a:rPr lang="cs-CZ" dirty="0" smtClean="0">
                <a:latin typeface="Times New Roman" panose="02020603050405020304" pitchFamily="18" charset="0"/>
                <a:cs typeface="Times New Roman" panose="02020603050405020304" pitchFamily="18" charset="0"/>
              </a:rPr>
              <a:t>nevyhnutelně chceme</a:t>
            </a:r>
            <a:r>
              <a:rPr lang="cs-CZ" dirty="0">
                <a:latin typeface="Times New Roman" panose="02020603050405020304" pitchFamily="18" charset="0"/>
                <a:cs typeface="Times New Roman" panose="02020603050405020304" pitchFamily="18" charset="0"/>
              </a:rPr>
              <a:t>, aby naše jednání uspělo a zároveň abychom byli podle našeho jednání odměněni. Tento cíl – uskutečnění našeho jednání a spravedlivá odměna – poukazuje k pojmu </a:t>
            </a:r>
            <a:r>
              <a:rPr lang="cs-CZ" b="1" dirty="0">
                <a:latin typeface="Times New Roman" panose="02020603050405020304" pitchFamily="18" charset="0"/>
                <a:cs typeface="Times New Roman" panose="02020603050405020304" pitchFamily="18" charset="0"/>
              </a:rPr>
              <a:t>nejvyššího dobra</a:t>
            </a:r>
            <a:r>
              <a:rPr lang="cs-CZ" dirty="0">
                <a:latin typeface="Times New Roman" panose="02020603050405020304" pitchFamily="18" charset="0"/>
                <a:cs typeface="Times New Roman" panose="02020603050405020304" pitchFamily="18" charset="0"/>
              </a:rPr>
              <a:t>, které má dvě „složky“ – </a:t>
            </a:r>
            <a:r>
              <a:rPr lang="cs-CZ" b="1" dirty="0">
                <a:latin typeface="Times New Roman" panose="02020603050405020304" pitchFamily="18" charset="0"/>
                <a:cs typeface="Times New Roman" panose="02020603050405020304" pitchFamily="18" charset="0"/>
              </a:rPr>
              <a:t>blaženost a svatost</a:t>
            </a:r>
            <a:r>
              <a:rPr lang="cs-CZ" dirty="0">
                <a:latin typeface="Times New Roman" panose="02020603050405020304" pitchFamily="18" charset="0"/>
                <a:cs typeface="Times New Roman" panose="02020603050405020304" pitchFamily="18" charset="0"/>
              </a:rPr>
              <a:t>. Zjednodušeně řečeno, předpokládám, že budu-li jednat podle mravního zákona, </a:t>
            </a:r>
            <a:r>
              <a:rPr lang="cs-CZ" b="1" dirty="0">
                <a:latin typeface="Times New Roman" panose="02020603050405020304" pitchFamily="18" charset="0"/>
                <a:cs typeface="Times New Roman" panose="02020603050405020304" pitchFamily="18" charset="0"/>
              </a:rPr>
              <a:t>budu se mravním (či svatým) stávat</a:t>
            </a:r>
            <a:r>
              <a:rPr lang="cs-CZ" dirty="0">
                <a:latin typeface="Times New Roman" panose="02020603050405020304" pitchFamily="18" charset="0"/>
                <a:cs typeface="Times New Roman" panose="02020603050405020304" pitchFamily="18" charset="0"/>
              </a:rPr>
              <a:t>, ale zároveň doufám, že ruku v ruce s mravním jednáním půjde i </a:t>
            </a:r>
            <a:r>
              <a:rPr lang="cs-CZ" b="1" dirty="0">
                <a:latin typeface="Times New Roman" panose="02020603050405020304" pitchFamily="18" charset="0"/>
                <a:cs typeface="Times New Roman" panose="02020603050405020304" pitchFamily="18" charset="0"/>
              </a:rPr>
              <a:t>blaženost</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Tuto jednotu blaženosti a svatosti však nemůže založit žádný jednotlivec, a proto je garantem této souvislosti Bůh.</a:t>
            </a:r>
          </a:p>
        </p:txBody>
      </p:sp>
    </p:spTree>
    <p:extLst>
      <p:ext uri="{BB962C8B-B14F-4D97-AF65-F5344CB8AC3E}">
        <p14:creationId xmlns:p14="http://schemas.microsoft.com/office/powerpoint/2010/main" val="1075148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i="1" dirty="0" smtClean="0">
                <a:latin typeface="Times New Roman" panose="02020603050405020304" pitchFamily="18" charset="0"/>
                <a:cs typeface="Times New Roman" panose="02020603050405020304" pitchFamily="18" charset="0"/>
              </a:rPr>
              <a:t>Náboženství v hranicích pouhého rozumu</a:t>
            </a:r>
            <a:endParaRPr lang="cs-CZ" i="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838200" y="1524000"/>
            <a:ext cx="10515600" cy="4652963"/>
          </a:xfrm>
        </p:spPr>
        <p:txBody>
          <a:bodyPr>
            <a:normAutofit/>
          </a:bodyPr>
          <a:lstStyle/>
          <a:p>
            <a:pPr marL="0" indent="0" algn="just">
              <a:buNone/>
            </a:pPr>
            <a:r>
              <a:rPr lang="cs-CZ" dirty="0" smtClean="0">
                <a:latin typeface="Times New Roman" panose="02020603050405020304" pitchFamily="18" charset="0"/>
                <a:cs typeface="Times New Roman" panose="02020603050405020304" pitchFamily="18" charset="0"/>
              </a:rPr>
              <a:t>- polemický spis původně zakázaný pruským cenzorem</a:t>
            </a:r>
          </a:p>
          <a:p>
            <a:pPr marL="0" indent="0" algn="just">
              <a:buNone/>
            </a:pPr>
            <a:r>
              <a:rPr lang="cs-CZ" dirty="0" smtClean="0">
                <a:latin typeface="Times New Roman" panose="02020603050405020304" pitchFamily="18" charset="0"/>
                <a:cs typeface="Times New Roman" panose="02020603050405020304" pitchFamily="18" charset="0"/>
              </a:rPr>
              <a:t>Kant </a:t>
            </a:r>
            <a:r>
              <a:rPr lang="cs-CZ" dirty="0">
                <a:latin typeface="Times New Roman" panose="02020603050405020304" pitchFamily="18" charset="0"/>
                <a:cs typeface="Times New Roman" panose="02020603050405020304" pitchFamily="18" charset="0"/>
              </a:rPr>
              <a:t>podrobuje </a:t>
            </a:r>
            <a:r>
              <a:rPr lang="cs-CZ" b="1" dirty="0">
                <a:latin typeface="Times New Roman" panose="02020603050405020304" pitchFamily="18" charset="0"/>
                <a:cs typeface="Times New Roman" panose="02020603050405020304" pitchFamily="18" charset="0"/>
              </a:rPr>
              <a:t>reinterpretaci základní křesťanská dogmata</a:t>
            </a:r>
            <a:r>
              <a:rPr lang="cs-CZ" dirty="0">
                <a:latin typeface="Times New Roman" panose="02020603050405020304" pitchFamily="18" charset="0"/>
                <a:cs typeface="Times New Roman" panose="02020603050405020304" pitchFamily="18" charset="0"/>
              </a:rPr>
              <a:t>: dědičný hřích, církev, zjevení, zabývá se christologií, či obecně tím, co je </a:t>
            </a:r>
            <a:r>
              <a:rPr lang="cs-CZ" b="1" dirty="0">
                <a:latin typeface="Times New Roman" panose="02020603050405020304" pitchFamily="18" charset="0"/>
                <a:cs typeface="Times New Roman" panose="02020603050405020304" pitchFamily="18" charset="0"/>
              </a:rPr>
              <a:t>ideálem člověka</a:t>
            </a:r>
            <a:r>
              <a:rPr lang="cs-CZ" dirty="0">
                <a:latin typeface="Times New Roman" panose="02020603050405020304" pitchFamily="18" charset="0"/>
                <a:cs typeface="Times New Roman" panose="02020603050405020304" pitchFamily="18" charset="0"/>
              </a:rPr>
              <a:t>: a není to </a:t>
            </a:r>
            <a:r>
              <a:rPr lang="cs-CZ" dirty="0" smtClean="0">
                <a:latin typeface="Times New Roman" panose="02020603050405020304" pitchFamily="18" charset="0"/>
                <a:cs typeface="Times New Roman" panose="02020603050405020304" pitchFamily="18" charset="0"/>
              </a:rPr>
              <a:t>podle </a:t>
            </a:r>
            <a:r>
              <a:rPr lang="cs-CZ" dirty="0">
                <a:latin typeface="Times New Roman" panose="02020603050405020304" pitchFamily="18" charset="0"/>
                <a:cs typeface="Times New Roman" panose="02020603050405020304" pitchFamily="18" charset="0"/>
              </a:rPr>
              <a:t>Kanta </a:t>
            </a:r>
            <a:r>
              <a:rPr lang="cs-CZ" dirty="0" err="1">
                <a:latin typeface="Times New Roman" panose="02020603050405020304" pitchFamily="18" charset="0"/>
                <a:cs typeface="Times New Roman" panose="02020603050405020304" pitchFamily="18" charset="0"/>
              </a:rPr>
              <a:t>Sókratés</a:t>
            </a:r>
            <a:r>
              <a:rPr lang="cs-CZ" dirty="0">
                <a:latin typeface="Times New Roman" panose="02020603050405020304" pitchFamily="18" charset="0"/>
                <a:cs typeface="Times New Roman" panose="02020603050405020304" pitchFamily="18" charset="0"/>
              </a:rPr>
              <a:t>, ale </a:t>
            </a:r>
            <a:r>
              <a:rPr lang="cs-CZ" b="1" dirty="0">
                <a:latin typeface="Times New Roman" panose="02020603050405020304" pitchFamily="18" charset="0"/>
                <a:cs typeface="Times New Roman" panose="02020603050405020304" pitchFamily="18" charset="0"/>
              </a:rPr>
              <a:t>Ježíš</a:t>
            </a:r>
            <a:r>
              <a:rPr lang="cs-CZ" dirty="0">
                <a:latin typeface="Times New Roman" panose="02020603050405020304" pitchFamily="18" charset="0"/>
                <a:cs typeface="Times New Roman" panose="02020603050405020304" pitchFamily="18" charset="0"/>
              </a:rPr>
              <a:t>, nicméně Ježíš nikoliv jako historická postava, ale </a:t>
            </a:r>
            <a:r>
              <a:rPr lang="cs-CZ" b="1" dirty="0">
                <a:latin typeface="Times New Roman" panose="02020603050405020304" pitchFamily="18" charset="0"/>
                <a:cs typeface="Times New Roman" panose="02020603050405020304" pitchFamily="18" charset="0"/>
              </a:rPr>
              <a:t>jako ztělesnění kategorického imperativu</a:t>
            </a:r>
            <a:r>
              <a:rPr lang="cs-CZ" dirty="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Kant </a:t>
            </a:r>
            <a:r>
              <a:rPr lang="cs-CZ" dirty="0">
                <a:latin typeface="Times New Roman" panose="02020603050405020304" pitchFamily="18" charset="0"/>
                <a:cs typeface="Times New Roman" panose="02020603050405020304" pitchFamily="18" charset="0"/>
              </a:rPr>
              <a:t>rovněž radikálně přehodnocuje pojem </a:t>
            </a:r>
            <a:r>
              <a:rPr lang="cs-CZ" dirty="0" smtClean="0">
                <a:latin typeface="Times New Roman" panose="02020603050405020304" pitchFamily="18" charset="0"/>
                <a:cs typeface="Times New Roman" panose="02020603050405020304" pitchFamily="18" charset="0"/>
              </a:rPr>
              <a:t>milosti: tu </a:t>
            </a:r>
            <a:r>
              <a:rPr lang="cs-CZ" dirty="0">
                <a:latin typeface="Times New Roman" panose="02020603050405020304" pitchFamily="18" charset="0"/>
                <a:cs typeface="Times New Roman" panose="02020603050405020304" pitchFamily="18" charset="0"/>
              </a:rPr>
              <a:t>již </a:t>
            </a:r>
            <a:r>
              <a:rPr lang="cs-CZ" dirty="0" smtClean="0">
                <a:latin typeface="Times New Roman" panose="02020603050405020304" pitchFamily="18" charset="0"/>
                <a:cs typeface="Times New Roman" panose="02020603050405020304" pitchFamily="18" charset="0"/>
              </a:rPr>
              <a:t>neposkytuje Bůh, </a:t>
            </a:r>
            <a:r>
              <a:rPr lang="cs-CZ" dirty="0">
                <a:latin typeface="Times New Roman" panose="02020603050405020304" pitchFamily="18" charset="0"/>
                <a:cs typeface="Times New Roman" panose="02020603050405020304" pitchFamily="18" charset="0"/>
              </a:rPr>
              <a:t>ale </a:t>
            </a:r>
            <a:r>
              <a:rPr lang="cs-CZ" dirty="0" smtClean="0">
                <a:latin typeface="Times New Roman" panose="02020603050405020304" pitchFamily="18" charset="0"/>
                <a:cs typeface="Times New Roman" panose="02020603050405020304" pitchFamily="18" charset="0"/>
              </a:rPr>
              <a:t>člověk si ji </a:t>
            </a:r>
            <a:r>
              <a:rPr lang="cs-CZ" dirty="0">
                <a:latin typeface="Times New Roman" panose="02020603050405020304" pitchFamily="18" charset="0"/>
                <a:cs typeface="Times New Roman" panose="02020603050405020304" pitchFamily="18" charset="0"/>
              </a:rPr>
              <a:t>uděluje sám tím, že jedná v souladu s nejvyšším zákonem rozumu, </a:t>
            </a:r>
            <a:r>
              <a:rPr lang="cs-CZ" dirty="0" smtClean="0">
                <a:latin typeface="Times New Roman" panose="02020603050405020304" pitchFamily="18" charset="0"/>
                <a:cs typeface="Times New Roman" panose="02020603050405020304" pitchFamily="18" charset="0"/>
              </a:rPr>
              <a:t>tedy </a:t>
            </a:r>
            <a:r>
              <a:rPr lang="cs-CZ" dirty="0">
                <a:latin typeface="Times New Roman" panose="02020603050405020304" pitchFamily="18" charset="0"/>
                <a:cs typeface="Times New Roman" panose="02020603050405020304" pitchFamily="18" charset="0"/>
              </a:rPr>
              <a:t>sám </a:t>
            </a:r>
            <a:r>
              <a:rPr lang="cs-CZ" dirty="0" smtClean="0">
                <a:latin typeface="Times New Roman" panose="02020603050405020304" pitchFamily="18" charset="0"/>
                <a:cs typeface="Times New Roman" panose="02020603050405020304" pitchFamily="18" charset="0"/>
              </a:rPr>
              <a:t>si daruje </a:t>
            </a:r>
            <a:r>
              <a:rPr lang="cs-CZ" dirty="0">
                <a:latin typeface="Times New Roman" panose="02020603050405020304" pitchFamily="18" charset="0"/>
                <a:cs typeface="Times New Roman" panose="02020603050405020304" pitchFamily="18" charset="0"/>
              </a:rPr>
              <a:t>milost tím, že uskuteční sám v sobě revoluci smýšlení (</a:t>
            </a:r>
            <a:r>
              <a:rPr lang="cs-CZ" dirty="0" err="1">
                <a:latin typeface="Times New Roman" panose="02020603050405020304" pitchFamily="18" charset="0"/>
                <a:cs typeface="Times New Roman" panose="02020603050405020304" pitchFamily="18" charset="0"/>
              </a:rPr>
              <a:t>Revolution</a:t>
            </a:r>
            <a:r>
              <a:rPr lang="cs-CZ" dirty="0">
                <a:latin typeface="Times New Roman" panose="02020603050405020304" pitchFamily="18" charset="0"/>
                <a:cs typeface="Times New Roman" panose="02020603050405020304" pitchFamily="18" charset="0"/>
              </a:rPr>
              <a:t> der </a:t>
            </a:r>
            <a:r>
              <a:rPr lang="cs-CZ" dirty="0" err="1" smtClean="0">
                <a:latin typeface="Times New Roman" panose="02020603050405020304" pitchFamily="18" charset="0"/>
                <a:cs typeface="Times New Roman" panose="02020603050405020304" pitchFamily="18" charset="0"/>
              </a:rPr>
              <a:t>Gesinnung</a:t>
            </a:r>
            <a:r>
              <a:rPr lang="cs-CZ" dirty="0" smtClean="0">
                <a:latin typeface="Times New Roman" panose="02020603050405020304" pitchFamily="18" charset="0"/>
                <a:cs typeface="Times New Roman" panose="02020603050405020304" pitchFamily="18" charset="0"/>
              </a:rPr>
              <a:t>). </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6594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Kritické náboženství?</a:t>
            </a:r>
            <a:br>
              <a:rPr lang="cs-CZ" dirty="0" smtClean="0">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O</a:t>
            </a:r>
            <a:r>
              <a:rPr lang="cs-CZ" dirty="0" smtClean="0">
                <a:latin typeface="Times New Roman" panose="02020603050405020304" pitchFamily="18" charset="0"/>
                <a:cs typeface="Times New Roman" panose="02020603050405020304" pitchFamily="18" charset="0"/>
              </a:rPr>
              <a:t>pium pro svědomí?</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lgn="just">
              <a:buNone/>
            </a:pPr>
            <a:r>
              <a:rPr lang="cs-CZ" dirty="0" smtClean="0">
                <a:latin typeface="Times New Roman" panose="02020603050405020304" pitchFamily="18" charset="0"/>
                <a:cs typeface="Times New Roman" panose="02020603050405020304" pitchFamily="18" charset="0"/>
              </a:rPr>
              <a:t>O pravdivosti náboženství nerozhoduje církev, ale výlučně rozum. Z Kantova hlediska se náboženství netransformuje primárně vlivem významných reformátorů (Luther, Kalvín, </a:t>
            </a:r>
            <a:r>
              <a:rPr lang="cs-CZ" dirty="0" err="1" smtClean="0">
                <a:latin typeface="Times New Roman" panose="02020603050405020304" pitchFamily="18" charset="0"/>
                <a:cs typeface="Times New Roman" panose="02020603050405020304" pitchFamily="18" charset="0"/>
              </a:rPr>
              <a:t>Zwingli</a:t>
            </a:r>
            <a:r>
              <a:rPr lang="cs-CZ" dirty="0" smtClean="0">
                <a:latin typeface="Times New Roman" panose="02020603050405020304" pitchFamily="18" charset="0"/>
                <a:cs typeface="Times New Roman" panose="02020603050405020304" pitchFamily="18" charset="0"/>
              </a:rPr>
              <a:t>), ale prací rozumu: ústřední rozdíl není mezi katolicismem a protestantismem, ale </a:t>
            </a:r>
            <a:r>
              <a:rPr lang="cs-CZ" b="1" dirty="0" smtClean="0">
                <a:latin typeface="Times New Roman" panose="02020603050405020304" pitchFamily="18" charset="0"/>
                <a:cs typeface="Times New Roman" panose="02020603050405020304" pitchFamily="18" charset="0"/>
              </a:rPr>
              <a:t>mezi náboženstvím kritickým</a:t>
            </a:r>
            <a:r>
              <a:rPr lang="cs-CZ" dirty="0" smtClean="0">
                <a:latin typeface="Times New Roman" panose="02020603050405020304" pitchFamily="18" charset="0"/>
                <a:cs typeface="Times New Roman" panose="02020603050405020304" pitchFamily="18" charset="0"/>
              </a:rPr>
              <a:t> (a tedy náboženstvím morální svobody a naděje – </a:t>
            </a:r>
            <a:r>
              <a:rPr lang="cs-CZ" i="1" dirty="0" smtClean="0">
                <a:latin typeface="Times New Roman" panose="02020603050405020304" pitchFamily="18" charset="0"/>
                <a:cs typeface="Times New Roman" panose="02020603050405020304" pitchFamily="18" charset="0"/>
              </a:rPr>
              <a:t>Religion der </a:t>
            </a:r>
            <a:r>
              <a:rPr lang="cs-CZ" i="1" dirty="0" err="1" smtClean="0">
                <a:latin typeface="Times New Roman" panose="02020603050405020304" pitchFamily="18" charset="0"/>
                <a:cs typeface="Times New Roman" panose="02020603050405020304" pitchFamily="18" charset="0"/>
              </a:rPr>
              <a:t>Hoffnung</a:t>
            </a:r>
            <a:r>
              <a:rPr lang="cs-CZ" dirty="0" smtClean="0">
                <a:latin typeface="Times New Roman" panose="02020603050405020304" pitchFamily="18" charset="0"/>
                <a:cs typeface="Times New Roman" panose="02020603050405020304" pitchFamily="18" charset="0"/>
              </a:rPr>
              <a:t>) </a:t>
            </a:r>
            <a:r>
              <a:rPr lang="cs-CZ" b="1" dirty="0" smtClean="0">
                <a:latin typeface="Times New Roman" panose="02020603050405020304" pitchFamily="18" charset="0"/>
                <a:cs typeface="Times New Roman" panose="02020603050405020304" pitchFamily="18" charset="0"/>
              </a:rPr>
              <a:t>a náboženstvím nekritickým</a:t>
            </a:r>
            <a:r>
              <a:rPr lang="cs-CZ" dirty="0" smtClean="0">
                <a:latin typeface="Times New Roman" panose="02020603050405020304" pitchFamily="18" charset="0"/>
                <a:cs typeface="Times New Roman" panose="02020603050405020304" pitchFamily="18" charset="0"/>
              </a:rPr>
              <a:t>, dogmatickým a proto podle Kanta vždy i mocenským. Takové náboženství nazývá Kant „</a:t>
            </a:r>
            <a:r>
              <a:rPr lang="cs-CZ" b="1" dirty="0" smtClean="0">
                <a:latin typeface="Times New Roman" panose="02020603050405020304" pitchFamily="18" charset="0"/>
                <a:cs typeface="Times New Roman" panose="02020603050405020304" pitchFamily="18" charset="0"/>
              </a:rPr>
              <a:t>opiem pro svědomí</a:t>
            </a:r>
            <a:r>
              <a:rPr lang="cs-CZ" dirty="0" smtClean="0">
                <a:latin typeface="Times New Roman" panose="02020603050405020304" pitchFamily="18" charset="0"/>
                <a:cs typeface="Times New Roman" panose="02020603050405020304" pitchFamily="18" charset="0"/>
              </a:rPr>
              <a:t>“ (</a:t>
            </a:r>
            <a:r>
              <a:rPr lang="cs-CZ" i="1" dirty="0" smtClean="0">
                <a:latin typeface="Times New Roman" panose="02020603050405020304" pitchFamily="18" charset="0"/>
                <a:cs typeface="Times New Roman" panose="02020603050405020304" pitchFamily="18" charset="0"/>
              </a:rPr>
              <a:t>Opium </a:t>
            </a:r>
            <a:r>
              <a:rPr lang="cs-CZ" i="1" dirty="0" err="1" smtClean="0">
                <a:latin typeface="Times New Roman" panose="02020603050405020304" pitchFamily="18" charset="0"/>
                <a:cs typeface="Times New Roman" panose="02020603050405020304" pitchFamily="18" charset="0"/>
              </a:rPr>
              <a:t>für</a:t>
            </a:r>
            <a:r>
              <a:rPr lang="cs-CZ" i="1" dirty="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das</a:t>
            </a:r>
            <a:r>
              <a:rPr lang="cs-CZ" i="1" dirty="0" smtClean="0">
                <a:latin typeface="Times New Roman" panose="02020603050405020304" pitchFamily="18" charset="0"/>
                <a:cs typeface="Times New Roman" panose="02020603050405020304" pitchFamily="18" charset="0"/>
              </a:rPr>
              <a:t> </a:t>
            </a:r>
            <a:r>
              <a:rPr lang="cs-CZ" i="1" dirty="0" err="1" smtClean="0">
                <a:latin typeface="Times New Roman" panose="02020603050405020304" pitchFamily="18" charset="0"/>
                <a:cs typeface="Times New Roman" panose="02020603050405020304" pitchFamily="18" charset="0"/>
              </a:rPr>
              <a:t>Gewissen</a:t>
            </a:r>
            <a:r>
              <a:rPr lang="cs-CZ" dirty="0" smtClean="0">
                <a:latin typeface="Times New Roman" panose="02020603050405020304" pitchFamily="18" charset="0"/>
                <a:cs typeface="Times New Roman" panose="02020603050405020304" pitchFamily="18" charset="0"/>
              </a:rPr>
              <a:t>). Kant tak mimo jiné ukazuje, že alternativa: „</a:t>
            </a:r>
            <a:r>
              <a:rPr lang="cs-CZ" b="1" dirty="0" smtClean="0">
                <a:latin typeface="Times New Roman" panose="02020603050405020304" pitchFamily="18" charset="0"/>
                <a:cs typeface="Times New Roman" panose="02020603050405020304" pitchFamily="18" charset="0"/>
              </a:rPr>
              <a:t>autonomie, nebo víra v Boha</a:t>
            </a:r>
            <a:r>
              <a:rPr lang="cs-CZ" dirty="0" smtClean="0">
                <a:latin typeface="Times New Roman" panose="02020603050405020304" pitchFamily="18" charset="0"/>
                <a:cs typeface="Times New Roman" panose="02020603050405020304" pitchFamily="18" charset="0"/>
              </a:rPr>
              <a:t>“ </a:t>
            </a:r>
            <a:r>
              <a:rPr lang="cs-CZ" b="1" dirty="0" smtClean="0">
                <a:latin typeface="Times New Roman" panose="02020603050405020304" pitchFamily="18" charset="0"/>
                <a:cs typeface="Times New Roman" panose="02020603050405020304" pitchFamily="18" charset="0"/>
              </a:rPr>
              <a:t>je falešná</a:t>
            </a:r>
            <a:r>
              <a:rPr lang="cs-CZ" dirty="0" smtClean="0">
                <a:latin typeface="Times New Roman" panose="02020603050405020304" pitchFamily="18" charset="0"/>
                <a:cs typeface="Times New Roman" panose="02020603050405020304" pitchFamily="18" charset="0"/>
              </a:rPr>
              <a:t>.</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3401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latin typeface="Times New Roman" panose="02020603050405020304" pitchFamily="18" charset="0"/>
                <a:cs typeface="Times New Roman" panose="02020603050405020304" pitchFamily="18" charset="0"/>
              </a:rPr>
              <a:t>Osvícený </a:t>
            </a:r>
            <a:r>
              <a:rPr lang="cs-CZ" dirty="0" err="1" smtClean="0">
                <a:latin typeface="Times New Roman" panose="02020603050405020304" pitchFamily="18" charset="0"/>
                <a:cs typeface="Times New Roman" panose="02020603050405020304" pitchFamily="18" charset="0"/>
              </a:rPr>
              <a:t>Jób</a:t>
            </a:r>
            <a:r>
              <a:rPr lang="cs-CZ" dirty="0" smtClean="0">
                <a:latin typeface="Times New Roman" panose="02020603050405020304" pitchFamily="18" charset="0"/>
                <a:cs typeface="Times New Roman" panose="02020603050405020304" pitchFamily="18" charset="0"/>
              </a:rPr>
              <a:t>, pochybný Abrahám</a:t>
            </a:r>
            <a:endParaRPr lang="cs-CZ" dirty="0">
              <a:latin typeface="Times New Roman" panose="02020603050405020304" pitchFamily="18" charset="0"/>
              <a:cs typeface="Times New Roman" panose="02020603050405020304" pitchFamily="18" charset="0"/>
            </a:endParaRPr>
          </a:p>
        </p:txBody>
      </p:sp>
      <p:pic>
        <p:nvPicPr>
          <p:cNvPr id="4" name="Zástupný symbol pro obsah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82254" y="1512488"/>
            <a:ext cx="4276437" cy="4879075"/>
          </a:xfrm>
        </p:spPr>
      </p:pic>
      <p:sp>
        <p:nvSpPr>
          <p:cNvPr id="5" name="Zástupný symbol pro obsah 4"/>
          <p:cNvSpPr>
            <a:spLocks noGrp="1"/>
          </p:cNvSpPr>
          <p:nvPr>
            <p:ph sz="half" idx="2"/>
          </p:nvPr>
        </p:nvSpPr>
        <p:spPr>
          <a:xfrm>
            <a:off x="6086764" y="1512488"/>
            <a:ext cx="5267036" cy="4879075"/>
          </a:xfrm>
        </p:spPr>
        <p:txBody>
          <a:bodyPr>
            <a:normAutofit fontScale="85000" lnSpcReduction="20000"/>
          </a:bodyPr>
          <a:lstStyle/>
          <a:p>
            <a:pPr marL="0" indent="0" algn="just">
              <a:buNone/>
            </a:pPr>
            <a:r>
              <a:rPr lang="cs-CZ" dirty="0" smtClean="0">
                <a:latin typeface="Times New Roman" panose="02020603050405020304" pitchFamily="18" charset="0"/>
                <a:cs typeface="Times New Roman" panose="02020603050405020304" pitchFamily="18" charset="0"/>
              </a:rPr>
              <a:t>Kant vyzdvihuje </a:t>
            </a:r>
            <a:r>
              <a:rPr lang="cs-CZ" dirty="0" err="1" smtClean="0">
                <a:latin typeface="Times New Roman" panose="02020603050405020304" pitchFamily="18" charset="0"/>
                <a:cs typeface="Times New Roman" panose="02020603050405020304" pitchFamily="18" charset="0"/>
              </a:rPr>
              <a:t>Jóba</a:t>
            </a:r>
            <a:r>
              <a:rPr lang="cs-CZ" dirty="0" smtClean="0">
                <a:latin typeface="Times New Roman" panose="02020603050405020304" pitchFamily="18" charset="0"/>
                <a:cs typeface="Times New Roman" panose="02020603050405020304" pitchFamily="18" charset="0"/>
              </a:rPr>
              <a:t> za to, že odmítl racionalizovat boží záměry, čímž se pro něho stává osvícencem Starého zákona, naopak Abrahám je pro něho problematický, neboť je ochoten na základě hlasu ve svém nitru obětovat svého „nebohého syna“.</a:t>
            </a:r>
          </a:p>
          <a:p>
            <a:pPr marL="0" indent="0" algn="just">
              <a:buNone/>
            </a:pPr>
            <a:r>
              <a:rPr lang="cs-CZ" dirty="0">
                <a:latin typeface="Times New Roman" panose="02020603050405020304" pitchFamily="18" charset="0"/>
                <a:cs typeface="Times New Roman" panose="02020603050405020304" pitchFamily="18" charset="0"/>
              </a:rPr>
              <a:t>Jako konečný tvor přece nemohl vědět, že jej skutečně oslovil Bůh, a jeho povinností tak bylo postavit se za své „nebohé dítě“ a ne je ještě nechat nosit dřevo k zápalné oběti.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I</a:t>
            </a:r>
            <a:r>
              <a:rPr lang="cs-CZ" dirty="0">
                <a:latin typeface="Times New Roman" panose="02020603050405020304" pitchFamily="18" charset="0"/>
                <a:cs typeface="Times New Roman" panose="02020603050405020304" pitchFamily="18" charset="0"/>
              </a:rPr>
              <a:t>. Kant, </a:t>
            </a:r>
            <a:r>
              <a:rPr lang="cs-CZ" i="1" dirty="0">
                <a:latin typeface="Times New Roman" panose="02020603050405020304" pitchFamily="18" charset="0"/>
                <a:cs typeface="Times New Roman" panose="02020603050405020304" pitchFamily="18" charset="0"/>
              </a:rPr>
              <a:t>Der </a:t>
            </a:r>
            <a:r>
              <a:rPr lang="cs-CZ" i="1" dirty="0" err="1">
                <a:latin typeface="Times New Roman" panose="02020603050405020304" pitchFamily="18" charset="0"/>
                <a:cs typeface="Times New Roman" panose="02020603050405020304" pitchFamily="18" charset="0"/>
              </a:rPr>
              <a:t>Streit</a:t>
            </a:r>
            <a:r>
              <a:rPr lang="cs-CZ" i="1" dirty="0">
                <a:latin typeface="Times New Roman" panose="02020603050405020304" pitchFamily="18" charset="0"/>
                <a:cs typeface="Times New Roman" panose="02020603050405020304" pitchFamily="18" charset="0"/>
              </a:rPr>
              <a:t> der </a:t>
            </a:r>
            <a:r>
              <a:rPr lang="cs-CZ" i="1" dirty="0" err="1">
                <a:latin typeface="Times New Roman" panose="02020603050405020304" pitchFamily="18" charset="0"/>
                <a:cs typeface="Times New Roman" panose="02020603050405020304" pitchFamily="18" charset="0"/>
              </a:rPr>
              <a:t>Fakultäten</a:t>
            </a:r>
            <a:r>
              <a:rPr lang="cs-CZ" dirty="0">
                <a:latin typeface="Times New Roman" panose="02020603050405020304" pitchFamily="18" charset="0"/>
                <a:cs typeface="Times New Roman" panose="02020603050405020304" pitchFamily="18" charset="0"/>
              </a:rPr>
              <a:t>, Hamburg: Felix </a:t>
            </a:r>
            <a:r>
              <a:rPr lang="cs-CZ" dirty="0" err="1">
                <a:latin typeface="Times New Roman" panose="02020603050405020304" pitchFamily="18" charset="0"/>
                <a:cs typeface="Times New Roman" panose="02020603050405020304" pitchFamily="18" charset="0"/>
              </a:rPr>
              <a:t>Meiner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Verlag</a:t>
            </a:r>
            <a:r>
              <a:rPr lang="cs-CZ" dirty="0">
                <a:latin typeface="Times New Roman" panose="02020603050405020304" pitchFamily="18" charset="0"/>
                <a:cs typeface="Times New Roman" panose="02020603050405020304" pitchFamily="18" charset="0"/>
              </a:rPr>
              <a:t>, 2005, str. 72 [v </a:t>
            </a:r>
            <a:r>
              <a:rPr lang="cs-CZ" i="1" dirty="0">
                <a:latin typeface="Times New Roman" panose="02020603050405020304" pitchFamily="18" charset="0"/>
                <a:cs typeface="Times New Roman" panose="02020603050405020304" pitchFamily="18" charset="0"/>
              </a:rPr>
              <a:t>Akademie-</a:t>
            </a:r>
            <a:r>
              <a:rPr lang="cs-CZ" i="1" dirty="0" err="1">
                <a:latin typeface="Times New Roman" panose="02020603050405020304" pitchFamily="18" charset="0"/>
                <a:cs typeface="Times New Roman" panose="02020603050405020304" pitchFamily="18" charset="0"/>
              </a:rPr>
              <a:t>Ausgabe</a:t>
            </a:r>
            <a:r>
              <a:rPr lang="cs-CZ" dirty="0">
                <a:latin typeface="Times New Roman" panose="02020603050405020304" pitchFamily="18" charset="0"/>
                <a:cs typeface="Times New Roman" panose="02020603050405020304" pitchFamily="18" charset="0"/>
              </a:rPr>
              <a:t>, sv. 7, </a:t>
            </a:r>
            <a:r>
              <a:rPr lang="cs-CZ" dirty="0" err="1">
                <a:latin typeface="Times New Roman" panose="02020603050405020304" pitchFamily="18" charset="0"/>
                <a:cs typeface="Times New Roman" panose="02020603050405020304" pitchFamily="18" charset="0"/>
              </a:rPr>
              <a:t>Berlin</a:t>
            </a:r>
            <a:r>
              <a:rPr lang="cs-CZ" dirty="0">
                <a:latin typeface="Times New Roman" panose="02020603050405020304" pitchFamily="18" charset="0"/>
                <a:cs typeface="Times New Roman" panose="02020603050405020304" pitchFamily="18" charset="0"/>
              </a:rPr>
              <a:t> 1900 nn., str. 63].</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426308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2021</TotalTime>
  <Words>689</Words>
  <Application>Microsoft Office PowerPoint</Application>
  <PresentationFormat>Vlastní</PresentationFormat>
  <Paragraphs>40</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Office</vt:lpstr>
      <vt:lpstr>Kant: zlo jako možnost lidské svobody</vt:lpstr>
      <vt:lpstr>Prezentace aplikace PowerPoint</vt:lpstr>
      <vt:lpstr>Kaliningrad: bývalá metropole východního Pruska, současná exkláva Ruské federace</vt:lpstr>
      <vt:lpstr>Kantův kopernikánský obrat: co mohu vědět?</vt:lpstr>
      <vt:lpstr>Co mám dělat?  Uskutečňovat své lidství ve své osobě.</vt:lpstr>
      <vt:lpstr>V co mohu doufat?</vt:lpstr>
      <vt:lpstr>Náboženství v hranicích pouhého rozumu</vt:lpstr>
      <vt:lpstr>Kritické náboženství? Opium pro svědomí?</vt:lpstr>
      <vt:lpstr>Osvícený Jób, pochybný Abrahám</vt:lpstr>
      <vt:lpstr>Nový přístup ke zlu</vt:lpstr>
      <vt:lpstr>Kantův objev: „radikální zlo“</vt:lpstr>
      <vt:lpstr>Kantův skandál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Kant o zlu</dc:title>
  <dc:creator>Matějčková, Tereza</dc:creator>
  <cp:lastModifiedBy>FFUK</cp:lastModifiedBy>
  <cp:revision>29</cp:revision>
  <dcterms:created xsi:type="dcterms:W3CDTF">2018-10-27T12:03:53Z</dcterms:created>
  <dcterms:modified xsi:type="dcterms:W3CDTF">2018-10-30T13:20:07Z</dcterms:modified>
</cp:coreProperties>
</file>