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5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011A5A-39F2-47B0-B83E-A2BC4288D09A}" type="datetimeFigureOut">
              <a:rPr lang="cs-CZ" smtClean="0"/>
              <a:t>07.12.2019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BF9446-494B-42EC-AF51-C0BB04120E6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istentpedagoga.cz/poradna-zeptejte-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rmAutofit/>
          </a:bodyPr>
          <a:lstStyle/>
          <a:p>
            <a:r>
              <a:rPr lang="cs-CZ" sz="3200" dirty="0"/>
              <a:t>Z pohledu asistenta pedagoga: </a:t>
            </a:r>
            <a:r>
              <a:rPr lang="cs-CZ" sz="4800" b="1" dirty="0"/>
              <a:t>kazuistiky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467600" cy="4629128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Kazuistika č. 1 – dopis učitelce</a:t>
            </a:r>
          </a:p>
          <a:p>
            <a:pPr>
              <a:lnSpc>
                <a:spcPct val="150000"/>
              </a:lnSpc>
            </a:pPr>
            <a:r>
              <a:rPr lang="cs-CZ" dirty="0"/>
              <a:t>Kazuistika č. 2 – dopis školní psycholožce</a:t>
            </a:r>
          </a:p>
          <a:p>
            <a:pPr>
              <a:lnSpc>
                <a:spcPct val="150000"/>
              </a:lnSpc>
            </a:pPr>
            <a:r>
              <a:rPr lang="cs-CZ" dirty="0"/>
              <a:t>Kazuistika č. 3 – dotazník I. stupeň</a:t>
            </a:r>
          </a:p>
          <a:p>
            <a:pPr>
              <a:lnSpc>
                <a:spcPct val="150000"/>
              </a:lnSpc>
            </a:pPr>
            <a:r>
              <a:rPr lang="cs-CZ" dirty="0"/>
              <a:t>Kazuistika č. 4 – dotazník II. stupeň</a:t>
            </a:r>
          </a:p>
        </p:txBody>
      </p:sp>
    </p:spTree>
    <p:extLst>
      <p:ext uri="{BB962C8B-B14F-4D97-AF65-F5344CB8AC3E}">
        <p14:creationId xmlns:p14="http://schemas.microsoft.com/office/powerpoint/2010/main" val="83597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dobré praxe</a:t>
            </a:r>
            <a:br>
              <a:rPr lang="cs-CZ" dirty="0"/>
            </a:br>
            <a:r>
              <a:rPr lang="cs-CZ" sz="3600" b="1" dirty="0"/>
              <a:t>Tipy, jak rozvíjet vztah a-u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cs-CZ" sz="2400" dirty="0"/>
              <a:t>Přijímání nového A</a:t>
            </a:r>
            <a:endParaRPr lang="cs-CZ" sz="2000" dirty="0"/>
          </a:p>
          <a:p>
            <a:pPr lvl="1"/>
            <a:r>
              <a:rPr lang="cs-CZ" sz="2400" dirty="0"/>
              <a:t>Přípravný týden pro A-U</a:t>
            </a:r>
            <a:endParaRPr lang="cs-CZ" sz="2000" dirty="0"/>
          </a:p>
          <a:p>
            <a:pPr lvl="1"/>
            <a:r>
              <a:rPr lang="cs-CZ" sz="2400" dirty="0"/>
              <a:t>Schůzky A v přípravném týdnu – koncepce, pravidla</a:t>
            </a:r>
            <a:endParaRPr lang="cs-CZ" sz="2000" dirty="0"/>
          </a:p>
          <a:p>
            <a:pPr lvl="1"/>
            <a:r>
              <a:rPr lang="cs-CZ" sz="2400" dirty="0"/>
              <a:t>Zavádějící asistent (učitel)</a:t>
            </a:r>
            <a:endParaRPr lang="cs-CZ" sz="2000" dirty="0"/>
          </a:p>
          <a:p>
            <a:pPr lvl="1"/>
            <a:r>
              <a:rPr lang="cs-CZ" sz="2400" dirty="0"/>
              <a:t>Příprava třídy na příchod A</a:t>
            </a:r>
          </a:p>
          <a:p>
            <a:pPr lvl="1"/>
            <a:r>
              <a:rPr lang="cs-CZ" sz="2400" dirty="0"/>
              <a:t>Skupinové sdílení mezi A</a:t>
            </a:r>
          </a:p>
          <a:p>
            <a:pPr lvl="1"/>
            <a:r>
              <a:rPr lang="cs-CZ" sz="2400" dirty="0"/>
              <a:t>Možnost </a:t>
            </a:r>
            <a:r>
              <a:rPr lang="cs-CZ" sz="2400" dirty="0" err="1"/>
              <a:t>individuáln</a:t>
            </a:r>
            <a:r>
              <a:rPr lang="cs-CZ" sz="2400" dirty="0"/>
              <a:t>. pohovoru (ŠPP, vedoucí A, vedení)</a:t>
            </a:r>
            <a:endParaRPr lang="cs-CZ" sz="2000" dirty="0"/>
          </a:p>
          <a:p>
            <a:pPr lvl="1"/>
            <a:r>
              <a:rPr lang="cs-CZ" sz="2400" dirty="0"/>
              <a:t>Náplň práce A – obecná, konkrétní</a:t>
            </a:r>
          </a:p>
          <a:p>
            <a:pPr lvl="1"/>
            <a:r>
              <a:rPr lang="cs-CZ" sz="2400" dirty="0"/>
              <a:t>Vzájemné hospitace – A na A, A za A, A za U, A 2. st. na A I.st.</a:t>
            </a:r>
            <a:endParaRPr lang="cs-CZ" sz="2000" dirty="0"/>
          </a:p>
          <a:p>
            <a:pPr lvl="1"/>
            <a:r>
              <a:rPr lang="cs-CZ" sz="2400" dirty="0"/>
              <a:t>Krizový plán pro žáka s PAS (i pro žáky s PCH)</a:t>
            </a:r>
            <a:endParaRPr lang="cs-CZ" sz="2000" dirty="0"/>
          </a:p>
          <a:p>
            <a:pPr lvl="1"/>
            <a:r>
              <a:rPr lang="cs-CZ" sz="2400" dirty="0"/>
              <a:t>Další vzdělávání, intervize, supervize, </a:t>
            </a:r>
            <a:r>
              <a:rPr lang="cs-CZ" sz="2400" dirty="0" err="1"/>
              <a:t>kazuist</a:t>
            </a:r>
            <a:r>
              <a:rPr lang="cs-CZ" sz="2400" dirty="0"/>
              <a:t>. semináře</a:t>
            </a:r>
            <a:endParaRPr lang="cs-CZ" sz="2000" dirty="0"/>
          </a:p>
          <a:p>
            <a:pPr lvl="1"/>
            <a:r>
              <a:rPr lang="cs-CZ" sz="2400" dirty="0"/>
              <a:t>Mediace mezi A </a:t>
            </a:r>
            <a:r>
              <a:rPr lang="cs-CZ" sz="2400" dirty="0" err="1"/>
              <a:t>a</a:t>
            </a:r>
            <a:r>
              <a:rPr lang="cs-CZ" sz="2400" dirty="0"/>
              <a:t> U</a:t>
            </a:r>
            <a:endParaRPr lang="cs-CZ" sz="2000" dirty="0"/>
          </a:p>
          <a:p>
            <a:pPr lvl="1"/>
            <a:r>
              <a:rPr lang="cs-CZ" sz="2400" dirty="0"/>
              <a:t>Předávání informací mezí A </a:t>
            </a:r>
            <a:r>
              <a:rPr lang="cs-CZ" sz="2400" dirty="0" err="1"/>
              <a:t>a</a:t>
            </a:r>
            <a:r>
              <a:rPr lang="cs-CZ" sz="2400" dirty="0"/>
              <a:t> U (a R)</a:t>
            </a:r>
          </a:p>
          <a:p>
            <a:pPr lvl="1"/>
            <a:r>
              <a:rPr lang="cs-CZ" sz="2400" dirty="0"/>
              <a:t>Pravidelná evaluace spolupráce A-U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61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Tipy na literaturu o asistentech pedagoga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7992888" cy="498316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err="1"/>
              <a:t>Bittmanová</a:t>
            </a:r>
            <a:r>
              <a:rPr lang="cs-CZ" dirty="0"/>
              <a:t>, L. a kol. Speciálně-pedagogické minimum pro učitele: Co dělat, když do třídy přijde žák s SVP. Praha: Pasparta, 2019.</a:t>
            </a:r>
          </a:p>
          <a:p>
            <a:pPr algn="just"/>
            <a:r>
              <a:rPr lang="cs-CZ" dirty="0" err="1"/>
              <a:t>Gabašová</a:t>
            </a:r>
            <a:r>
              <a:rPr lang="cs-CZ" dirty="0"/>
              <a:t>, J.; </a:t>
            </a:r>
            <a:r>
              <a:rPr lang="cs-CZ" dirty="0" err="1"/>
              <a:t>Vosmik</a:t>
            </a:r>
            <a:r>
              <a:rPr lang="cs-CZ" dirty="0"/>
              <a:t>, M. Asistent pedagoga a klima třídy. Praha: Raabe, 2019. </a:t>
            </a:r>
          </a:p>
          <a:p>
            <a:pPr algn="just"/>
            <a:r>
              <a:rPr lang="cs-CZ" dirty="0"/>
              <a:t>Horáčková, I. Metodika práce asistenta-spolupráce s učitelem. Univerzita Palackého v Olomouci, 2015.</a:t>
            </a:r>
          </a:p>
          <a:p>
            <a:pPr algn="just"/>
            <a:r>
              <a:rPr lang="cs-CZ" dirty="0"/>
              <a:t>Jindráková, L.; </a:t>
            </a:r>
            <a:r>
              <a:rPr lang="cs-CZ" dirty="0" err="1"/>
              <a:t>Vanková</a:t>
            </a:r>
            <a:r>
              <a:rPr lang="cs-CZ" dirty="0"/>
              <a:t>, K. Spolupráce s vychovatelem-asistentem učitele, aneb jak ve škole vytvořit tandem. Praha: Nová škola, o.p.s., 2003.</a:t>
            </a:r>
          </a:p>
          <a:p>
            <a:pPr algn="just"/>
            <a:r>
              <a:rPr lang="cs-CZ" dirty="0" err="1"/>
              <a:t>Kendíková</a:t>
            </a:r>
            <a:r>
              <a:rPr lang="cs-CZ" dirty="0"/>
              <a:t>, J. </a:t>
            </a:r>
            <a:r>
              <a:rPr lang="cs-CZ" dirty="0" err="1"/>
              <a:t>Vademecum</a:t>
            </a:r>
            <a:r>
              <a:rPr lang="cs-CZ" dirty="0"/>
              <a:t> asistenta pedagoga. Praha: Pasparta, 2016.</a:t>
            </a:r>
          </a:p>
          <a:p>
            <a:pPr algn="just"/>
            <a:r>
              <a:rPr lang="cs-CZ" dirty="0" err="1"/>
              <a:t>Kendíková</a:t>
            </a:r>
            <a:r>
              <a:rPr lang="cs-CZ" dirty="0"/>
              <a:t>, J. Asistent pedagoga. Praha: Raabe, 2017.</a:t>
            </a:r>
          </a:p>
          <a:p>
            <a:pPr algn="just"/>
            <a:r>
              <a:rPr lang="cs-CZ" dirty="0"/>
              <a:t>Němec, Z.; </a:t>
            </a:r>
            <a:r>
              <a:rPr lang="cs-CZ" dirty="0" err="1"/>
              <a:t>Šimáčková-Laurenčíková</a:t>
            </a:r>
            <a:r>
              <a:rPr lang="cs-CZ" dirty="0"/>
              <a:t>, K; Hájková V. Asistent pedagoga v inkluzivní škole. Praha: Karolinum, 2014.</a:t>
            </a:r>
          </a:p>
          <a:p>
            <a:pPr algn="just"/>
            <a:r>
              <a:rPr lang="cs-CZ" dirty="0" err="1"/>
              <a:t>Vejrochová</a:t>
            </a:r>
            <a:r>
              <a:rPr lang="cs-CZ" dirty="0"/>
              <a:t> Morávková M. Standard práce asistenta pedagoga. Univerzita Palackého v Olomouci, 2015.</a:t>
            </a:r>
          </a:p>
          <a:p>
            <a:pPr algn="just"/>
            <a:r>
              <a:rPr lang="cs-CZ" dirty="0"/>
              <a:t>Nová škola, o.p.s. – poradna </a:t>
            </a:r>
            <a:r>
              <a:rPr lang="cs-CZ" u="sng" dirty="0">
                <a:hlinkClick r:id="rId2"/>
              </a:rPr>
              <a:t>http://www.asistentpedagoga.cz/poradna-zeptejte-se</a:t>
            </a:r>
            <a:endParaRPr lang="cs-CZ" u="sng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445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378</TotalTime>
  <Words>357</Words>
  <Application>Microsoft Office PowerPoint</Application>
  <PresentationFormat>Předvádění na obrazovce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Century Schoolbook</vt:lpstr>
      <vt:lpstr>Wingdings</vt:lpstr>
      <vt:lpstr>Wingdings 2</vt:lpstr>
      <vt:lpstr>Arkýř</vt:lpstr>
      <vt:lpstr>Z pohledu asistenta pedagoga: kazuistiky</vt:lpstr>
      <vt:lpstr>Příklady dobré praxe Tipy, jak rozvíjet vztah a-u</vt:lpstr>
      <vt:lpstr>Tipy na literaturu o asistentech pedagoga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Miška</dc:creator>
  <cp:lastModifiedBy>Mika</cp:lastModifiedBy>
  <cp:revision>27</cp:revision>
  <dcterms:created xsi:type="dcterms:W3CDTF">2018-12-05T09:09:15Z</dcterms:created>
  <dcterms:modified xsi:type="dcterms:W3CDTF">2019-12-07T10:48:17Z</dcterms:modified>
</cp:coreProperties>
</file>