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307" r:id="rId2"/>
    <p:sldId id="406" r:id="rId3"/>
    <p:sldId id="408" r:id="rId4"/>
    <p:sldId id="260" r:id="rId5"/>
    <p:sldId id="360" r:id="rId6"/>
    <p:sldId id="259" r:id="rId7"/>
    <p:sldId id="338" r:id="rId8"/>
    <p:sldId id="340" r:id="rId9"/>
    <p:sldId id="409" r:id="rId10"/>
    <p:sldId id="304" r:id="rId11"/>
    <p:sldId id="284" r:id="rId12"/>
    <p:sldId id="285" r:id="rId13"/>
    <p:sldId id="261" r:id="rId14"/>
    <p:sldId id="410" r:id="rId15"/>
    <p:sldId id="343" r:id="rId16"/>
    <p:sldId id="323" r:id="rId17"/>
    <p:sldId id="342" r:id="rId18"/>
    <p:sldId id="345" r:id="rId19"/>
    <p:sldId id="271" r:id="rId20"/>
    <p:sldId id="274" r:id="rId21"/>
    <p:sldId id="411" r:id="rId22"/>
    <p:sldId id="344" r:id="rId23"/>
    <p:sldId id="346" r:id="rId24"/>
    <p:sldId id="276" r:id="rId25"/>
    <p:sldId id="283" r:id="rId26"/>
    <p:sldId id="290" r:id="rId27"/>
    <p:sldId id="288" r:id="rId28"/>
    <p:sldId id="305" r:id="rId29"/>
    <p:sldId id="315" r:id="rId30"/>
    <p:sldId id="351" r:id="rId31"/>
    <p:sldId id="412" r:id="rId32"/>
    <p:sldId id="413" r:id="rId33"/>
    <p:sldId id="347" r:id="rId34"/>
    <p:sldId id="269" r:id="rId35"/>
    <p:sldId id="348" r:id="rId36"/>
    <p:sldId id="349" r:id="rId37"/>
    <p:sldId id="357" r:id="rId38"/>
    <p:sldId id="287" r:id="rId39"/>
    <p:sldId id="275" r:id="rId40"/>
    <p:sldId id="353" r:id="rId41"/>
    <p:sldId id="354" r:id="rId42"/>
    <p:sldId id="298" r:id="rId43"/>
    <p:sldId id="355" r:id="rId44"/>
    <p:sldId id="282" r:id="rId45"/>
    <p:sldId id="356" r:id="rId46"/>
    <p:sldId id="352" r:id="rId47"/>
    <p:sldId id="320" r:id="rId48"/>
    <p:sldId id="321" r:id="rId49"/>
    <p:sldId id="280" r:id="rId50"/>
    <p:sldId id="314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888A6-6465-47DC-A46F-900023966534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36A78-F31F-4100-A397-B82042087C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93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136A78-F31F-4100-A397-B82042087C4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38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36A78-F31F-4100-A397-B82042087C4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073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876D17-BD48-4BB9-BE60-5A6FD42F7554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652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29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3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50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40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20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25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27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789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99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473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911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0939CA-D328-4AE7-A6AC-10661A5843BC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71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png"/><Relationship Id="rId10" Type="http://schemas.openxmlformats.org/officeDocument/2006/relationships/image" Target="../media/image32.tiff"/><Relationship Id="rId4" Type="http://schemas.openxmlformats.org/officeDocument/2006/relationships/image" Target="../media/image26.jpeg"/><Relationship Id="rId9" Type="http://schemas.openxmlformats.org/officeDocument/2006/relationships/image" Target="../media/image31.png"/><Relationship Id="rId1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f"/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tiff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jp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image" Target="../media/image105.jpeg"/><Relationship Id="rId7" Type="http://schemas.openxmlformats.org/officeDocument/2006/relationships/image" Target="../media/image95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7" Type="http://schemas.openxmlformats.org/officeDocument/2006/relationships/image" Target="../media/image114.emf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tif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tiff"/><Relationship Id="rId5" Type="http://schemas.openxmlformats.org/officeDocument/2006/relationships/image" Target="../media/image118.tiff"/><Relationship Id="rId4" Type="http://schemas.openxmlformats.org/officeDocument/2006/relationships/image" Target="../media/image11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tiff"/><Relationship Id="rId7" Type="http://schemas.openxmlformats.org/officeDocument/2006/relationships/image" Target="../media/image125.jpeg"/><Relationship Id="rId2" Type="http://schemas.openxmlformats.org/officeDocument/2006/relationships/image" Target="../media/image12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tiff"/><Relationship Id="rId5" Type="http://schemas.openxmlformats.org/officeDocument/2006/relationships/image" Target="../media/image123.tiff"/><Relationship Id="rId4" Type="http://schemas.openxmlformats.org/officeDocument/2006/relationships/image" Target="../media/image122.tif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tiff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jpe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tiff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tiff"/><Relationship Id="rId2" Type="http://schemas.openxmlformats.org/officeDocument/2006/relationships/image" Target="../media/image13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0691BD-FDF9-452C-8FD8-68E55C6FC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1706252"/>
            <a:ext cx="10058400" cy="2639504"/>
          </a:xfrm>
        </p:spPr>
        <p:txBody>
          <a:bodyPr>
            <a:normAutofit fontScale="90000"/>
          </a:bodyPr>
          <a:lstStyle/>
          <a:p>
            <a:r>
              <a:rPr lang="en-US" dirty="0"/>
              <a:t>03</a:t>
            </a:r>
            <a:r>
              <a:rPr lang="cs-CZ" dirty="0"/>
              <a:t> – Moravia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Hallstatt</a:t>
            </a:r>
            <a:r>
              <a:rPr lang="cs-CZ" dirty="0"/>
              <a:t> Period - Horákov and Platěnice </a:t>
            </a:r>
            <a:r>
              <a:rPr lang="cs-CZ" dirty="0" err="1"/>
              <a:t>groups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75E91B4-ADE5-4903-BA47-72566DD42A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Early Iron Age in the Central European context on the example of Moravia</a:t>
            </a:r>
            <a:r>
              <a:rPr lang="cs-CZ" dirty="0"/>
              <a:t> 3/12 (UPA UK)</a:t>
            </a:r>
          </a:p>
          <a:p>
            <a:endParaRPr lang="cs-CZ" dirty="0"/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83CCF3A7-6547-4C3B-A21F-18EC9C7E56F4}"/>
              </a:ext>
            </a:extLst>
          </p:cNvPr>
          <p:cNvSpPr txBox="1">
            <a:spLocks/>
          </p:cNvSpPr>
          <p:nvPr/>
        </p:nvSpPr>
        <p:spPr>
          <a:xfrm>
            <a:off x="1097280" y="6523348"/>
            <a:ext cx="11094720" cy="334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solidFill>
                  <a:schemeClr val="bg1"/>
                </a:solidFill>
              </a:rPr>
              <a:t>Mgr. Zuzana </a:t>
            </a:r>
            <a:r>
              <a:rPr lang="cs-CZ" sz="1200" dirty="0" err="1">
                <a:solidFill>
                  <a:schemeClr val="bg1"/>
                </a:solidFill>
              </a:rPr>
              <a:t>golec</a:t>
            </a:r>
            <a:r>
              <a:rPr lang="cs-CZ" sz="1200" dirty="0">
                <a:solidFill>
                  <a:schemeClr val="bg1"/>
                </a:solidFill>
              </a:rPr>
              <a:t> mírová, Department of </a:t>
            </a:r>
            <a:r>
              <a:rPr lang="cs-CZ" sz="1200" dirty="0" err="1">
                <a:solidFill>
                  <a:schemeClr val="bg1"/>
                </a:solidFill>
              </a:rPr>
              <a:t>archaeology</a:t>
            </a:r>
            <a:r>
              <a:rPr lang="cs-CZ" sz="1200" dirty="0">
                <a:solidFill>
                  <a:schemeClr val="bg1"/>
                </a:solidFill>
              </a:rPr>
              <a:t>, </a:t>
            </a:r>
            <a:r>
              <a:rPr lang="cs-CZ" sz="1200" dirty="0" err="1">
                <a:solidFill>
                  <a:schemeClr val="bg1"/>
                </a:solidFill>
              </a:rPr>
              <a:t>Faculty</a:t>
            </a:r>
            <a:r>
              <a:rPr lang="cs-CZ" sz="1200" dirty="0">
                <a:solidFill>
                  <a:schemeClr val="bg1"/>
                </a:solidFill>
              </a:rPr>
              <a:t> of </a:t>
            </a:r>
            <a:r>
              <a:rPr lang="cs-CZ" sz="1200" dirty="0" err="1">
                <a:solidFill>
                  <a:schemeClr val="bg1"/>
                </a:solidFill>
              </a:rPr>
              <a:t>arts</a:t>
            </a:r>
            <a:r>
              <a:rPr lang="cs-CZ" sz="1200" dirty="0">
                <a:solidFill>
                  <a:schemeClr val="bg1"/>
                </a:solidFill>
              </a:rPr>
              <a:t>, Charles university </a:t>
            </a:r>
            <a:r>
              <a:rPr lang="cs-CZ" sz="1200" dirty="0" err="1">
                <a:solidFill>
                  <a:schemeClr val="bg1"/>
                </a:solidFill>
              </a:rPr>
              <a:t>prague</a:t>
            </a:r>
            <a:endParaRPr lang="cs-CZ" sz="1200" dirty="0">
              <a:solidFill>
                <a:schemeClr val="bg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38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55" y="112144"/>
            <a:ext cx="11007305" cy="500331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History of knowledge of the </a:t>
            </a:r>
            <a:r>
              <a:rPr lang="en-US" sz="4000" b="1" dirty="0" err="1">
                <a:solidFill>
                  <a:schemeClr val="accent1"/>
                </a:solidFill>
              </a:rPr>
              <a:t>Horák</a:t>
            </a:r>
            <a:r>
              <a:rPr lang="cs-CZ" sz="4000" b="1" dirty="0">
                <a:solidFill>
                  <a:schemeClr val="accent1"/>
                </a:solidFill>
              </a:rPr>
              <a:t>ov</a:t>
            </a:r>
            <a:r>
              <a:rPr lang="en-US" sz="4000" b="1" dirty="0">
                <a:solidFill>
                  <a:schemeClr val="accent1"/>
                </a:solidFill>
              </a:rPr>
              <a:t> group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7" y="763675"/>
            <a:ext cx="6401842" cy="5956302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b="1" i="1" dirty="0"/>
              <a:t>Peter </a:t>
            </a:r>
            <a:r>
              <a:rPr lang="en-US" b="1" i="1" dirty="0" err="1"/>
              <a:t>Vitula</a:t>
            </a:r>
            <a:r>
              <a:rPr lang="en-US" b="1" i="1" dirty="0"/>
              <a:t> </a:t>
            </a:r>
            <a:r>
              <a:rPr lang="en-US" dirty="0"/>
              <a:t>(small articles, burial ground in </a:t>
            </a:r>
            <a:r>
              <a:rPr lang="cs-CZ" dirty="0"/>
              <a:t>Brno-Zábrdovice – „ul. Příkop“), </a:t>
            </a:r>
            <a:r>
              <a:rPr lang="cs-CZ" b="1" i="1" dirty="0"/>
              <a:t>Antonín </a:t>
            </a:r>
            <a:r>
              <a:rPr lang="cs-CZ" b="1" i="1" dirty="0" err="1"/>
              <a:t>Štrof</a:t>
            </a:r>
            <a:r>
              <a:rPr lang="cs-CZ" b="1" i="1" dirty="0"/>
              <a:t> </a:t>
            </a:r>
            <a:r>
              <a:rPr lang="cs-CZ" dirty="0"/>
              <a:t>(</a:t>
            </a:r>
            <a:r>
              <a:rPr lang="en-US" dirty="0"/>
              <a:t>burial ground</a:t>
            </a:r>
            <a:r>
              <a:rPr lang="cs-CZ" dirty="0"/>
              <a:t> Vojkovice – „Vojkovické nivy“); </a:t>
            </a:r>
            <a:r>
              <a:rPr lang="cs-CZ" b="1" i="1" dirty="0"/>
              <a:t>Zdeněk </a:t>
            </a:r>
            <a:r>
              <a:rPr lang="cs-CZ" b="1" i="1" dirty="0" err="1"/>
              <a:t>Čižmář</a:t>
            </a:r>
            <a:r>
              <a:rPr lang="cs-CZ" b="1" i="1" dirty="0"/>
              <a:t> </a:t>
            </a:r>
            <a:r>
              <a:rPr lang="cs-CZ" dirty="0"/>
              <a:t>(</a:t>
            </a:r>
            <a:r>
              <a:rPr lang="cs-CZ" dirty="0" err="1"/>
              <a:t>homestead</a:t>
            </a:r>
            <a:r>
              <a:rPr lang="cs-CZ" dirty="0"/>
              <a:t> Kuřim – „Pod </a:t>
            </a:r>
            <a:r>
              <a:rPr lang="cs-CZ" dirty="0" err="1"/>
              <a:t>Toskou</a:t>
            </a:r>
            <a:r>
              <a:rPr lang="cs-CZ" dirty="0"/>
              <a:t>“)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since the 1990s </a:t>
            </a:r>
            <a:r>
              <a:rPr lang="en-US" b="1" i="1" dirty="0"/>
              <a:t>Petr Kos</a:t>
            </a:r>
            <a:r>
              <a:rPr lang="cs-CZ" b="1" i="1" dirty="0"/>
              <a:t> </a:t>
            </a:r>
            <a:r>
              <a:rPr lang="cs-CZ" dirty="0"/>
              <a:t>(</a:t>
            </a:r>
            <a:r>
              <a:rPr lang="en-US" dirty="0"/>
              <a:t>burial ground</a:t>
            </a:r>
            <a:r>
              <a:rPr lang="cs-CZ" dirty="0"/>
              <a:t> Bratčice – „</a:t>
            </a:r>
            <a:r>
              <a:rPr lang="cs-CZ" dirty="0" err="1"/>
              <a:t>Mělčanská</a:t>
            </a:r>
            <a:r>
              <a:rPr lang="cs-CZ" dirty="0"/>
              <a:t>“, Modřice – „Sádky a Rybníky“, Slavkov u Brna – „Auto Bayer, </a:t>
            </a:r>
            <a:r>
              <a:rPr lang="cs-CZ" dirty="0" err="1"/>
              <a:t>Rauscher</a:t>
            </a:r>
            <a:r>
              <a:rPr lang="cs-CZ" dirty="0"/>
              <a:t>“, </a:t>
            </a:r>
            <a:r>
              <a:rPr lang="cs-CZ" b="1" i="1" dirty="0"/>
              <a:t>Zuzana (Baarová) Holubová </a:t>
            </a:r>
            <a:r>
              <a:rPr lang="cs-CZ" dirty="0"/>
              <a:t>(Křižanovice – „Zámeček“, </a:t>
            </a:r>
            <a:r>
              <a:rPr lang="en-US" dirty="0"/>
              <a:t>burial ground</a:t>
            </a:r>
            <a:r>
              <a:rPr lang="cs-CZ" dirty="0"/>
              <a:t> </a:t>
            </a:r>
            <a:r>
              <a:rPr lang="cs-CZ" dirty="0" err="1"/>
              <a:t>Marefy</a:t>
            </a:r>
            <a:r>
              <a:rPr lang="cs-CZ" dirty="0"/>
              <a:t> – „</a:t>
            </a:r>
            <a:r>
              <a:rPr lang="cs-CZ" dirty="0" err="1"/>
              <a:t>Člupy</a:t>
            </a:r>
            <a:r>
              <a:rPr lang="cs-CZ" dirty="0"/>
              <a:t>“, Pustiměř – „Pod </a:t>
            </a:r>
            <a:r>
              <a:rPr lang="cs-CZ" dirty="0" err="1"/>
              <a:t>grefty</a:t>
            </a:r>
            <a:r>
              <a:rPr lang="cs-CZ" dirty="0"/>
              <a:t>“, Radslavice – „Zelená hora“ – </a:t>
            </a:r>
            <a:r>
              <a:rPr lang="cs-CZ" dirty="0" err="1"/>
              <a:t>articles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2001 - </a:t>
            </a:r>
            <a:r>
              <a:rPr lang="cs-CZ" b="1" i="1" dirty="0"/>
              <a:t>Martin Golec </a:t>
            </a:r>
            <a:r>
              <a:rPr lang="cs-CZ" dirty="0" err="1"/>
              <a:t>Master's</a:t>
            </a:r>
            <a:r>
              <a:rPr lang="cs-CZ" dirty="0"/>
              <a:t> thesis on the </a:t>
            </a:r>
            <a:r>
              <a:rPr lang="cs-CZ" dirty="0" err="1"/>
              <a:t>topic</a:t>
            </a:r>
            <a:r>
              <a:rPr lang="cs-CZ" dirty="0"/>
              <a:t> of Horákov </a:t>
            </a:r>
            <a:r>
              <a:rPr lang="cs-CZ" dirty="0" err="1"/>
              <a:t>ceramics</a:t>
            </a:r>
            <a:r>
              <a:rPr lang="cs-CZ" dirty="0"/>
              <a:t> (settlement Těšetice –  "</a:t>
            </a:r>
            <a:r>
              <a:rPr lang="cs-CZ" dirty="0" err="1"/>
              <a:t>Sutny</a:t>
            </a:r>
            <a:r>
              <a:rPr lang="cs-CZ" dirty="0"/>
              <a:t>", 2003), 2005 – </a:t>
            </a:r>
            <a:r>
              <a:rPr lang="cs-CZ" dirty="0" err="1"/>
              <a:t>dissertation</a:t>
            </a:r>
            <a:r>
              <a:rPr lang="cs-CZ" dirty="0"/>
              <a:t> on the </a:t>
            </a:r>
            <a:r>
              <a:rPr lang="cs-CZ" dirty="0" err="1"/>
              <a:t>topic</a:t>
            </a:r>
            <a:r>
              <a:rPr lang="cs-CZ" dirty="0"/>
              <a:t> of Horákov </a:t>
            </a:r>
            <a:r>
              <a:rPr lang="cs-CZ" dirty="0" err="1"/>
              <a:t>culture</a:t>
            </a:r>
            <a:r>
              <a:rPr lang="cs-CZ" dirty="0"/>
              <a:t> (Vojkovice </a:t>
            </a:r>
            <a:r>
              <a:rPr lang="cs-CZ" dirty="0" err="1"/>
              <a:t>burial</a:t>
            </a:r>
            <a:r>
              <a:rPr lang="cs-CZ" dirty="0"/>
              <a:t> </a:t>
            </a:r>
            <a:r>
              <a:rPr lang="cs-CZ" dirty="0" err="1"/>
              <a:t>ground</a:t>
            </a:r>
            <a:r>
              <a:rPr lang="cs-CZ" dirty="0"/>
              <a:t> – "Vojkovické nivy"; </a:t>
            </a:r>
            <a:r>
              <a:rPr lang="cs-CZ" dirty="0" err="1"/>
              <a:t>unpublished</a:t>
            </a:r>
            <a:r>
              <a:rPr lang="cs-CZ" dirty="0"/>
              <a:t>), many </a:t>
            </a:r>
            <a:r>
              <a:rPr lang="cs-CZ" dirty="0" err="1"/>
              <a:t>articles</a:t>
            </a:r>
            <a:r>
              <a:rPr lang="cs-CZ" dirty="0"/>
              <a:t> and </a:t>
            </a:r>
            <a:r>
              <a:rPr lang="cs-CZ" dirty="0" err="1"/>
              <a:t>books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b="1" i="1" dirty="0"/>
              <a:t>Jan Zeman </a:t>
            </a:r>
            <a:r>
              <a:rPr lang="cs-CZ" dirty="0"/>
              <a:t>2011 (</a:t>
            </a:r>
            <a:r>
              <a:rPr lang="en-US" dirty="0"/>
              <a:t>craft</a:t>
            </a:r>
            <a:r>
              <a:rPr lang="cs-CZ" dirty="0"/>
              <a:t>s</a:t>
            </a:r>
            <a:r>
              <a:rPr lang="en-US" dirty="0"/>
              <a:t> of the </a:t>
            </a:r>
            <a:r>
              <a:rPr lang="en-US" dirty="0" err="1"/>
              <a:t>Horák</a:t>
            </a:r>
            <a:r>
              <a:rPr lang="cs-CZ" dirty="0"/>
              <a:t>ov</a:t>
            </a:r>
            <a:r>
              <a:rPr lang="en-US" dirty="0"/>
              <a:t> group, revision of the </a:t>
            </a:r>
            <a:r>
              <a:rPr lang="cs-CZ" dirty="0"/>
              <a:t>Kuřim – „Pod </a:t>
            </a:r>
            <a:r>
              <a:rPr lang="cs-CZ" dirty="0" err="1"/>
              <a:t>Toskou</a:t>
            </a:r>
            <a:r>
              <a:rPr lang="cs-CZ" dirty="0"/>
              <a:t>“ </a:t>
            </a:r>
            <a:r>
              <a:rPr lang="cs-CZ" dirty="0" err="1"/>
              <a:t>homestead</a:t>
            </a:r>
            <a:r>
              <a:rPr lang="cs-CZ" dirty="0"/>
              <a:t>; </a:t>
            </a:r>
            <a:r>
              <a:rPr lang="cs-CZ" b="1" i="1" dirty="0"/>
              <a:t>Michaela </a:t>
            </a:r>
            <a:r>
              <a:rPr lang="cs-CZ" b="1" i="1" dirty="0" err="1"/>
              <a:t>Kršová</a:t>
            </a:r>
            <a:r>
              <a:rPr lang="cs-CZ" dirty="0"/>
              <a:t> (</a:t>
            </a:r>
            <a:r>
              <a:rPr lang="en-US" dirty="0"/>
              <a:t>glass of the </a:t>
            </a:r>
            <a:r>
              <a:rPr lang="en-US" dirty="0" err="1"/>
              <a:t>Horák</a:t>
            </a:r>
            <a:r>
              <a:rPr lang="cs-CZ" dirty="0"/>
              <a:t>ov</a:t>
            </a:r>
            <a:r>
              <a:rPr lang="en-US" dirty="0"/>
              <a:t> group</a:t>
            </a:r>
            <a:r>
              <a:rPr lang="cs-CZ" dirty="0"/>
              <a:t>) –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unpublished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b="1" i="1" dirty="0"/>
              <a:t>Zuzana Golec Mírová </a:t>
            </a:r>
            <a:r>
              <a:rPr lang="cs-CZ" dirty="0"/>
              <a:t>2017, 2019 – </a:t>
            </a:r>
            <a:r>
              <a:rPr lang="cs-CZ" dirty="0" err="1"/>
              <a:t>bachelor</a:t>
            </a:r>
            <a:r>
              <a:rPr lang="cs-CZ" dirty="0"/>
              <a:t>, master thesis, </a:t>
            </a:r>
            <a:r>
              <a:rPr lang="cs-CZ" dirty="0" err="1"/>
              <a:t>book</a:t>
            </a:r>
            <a:r>
              <a:rPr lang="cs-CZ" dirty="0"/>
              <a:t> The </a:t>
            </a:r>
            <a:r>
              <a:rPr lang="cs-CZ" dirty="0" err="1"/>
              <a:t>Horse</a:t>
            </a:r>
            <a:r>
              <a:rPr lang="cs-CZ" dirty="0"/>
              <a:t> in the Bronze and Iron </a:t>
            </a:r>
            <a:r>
              <a:rPr lang="cs-CZ" dirty="0" err="1"/>
              <a:t>Ages</a:t>
            </a:r>
            <a:r>
              <a:rPr lang="cs-CZ" dirty="0"/>
              <a:t> in Moravia, </a:t>
            </a:r>
            <a:r>
              <a:rPr lang="cs-CZ" dirty="0" err="1"/>
              <a:t>revision</a:t>
            </a:r>
            <a:r>
              <a:rPr lang="cs-CZ" dirty="0"/>
              <a:t> of </a:t>
            </a:r>
            <a:r>
              <a:rPr lang="cs-CZ" dirty="0" err="1"/>
              <a:t>mounds</a:t>
            </a:r>
            <a:r>
              <a:rPr lang="cs-CZ" dirty="0"/>
              <a:t> Brno-Holásky, </a:t>
            </a:r>
            <a:r>
              <a:rPr lang="cs-CZ" dirty="0" err="1"/>
              <a:t>small</a:t>
            </a:r>
            <a:r>
              <a:rPr lang="cs-CZ" dirty="0"/>
              <a:t> </a:t>
            </a:r>
            <a:r>
              <a:rPr lang="cs-CZ" dirty="0" err="1"/>
              <a:t>articles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b="1" i="1" dirty="0"/>
              <a:t>Marek Novák </a:t>
            </a:r>
            <a:r>
              <a:rPr lang="cs-CZ" dirty="0"/>
              <a:t>– </a:t>
            </a:r>
            <a:r>
              <a:rPr lang="cs-CZ" dirty="0" err="1"/>
              <a:t>hillforts</a:t>
            </a:r>
            <a:r>
              <a:rPr lang="cs-CZ" dirty="0"/>
              <a:t> and </a:t>
            </a:r>
            <a:r>
              <a:rPr lang="cs-CZ" dirty="0" err="1"/>
              <a:t>smaller</a:t>
            </a:r>
            <a:r>
              <a:rPr lang="cs-CZ" dirty="0"/>
              <a:t> </a:t>
            </a:r>
            <a:r>
              <a:rPr lang="cs-CZ" dirty="0" err="1"/>
              <a:t>articles</a:t>
            </a:r>
            <a:endParaRPr lang="cs-CZ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A25C910-A7BD-CA64-D70D-4A1BB5D3F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974" y="649031"/>
            <a:ext cx="4716026" cy="314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5110189-29A8-2085-5C8A-847091378F05}"/>
              </a:ext>
            </a:extLst>
          </p:cNvPr>
          <p:cNvSpPr txBox="1"/>
          <p:nvPr/>
        </p:nvSpPr>
        <p:spPr>
          <a:xfrm>
            <a:off x="11188460" y="270602"/>
            <a:ext cx="999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Petr Kos </a:t>
            </a:r>
          </a:p>
        </p:txBody>
      </p:sp>
      <p:pic>
        <p:nvPicPr>
          <p:cNvPr id="3078" name="Picture 6" descr="Na kávě s Markem Novákem">
            <a:extLst>
              <a:ext uri="{FF2B5EF4-FFF2-40B4-BE49-F238E27FC236}">
                <a16:creationId xmlns:a16="http://schemas.microsoft.com/office/drawing/2014/main" id="{DAC31FCA-9ADD-B84A-FFEB-AE77FBA5C4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07" r="31633"/>
          <a:stretch/>
        </p:blipFill>
        <p:spPr bwMode="auto">
          <a:xfrm>
            <a:off x="8411088" y="3802145"/>
            <a:ext cx="3780912" cy="306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88256D28-FB10-A66D-E5E6-1854E1BD2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520" y="3802145"/>
            <a:ext cx="2219271" cy="305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5E3985AA-AB34-DB98-ABE9-4B57DEED5C10}"/>
              </a:ext>
            </a:extLst>
          </p:cNvPr>
          <p:cNvSpPr txBox="1"/>
          <p:nvPr/>
        </p:nvSpPr>
        <p:spPr>
          <a:xfrm>
            <a:off x="5896710" y="6220766"/>
            <a:ext cx="999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dirty="0"/>
              <a:t>Martin Golec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6EAA4DC-E555-2297-C1CD-7FAA2AB26772}"/>
              </a:ext>
            </a:extLst>
          </p:cNvPr>
          <p:cNvSpPr txBox="1"/>
          <p:nvPr/>
        </p:nvSpPr>
        <p:spPr>
          <a:xfrm>
            <a:off x="9154180" y="3829604"/>
            <a:ext cx="999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Marek Novák</a:t>
            </a: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55" y="0"/>
            <a:ext cx="5556454" cy="595222"/>
          </a:xfrm>
        </p:spPr>
        <p:txBody>
          <a:bodyPr>
            <a:normAutofit fontScale="90000"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Regional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definition</a:t>
            </a:r>
            <a:r>
              <a:rPr lang="cs-CZ" sz="4000" b="1" dirty="0">
                <a:solidFill>
                  <a:schemeClr val="accent1"/>
                </a:solidFill>
              </a:rPr>
              <a:t> of the HG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61" y="655609"/>
            <a:ext cx="5745192" cy="6064368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/>
              <a:t>Brno subgroup HS (H1) </a:t>
            </a:r>
            <a:r>
              <a:rPr lang="en-US" dirty="0"/>
              <a:t>- Brno region. </a:t>
            </a:r>
            <a:r>
              <a:rPr lang="cs-CZ" dirty="0"/>
              <a:t>I</a:t>
            </a:r>
            <a:r>
              <a:rPr lang="en-US" dirty="0"/>
              <a:t>n the </a:t>
            </a:r>
            <a:r>
              <a:rPr lang="cs-CZ" dirty="0" err="1"/>
              <a:t>basin</a:t>
            </a:r>
            <a:r>
              <a:rPr lang="en-US" dirty="0"/>
              <a:t> area of ​​the middle and lower </a:t>
            </a:r>
            <a:r>
              <a:rPr lang="en-US" dirty="0" err="1"/>
              <a:t>Svratka</a:t>
            </a:r>
            <a:r>
              <a:rPr lang="cs-CZ" dirty="0"/>
              <a:t> </a:t>
            </a:r>
            <a:r>
              <a:rPr lang="cs-CZ" dirty="0" err="1"/>
              <a:t>river</a:t>
            </a:r>
            <a:r>
              <a:rPr lang="en-US" dirty="0"/>
              <a:t>, the lower </a:t>
            </a:r>
            <a:r>
              <a:rPr lang="en-US" dirty="0" err="1"/>
              <a:t>Svitav</a:t>
            </a:r>
            <a:r>
              <a:rPr lang="cs-CZ" dirty="0"/>
              <a:t>a </a:t>
            </a:r>
            <a:r>
              <a:rPr lang="cs-CZ" dirty="0" err="1"/>
              <a:t>river</a:t>
            </a:r>
            <a:r>
              <a:rPr lang="en-US" dirty="0"/>
              <a:t>, the </a:t>
            </a:r>
            <a:r>
              <a:rPr lang="cs-CZ" dirty="0" err="1"/>
              <a:t>basin</a:t>
            </a:r>
            <a:r>
              <a:rPr lang="en-US" dirty="0"/>
              <a:t> area of ​​the </a:t>
            </a:r>
            <a:r>
              <a:rPr lang="en-US" dirty="0" err="1"/>
              <a:t>Říčka</a:t>
            </a:r>
            <a:r>
              <a:rPr lang="en-US" dirty="0"/>
              <a:t>, </a:t>
            </a:r>
            <a:r>
              <a:rPr lang="en-US" dirty="0" err="1"/>
              <a:t>Bobrava</a:t>
            </a:r>
            <a:r>
              <a:rPr lang="en-US" dirty="0"/>
              <a:t>, </a:t>
            </a:r>
            <a:r>
              <a:rPr lang="en-US" dirty="0" err="1"/>
              <a:t>Šatava</a:t>
            </a:r>
            <a:r>
              <a:rPr lang="en-US" dirty="0"/>
              <a:t>, lower </a:t>
            </a:r>
            <a:r>
              <a:rPr lang="en-US" dirty="0" err="1"/>
              <a:t>Litava</a:t>
            </a:r>
            <a:r>
              <a:rPr lang="en-US" dirty="0"/>
              <a:t> to the lower </a:t>
            </a:r>
            <a:r>
              <a:rPr lang="en-US" dirty="0" err="1"/>
              <a:t>Jihlava</a:t>
            </a:r>
            <a:r>
              <a:rPr lang="en-US" dirty="0"/>
              <a:t>. It extends to </a:t>
            </a:r>
            <a:r>
              <a:rPr lang="cs-CZ" dirty="0"/>
              <a:t>N</a:t>
            </a:r>
            <a:r>
              <a:rPr lang="en-US" dirty="0"/>
              <a:t> to </a:t>
            </a:r>
            <a:r>
              <a:rPr lang="en-US" dirty="0" err="1"/>
              <a:t>Kuřim</a:t>
            </a:r>
            <a:r>
              <a:rPr lang="en-US" dirty="0"/>
              <a:t>, to S to </a:t>
            </a:r>
            <a:r>
              <a:rPr lang="en-US" dirty="0" err="1"/>
              <a:t>Pohořelice</a:t>
            </a:r>
            <a:r>
              <a:rPr lang="en-US" dirty="0"/>
              <a:t>, to </a:t>
            </a:r>
            <a:r>
              <a:rPr lang="cs-CZ" dirty="0"/>
              <a:t>W</a:t>
            </a:r>
            <a:r>
              <a:rPr lang="en-US" dirty="0"/>
              <a:t> to </a:t>
            </a:r>
            <a:r>
              <a:rPr lang="en-US" dirty="0" err="1"/>
              <a:t>Krumlov</a:t>
            </a:r>
            <a:r>
              <a:rPr lang="en-US" dirty="0"/>
              <a:t> Forest, to </a:t>
            </a:r>
            <a:r>
              <a:rPr lang="cs-CZ" dirty="0"/>
              <a:t>E</a:t>
            </a:r>
            <a:r>
              <a:rPr lang="en-US" dirty="0"/>
              <a:t> to </a:t>
            </a:r>
            <a:r>
              <a:rPr lang="en-US" dirty="0" err="1"/>
              <a:t>Pratec</a:t>
            </a:r>
            <a:r>
              <a:rPr lang="en-US" dirty="0"/>
              <a:t> Hill.</a:t>
            </a:r>
          </a:p>
          <a:p>
            <a:r>
              <a:rPr lang="en-US" i="1" dirty="0" err="1"/>
              <a:t>Ždánice</a:t>
            </a:r>
            <a:r>
              <a:rPr lang="en-US" i="1" dirty="0"/>
              <a:t> subgroup HS (H2) </a:t>
            </a:r>
            <a:r>
              <a:rPr lang="en-US" dirty="0"/>
              <a:t>- </a:t>
            </a:r>
            <a:r>
              <a:rPr lang="cs-CZ" dirty="0"/>
              <a:t>S</a:t>
            </a:r>
            <a:r>
              <a:rPr lang="en-US" dirty="0"/>
              <a:t> </a:t>
            </a:r>
            <a:r>
              <a:rPr lang="en-US" dirty="0" err="1"/>
              <a:t>Vyškov</a:t>
            </a:r>
            <a:r>
              <a:rPr lang="cs-CZ" dirty="0"/>
              <a:t> region</a:t>
            </a:r>
            <a:r>
              <a:rPr lang="en-US" dirty="0"/>
              <a:t> and </a:t>
            </a:r>
            <a:r>
              <a:rPr lang="cs-CZ" dirty="0"/>
              <a:t>N</a:t>
            </a:r>
            <a:r>
              <a:rPr lang="en-US" dirty="0"/>
              <a:t> </a:t>
            </a:r>
            <a:r>
              <a:rPr lang="en-US" dirty="0" err="1"/>
              <a:t>Břeclav</a:t>
            </a:r>
            <a:r>
              <a:rPr lang="cs-CZ" dirty="0"/>
              <a:t> region</a:t>
            </a:r>
            <a:r>
              <a:rPr lang="en-US" dirty="0"/>
              <a:t>. It fills the upper and middle course of the </a:t>
            </a:r>
            <a:r>
              <a:rPr lang="en-US" dirty="0" err="1"/>
              <a:t>Litava</a:t>
            </a:r>
            <a:r>
              <a:rPr lang="en-US" dirty="0"/>
              <a:t> </a:t>
            </a:r>
            <a:r>
              <a:rPr lang="cs-CZ" dirty="0"/>
              <a:t>r</a:t>
            </a:r>
            <a:r>
              <a:rPr lang="en-US" dirty="0" err="1"/>
              <a:t>iver</a:t>
            </a:r>
            <a:r>
              <a:rPr lang="en-US" dirty="0"/>
              <a:t> and the upper course of the </a:t>
            </a:r>
            <a:r>
              <a:rPr lang="en-US" dirty="0" err="1"/>
              <a:t>Trkmanka</a:t>
            </a:r>
            <a:r>
              <a:rPr lang="en-US" dirty="0"/>
              <a:t> </a:t>
            </a:r>
            <a:r>
              <a:rPr lang="cs-CZ" dirty="0"/>
              <a:t>r</a:t>
            </a:r>
            <a:r>
              <a:rPr lang="en-US" dirty="0" err="1"/>
              <a:t>iver</a:t>
            </a:r>
            <a:r>
              <a:rPr lang="en-US" dirty="0"/>
              <a:t>. It extends to </a:t>
            </a:r>
            <a:r>
              <a:rPr lang="cs-CZ" dirty="0"/>
              <a:t>N</a:t>
            </a:r>
            <a:r>
              <a:rPr lang="en-US" dirty="0"/>
              <a:t> to </a:t>
            </a:r>
            <a:r>
              <a:rPr lang="en-US" dirty="0" err="1"/>
              <a:t>Slavkov</a:t>
            </a:r>
            <a:r>
              <a:rPr lang="en-US" dirty="0"/>
              <a:t> </a:t>
            </a:r>
            <a:r>
              <a:rPr lang="cs-CZ" dirty="0" err="1"/>
              <a:t>near</a:t>
            </a:r>
            <a:r>
              <a:rPr lang="en-US" dirty="0"/>
              <a:t> </a:t>
            </a:r>
            <a:r>
              <a:rPr lang="en-US" dirty="0" err="1"/>
              <a:t>Brn</a:t>
            </a:r>
            <a:r>
              <a:rPr lang="cs-CZ" dirty="0"/>
              <a:t>o</a:t>
            </a:r>
            <a:r>
              <a:rPr lang="en-US" dirty="0"/>
              <a:t> and </a:t>
            </a:r>
            <a:r>
              <a:rPr lang="en-US" dirty="0" err="1"/>
              <a:t>Bučovice</a:t>
            </a:r>
            <a:r>
              <a:rPr lang="en-US" dirty="0"/>
              <a:t>, to S to </a:t>
            </a:r>
            <a:r>
              <a:rPr lang="en-US" dirty="0" err="1"/>
              <a:t>Hustopeče</a:t>
            </a:r>
            <a:r>
              <a:rPr lang="en-US" dirty="0"/>
              <a:t>, to </a:t>
            </a:r>
            <a:r>
              <a:rPr lang="cs-CZ" dirty="0"/>
              <a:t>E</a:t>
            </a:r>
            <a:r>
              <a:rPr lang="en-US" dirty="0"/>
              <a:t> to </a:t>
            </a:r>
            <a:r>
              <a:rPr lang="en-US" dirty="0" err="1"/>
              <a:t>Pratecký</a:t>
            </a:r>
            <a:r>
              <a:rPr lang="en-US" dirty="0"/>
              <a:t> </a:t>
            </a:r>
            <a:r>
              <a:rPr lang="cs-CZ" dirty="0" err="1"/>
              <a:t>hill</a:t>
            </a:r>
            <a:r>
              <a:rPr lang="en-US" dirty="0"/>
              <a:t> and to </a:t>
            </a:r>
            <a:r>
              <a:rPr lang="cs-CZ" dirty="0"/>
              <a:t>W</a:t>
            </a:r>
            <a:r>
              <a:rPr lang="en-US" dirty="0"/>
              <a:t> to </a:t>
            </a:r>
            <a:r>
              <a:rPr lang="en-US" dirty="0" err="1"/>
              <a:t>Ždánice</a:t>
            </a:r>
            <a:r>
              <a:rPr lang="en-US" dirty="0"/>
              <a:t>.</a:t>
            </a:r>
          </a:p>
          <a:p>
            <a:r>
              <a:rPr lang="en-US" i="1" dirty="0" err="1"/>
              <a:t>Mikulov</a:t>
            </a:r>
            <a:r>
              <a:rPr lang="en-US" i="1" dirty="0"/>
              <a:t> subgroup HS (H3) </a:t>
            </a:r>
            <a:r>
              <a:rPr lang="en-US" dirty="0"/>
              <a:t>– </a:t>
            </a:r>
            <a:r>
              <a:rPr lang="en-US" dirty="0" err="1"/>
              <a:t>Mikulov</a:t>
            </a:r>
            <a:r>
              <a:rPr lang="cs-CZ" dirty="0"/>
              <a:t> region</a:t>
            </a:r>
            <a:r>
              <a:rPr lang="en-US" dirty="0"/>
              <a:t>, </a:t>
            </a:r>
            <a:r>
              <a:rPr lang="en-US" dirty="0" err="1"/>
              <a:t>ie</a:t>
            </a:r>
            <a:r>
              <a:rPr lang="cs-CZ" dirty="0"/>
              <a:t>.</a:t>
            </a:r>
            <a:r>
              <a:rPr lang="en-US" dirty="0"/>
              <a:t> </a:t>
            </a:r>
            <a:r>
              <a:rPr lang="cs-CZ" dirty="0"/>
              <a:t>W</a:t>
            </a:r>
            <a:r>
              <a:rPr lang="en-US" dirty="0"/>
              <a:t> </a:t>
            </a:r>
            <a:r>
              <a:rPr lang="en-US" dirty="0" err="1"/>
              <a:t>Břeclav</a:t>
            </a:r>
            <a:r>
              <a:rPr lang="cs-CZ" dirty="0"/>
              <a:t> region</a:t>
            </a:r>
            <a:r>
              <a:rPr lang="en-US" dirty="0"/>
              <a:t>. It occupies part of the lower </a:t>
            </a:r>
            <a:r>
              <a:rPr lang="en-US" dirty="0" err="1"/>
              <a:t>Dyje</a:t>
            </a:r>
            <a:r>
              <a:rPr lang="en-US" dirty="0"/>
              <a:t> in the </a:t>
            </a:r>
            <a:r>
              <a:rPr lang="en-US" dirty="0" err="1"/>
              <a:t>Pálava</a:t>
            </a:r>
            <a:r>
              <a:rPr lang="en-US" dirty="0"/>
              <a:t> area.</a:t>
            </a:r>
          </a:p>
          <a:p>
            <a:r>
              <a:rPr lang="en-US" i="1" dirty="0" err="1"/>
              <a:t>Znojmo</a:t>
            </a:r>
            <a:r>
              <a:rPr lang="en-US" i="1" dirty="0"/>
              <a:t> HS Subgroup (H4) </a:t>
            </a:r>
            <a:r>
              <a:rPr lang="en-US" dirty="0"/>
              <a:t>– </a:t>
            </a:r>
            <a:r>
              <a:rPr lang="cs-CZ" dirty="0"/>
              <a:t>O</a:t>
            </a:r>
            <a:r>
              <a:rPr lang="en-US" dirty="0"/>
              <a:t>n the left bank of the middle course of the </a:t>
            </a:r>
            <a:r>
              <a:rPr lang="en-US" dirty="0" err="1"/>
              <a:t>Dyje</a:t>
            </a:r>
            <a:r>
              <a:rPr lang="en-US" dirty="0"/>
              <a:t> and in the </a:t>
            </a:r>
            <a:r>
              <a:rPr lang="en-US" dirty="0" err="1"/>
              <a:t>Jevišovka</a:t>
            </a:r>
            <a:r>
              <a:rPr lang="en-US" dirty="0"/>
              <a:t> basin. It extends to </a:t>
            </a:r>
            <a:r>
              <a:rPr lang="cs-CZ" dirty="0"/>
              <a:t>N</a:t>
            </a:r>
            <a:r>
              <a:rPr lang="en-US" dirty="0"/>
              <a:t> to </a:t>
            </a:r>
            <a:r>
              <a:rPr lang="en-US" dirty="0" err="1"/>
              <a:t>Rokytná</a:t>
            </a:r>
            <a:r>
              <a:rPr lang="en-US" dirty="0"/>
              <a:t>, to S to </a:t>
            </a:r>
            <a:r>
              <a:rPr lang="en-US" dirty="0" err="1"/>
              <a:t>Znojmo</a:t>
            </a:r>
            <a:r>
              <a:rPr lang="en-US" dirty="0"/>
              <a:t> and copies the state border with Austria, to </a:t>
            </a:r>
            <a:r>
              <a:rPr lang="cs-CZ" dirty="0"/>
              <a:t>W</a:t>
            </a:r>
            <a:r>
              <a:rPr lang="en-US" dirty="0"/>
              <a:t> to </a:t>
            </a:r>
            <a:r>
              <a:rPr lang="en-US" dirty="0" err="1"/>
              <a:t>Moravské</a:t>
            </a:r>
            <a:r>
              <a:rPr lang="en-US" dirty="0"/>
              <a:t> </a:t>
            </a:r>
            <a:r>
              <a:rPr lang="en-US" dirty="0" err="1"/>
              <a:t>Budějovice</a:t>
            </a:r>
            <a:r>
              <a:rPr lang="en-US" dirty="0"/>
              <a:t> and to </a:t>
            </a:r>
            <a:r>
              <a:rPr lang="cs-CZ" dirty="0"/>
              <a:t>E</a:t>
            </a:r>
            <a:r>
              <a:rPr lang="en-US" dirty="0"/>
              <a:t> to </a:t>
            </a:r>
            <a:r>
              <a:rPr lang="en-US" dirty="0" err="1"/>
              <a:t>Hrušovany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Jevišovkou</a:t>
            </a:r>
            <a:r>
              <a:rPr lang="en-US" dirty="0"/>
              <a:t>.</a:t>
            </a:r>
          </a:p>
          <a:p>
            <a:r>
              <a:rPr lang="en-US" i="1" dirty="0" err="1"/>
              <a:t>Krumlov-Oslavan</a:t>
            </a:r>
            <a:r>
              <a:rPr lang="cs-CZ" i="1" dirty="0"/>
              <a:t>y</a:t>
            </a:r>
            <a:r>
              <a:rPr lang="en-US" i="1" dirty="0"/>
              <a:t> subgroup HS (H5) </a:t>
            </a:r>
            <a:r>
              <a:rPr lang="en-US" dirty="0"/>
              <a:t>– </a:t>
            </a:r>
            <a:r>
              <a:rPr lang="en-US" dirty="0" err="1"/>
              <a:t>Moravsk</a:t>
            </a:r>
            <a:r>
              <a:rPr lang="cs-CZ" dirty="0"/>
              <a:t>ý K</a:t>
            </a:r>
            <a:r>
              <a:rPr lang="en-US" dirty="0" err="1"/>
              <a:t>rumlov</a:t>
            </a:r>
            <a:r>
              <a:rPr lang="cs-CZ" dirty="0"/>
              <a:t> region</a:t>
            </a:r>
            <a:r>
              <a:rPr lang="en-US" dirty="0"/>
              <a:t>, </a:t>
            </a:r>
            <a:r>
              <a:rPr lang="en-US" dirty="0" err="1"/>
              <a:t>Oslavan</a:t>
            </a:r>
            <a:r>
              <a:rPr lang="cs-CZ" dirty="0"/>
              <a:t>y region</a:t>
            </a:r>
            <a:r>
              <a:rPr lang="en-US" dirty="0"/>
              <a:t>. </a:t>
            </a:r>
            <a:r>
              <a:rPr lang="cs-CZ" dirty="0"/>
              <a:t>M</a:t>
            </a:r>
            <a:r>
              <a:rPr lang="en-US" dirty="0" err="1"/>
              <a:t>iddle</a:t>
            </a:r>
            <a:r>
              <a:rPr lang="en-US" dirty="0"/>
              <a:t> reaches of the </a:t>
            </a:r>
            <a:r>
              <a:rPr lang="en-US" dirty="0" err="1"/>
              <a:t>Jihlava</a:t>
            </a:r>
            <a:r>
              <a:rPr lang="en-US" dirty="0"/>
              <a:t> and the lower reaches of the </a:t>
            </a:r>
            <a:r>
              <a:rPr lang="en-US" dirty="0" err="1"/>
              <a:t>Rokytná</a:t>
            </a:r>
            <a:r>
              <a:rPr lang="en-US" dirty="0"/>
              <a:t> and </a:t>
            </a:r>
            <a:r>
              <a:rPr lang="en-US" dirty="0" err="1"/>
              <a:t>Oslava</a:t>
            </a:r>
            <a:r>
              <a:rPr lang="en-US" dirty="0"/>
              <a:t> rivers. It extends to </a:t>
            </a:r>
            <a:r>
              <a:rPr lang="cs-CZ" dirty="0"/>
              <a:t>N</a:t>
            </a:r>
            <a:r>
              <a:rPr lang="en-US" dirty="0"/>
              <a:t> to </a:t>
            </a:r>
            <a:r>
              <a:rPr lang="en-US" dirty="0" err="1"/>
              <a:t>Rosice</a:t>
            </a:r>
            <a:r>
              <a:rPr lang="en-US" dirty="0"/>
              <a:t>, S to </a:t>
            </a:r>
            <a:r>
              <a:rPr lang="en-US" dirty="0" err="1"/>
              <a:t>Moravský</a:t>
            </a:r>
            <a:r>
              <a:rPr lang="en-US" dirty="0"/>
              <a:t> </a:t>
            </a:r>
            <a:r>
              <a:rPr lang="en-US" dirty="0" err="1"/>
              <a:t>Krumlov</a:t>
            </a:r>
            <a:r>
              <a:rPr lang="en-US" dirty="0"/>
              <a:t>, </a:t>
            </a:r>
            <a:r>
              <a:rPr lang="cs-CZ" dirty="0"/>
              <a:t>W</a:t>
            </a:r>
            <a:r>
              <a:rPr lang="en-US" dirty="0"/>
              <a:t> to </a:t>
            </a:r>
            <a:r>
              <a:rPr lang="en-US" dirty="0" err="1"/>
              <a:t>Třebíč</a:t>
            </a:r>
            <a:r>
              <a:rPr lang="en-US" dirty="0"/>
              <a:t> and </a:t>
            </a:r>
            <a:r>
              <a:rPr lang="cs-CZ" dirty="0"/>
              <a:t>E</a:t>
            </a:r>
            <a:r>
              <a:rPr lang="en-US" dirty="0"/>
              <a:t> to </a:t>
            </a:r>
            <a:r>
              <a:rPr lang="en-US" dirty="0" err="1"/>
              <a:t>Krumlov</a:t>
            </a:r>
            <a:r>
              <a:rPr lang="en-US" dirty="0"/>
              <a:t> Forest.</a:t>
            </a:r>
            <a:endParaRPr lang="cs-CZ" dirty="0"/>
          </a:p>
        </p:txBody>
      </p:sp>
      <p:pic>
        <p:nvPicPr>
          <p:cNvPr id="5" name="Obrázek 4" descr="skupiny_halšt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68008" y="-1"/>
            <a:ext cx="6023992" cy="4938339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6167888" y="4917058"/>
            <a:ext cx="6024112" cy="1940942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Břeclav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subgroup KS (K1) </a:t>
            </a:r>
            <a:r>
              <a:rPr lang="en-US" sz="2400" dirty="0"/>
              <a:t>–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Břeclav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region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 of the lower reaches of the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Dyje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Kyjovka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Moravia (in Moravia)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rivers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the lower part of the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Dolnomoravsk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ý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úval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On the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lies the border S from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Hodonín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on the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reaches the K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the state borders, it follows the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Kalenderberg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extension in Lower Austria, on the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lies the border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from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Mikulov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on the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reaches the K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the state borders, follows the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Kalenderberg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extension in SW Slovakia.</a:t>
            </a:r>
            <a:endParaRPr kumimoji="0" lang="cs-CZ" sz="20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770"/>
            <a:ext cx="5400136" cy="944355"/>
          </a:xfrm>
        </p:spPr>
        <p:txBody>
          <a:bodyPr>
            <a:noAutofit/>
          </a:bodyPr>
          <a:lstStyle/>
          <a:p>
            <a:r>
              <a:rPr lang="cs-CZ" sz="3200" b="1" dirty="0" err="1">
                <a:solidFill>
                  <a:schemeClr val="accent1"/>
                </a:solidFill>
              </a:rPr>
              <a:t>Cultural</a:t>
            </a:r>
            <a:r>
              <a:rPr lang="cs-CZ" sz="3200" b="1" dirty="0">
                <a:solidFill>
                  <a:schemeClr val="accent1"/>
                </a:solidFill>
              </a:rPr>
              <a:t> </a:t>
            </a:r>
            <a:r>
              <a:rPr lang="cs-CZ" sz="3200" b="1" dirty="0" err="1">
                <a:solidFill>
                  <a:schemeClr val="accent1"/>
                </a:solidFill>
              </a:rPr>
              <a:t>geographical</a:t>
            </a:r>
            <a:r>
              <a:rPr lang="cs-CZ" sz="3200" b="1" dirty="0">
                <a:solidFill>
                  <a:schemeClr val="accent1"/>
                </a:solidFill>
              </a:rPr>
              <a:t> </a:t>
            </a:r>
            <a:r>
              <a:rPr lang="cs-CZ" sz="3200" b="1" dirty="0" err="1">
                <a:solidFill>
                  <a:schemeClr val="accent1"/>
                </a:solidFill>
              </a:rPr>
              <a:t>distribution</a:t>
            </a:r>
            <a:r>
              <a:rPr lang="cs-CZ" sz="3200" b="1" dirty="0">
                <a:solidFill>
                  <a:schemeClr val="accent1"/>
                </a:solidFill>
              </a:rPr>
              <a:t> vs. </a:t>
            </a:r>
            <a:r>
              <a:rPr lang="cs-CZ" sz="3200" b="1" dirty="0" err="1">
                <a:solidFill>
                  <a:schemeClr val="accent1"/>
                </a:solidFill>
              </a:rPr>
              <a:t>social</a:t>
            </a:r>
            <a:r>
              <a:rPr lang="cs-CZ" sz="3200" b="1" dirty="0">
                <a:solidFill>
                  <a:schemeClr val="accent1"/>
                </a:solidFill>
              </a:rPr>
              <a:t> </a:t>
            </a:r>
            <a:r>
              <a:rPr lang="cs-CZ" sz="3200" b="1" dirty="0" err="1">
                <a:solidFill>
                  <a:schemeClr val="accent1"/>
                </a:solidFill>
              </a:rPr>
              <a:t>structures</a:t>
            </a:r>
            <a:r>
              <a:rPr lang="cs-CZ" sz="3200" b="1" dirty="0">
                <a:solidFill>
                  <a:schemeClr val="accent1"/>
                </a:solidFill>
              </a:rPr>
              <a:t> - </a:t>
            </a:r>
            <a:r>
              <a:rPr lang="cs-CZ" sz="3200" b="1" dirty="0" err="1">
                <a:solidFill>
                  <a:schemeClr val="accent1"/>
                </a:solidFill>
              </a:rPr>
              <a:t>elites</a:t>
            </a:r>
            <a:endParaRPr lang="cs-CZ" sz="3200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6" y="1185897"/>
            <a:ext cx="4977442" cy="553408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not in all parts of the </a:t>
            </a:r>
            <a:r>
              <a:rPr lang="en-US" dirty="0" err="1"/>
              <a:t>Horák</a:t>
            </a:r>
            <a:r>
              <a:rPr lang="cs-CZ" dirty="0"/>
              <a:t>ov</a:t>
            </a:r>
            <a:r>
              <a:rPr lang="en-US" dirty="0"/>
              <a:t> group we identify elite finds - graves, </a:t>
            </a:r>
            <a:r>
              <a:rPr lang="cs-CZ" dirty="0" err="1"/>
              <a:t>hoards</a:t>
            </a:r>
            <a:r>
              <a:rPr lang="en-US" dirty="0"/>
              <a:t>, </a:t>
            </a:r>
            <a:r>
              <a:rPr lang="cs-CZ" dirty="0" err="1"/>
              <a:t>homesteads</a:t>
            </a:r>
            <a:r>
              <a:rPr lang="en-US" dirty="0"/>
              <a:t>, </a:t>
            </a:r>
            <a:r>
              <a:rPr lang="cs-CZ" dirty="0" err="1"/>
              <a:t>hillforts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significant concentration of elites in the Brno region, V. </a:t>
            </a:r>
            <a:r>
              <a:rPr lang="en-US" dirty="0" err="1"/>
              <a:t>Podborský</a:t>
            </a:r>
            <a:r>
              <a:rPr lang="en-US" dirty="0"/>
              <a:t> predicted about this group in the 1970s that it is the </a:t>
            </a:r>
            <a:r>
              <a:rPr lang="en-US" i="1" dirty="0"/>
              <a:t>most socially important group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a specific </a:t>
            </a:r>
            <a:r>
              <a:rPr lang="cs-CZ" dirty="0" err="1"/>
              <a:t>site</a:t>
            </a:r>
            <a:r>
              <a:rPr lang="en-US" dirty="0"/>
              <a:t> with a high proportion of elite objects and contexts </a:t>
            </a:r>
            <a:r>
              <a:rPr lang="cs-CZ" dirty="0"/>
              <a:t>in </a:t>
            </a:r>
            <a:r>
              <a:rPr lang="en-US" dirty="0"/>
              <a:t>Ha D is </a:t>
            </a:r>
            <a:r>
              <a:rPr lang="en-US" b="1" dirty="0" err="1"/>
              <a:t>Habrůvka</a:t>
            </a:r>
            <a:r>
              <a:rPr lang="en-US" b="1" dirty="0"/>
              <a:t> - "</a:t>
            </a:r>
            <a:r>
              <a:rPr lang="en-US" b="1" dirty="0" err="1"/>
              <a:t>Býčí</a:t>
            </a:r>
            <a:r>
              <a:rPr lang="en-US" b="1" dirty="0"/>
              <a:t> </a:t>
            </a:r>
            <a:r>
              <a:rPr lang="en-US" b="1" dirty="0" err="1"/>
              <a:t>skála</a:t>
            </a:r>
            <a:r>
              <a:rPr lang="en-US" b="1" dirty="0"/>
              <a:t>"</a:t>
            </a:r>
            <a:r>
              <a:rPr lang="en-US" dirty="0"/>
              <a:t> north of the </a:t>
            </a:r>
            <a:r>
              <a:rPr lang="en-US" dirty="0" err="1"/>
              <a:t>Horákov</a:t>
            </a:r>
            <a:r>
              <a:rPr lang="en-US" dirty="0"/>
              <a:t> Brno region, but it is also related to the </a:t>
            </a:r>
            <a:r>
              <a:rPr lang="en-US" dirty="0" err="1"/>
              <a:t>Platěnice</a:t>
            </a:r>
            <a:r>
              <a:rPr lang="en-US" dirty="0"/>
              <a:t> group - it lies on the border of both groups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we interpret these concentrations as </a:t>
            </a:r>
            <a:r>
              <a:rPr lang="en-US" i="1" dirty="0"/>
              <a:t>socio-economic centers</a:t>
            </a:r>
            <a:r>
              <a:rPr lang="en-US" dirty="0"/>
              <a:t> - they are </a:t>
            </a:r>
            <a:r>
              <a:rPr lang="en-US" i="1" dirty="0"/>
              <a:t>power structures</a:t>
            </a:r>
            <a:r>
              <a:rPr lang="en-US" dirty="0"/>
              <a:t>, headquarters, which most likely have a superior character to peripheral areas</a:t>
            </a:r>
            <a:endParaRPr lang="cs-CZ" dirty="0"/>
          </a:p>
        </p:txBody>
      </p:sp>
      <p:pic>
        <p:nvPicPr>
          <p:cNvPr id="10" name="Obrázek 9" descr="Obsah obrázku mapa&#10;&#10;Popis byl vytvořen automaticky">
            <a:extLst>
              <a:ext uri="{FF2B5EF4-FFF2-40B4-BE49-F238E27FC236}">
                <a16:creationId xmlns:a16="http://schemas.microsoft.com/office/drawing/2014/main" id="{AB16E756-C66E-462A-90BB-57C3C1281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136" y="-1"/>
            <a:ext cx="6791864" cy="6864633"/>
          </a:xfrm>
          <a:prstGeom prst="rect">
            <a:avLst/>
          </a:prstGeom>
        </p:spPr>
      </p:pic>
      <p:sp>
        <p:nvSpPr>
          <p:cNvPr id="5" name="Šipka doprava 4"/>
          <p:cNvSpPr/>
          <p:nvPr/>
        </p:nvSpPr>
        <p:spPr>
          <a:xfrm rot="14223900">
            <a:off x="8232040" y="4450128"/>
            <a:ext cx="465826" cy="2364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8333118" y="4710022"/>
            <a:ext cx="1302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Brno region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804032" y="2852472"/>
            <a:ext cx="1613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Býčí skála </a:t>
            </a:r>
            <a:r>
              <a:rPr lang="cs-CZ" b="1" dirty="0" err="1">
                <a:solidFill>
                  <a:srgbClr val="FF0000"/>
                </a:solidFill>
              </a:rPr>
              <a:t>Cave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9" name="Šipka doprava 8"/>
          <p:cNvSpPr/>
          <p:nvPr/>
        </p:nvSpPr>
        <p:spPr>
          <a:xfrm rot="5400000">
            <a:off x="8055591" y="3160865"/>
            <a:ext cx="243646" cy="23645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81" y="526212"/>
            <a:ext cx="11752053" cy="595222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Social differentiation and social conception of the </a:t>
            </a:r>
            <a:r>
              <a:rPr lang="en-US" sz="4000" b="1" dirty="0" err="1">
                <a:solidFill>
                  <a:schemeClr val="accent1"/>
                </a:solidFill>
              </a:rPr>
              <a:t>Horák</a:t>
            </a:r>
            <a:r>
              <a:rPr lang="cs-CZ" sz="4000" b="1" dirty="0">
                <a:solidFill>
                  <a:schemeClr val="accent1"/>
                </a:solidFill>
              </a:rPr>
              <a:t>ov</a:t>
            </a:r>
            <a:r>
              <a:rPr lang="en-US" sz="4000" b="1" dirty="0">
                <a:solidFill>
                  <a:schemeClr val="accent1"/>
                </a:solidFill>
              </a:rPr>
              <a:t> group</a:t>
            </a:r>
            <a:r>
              <a:rPr lang="cs-CZ" sz="4000" b="1" dirty="0">
                <a:solidFill>
                  <a:schemeClr val="accent1"/>
                </a:solidFill>
              </a:rPr>
              <a:t> – </a:t>
            </a:r>
            <a:r>
              <a:rPr lang="cs-CZ" sz="4000" b="1" dirty="0" err="1">
                <a:solidFill>
                  <a:schemeClr val="accent1"/>
                </a:solidFill>
              </a:rPr>
              <a:t>individual</a:t>
            </a:r>
            <a:r>
              <a:rPr lang="cs-CZ" sz="4000" b="1" dirty="0">
                <a:solidFill>
                  <a:schemeClr val="accent1"/>
                </a:solidFill>
              </a:rPr>
              <a:t> and </a:t>
            </a:r>
            <a:r>
              <a:rPr lang="cs-CZ" sz="4000" b="1" dirty="0" err="1">
                <a:solidFill>
                  <a:schemeClr val="accent1"/>
                </a:solidFill>
              </a:rPr>
              <a:t>corporate</a:t>
            </a:r>
            <a:r>
              <a:rPr lang="cs-CZ" sz="4000" b="1" dirty="0">
                <a:solidFill>
                  <a:schemeClr val="accent1"/>
                </a:solidFill>
              </a:rPr>
              <a:t> mode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149977" y="4804914"/>
            <a:ext cx="11807562" cy="2053086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social strata detected on the basis of finding contexts (especially graves and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hoards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 the key is the research of elites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archaeological culture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Horák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group) is spatially divided - into a center and a periphery; it is further divided socially according to the share of power and prestige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area of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Horák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may correspond to the area inhabited by a tribe, which is divided into sub-units, but may be part of larger units (tribal union)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internal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clan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divison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conical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clans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heterarchical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structure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inside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hierarchical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one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21780ED-59C7-4717-B1B3-F299B0987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6" y="1699403"/>
            <a:ext cx="5092270" cy="312001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92447EE-72CB-FDFA-077C-BF8F0AD73F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725" y="1578634"/>
            <a:ext cx="5228165" cy="3203276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5" y="1104181"/>
            <a:ext cx="11807562" cy="94890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1800" dirty="0"/>
              <a:t>the society of the </a:t>
            </a:r>
            <a:r>
              <a:rPr lang="en-US" sz="1800" dirty="0" err="1"/>
              <a:t>Horák</a:t>
            </a:r>
            <a:r>
              <a:rPr lang="cs-CZ" sz="1800" dirty="0"/>
              <a:t>ov</a:t>
            </a:r>
            <a:r>
              <a:rPr lang="en-US" sz="1800" dirty="0"/>
              <a:t> group as a typical representative of the </a:t>
            </a:r>
            <a:r>
              <a:rPr lang="cs-CZ" sz="1800" dirty="0"/>
              <a:t>E</a:t>
            </a:r>
            <a:r>
              <a:rPr lang="en-US" sz="1800" dirty="0" err="1"/>
              <a:t>arly</a:t>
            </a:r>
            <a:r>
              <a:rPr lang="en-US" sz="1800" dirty="0"/>
              <a:t> Iron Age is divided into social strata (classes) - elites (</a:t>
            </a:r>
            <a:r>
              <a:rPr lang="cs-CZ" sz="1800" dirty="0" err="1"/>
              <a:t>magnates</a:t>
            </a:r>
            <a:r>
              <a:rPr lang="en-US" sz="1800" dirty="0"/>
              <a:t>), the middle </a:t>
            </a:r>
            <a:r>
              <a:rPr lang="cs-CZ" sz="1800" dirty="0" err="1"/>
              <a:t>layer</a:t>
            </a:r>
            <a:r>
              <a:rPr lang="en-US" sz="1800" dirty="0"/>
              <a:t>, the lowest </a:t>
            </a:r>
            <a:r>
              <a:rPr lang="cs-CZ" sz="1800" dirty="0" err="1"/>
              <a:t>layer</a:t>
            </a:r>
            <a:r>
              <a:rPr lang="cs-CZ" sz="1800" dirty="0"/>
              <a:t> – </a:t>
            </a:r>
            <a:r>
              <a:rPr lang="cs-CZ" sz="1800" dirty="0" err="1"/>
              <a:t>hierarchical</a:t>
            </a:r>
            <a:r>
              <a:rPr lang="cs-CZ" sz="1800" dirty="0"/>
              <a:t> social </a:t>
            </a:r>
            <a:r>
              <a:rPr lang="cs-CZ" sz="1800" dirty="0" err="1"/>
              <a:t>structure</a:t>
            </a:r>
            <a:r>
              <a:rPr lang="cs-CZ" sz="1800" dirty="0"/>
              <a:t> – </a:t>
            </a:r>
            <a:r>
              <a:rPr lang="cs-CZ" sz="1800" dirty="0" err="1"/>
              <a:t>indiviual</a:t>
            </a:r>
            <a:r>
              <a:rPr lang="cs-CZ" sz="1800" dirty="0"/>
              <a:t> mode</a:t>
            </a: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82" y="586906"/>
            <a:ext cx="4807865" cy="113933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Social differentiation and social conception of the </a:t>
            </a:r>
            <a:r>
              <a:rPr lang="en-US" sz="4000" b="1" dirty="0" err="1">
                <a:solidFill>
                  <a:schemeClr val="accent1"/>
                </a:solidFill>
              </a:rPr>
              <a:t>Horák</a:t>
            </a:r>
            <a:r>
              <a:rPr lang="cs-CZ" sz="4000" b="1" dirty="0">
                <a:solidFill>
                  <a:schemeClr val="accent1"/>
                </a:solidFill>
              </a:rPr>
              <a:t>ov</a:t>
            </a:r>
            <a:r>
              <a:rPr lang="en-US" sz="4000" b="1" dirty="0">
                <a:solidFill>
                  <a:schemeClr val="accent1"/>
                </a:solidFill>
              </a:rPr>
              <a:t> group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pic>
        <p:nvPicPr>
          <p:cNvPr id="6" name="Obrázek 5" descr="IMG_0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61763"/>
            <a:ext cx="5303912" cy="353417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16239F2A-D26A-407C-A010-6A6E15622D64}"/>
              </a:ext>
            </a:extLst>
          </p:cNvPr>
          <p:cNvSpPr txBox="1"/>
          <p:nvPr/>
        </p:nvSpPr>
        <p:spPr>
          <a:xfrm>
            <a:off x="1472880" y="3436543"/>
            <a:ext cx="255527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Horákov </a:t>
            </a:r>
            <a:r>
              <a:rPr lang="cs-CZ" sz="1400" dirty="0" err="1"/>
              <a:t>group</a:t>
            </a:r>
            <a:r>
              <a:rPr lang="cs-CZ" sz="1400" dirty="0"/>
              <a:t> – </a:t>
            </a:r>
            <a:r>
              <a:rPr lang="cs-CZ" sz="1400" dirty="0" err="1"/>
              <a:t>tribal</a:t>
            </a:r>
            <a:r>
              <a:rPr lang="cs-CZ" sz="1400" dirty="0"/>
              <a:t> union?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4DB45BB-A80B-4972-97F2-2D4DE185118A}"/>
              </a:ext>
            </a:extLst>
          </p:cNvPr>
          <p:cNvSpPr txBox="1"/>
          <p:nvPr/>
        </p:nvSpPr>
        <p:spPr>
          <a:xfrm>
            <a:off x="237919" y="3436543"/>
            <a:ext cx="110135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Znojmo region – </a:t>
            </a:r>
            <a:r>
              <a:rPr lang="cs-CZ" sz="1400" dirty="0" err="1"/>
              <a:t>tribe</a:t>
            </a:r>
            <a:r>
              <a:rPr lang="cs-CZ" sz="1400" dirty="0"/>
              <a:t>?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7DDF9F6-78D0-47F2-88EA-762740A24D2F}"/>
              </a:ext>
            </a:extLst>
          </p:cNvPr>
          <p:cNvSpPr txBox="1"/>
          <p:nvPr/>
        </p:nvSpPr>
        <p:spPr>
          <a:xfrm>
            <a:off x="256165" y="5718298"/>
            <a:ext cx="1216715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err="1"/>
              <a:t>Microregion</a:t>
            </a:r>
            <a:r>
              <a:rPr lang="cs-CZ" sz="1200" dirty="0"/>
              <a:t>, </a:t>
            </a:r>
            <a:r>
              <a:rPr lang="cs-CZ" sz="1200" dirty="0" err="1"/>
              <a:t>group</a:t>
            </a:r>
            <a:r>
              <a:rPr lang="cs-CZ" sz="1200" dirty="0"/>
              <a:t> of settlement </a:t>
            </a:r>
            <a:r>
              <a:rPr lang="cs-CZ" sz="1200" dirty="0" err="1"/>
              <a:t>areas</a:t>
            </a:r>
            <a:r>
              <a:rPr lang="cs-CZ" sz="1200" dirty="0"/>
              <a:t>  – </a:t>
            </a:r>
            <a:r>
              <a:rPr lang="cs-CZ" sz="1200" dirty="0" err="1"/>
              <a:t>clan</a:t>
            </a:r>
            <a:r>
              <a:rPr lang="cs-CZ" sz="1200" dirty="0"/>
              <a:t>?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8873494-AF3F-4127-B692-EBC659DDCEDD}"/>
              </a:ext>
            </a:extLst>
          </p:cNvPr>
          <p:cNvSpPr txBox="1"/>
          <p:nvPr/>
        </p:nvSpPr>
        <p:spPr>
          <a:xfrm>
            <a:off x="3737002" y="5271195"/>
            <a:ext cx="1332448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err="1"/>
              <a:t>Burrial</a:t>
            </a:r>
            <a:r>
              <a:rPr lang="cs-CZ" sz="1200" dirty="0"/>
              <a:t> </a:t>
            </a:r>
            <a:r>
              <a:rPr lang="cs-CZ" sz="1200" dirty="0" err="1"/>
              <a:t>ground</a:t>
            </a:r>
            <a:r>
              <a:rPr lang="cs-CZ" sz="1200" dirty="0"/>
              <a:t> </a:t>
            </a:r>
            <a:r>
              <a:rPr lang="cs-CZ" sz="1200" dirty="0" err="1"/>
              <a:t>with</a:t>
            </a:r>
            <a:r>
              <a:rPr lang="cs-CZ" sz="1200" dirty="0"/>
              <a:t> </a:t>
            </a:r>
            <a:r>
              <a:rPr lang="cs-CZ" sz="1200" dirty="0" err="1"/>
              <a:t>groups</a:t>
            </a:r>
            <a:r>
              <a:rPr lang="cs-CZ" sz="1200" dirty="0"/>
              <a:t> (</a:t>
            </a:r>
            <a:r>
              <a:rPr lang="cs-CZ" sz="1200" dirty="0" err="1"/>
              <a:t>families</a:t>
            </a:r>
            <a:r>
              <a:rPr lang="cs-CZ" sz="1200" dirty="0"/>
              <a:t>) and </a:t>
            </a:r>
            <a:r>
              <a:rPr lang="cs-CZ" sz="1200" dirty="0" err="1"/>
              <a:t>princely</a:t>
            </a:r>
            <a:r>
              <a:rPr lang="cs-CZ" sz="1200" dirty="0"/>
              <a:t> </a:t>
            </a:r>
            <a:r>
              <a:rPr lang="cs-CZ" sz="1200" dirty="0" err="1"/>
              <a:t>mound</a:t>
            </a:r>
            <a:r>
              <a:rPr lang="cs-CZ" sz="1200" dirty="0"/>
              <a:t> – part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settlement area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BE4B509B-AEBB-4AC4-AB46-D56F6C32EC9E}"/>
              </a:ext>
            </a:extLst>
          </p:cNvPr>
          <p:cNvSpPr txBox="1"/>
          <p:nvPr/>
        </p:nvSpPr>
        <p:spPr>
          <a:xfrm>
            <a:off x="4012775" y="3780321"/>
            <a:ext cx="1101355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Brno region – </a:t>
            </a:r>
            <a:r>
              <a:rPr lang="cs-CZ" sz="1400" dirty="0" err="1"/>
              <a:t>tribe</a:t>
            </a:r>
            <a:r>
              <a:rPr lang="cs-CZ" sz="1400" dirty="0"/>
              <a:t>?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811AA71C-22D5-48CD-A3C1-A5C76AE0F8BA}"/>
              </a:ext>
            </a:extLst>
          </p:cNvPr>
          <p:cNvSpPr txBox="1"/>
          <p:nvPr/>
        </p:nvSpPr>
        <p:spPr>
          <a:xfrm>
            <a:off x="97622" y="6581001"/>
            <a:ext cx="509002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err="1"/>
              <a:t>Structure</a:t>
            </a:r>
            <a:r>
              <a:rPr lang="cs-CZ" sz="1200" dirty="0"/>
              <a:t>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Horákov society </a:t>
            </a:r>
            <a:r>
              <a:rPr lang="cs-CZ" sz="1200" dirty="0" err="1"/>
              <a:t>based</a:t>
            </a:r>
            <a:r>
              <a:rPr lang="cs-CZ" sz="1200" dirty="0"/>
              <a:t> on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grave</a:t>
            </a:r>
            <a:r>
              <a:rPr lang="cs-CZ" sz="1200" dirty="0"/>
              <a:t> </a:t>
            </a:r>
            <a:r>
              <a:rPr lang="cs-CZ" sz="1200" dirty="0" err="1"/>
              <a:t>units</a:t>
            </a:r>
            <a:r>
              <a:rPr lang="cs-CZ" sz="1200" dirty="0"/>
              <a:t>, </a:t>
            </a:r>
            <a:r>
              <a:rPr lang="cs-CZ" sz="1200" dirty="0" err="1"/>
              <a:t>after</a:t>
            </a:r>
            <a:r>
              <a:rPr lang="cs-CZ" sz="1200" dirty="0"/>
              <a:t> </a:t>
            </a:r>
            <a:r>
              <a:rPr lang="cs-CZ" sz="1200" dirty="0" err="1"/>
              <a:t>Golec</a:t>
            </a:r>
            <a:r>
              <a:rPr lang="cs-CZ" sz="1200" dirty="0"/>
              <a:t> 2005</a:t>
            </a:r>
          </a:p>
        </p:txBody>
      </p:sp>
      <p:pic>
        <p:nvPicPr>
          <p:cNvPr id="23" name="Obrázek 22" descr="obr. 1.jpg">
            <a:extLst>
              <a:ext uri="{FF2B5EF4-FFF2-40B4-BE49-F238E27FC236}">
                <a16:creationId xmlns:a16="http://schemas.microsoft.com/office/drawing/2014/main" id="{740683EE-48E1-E452-9ECA-8BBDD22854F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717" t="1104" r="16654" b="2761"/>
          <a:stretch>
            <a:fillRect/>
          </a:stretch>
        </p:blipFill>
        <p:spPr>
          <a:xfrm>
            <a:off x="5187648" y="0"/>
            <a:ext cx="7004571" cy="5359239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82ACC3A8-EF05-9453-C6CC-8FE93B11BA75}"/>
              </a:ext>
            </a:extLst>
          </p:cNvPr>
          <p:cNvSpPr txBox="1"/>
          <p:nvPr/>
        </p:nvSpPr>
        <p:spPr>
          <a:xfrm>
            <a:off x="5284009" y="250143"/>
            <a:ext cx="340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„</a:t>
            </a:r>
            <a:r>
              <a:rPr lang="cs-CZ" b="1" dirty="0" err="1">
                <a:solidFill>
                  <a:schemeClr val="bg1"/>
                </a:solidFill>
              </a:rPr>
              <a:t>elites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above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elites</a:t>
            </a:r>
            <a:r>
              <a:rPr lang="cs-CZ" b="1" dirty="0">
                <a:solidFill>
                  <a:schemeClr val="bg1"/>
                </a:solidFill>
              </a:rPr>
              <a:t>“, </a:t>
            </a:r>
            <a:r>
              <a:rPr lang="cs-CZ" b="1" dirty="0" err="1">
                <a:solidFill>
                  <a:schemeClr val="bg1"/>
                </a:solidFill>
              </a:rPr>
              <a:t>supreme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chiefs</a:t>
            </a:r>
            <a:r>
              <a:rPr lang="cs-CZ" b="1" dirty="0">
                <a:solidFill>
                  <a:schemeClr val="bg1"/>
                </a:solidFill>
              </a:rPr>
              <a:t>, Býčí skála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06833A14-EA7E-3088-CC15-B17EC6A6CAEE}"/>
              </a:ext>
            </a:extLst>
          </p:cNvPr>
          <p:cNvSpPr txBox="1"/>
          <p:nvPr/>
        </p:nvSpPr>
        <p:spPr>
          <a:xfrm>
            <a:off x="5289106" y="1146617"/>
            <a:ext cx="2728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bg1"/>
                </a:solidFill>
              </a:rPr>
              <a:t>Elites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outside</a:t>
            </a:r>
            <a:r>
              <a:rPr lang="cs-CZ" b="1" dirty="0">
                <a:solidFill>
                  <a:schemeClr val="bg1"/>
                </a:solidFill>
              </a:rPr>
              <a:t> the Býčí skála, </a:t>
            </a:r>
            <a:r>
              <a:rPr lang="cs-CZ" b="1" dirty="0" err="1">
                <a:solidFill>
                  <a:schemeClr val="bg1"/>
                </a:solidFill>
              </a:rPr>
              <a:t>chiefs</a:t>
            </a:r>
            <a:r>
              <a:rPr lang="cs-CZ" b="1" dirty="0">
                <a:solidFill>
                  <a:schemeClr val="bg1"/>
                </a:solidFill>
              </a:rPr>
              <a:t>, </a:t>
            </a:r>
            <a:r>
              <a:rPr lang="cs-CZ" b="1" dirty="0" err="1">
                <a:solidFill>
                  <a:schemeClr val="bg1"/>
                </a:solidFill>
              </a:rPr>
              <a:t>local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chiefs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6222A197-6089-4038-62C1-5456E0C0ABC2}"/>
              </a:ext>
            </a:extLst>
          </p:cNvPr>
          <p:cNvSpPr txBox="1"/>
          <p:nvPr/>
        </p:nvSpPr>
        <p:spPr>
          <a:xfrm>
            <a:off x="5271116" y="1975466"/>
            <a:ext cx="2071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bg1"/>
                </a:solidFill>
              </a:rPr>
              <a:t>Middle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layer</a:t>
            </a:r>
            <a:r>
              <a:rPr lang="cs-CZ" b="1" dirty="0">
                <a:solidFill>
                  <a:schemeClr val="bg1"/>
                </a:solidFill>
              </a:rPr>
              <a:t>, </a:t>
            </a:r>
            <a:r>
              <a:rPr lang="cs-CZ" b="1" dirty="0" err="1">
                <a:solidFill>
                  <a:schemeClr val="bg1"/>
                </a:solidFill>
              </a:rPr>
              <a:t>craftsmens</a:t>
            </a:r>
            <a:r>
              <a:rPr lang="cs-CZ" b="1" dirty="0">
                <a:solidFill>
                  <a:schemeClr val="bg1"/>
                </a:solidFill>
              </a:rPr>
              <a:t>, </a:t>
            </a:r>
            <a:r>
              <a:rPr lang="cs-CZ" b="1" dirty="0" err="1">
                <a:solidFill>
                  <a:schemeClr val="bg1"/>
                </a:solidFill>
              </a:rPr>
              <a:t>traders</a:t>
            </a:r>
            <a:r>
              <a:rPr lang="cs-CZ" b="1" dirty="0">
                <a:solidFill>
                  <a:schemeClr val="bg1"/>
                </a:solidFill>
              </a:rPr>
              <a:t>, </a:t>
            </a:r>
            <a:r>
              <a:rPr lang="cs-CZ" b="1" dirty="0" err="1">
                <a:solidFill>
                  <a:schemeClr val="bg1"/>
                </a:solidFill>
              </a:rPr>
              <a:t>farmer</a:t>
            </a:r>
            <a:r>
              <a:rPr lang="cs-CZ" b="1" dirty="0">
                <a:solidFill>
                  <a:schemeClr val="bg1"/>
                </a:solidFill>
              </a:rPr>
              <a:t>, free folk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7B408E3A-E303-DF0E-C121-B8234EF85881}"/>
              </a:ext>
            </a:extLst>
          </p:cNvPr>
          <p:cNvSpPr txBox="1"/>
          <p:nvPr/>
        </p:nvSpPr>
        <p:spPr>
          <a:xfrm>
            <a:off x="5187648" y="3014710"/>
            <a:ext cx="16872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bg1"/>
                </a:solidFill>
              </a:rPr>
              <a:t>Farmers</a:t>
            </a:r>
            <a:r>
              <a:rPr lang="cs-CZ" b="1" dirty="0">
                <a:solidFill>
                  <a:schemeClr val="bg1"/>
                </a:solidFill>
              </a:rPr>
              <a:t>, </a:t>
            </a:r>
            <a:r>
              <a:rPr lang="cs-CZ" b="1" dirty="0" err="1">
                <a:solidFill>
                  <a:schemeClr val="bg1"/>
                </a:solidFill>
              </a:rPr>
              <a:t>dependent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people</a:t>
            </a:r>
            <a:r>
              <a:rPr lang="cs-CZ" b="1" dirty="0">
                <a:solidFill>
                  <a:schemeClr val="bg1"/>
                </a:solidFill>
              </a:rPr>
              <a:t>, </a:t>
            </a:r>
            <a:r>
              <a:rPr lang="cs-CZ" b="1" dirty="0" err="1">
                <a:solidFill>
                  <a:schemeClr val="bg1"/>
                </a:solidFill>
              </a:rPr>
              <a:t>slaves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50B19382-C75B-FB66-75F6-8503E1EF3357}"/>
              </a:ext>
            </a:extLst>
          </p:cNvPr>
          <p:cNvSpPr txBox="1"/>
          <p:nvPr/>
        </p:nvSpPr>
        <p:spPr>
          <a:xfrm>
            <a:off x="10342893" y="203046"/>
            <a:ext cx="1724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Princes and </a:t>
            </a:r>
            <a:r>
              <a:rPr lang="cs-CZ" b="1" dirty="0" err="1">
                <a:solidFill>
                  <a:schemeClr val="bg1"/>
                </a:solidFill>
              </a:rPr>
              <a:t>princesses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A2F01FED-0B76-49BD-3B4D-DE8799145EB0}"/>
              </a:ext>
            </a:extLst>
          </p:cNvPr>
          <p:cNvSpPr txBox="1"/>
          <p:nvPr/>
        </p:nvSpPr>
        <p:spPr>
          <a:xfrm>
            <a:off x="10848107" y="1296214"/>
            <a:ext cx="1154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bg1"/>
                </a:solidFill>
              </a:rPr>
              <a:t>Magnates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9B9A4DC7-6C1E-B7EF-B198-1E7B4B6D6668}"/>
              </a:ext>
            </a:extLst>
          </p:cNvPr>
          <p:cNvSpPr txBox="1"/>
          <p:nvPr/>
        </p:nvSpPr>
        <p:spPr>
          <a:xfrm>
            <a:off x="3820395" y="5622020"/>
            <a:ext cx="731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luxus a import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591BE50C-D1C8-77E5-42FB-0C894C12BCBC}"/>
              </a:ext>
            </a:extLst>
          </p:cNvPr>
          <p:cNvSpPr txBox="1"/>
          <p:nvPr/>
        </p:nvSpPr>
        <p:spPr>
          <a:xfrm>
            <a:off x="5271116" y="4114209"/>
            <a:ext cx="1259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bg1"/>
                </a:solidFill>
              </a:rPr>
              <a:t>luxury</a:t>
            </a:r>
            <a:r>
              <a:rPr lang="cs-CZ" b="1" dirty="0">
                <a:solidFill>
                  <a:schemeClr val="bg1"/>
                </a:solidFill>
              </a:rPr>
              <a:t> and </a:t>
            </a:r>
            <a:r>
              <a:rPr lang="cs-CZ" b="1" dirty="0" err="1">
                <a:solidFill>
                  <a:schemeClr val="bg1"/>
                </a:solidFill>
              </a:rPr>
              <a:t>imported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goods</a:t>
            </a:r>
            <a:r>
              <a:rPr lang="cs-CZ" b="1" dirty="0">
                <a:solidFill>
                  <a:schemeClr val="bg1"/>
                </a:solidFill>
              </a:rPr>
              <a:t> import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8EFD182E-2EB1-CE04-1719-B7E26F9BCAE2}"/>
              </a:ext>
            </a:extLst>
          </p:cNvPr>
          <p:cNvSpPr txBox="1"/>
          <p:nvPr/>
        </p:nvSpPr>
        <p:spPr>
          <a:xfrm>
            <a:off x="117588" y="1889513"/>
            <a:ext cx="5050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- Horákov and Platěnice </a:t>
            </a:r>
            <a:r>
              <a:rPr lang="cs-CZ" dirty="0" err="1"/>
              <a:t>groups</a:t>
            </a:r>
            <a:r>
              <a:rPr lang="cs-CZ" dirty="0"/>
              <a:t> – </a:t>
            </a:r>
            <a:r>
              <a:rPr lang="cs-CZ" dirty="0" err="1"/>
              <a:t>two</a:t>
            </a:r>
            <a:r>
              <a:rPr lang="cs-CZ" dirty="0"/>
              <a:t> </a:t>
            </a:r>
            <a:r>
              <a:rPr lang="cs-CZ" dirty="0" err="1"/>
              <a:t>tribes</a:t>
            </a:r>
            <a:r>
              <a:rPr lang="cs-CZ" dirty="0"/>
              <a:t> or </a:t>
            </a:r>
            <a:r>
              <a:rPr lang="cs-CZ" dirty="0" err="1"/>
              <a:t>two</a:t>
            </a:r>
            <a:r>
              <a:rPr lang="cs-CZ" dirty="0"/>
              <a:t> </a:t>
            </a:r>
            <a:r>
              <a:rPr lang="cs-CZ" dirty="0" err="1"/>
              <a:t>tribal</a:t>
            </a:r>
            <a:r>
              <a:rPr lang="cs-CZ" dirty="0"/>
              <a:t> </a:t>
            </a:r>
            <a:r>
              <a:rPr lang="cs-CZ" dirty="0" err="1"/>
              <a:t>unions</a:t>
            </a:r>
            <a:r>
              <a:rPr lang="cs-CZ" dirty="0"/>
              <a:t>?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the role of the centre </a:t>
            </a:r>
            <a:r>
              <a:rPr lang="cs-CZ" dirty="0" err="1"/>
              <a:t>fusion</a:t>
            </a:r>
            <a:r>
              <a:rPr lang="cs-CZ" dirty="0"/>
              <a:t> in Ha D and the </a:t>
            </a:r>
            <a:r>
              <a:rPr lang="cs-CZ" dirty="0" err="1"/>
              <a:t>creation</a:t>
            </a:r>
            <a:r>
              <a:rPr lang="cs-CZ" dirty="0"/>
              <a:t> of the Býčí skála </a:t>
            </a:r>
            <a:r>
              <a:rPr lang="cs-CZ" dirty="0" err="1"/>
              <a:t>Cave</a:t>
            </a:r>
            <a:r>
              <a:rPr lang="cs-CZ" dirty="0"/>
              <a:t>?</a:t>
            </a:r>
          </a:p>
          <a:p>
            <a:r>
              <a:rPr lang="cs-CZ" dirty="0"/>
              <a:t>- </a:t>
            </a:r>
            <a:r>
              <a:rPr lang="cs-CZ" dirty="0" err="1"/>
              <a:t>Simple</a:t>
            </a:r>
            <a:r>
              <a:rPr lang="cs-CZ" dirty="0"/>
              <a:t> X </a:t>
            </a:r>
            <a:r>
              <a:rPr lang="cs-CZ" dirty="0" err="1"/>
              <a:t>complex</a:t>
            </a:r>
            <a:r>
              <a:rPr lang="cs-CZ" dirty="0"/>
              <a:t> </a:t>
            </a:r>
            <a:r>
              <a:rPr lang="cs-CZ" dirty="0" err="1"/>
              <a:t>chiefdom</a:t>
            </a: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3002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2EF0D527-2101-4390-867D-B8A599592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4" y="87540"/>
            <a:ext cx="4181001" cy="2010954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Centres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HG, PG and Býčí skála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Cave</a:t>
            </a:r>
            <a:endParaRPr lang="cs-CZ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Obrázek 8" descr="obr. 5.tiff">
            <a:extLst>
              <a:ext uri="{FF2B5EF4-FFF2-40B4-BE49-F238E27FC236}">
                <a16:creationId xmlns:a16="http://schemas.microsoft.com/office/drawing/2014/main" id="{3123B133-6C50-4404-AF64-02DB6138431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08" y="0"/>
            <a:ext cx="8124092" cy="685800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4964252-5227-4196-BF86-A73E093A0609}"/>
              </a:ext>
            </a:extLst>
          </p:cNvPr>
          <p:cNvSpPr txBox="1"/>
          <p:nvPr/>
        </p:nvSpPr>
        <p:spPr>
          <a:xfrm>
            <a:off x="66674" y="2124075"/>
            <a:ext cx="390524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000" dirty="0" err="1"/>
              <a:t>Confrontation</a:t>
            </a:r>
            <a:r>
              <a:rPr lang="cs-CZ" sz="2000" dirty="0"/>
              <a:t> of the </a:t>
            </a:r>
            <a:r>
              <a:rPr lang="cs-CZ" sz="2000" dirty="0" err="1"/>
              <a:t>archeological</a:t>
            </a:r>
            <a:r>
              <a:rPr lang="cs-CZ" sz="2000" dirty="0"/>
              <a:t> data with the </a:t>
            </a:r>
            <a:r>
              <a:rPr lang="cs-CZ" sz="2000" dirty="0" err="1"/>
              <a:t>research</a:t>
            </a:r>
            <a:r>
              <a:rPr lang="cs-CZ" sz="2000" dirty="0"/>
              <a:t> of the </a:t>
            </a:r>
            <a:r>
              <a:rPr lang="cs-CZ" sz="2000" dirty="0" err="1"/>
              <a:t>prehistoric</a:t>
            </a:r>
            <a:r>
              <a:rPr lang="cs-CZ" sz="2000" dirty="0"/>
              <a:t> and early </a:t>
            </a:r>
            <a:r>
              <a:rPr lang="cs-CZ" sz="2000" dirty="0" err="1"/>
              <a:t>historic</a:t>
            </a:r>
            <a:r>
              <a:rPr lang="cs-CZ" sz="2000" dirty="0"/>
              <a:t> </a:t>
            </a:r>
            <a:r>
              <a:rPr lang="cs-CZ" sz="2000" dirty="0" err="1"/>
              <a:t>roads</a:t>
            </a:r>
            <a:r>
              <a:rPr lang="cs-CZ" sz="2000" dirty="0"/>
              <a:t> (</a:t>
            </a:r>
            <a:r>
              <a:rPr lang="cs-CZ" sz="2000" dirty="0" err="1"/>
              <a:t>stybology</a:t>
            </a:r>
            <a:r>
              <a:rPr lang="cs-CZ" sz="2000" dirty="0"/>
              <a:t>; </a:t>
            </a:r>
            <a:r>
              <a:rPr lang="cs-CZ" sz="2000" dirty="0" err="1"/>
              <a:t>depends</a:t>
            </a:r>
            <a:r>
              <a:rPr lang="cs-CZ" sz="2000" dirty="0"/>
              <a:t> on LIDAR data, </a:t>
            </a:r>
            <a:r>
              <a:rPr lang="cs-CZ" sz="2000" dirty="0" err="1"/>
              <a:t>old</a:t>
            </a:r>
            <a:r>
              <a:rPr lang="cs-CZ" sz="2000" dirty="0"/>
              <a:t> </a:t>
            </a:r>
            <a:r>
              <a:rPr lang="cs-CZ" sz="2000" dirty="0" err="1"/>
              <a:t>maps</a:t>
            </a:r>
            <a:r>
              <a:rPr lang="cs-CZ" sz="2000" dirty="0"/>
              <a:t> and </a:t>
            </a:r>
            <a:r>
              <a:rPr lang="cs-CZ" sz="2000" dirty="0" err="1"/>
              <a:t>archeolgical</a:t>
            </a:r>
            <a:r>
              <a:rPr lang="cs-CZ" sz="2000" dirty="0"/>
              <a:t> </a:t>
            </a:r>
            <a:r>
              <a:rPr lang="cs-CZ" sz="2000" dirty="0" err="1"/>
              <a:t>prospection</a:t>
            </a:r>
            <a:r>
              <a:rPr lang="cs-CZ" sz="2000" dirty="0"/>
              <a:t>)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16 most </a:t>
            </a:r>
            <a:r>
              <a:rPr lang="cs-CZ" sz="2000" dirty="0" err="1"/>
              <a:t>important</a:t>
            </a:r>
            <a:r>
              <a:rPr lang="cs-CZ" sz="2000" dirty="0"/>
              <a:t> </a:t>
            </a:r>
            <a:r>
              <a:rPr lang="cs-CZ" sz="2000" dirty="0" err="1"/>
              <a:t>traffical</a:t>
            </a:r>
            <a:r>
              <a:rPr lang="cs-CZ" sz="2000" dirty="0"/>
              <a:t> </a:t>
            </a:r>
            <a:r>
              <a:rPr lang="cs-CZ" sz="2000" dirty="0" err="1"/>
              <a:t>nodes</a:t>
            </a:r>
            <a:r>
              <a:rPr lang="cs-CZ" sz="2000" dirty="0"/>
              <a:t> (</a:t>
            </a:r>
            <a:r>
              <a:rPr lang="cs-CZ" sz="2000" dirty="0" err="1"/>
              <a:t>lying</a:t>
            </a:r>
            <a:r>
              <a:rPr lang="cs-CZ" sz="2000" dirty="0"/>
              <a:t> on </a:t>
            </a:r>
            <a:r>
              <a:rPr lang="cs-CZ" sz="2000" dirty="0" err="1"/>
              <a:t>crossroads</a:t>
            </a:r>
            <a:r>
              <a:rPr lang="cs-CZ" sz="2000" dirty="0"/>
              <a:t> </a:t>
            </a:r>
            <a:r>
              <a:rPr lang="cs-CZ" sz="2000" dirty="0" err="1"/>
              <a:t>or</a:t>
            </a:r>
            <a:r>
              <a:rPr lang="cs-CZ" sz="2000" dirty="0"/>
              <a:t> </a:t>
            </a:r>
            <a:r>
              <a:rPr lang="cs-CZ" sz="2000" dirty="0" err="1"/>
              <a:t>fords</a:t>
            </a:r>
            <a:r>
              <a:rPr lang="cs-CZ" sz="2000" dirty="0"/>
              <a:t>) with </a:t>
            </a:r>
            <a:r>
              <a:rPr lang="cs-CZ" sz="2000" dirty="0" err="1"/>
              <a:t>important</a:t>
            </a:r>
            <a:r>
              <a:rPr lang="cs-CZ" sz="2000" dirty="0"/>
              <a:t> </a:t>
            </a:r>
            <a:r>
              <a:rPr lang="cs-CZ" sz="2000" dirty="0" err="1"/>
              <a:t>sites</a:t>
            </a:r>
            <a:endParaRPr lang="cs-CZ" sz="2000" dirty="0"/>
          </a:p>
          <a:p>
            <a:pPr marL="285750" indent="-285750">
              <a:buFontTx/>
              <a:buChar char="-"/>
            </a:pPr>
            <a:r>
              <a:rPr lang="cs-CZ" sz="2000" dirty="0"/>
              <a:t>8 </a:t>
            </a:r>
            <a:r>
              <a:rPr lang="cs-CZ" sz="2000" dirty="0" err="1"/>
              <a:t>important</a:t>
            </a:r>
            <a:r>
              <a:rPr lang="cs-CZ" sz="2000" dirty="0"/>
              <a:t> </a:t>
            </a:r>
            <a:r>
              <a:rPr lang="cs-CZ" sz="2000" dirty="0" err="1"/>
              <a:t>controling</a:t>
            </a:r>
            <a:r>
              <a:rPr lang="cs-CZ" sz="2000" dirty="0"/>
              <a:t> </a:t>
            </a:r>
            <a:r>
              <a:rPr lang="cs-CZ" sz="2000" dirty="0" err="1"/>
              <a:t>crossroads</a:t>
            </a:r>
            <a:r>
              <a:rPr lang="cs-CZ" sz="2000" dirty="0"/>
              <a:t> (</a:t>
            </a:r>
            <a:r>
              <a:rPr lang="cs-CZ" sz="2000" dirty="0" err="1">
                <a:solidFill>
                  <a:srgbClr val="FF0000"/>
                </a:solidFill>
              </a:rPr>
              <a:t>red</a:t>
            </a:r>
            <a:r>
              <a:rPr lang="cs-CZ" sz="2000" dirty="0"/>
              <a:t>) and 8 </a:t>
            </a:r>
            <a:r>
              <a:rPr lang="cs-CZ" sz="2000" dirty="0" err="1"/>
              <a:t>important</a:t>
            </a:r>
            <a:r>
              <a:rPr lang="cs-CZ" sz="2000" dirty="0"/>
              <a:t> </a:t>
            </a:r>
            <a:r>
              <a:rPr lang="cs-CZ" sz="2000" dirty="0" err="1"/>
              <a:t>controling</a:t>
            </a:r>
            <a:r>
              <a:rPr lang="cs-CZ" sz="2000" dirty="0"/>
              <a:t> </a:t>
            </a:r>
            <a:r>
              <a:rPr lang="cs-CZ" sz="2000" dirty="0" err="1"/>
              <a:t>fords</a:t>
            </a:r>
            <a:r>
              <a:rPr lang="cs-CZ" sz="2000" dirty="0"/>
              <a:t>/</a:t>
            </a:r>
            <a:r>
              <a:rPr lang="cs-CZ" sz="2000" dirty="0" err="1"/>
              <a:t>river</a:t>
            </a:r>
            <a:r>
              <a:rPr lang="cs-CZ" sz="2000" dirty="0"/>
              <a:t> </a:t>
            </a:r>
            <a:r>
              <a:rPr lang="cs-CZ" sz="2000" dirty="0" err="1"/>
              <a:t>crossings</a:t>
            </a:r>
            <a:r>
              <a:rPr lang="cs-CZ" sz="2000" dirty="0"/>
              <a:t> (</a:t>
            </a:r>
            <a:r>
              <a:rPr lang="cs-CZ" sz="2000" dirty="0">
                <a:solidFill>
                  <a:srgbClr val="0070C0"/>
                </a:solidFill>
              </a:rPr>
              <a:t>blue</a:t>
            </a:r>
            <a:r>
              <a:rPr lang="cs-CZ" sz="2000" dirty="0"/>
              <a:t>)</a:t>
            </a:r>
          </a:p>
        </p:txBody>
      </p:sp>
      <p:sp>
        <p:nvSpPr>
          <p:cNvPr id="3" name="Šipka: obousměrná svislá 2">
            <a:extLst>
              <a:ext uri="{FF2B5EF4-FFF2-40B4-BE49-F238E27FC236}">
                <a16:creationId xmlns:a16="http://schemas.microsoft.com/office/drawing/2014/main" id="{18F1C3AA-026C-4A82-8618-261DA93DEB6E}"/>
              </a:ext>
            </a:extLst>
          </p:cNvPr>
          <p:cNvSpPr/>
          <p:nvPr/>
        </p:nvSpPr>
        <p:spPr>
          <a:xfrm rot="2674139">
            <a:off x="5522385" y="5083082"/>
            <a:ext cx="132828" cy="18669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obousměrná svislá 6">
            <a:extLst>
              <a:ext uri="{FF2B5EF4-FFF2-40B4-BE49-F238E27FC236}">
                <a16:creationId xmlns:a16="http://schemas.microsoft.com/office/drawing/2014/main" id="{161DF36A-BED5-439E-A362-EC36ED008A91}"/>
              </a:ext>
            </a:extLst>
          </p:cNvPr>
          <p:cNvSpPr/>
          <p:nvPr/>
        </p:nvSpPr>
        <p:spPr>
          <a:xfrm rot="2674139">
            <a:off x="10391431" y="-57287"/>
            <a:ext cx="148861" cy="131236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054D0F2-FAF2-455F-B4E9-FCDCAB46642E}"/>
              </a:ext>
            </a:extLst>
          </p:cNvPr>
          <p:cNvSpPr/>
          <p:nvPr/>
        </p:nvSpPr>
        <p:spPr>
          <a:xfrm rot="18867902">
            <a:off x="4954339" y="5933155"/>
            <a:ext cx="167372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Amber </a:t>
            </a:r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road</a:t>
            </a:r>
            <a:endParaRPr lang="cs-CZ" sz="2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59752A2-B08F-4869-B262-7B35DAF440E3}"/>
              </a:ext>
            </a:extLst>
          </p:cNvPr>
          <p:cNvSpPr/>
          <p:nvPr/>
        </p:nvSpPr>
        <p:spPr>
          <a:xfrm rot="18867902">
            <a:off x="9866426" y="528111"/>
            <a:ext cx="167372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Amber </a:t>
            </a:r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road</a:t>
            </a:r>
            <a:endParaRPr lang="cs-CZ" sz="2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0082E64-BB3D-41A6-92F9-F3AB729F5C7B}"/>
              </a:ext>
            </a:extLst>
          </p:cNvPr>
          <p:cNvSpPr txBox="1"/>
          <p:nvPr/>
        </p:nvSpPr>
        <p:spPr>
          <a:xfrm>
            <a:off x="5588799" y="6543469"/>
            <a:ext cx="1477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Lower</a:t>
            </a:r>
            <a:r>
              <a:rPr lang="cs-CZ" dirty="0"/>
              <a:t> </a:t>
            </a:r>
            <a:r>
              <a:rPr lang="cs-CZ" dirty="0" err="1"/>
              <a:t>Austria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94F2842-F88F-4ECC-B4CA-5400888AAC22}"/>
              </a:ext>
            </a:extLst>
          </p:cNvPr>
          <p:cNvSpPr txBox="1"/>
          <p:nvPr/>
        </p:nvSpPr>
        <p:spPr>
          <a:xfrm>
            <a:off x="9236029" y="4241"/>
            <a:ext cx="1467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Upper</a:t>
            </a:r>
            <a:r>
              <a:rPr lang="cs-CZ" dirty="0"/>
              <a:t> </a:t>
            </a:r>
            <a:r>
              <a:rPr lang="cs-CZ" dirty="0" err="1"/>
              <a:t>Poland</a:t>
            </a:r>
            <a:endParaRPr lang="cs-CZ" dirty="0"/>
          </a:p>
        </p:txBody>
      </p:sp>
      <p:sp>
        <p:nvSpPr>
          <p:cNvPr id="11" name="Šipka: obousměrná svislá 10">
            <a:extLst>
              <a:ext uri="{FF2B5EF4-FFF2-40B4-BE49-F238E27FC236}">
                <a16:creationId xmlns:a16="http://schemas.microsoft.com/office/drawing/2014/main" id="{5A1A3C32-DEBB-4532-82E9-8FE4F9A89907}"/>
              </a:ext>
            </a:extLst>
          </p:cNvPr>
          <p:cNvSpPr/>
          <p:nvPr/>
        </p:nvSpPr>
        <p:spPr>
          <a:xfrm rot="8146613">
            <a:off x="5518640" y="-78801"/>
            <a:ext cx="132828" cy="18669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obousměrná svislá 13">
            <a:extLst>
              <a:ext uri="{FF2B5EF4-FFF2-40B4-BE49-F238E27FC236}">
                <a16:creationId xmlns:a16="http://schemas.microsoft.com/office/drawing/2014/main" id="{8360855F-B46E-44D9-A1CE-DCBA8C5F6EE1}"/>
              </a:ext>
            </a:extLst>
          </p:cNvPr>
          <p:cNvSpPr/>
          <p:nvPr/>
        </p:nvSpPr>
        <p:spPr>
          <a:xfrm rot="8146613">
            <a:off x="11098080" y="5119399"/>
            <a:ext cx="132828" cy="18669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A9737D68-70B3-461D-A1EB-EBA34108FB20}"/>
              </a:ext>
            </a:extLst>
          </p:cNvPr>
          <p:cNvSpPr/>
          <p:nvPr/>
        </p:nvSpPr>
        <p:spPr>
          <a:xfrm rot="2768039">
            <a:off x="3986407" y="864432"/>
            <a:ext cx="27860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Pannonian</a:t>
            </a:r>
            <a:r>
              <a:rPr lang="cs-CZ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-Elbe</a:t>
            </a:r>
            <a:r>
              <a:rPr lang="cs-CZ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road</a:t>
            </a:r>
            <a:endParaRPr lang="cs-CZ" sz="2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2C77F742-35AF-49DF-A760-FE987563D3AF}"/>
              </a:ext>
            </a:extLst>
          </p:cNvPr>
          <p:cNvSpPr/>
          <p:nvPr/>
        </p:nvSpPr>
        <p:spPr>
          <a:xfrm rot="2768039">
            <a:off x="9177532" y="5537853"/>
            <a:ext cx="27860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Pannonian</a:t>
            </a:r>
            <a:r>
              <a:rPr lang="cs-CZ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-Elbe</a:t>
            </a:r>
            <a:r>
              <a:rPr lang="cs-CZ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road</a:t>
            </a:r>
            <a:endParaRPr lang="cs-CZ" sz="2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E623E5A5-24D3-4408-AA69-C226DA619D32}"/>
              </a:ext>
            </a:extLst>
          </p:cNvPr>
          <p:cNvSpPr/>
          <p:nvPr/>
        </p:nvSpPr>
        <p:spPr>
          <a:xfrm>
            <a:off x="7186062" y="2591455"/>
            <a:ext cx="73873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</a:t>
            </a:r>
          </a:p>
        </p:txBody>
      </p:sp>
      <p:sp>
        <p:nvSpPr>
          <p:cNvPr id="12" name="Šipka: obousměrná svislá 11">
            <a:extLst>
              <a:ext uri="{FF2B5EF4-FFF2-40B4-BE49-F238E27FC236}">
                <a16:creationId xmlns:a16="http://schemas.microsoft.com/office/drawing/2014/main" id="{F0A9CC2C-FA31-4742-B68D-E1B391F3C909}"/>
              </a:ext>
            </a:extLst>
          </p:cNvPr>
          <p:cNvSpPr/>
          <p:nvPr/>
        </p:nvSpPr>
        <p:spPr>
          <a:xfrm rot="5400000">
            <a:off x="5283823" y="2612928"/>
            <a:ext cx="132828" cy="18669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obousměrná svislá 12">
            <a:extLst>
              <a:ext uri="{FF2B5EF4-FFF2-40B4-BE49-F238E27FC236}">
                <a16:creationId xmlns:a16="http://schemas.microsoft.com/office/drawing/2014/main" id="{291C622F-166D-46A9-A809-E93A18A1E2C3}"/>
              </a:ext>
            </a:extLst>
          </p:cNvPr>
          <p:cNvSpPr/>
          <p:nvPr/>
        </p:nvSpPr>
        <p:spPr>
          <a:xfrm rot="5400000">
            <a:off x="10836695" y="2745756"/>
            <a:ext cx="132828" cy="18669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DE36D917-53CA-4601-B3F5-FF58ADA313F3}"/>
              </a:ext>
            </a:extLst>
          </p:cNvPr>
          <p:cNvSpPr/>
          <p:nvPr/>
        </p:nvSpPr>
        <p:spPr>
          <a:xfrm>
            <a:off x="9236029" y="3680918"/>
            <a:ext cx="298703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Nord</a:t>
            </a:r>
            <a:r>
              <a:rPr lang="cs-CZ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-Alpine </a:t>
            </a:r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road</a:t>
            </a:r>
            <a:r>
              <a:rPr lang="cs-CZ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road</a:t>
            </a:r>
            <a:endParaRPr lang="cs-CZ" sz="2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6B2C1959-9CC8-4E76-B8C6-051797EAA630}"/>
              </a:ext>
            </a:extLst>
          </p:cNvPr>
          <p:cNvSpPr/>
          <p:nvPr/>
        </p:nvSpPr>
        <p:spPr>
          <a:xfrm>
            <a:off x="4031748" y="3601455"/>
            <a:ext cx="298703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Nord</a:t>
            </a:r>
            <a:r>
              <a:rPr lang="cs-CZ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-Alpine </a:t>
            </a:r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road</a:t>
            </a:r>
            <a:r>
              <a:rPr lang="cs-CZ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cs-CZ" sz="24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road</a:t>
            </a:r>
            <a:endParaRPr lang="cs-CZ" sz="2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058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mapa&#10;&#10;Popis byl vytvořen automaticky">
            <a:extLst>
              <a:ext uri="{FF2B5EF4-FFF2-40B4-BE49-F238E27FC236}">
                <a16:creationId xmlns:a16="http://schemas.microsoft.com/office/drawing/2014/main" id="{A0A018FB-22AD-4ED2-A347-4D5823C7C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14" y="0"/>
            <a:ext cx="9697986" cy="6858000"/>
          </a:xfr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2EF0D527-2101-4390-867D-B8A599592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3950"/>
            <a:ext cx="2494014" cy="244861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centers of the </a:t>
            </a:r>
            <a:r>
              <a:rPr lang="en-US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Horák</a:t>
            </a:r>
            <a:r>
              <a:rPr lang="cs-CZ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</a:t>
            </a:r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group rendered on long-distance roads</a:t>
            </a:r>
            <a:endParaRPr lang="cs-CZ" sz="3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C51A9B3-65B2-4BE2-B866-14BBE1E765FD}"/>
              </a:ext>
            </a:extLst>
          </p:cNvPr>
          <p:cNvSpPr txBox="1"/>
          <p:nvPr/>
        </p:nvSpPr>
        <p:spPr>
          <a:xfrm>
            <a:off x="0" y="2712562"/>
            <a:ext cx="24940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most important </a:t>
            </a:r>
            <a:r>
              <a:rPr lang="cs-CZ" dirty="0" err="1"/>
              <a:t>sites</a:t>
            </a:r>
            <a:r>
              <a:rPr lang="en-US" dirty="0"/>
              <a:t> of the </a:t>
            </a:r>
            <a:r>
              <a:rPr lang="en-US" dirty="0" err="1"/>
              <a:t>Horákov</a:t>
            </a:r>
            <a:r>
              <a:rPr lang="en-US" dirty="0"/>
              <a:t> group are located in the Brno area and in the Brno region, this concentration communicates with </a:t>
            </a:r>
            <a:r>
              <a:rPr lang="en-US" dirty="0" err="1"/>
              <a:t>Habrůvka</a:t>
            </a:r>
            <a:r>
              <a:rPr lang="en-US" dirty="0"/>
              <a:t> - "</a:t>
            </a:r>
            <a:r>
              <a:rPr lang="en-US" dirty="0" err="1"/>
              <a:t>Býčí</a:t>
            </a:r>
            <a:r>
              <a:rPr lang="en-US" dirty="0"/>
              <a:t> </a:t>
            </a:r>
            <a:r>
              <a:rPr lang="en-US" dirty="0" err="1"/>
              <a:t>skála</a:t>
            </a:r>
            <a:r>
              <a:rPr lang="en-US" dirty="0"/>
              <a:t>", the counterpart of the </a:t>
            </a:r>
            <a:r>
              <a:rPr lang="en-US" dirty="0" err="1"/>
              <a:t>Platěnice</a:t>
            </a:r>
            <a:r>
              <a:rPr lang="en-US" dirty="0"/>
              <a:t> group is the center in the </a:t>
            </a:r>
            <a:r>
              <a:rPr lang="en-US" dirty="0" err="1"/>
              <a:t>Prostějov</a:t>
            </a:r>
            <a:r>
              <a:rPr lang="en-US" dirty="0"/>
              <a:t> region</a:t>
            </a:r>
            <a:endParaRPr lang="cs-CZ" dirty="0"/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74B7020A-1934-4410-884A-44366D9F9930}"/>
              </a:ext>
            </a:extLst>
          </p:cNvPr>
          <p:cNvSpPr/>
          <p:nvPr/>
        </p:nvSpPr>
        <p:spPr>
          <a:xfrm rot="19615641">
            <a:off x="6554521" y="2866563"/>
            <a:ext cx="386499" cy="4972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249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1B5DCE-C2BD-4F24-A9C0-6F6FEAD9B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6" y="66439"/>
            <a:ext cx="7871464" cy="103846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chronological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topics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problematics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sources</a:t>
            </a:r>
            <a:endParaRPr lang="cs-CZ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92AA59-4C88-4C67-937A-22FE4A057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7" y="1264588"/>
            <a:ext cx="6611022" cy="5526973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Topic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tx2">
                    <a:lumMod val="50000"/>
                  </a:schemeClr>
                </a:solidFill>
              </a:rPr>
              <a:t>/Ha C1/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‒ </a:t>
            </a:r>
            <a:r>
              <a:rPr lang="cs-CZ" dirty="0" err="1"/>
              <a:t>hoards</a:t>
            </a:r>
            <a:r>
              <a:rPr lang="en-US" dirty="0"/>
              <a:t>, </a:t>
            </a:r>
            <a:r>
              <a:rPr lang="en-US" dirty="0" err="1"/>
              <a:t>Thraco</a:t>
            </a:r>
            <a:r>
              <a:rPr lang="cs-CZ" dirty="0"/>
              <a:t>-c</a:t>
            </a:r>
            <a:r>
              <a:rPr lang="en-US" dirty="0" err="1"/>
              <a:t>immerian</a:t>
            </a:r>
            <a:r>
              <a:rPr lang="en-US" dirty="0"/>
              <a:t> </a:t>
            </a:r>
            <a:r>
              <a:rPr lang="cs-CZ" dirty="0"/>
              <a:t>bronze </a:t>
            </a:r>
            <a:r>
              <a:rPr lang="cs-CZ" dirty="0" err="1"/>
              <a:t>artefacts</a:t>
            </a:r>
            <a:r>
              <a:rPr lang="en-US" dirty="0"/>
              <a:t>, </a:t>
            </a:r>
            <a:r>
              <a:rPr lang="cs-CZ" dirty="0" err="1"/>
              <a:t>collapse</a:t>
            </a:r>
            <a:r>
              <a:rPr lang="en-US" dirty="0"/>
              <a:t> of </a:t>
            </a:r>
            <a:r>
              <a:rPr lang="cs-CZ" dirty="0"/>
              <a:t>Bronze Age</a:t>
            </a:r>
            <a:r>
              <a:rPr lang="en-US" dirty="0"/>
              <a:t> centers, survival of </a:t>
            </a:r>
            <a:r>
              <a:rPr lang="cs-CZ" dirty="0" err="1"/>
              <a:t>cremation</a:t>
            </a:r>
            <a:r>
              <a:rPr lang="en-US" dirty="0"/>
              <a:t> rite </a:t>
            </a:r>
            <a:r>
              <a:rPr lang="cs-CZ" dirty="0" err="1"/>
              <a:t>both</a:t>
            </a:r>
            <a:r>
              <a:rPr lang="cs-CZ" dirty="0"/>
              <a:t> in HG and PG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Topic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II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/>
              <a:t>‒ elites in graves, </a:t>
            </a:r>
            <a:r>
              <a:rPr lang="cs-CZ" dirty="0" err="1"/>
              <a:t>hoards</a:t>
            </a:r>
            <a:r>
              <a:rPr lang="en-US" dirty="0"/>
              <a:t> in P</a:t>
            </a:r>
            <a:r>
              <a:rPr lang="cs-CZ" dirty="0"/>
              <a:t>G</a:t>
            </a:r>
            <a:r>
              <a:rPr lang="en-US" dirty="0"/>
              <a:t> in Ha D, </a:t>
            </a:r>
            <a:r>
              <a:rPr lang="cs-CZ" dirty="0" err="1"/>
              <a:t>inhumation</a:t>
            </a:r>
            <a:r>
              <a:rPr lang="en-US" dirty="0"/>
              <a:t> rite in </a:t>
            </a:r>
            <a:r>
              <a:rPr lang="cs-CZ" dirty="0"/>
              <a:t>HG</a:t>
            </a:r>
            <a:endParaRPr lang="en-US" dirty="0"/>
          </a:p>
          <a:p>
            <a:r>
              <a:rPr lang="cs-CZ" dirty="0">
                <a:solidFill>
                  <a:schemeClr val="accent1"/>
                </a:solidFill>
              </a:rPr>
              <a:t>II</a:t>
            </a:r>
            <a:r>
              <a:rPr lang="en-US" dirty="0">
                <a:solidFill>
                  <a:schemeClr val="accent1"/>
                </a:solidFill>
              </a:rPr>
              <a:t>a</a:t>
            </a:r>
            <a:r>
              <a:rPr lang="en-US" dirty="0"/>
              <a:t> </a:t>
            </a:r>
            <a:r>
              <a:rPr lang="cs-CZ" dirty="0"/>
              <a:t>/Ha </a:t>
            </a:r>
            <a:r>
              <a:rPr lang="en-US" dirty="0"/>
              <a:t>C2</a:t>
            </a:r>
            <a:r>
              <a:rPr lang="cs-CZ" dirty="0"/>
              <a:t>/</a:t>
            </a:r>
            <a:r>
              <a:rPr lang="en-US" dirty="0"/>
              <a:t> ‒ large </a:t>
            </a:r>
            <a:r>
              <a:rPr lang="cs-CZ" dirty="0" err="1"/>
              <a:t>burial</a:t>
            </a:r>
            <a:r>
              <a:rPr lang="cs-CZ" dirty="0"/>
              <a:t> </a:t>
            </a:r>
            <a:r>
              <a:rPr lang="cs-CZ" dirty="0" err="1"/>
              <a:t>mounds</a:t>
            </a:r>
            <a:r>
              <a:rPr lang="en-US" dirty="0"/>
              <a:t>, local chiefs, without significant centers</a:t>
            </a:r>
          </a:p>
          <a:p>
            <a:r>
              <a:rPr lang="cs-CZ" dirty="0">
                <a:solidFill>
                  <a:schemeClr val="accent1"/>
                </a:solidFill>
              </a:rPr>
              <a:t>II</a:t>
            </a:r>
            <a:r>
              <a:rPr lang="en-US" dirty="0">
                <a:solidFill>
                  <a:schemeClr val="accent1"/>
                </a:solidFill>
              </a:rPr>
              <a:t>b</a:t>
            </a:r>
            <a:r>
              <a:rPr lang="en-US" dirty="0"/>
              <a:t> </a:t>
            </a:r>
            <a:r>
              <a:rPr lang="cs-CZ" dirty="0"/>
              <a:t>/Ha </a:t>
            </a:r>
            <a:r>
              <a:rPr lang="en-US" dirty="0"/>
              <a:t>D1</a:t>
            </a:r>
            <a:r>
              <a:rPr lang="cs-CZ" dirty="0"/>
              <a:t>/</a:t>
            </a:r>
            <a:r>
              <a:rPr lang="en-US" dirty="0"/>
              <a:t> ‒ end of local chiefs, </a:t>
            </a:r>
            <a:r>
              <a:rPr lang="en-US" dirty="0" err="1"/>
              <a:t>Bratčice</a:t>
            </a:r>
            <a:r>
              <a:rPr lang="en-US" dirty="0"/>
              <a:t> and </a:t>
            </a:r>
            <a:r>
              <a:rPr lang="cs-CZ" dirty="0" err="1"/>
              <a:t>compound</a:t>
            </a:r>
            <a:r>
              <a:rPr lang="cs-CZ" dirty="0"/>
              <a:t> </a:t>
            </a:r>
            <a:r>
              <a:rPr lang="en-US" dirty="0"/>
              <a:t>belt lad</a:t>
            </a:r>
            <a:r>
              <a:rPr lang="cs-CZ" dirty="0" err="1"/>
              <a:t>ies</a:t>
            </a:r>
            <a:r>
              <a:rPr lang="en-US" dirty="0"/>
              <a:t>, beginning of institutionalization of the </a:t>
            </a:r>
            <a:r>
              <a:rPr lang="en-US" dirty="0" err="1"/>
              <a:t>Býčí</a:t>
            </a:r>
            <a:r>
              <a:rPr lang="en-US" dirty="0"/>
              <a:t> </a:t>
            </a:r>
            <a:r>
              <a:rPr lang="en-US" dirty="0" err="1"/>
              <a:t>skála</a:t>
            </a:r>
            <a:r>
              <a:rPr lang="cs-CZ" dirty="0"/>
              <a:t> </a:t>
            </a:r>
            <a:r>
              <a:rPr lang="cs-CZ" dirty="0" err="1"/>
              <a:t>Cave</a:t>
            </a:r>
            <a:r>
              <a:rPr lang="en-US" dirty="0"/>
              <a:t> </a:t>
            </a:r>
            <a:r>
              <a:rPr lang="cs-CZ" dirty="0" err="1"/>
              <a:t>sanctuary</a:t>
            </a:r>
            <a:r>
              <a:rPr lang="en-US" dirty="0"/>
              <a:t>, hillfort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Topic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III </a:t>
            </a:r>
            <a:r>
              <a:rPr lang="cs-CZ" dirty="0"/>
              <a:t>/Ha D2‒LT A/</a:t>
            </a:r>
            <a:endParaRPr lang="en-US" dirty="0"/>
          </a:p>
          <a:p>
            <a:r>
              <a:rPr lang="cs-CZ" dirty="0">
                <a:solidFill>
                  <a:schemeClr val="accent1"/>
                </a:solidFill>
              </a:rPr>
              <a:t>III</a:t>
            </a:r>
            <a:r>
              <a:rPr lang="en-US" dirty="0">
                <a:solidFill>
                  <a:schemeClr val="accent1"/>
                </a:solidFill>
              </a:rPr>
              <a:t>a</a:t>
            </a:r>
            <a:r>
              <a:rPr lang="en-US" dirty="0"/>
              <a:t> ‒ Ha D2 culminating centralization processes, </a:t>
            </a:r>
            <a:r>
              <a:rPr lang="en-US" dirty="0" err="1"/>
              <a:t>elits</a:t>
            </a:r>
            <a:r>
              <a:rPr lang="en-US" dirty="0"/>
              <a:t> disappearing from the landscape, moving to </a:t>
            </a:r>
            <a:r>
              <a:rPr lang="cs-CZ" dirty="0"/>
              <a:t> Býčí skála </a:t>
            </a:r>
            <a:r>
              <a:rPr lang="cs-CZ" dirty="0" err="1"/>
              <a:t>cave</a:t>
            </a:r>
            <a:r>
              <a:rPr lang="en-US" dirty="0"/>
              <a:t>, </a:t>
            </a:r>
            <a:r>
              <a:rPr lang="cs-CZ" dirty="0" err="1"/>
              <a:t>hoards</a:t>
            </a:r>
            <a:r>
              <a:rPr lang="en-US" dirty="0"/>
              <a:t>, duration of Hallstatt</a:t>
            </a:r>
            <a:r>
              <a:rPr lang="cs-CZ" dirty="0"/>
              <a:t> Period</a:t>
            </a:r>
            <a:r>
              <a:rPr lang="en-US" dirty="0"/>
              <a:t> fortified </a:t>
            </a:r>
            <a:r>
              <a:rPr lang="cs-CZ" dirty="0" err="1"/>
              <a:t>hilltop</a:t>
            </a:r>
            <a:r>
              <a:rPr lang="cs-CZ" dirty="0"/>
              <a:t> </a:t>
            </a:r>
            <a:r>
              <a:rPr lang="en-US" dirty="0"/>
              <a:t>settlements</a:t>
            </a:r>
          </a:p>
          <a:p>
            <a:r>
              <a:rPr lang="cs-CZ" dirty="0">
                <a:solidFill>
                  <a:schemeClr val="accent1"/>
                </a:solidFill>
              </a:rPr>
              <a:t>III</a:t>
            </a:r>
            <a:r>
              <a:rPr lang="en-US" dirty="0">
                <a:solidFill>
                  <a:schemeClr val="accent1"/>
                </a:solidFill>
              </a:rPr>
              <a:t>b</a:t>
            </a:r>
            <a:r>
              <a:rPr lang="cs-CZ" dirty="0"/>
              <a:t> – in </a:t>
            </a:r>
            <a:r>
              <a:rPr lang="en-US" dirty="0"/>
              <a:t>Ha D3 last elite in B</a:t>
            </a:r>
            <a:r>
              <a:rPr lang="cs-CZ" dirty="0" err="1"/>
              <a:t>ýčí</a:t>
            </a:r>
            <a:r>
              <a:rPr lang="cs-CZ" dirty="0"/>
              <a:t> skála </a:t>
            </a:r>
            <a:r>
              <a:rPr lang="cs-CZ" dirty="0" err="1"/>
              <a:t>Cave</a:t>
            </a:r>
            <a:r>
              <a:rPr lang="en-US" dirty="0"/>
              <a:t>, no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en-US" dirty="0"/>
              <a:t>graves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elits</a:t>
            </a:r>
            <a:r>
              <a:rPr lang="cs-CZ" dirty="0"/>
              <a:t>;</a:t>
            </a:r>
            <a:r>
              <a:rPr lang="en-US" dirty="0"/>
              <a:t> LT A new structure of hillforts (7), LT A </a:t>
            </a:r>
            <a:r>
              <a:rPr lang="cs-CZ" dirty="0" err="1"/>
              <a:t>hoards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3D5B2C4-F352-47C5-BC8B-54C970FD24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787" y="0"/>
            <a:ext cx="5225213" cy="5981700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3A92916A-98B2-4ED7-9632-72B703713D05}"/>
              </a:ext>
            </a:extLst>
          </p:cNvPr>
          <p:cNvSpPr/>
          <p:nvPr/>
        </p:nvSpPr>
        <p:spPr>
          <a:xfrm>
            <a:off x="6966787" y="719689"/>
            <a:ext cx="5225213" cy="170918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66B1D4CD-8217-4D1D-BCB5-D3BAC494BE19}"/>
              </a:ext>
            </a:extLst>
          </p:cNvPr>
          <p:cNvSpPr/>
          <p:nvPr/>
        </p:nvSpPr>
        <p:spPr>
          <a:xfrm>
            <a:off x="6966786" y="2428874"/>
            <a:ext cx="5225213" cy="1485901"/>
          </a:xfrm>
          <a:prstGeom prst="rect">
            <a:avLst/>
          </a:prstGeom>
          <a:solidFill>
            <a:schemeClr val="bg2">
              <a:lumMod val="50000"/>
              <a:alpha val="1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30FF892C-FBDF-40BD-9A56-6B813C16369E}"/>
              </a:ext>
            </a:extLst>
          </p:cNvPr>
          <p:cNvSpPr/>
          <p:nvPr/>
        </p:nvSpPr>
        <p:spPr>
          <a:xfrm>
            <a:off x="6966785" y="3876882"/>
            <a:ext cx="5225214" cy="2104818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45DEE014-E510-47DF-AC99-B1B16DD2F2F8}"/>
              </a:ext>
            </a:extLst>
          </p:cNvPr>
          <p:cNvSpPr/>
          <p:nvPr/>
        </p:nvSpPr>
        <p:spPr>
          <a:xfrm>
            <a:off x="7824398" y="1381676"/>
            <a:ext cx="2888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41FB4F8D-357D-424B-9808-B53E7031C18A}"/>
              </a:ext>
            </a:extLst>
          </p:cNvPr>
          <p:cNvSpPr/>
          <p:nvPr/>
        </p:nvSpPr>
        <p:spPr>
          <a:xfrm>
            <a:off x="7800725" y="2415139"/>
            <a:ext cx="5902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IIa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D3C22E4D-DBD3-4999-B4CB-F4E5C8A5DA68}"/>
              </a:ext>
            </a:extLst>
          </p:cNvPr>
          <p:cNvSpPr/>
          <p:nvPr/>
        </p:nvSpPr>
        <p:spPr>
          <a:xfrm>
            <a:off x="7756432" y="3903700"/>
            <a:ext cx="6944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IIIa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0951B82F-B49F-46DE-BD9F-E43314BDDC44}"/>
              </a:ext>
            </a:extLst>
          </p:cNvPr>
          <p:cNvSpPr/>
          <p:nvPr/>
        </p:nvSpPr>
        <p:spPr>
          <a:xfrm>
            <a:off x="7800725" y="3169950"/>
            <a:ext cx="6094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IIb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CA830058-E1DD-455D-A415-065912A06728}"/>
              </a:ext>
            </a:extLst>
          </p:cNvPr>
          <p:cNvSpPr/>
          <p:nvPr/>
        </p:nvSpPr>
        <p:spPr>
          <a:xfrm>
            <a:off x="7756432" y="4791743"/>
            <a:ext cx="7136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IIIb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C6A0CA1C-FF61-47F1-A039-2932452499A7}"/>
              </a:ext>
            </a:extLst>
          </p:cNvPr>
          <p:cNvSpPr/>
          <p:nvPr/>
        </p:nvSpPr>
        <p:spPr>
          <a:xfrm>
            <a:off x="9636542" y="4531553"/>
            <a:ext cx="73873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BS3</a:t>
            </a: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1882FBCC-3CC9-4C88-942C-C9654D9BDC26}"/>
              </a:ext>
            </a:extLst>
          </p:cNvPr>
          <p:cNvSpPr/>
          <p:nvPr/>
        </p:nvSpPr>
        <p:spPr>
          <a:xfrm>
            <a:off x="9636542" y="4065459"/>
            <a:ext cx="73873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BS2</a:t>
            </a:r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FD215F9F-80D4-452F-AA89-D488DE44E810}"/>
              </a:ext>
            </a:extLst>
          </p:cNvPr>
          <p:cNvSpPr/>
          <p:nvPr/>
        </p:nvSpPr>
        <p:spPr>
          <a:xfrm>
            <a:off x="9636542" y="3641960"/>
            <a:ext cx="73873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BS1</a:t>
            </a:r>
          </a:p>
        </p:txBody>
      </p:sp>
    </p:spTree>
    <p:extLst>
      <p:ext uri="{BB962C8B-B14F-4D97-AF65-F5344CB8AC3E}">
        <p14:creationId xmlns:p14="http://schemas.microsoft.com/office/powerpoint/2010/main" val="274048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3CCDE5-9C71-4A29-9A51-369FD3DD3E1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2825" y="180333"/>
            <a:ext cx="12019175" cy="495423"/>
          </a:xfrm>
        </p:spPr>
        <p:txBody>
          <a:bodyPr>
            <a:noAutofit/>
          </a:bodyPr>
          <a:lstStyle/>
          <a:p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elements for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chronology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based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 metal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finds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glass</a:t>
            </a:r>
            <a:endParaRPr lang="cs-CZ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obsah 6" descr="Obsah obrázku vsedě&#10;&#10;Popis byl vytvořen automaticky">
            <a:extLst>
              <a:ext uri="{FF2B5EF4-FFF2-40B4-BE49-F238E27FC236}">
                <a16:creationId xmlns:a16="http://schemas.microsoft.com/office/drawing/2014/main" id="{8F74FD3C-9ED1-4A7E-8A18-D50C9AEFB87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0" y="712881"/>
            <a:ext cx="2211388" cy="1997075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C806FE6-1F12-4EAF-94B5-D6ED0A4F41D3}"/>
              </a:ext>
            </a:extLst>
          </p:cNvPr>
          <p:cNvSpPr txBox="1"/>
          <p:nvPr/>
        </p:nvSpPr>
        <p:spPr>
          <a:xfrm>
            <a:off x="1591127" y="712240"/>
            <a:ext cx="777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bg1"/>
                </a:solidFill>
              </a:rPr>
              <a:t>Wagons</a:t>
            </a:r>
            <a:endParaRPr lang="cs-CZ" sz="1400" b="1" dirty="0">
              <a:solidFill>
                <a:schemeClr val="bg1"/>
              </a:solidFill>
            </a:endParaRPr>
          </a:p>
        </p:txBody>
      </p:sp>
      <p:pic>
        <p:nvPicPr>
          <p:cNvPr id="6" name="Obrázek 5" descr="Obsah obrázku zrcadlo&#10;&#10;Popis byl vytvořen automaticky">
            <a:extLst>
              <a:ext uri="{FF2B5EF4-FFF2-40B4-BE49-F238E27FC236}">
                <a16:creationId xmlns:a16="http://schemas.microsoft.com/office/drawing/2014/main" id="{182C79BE-2956-45BC-ADAA-7AF289B6F5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787" y="712240"/>
            <a:ext cx="3696785" cy="199771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1F339CB-8115-4504-8D3E-F988062AD7FF}"/>
              </a:ext>
            </a:extLst>
          </p:cNvPr>
          <p:cNvSpPr txBox="1"/>
          <p:nvPr/>
        </p:nvSpPr>
        <p:spPr>
          <a:xfrm>
            <a:off x="2807185" y="1400964"/>
            <a:ext cx="6028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Yokes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E1F49D4-C282-42B3-9C4A-95EB016C89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2" b="8247"/>
          <a:stretch/>
        </p:blipFill>
        <p:spPr>
          <a:xfrm flipH="1">
            <a:off x="6626053" y="712240"/>
            <a:ext cx="1701374" cy="2130599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2CFF609-2C9D-464E-A1AC-76FB49AE97D8}"/>
              </a:ext>
            </a:extLst>
          </p:cNvPr>
          <p:cNvSpPr txBox="1"/>
          <p:nvPr/>
        </p:nvSpPr>
        <p:spPr>
          <a:xfrm>
            <a:off x="6509464" y="2402179"/>
            <a:ext cx="1399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Horse</a:t>
            </a: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harnesses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B2950149-BD40-4011-BBA3-8581F4281C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830" y="941515"/>
            <a:ext cx="2091800" cy="1576774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DDC63E64-EA18-4F8C-B3D3-44776007943D}"/>
              </a:ext>
            </a:extLst>
          </p:cNvPr>
          <p:cNvSpPr txBox="1"/>
          <p:nvPr/>
        </p:nvSpPr>
        <p:spPr>
          <a:xfrm>
            <a:off x="9508281" y="1492903"/>
            <a:ext cx="726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Fibulae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1AE2CCD7-7A05-4AAD-ABAF-CC49A58B051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48908" y="731044"/>
            <a:ext cx="965929" cy="1997716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B1D5FA9F-831C-4DD4-ADCA-F5602C1709EE}"/>
              </a:ext>
            </a:extLst>
          </p:cNvPr>
          <p:cNvSpPr txBox="1"/>
          <p:nvPr/>
        </p:nvSpPr>
        <p:spPr>
          <a:xfrm>
            <a:off x="11184849" y="1800680"/>
            <a:ext cx="494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Pins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8D6A63C4-3FA2-4D90-BC87-87C60270A01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7816" y="2981115"/>
            <a:ext cx="2297542" cy="1586683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2AA4E40B-6D3C-475B-9E25-EE378687543A}"/>
              </a:ext>
            </a:extLst>
          </p:cNvPr>
          <p:cNvSpPr txBox="1"/>
          <p:nvPr/>
        </p:nvSpPr>
        <p:spPr>
          <a:xfrm>
            <a:off x="999098" y="4498161"/>
            <a:ext cx="8671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Bracelets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CFF1DF64-EC7A-4D04-ADF5-F6FC65AB845B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1261" y="2841377"/>
            <a:ext cx="2552365" cy="2000031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4A743AF8-A6AA-4883-9853-0099A1F64E69}"/>
              </a:ext>
            </a:extLst>
          </p:cNvPr>
          <p:cNvSpPr txBox="1"/>
          <p:nvPr/>
        </p:nvSpPr>
        <p:spPr>
          <a:xfrm>
            <a:off x="5273728" y="4624709"/>
            <a:ext cx="554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Belts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2013D964-B599-4F0A-8041-7F38C353207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213" y="2971538"/>
            <a:ext cx="2366437" cy="1726073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D0EDA822-A955-403C-842F-37B32ACA29CA}"/>
              </a:ext>
            </a:extLst>
          </p:cNvPr>
          <p:cNvSpPr txBox="1"/>
          <p:nvPr/>
        </p:nvSpPr>
        <p:spPr>
          <a:xfrm>
            <a:off x="8431022" y="4592536"/>
            <a:ext cx="5758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Glass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3" name="Obrázek 22" descr="Obsah obrázku kovové nádobí&#10;&#10;Popis byl vytvořen automaticky">
            <a:extLst>
              <a:ext uri="{FF2B5EF4-FFF2-40B4-BE49-F238E27FC236}">
                <a16:creationId xmlns:a16="http://schemas.microsoft.com/office/drawing/2014/main" id="{65DC31A8-ACC8-4C09-9916-97FFA72D78C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07239" y="2437630"/>
            <a:ext cx="1981659" cy="2474657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F9DE8C42-26FB-4467-925A-3D8E4BEA50B5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94484" y="4828880"/>
            <a:ext cx="2439234" cy="1502742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E52EF2CF-18A2-4251-9FF2-61DD7DC8D028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72825" y="4804036"/>
            <a:ext cx="3011125" cy="1432794"/>
          </a:xfrm>
          <a:prstGeom prst="rect">
            <a:avLst/>
          </a:prstGeom>
        </p:spPr>
      </p:pic>
      <p:pic>
        <p:nvPicPr>
          <p:cNvPr id="28" name="Obrázek 27" descr="Obsah obrázku objekt&#10;&#10;Popis byl vytvořen automaticky">
            <a:extLst>
              <a:ext uri="{FF2B5EF4-FFF2-40B4-BE49-F238E27FC236}">
                <a16:creationId xmlns:a16="http://schemas.microsoft.com/office/drawing/2014/main" id="{C860726C-5B45-4029-8BDE-C25F60C712A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905" y="5201283"/>
            <a:ext cx="2674177" cy="763875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29BE7BCB-B162-4F54-BC58-A15A9B8BF22D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895471" y="4728402"/>
            <a:ext cx="1569139" cy="1458809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4672BE70-34A6-48CF-9137-7C073F02E0A4}"/>
              </a:ext>
            </a:extLst>
          </p:cNvPr>
          <p:cNvSpPr txBox="1"/>
          <p:nvPr/>
        </p:nvSpPr>
        <p:spPr>
          <a:xfrm>
            <a:off x="10644732" y="4358011"/>
            <a:ext cx="856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Toreutics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D61974F9-A952-4E65-821C-982E81FDFA87}"/>
              </a:ext>
            </a:extLst>
          </p:cNvPr>
          <p:cNvSpPr txBox="1"/>
          <p:nvPr/>
        </p:nvSpPr>
        <p:spPr>
          <a:xfrm>
            <a:off x="3328910" y="5879434"/>
            <a:ext cx="1664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Swords</a:t>
            </a: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daggers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EB6F2E6F-9574-44F6-8E70-D2F414E22E30}"/>
              </a:ext>
            </a:extLst>
          </p:cNvPr>
          <p:cNvSpPr txBox="1"/>
          <p:nvPr/>
        </p:nvSpPr>
        <p:spPr>
          <a:xfrm>
            <a:off x="6493905" y="4911851"/>
            <a:ext cx="1322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Chosen</a:t>
            </a: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pottery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60C1AE9C-B62E-4A97-AE8C-1F30D2424C77}"/>
              </a:ext>
            </a:extLst>
          </p:cNvPr>
          <p:cNvSpPr txBox="1"/>
          <p:nvPr/>
        </p:nvSpPr>
        <p:spPr>
          <a:xfrm>
            <a:off x="9533328" y="5761869"/>
            <a:ext cx="1144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Eastern</a:t>
            </a: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finds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D13EF243-2378-47EC-9878-4B1B9D5120F8}"/>
              </a:ext>
            </a:extLst>
          </p:cNvPr>
          <p:cNvSpPr txBox="1"/>
          <p:nvPr/>
        </p:nvSpPr>
        <p:spPr>
          <a:xfrm>
            <a:off x="1030226" y="5313496"/>
            <a:ext cx="545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Spits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4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6467872" y="4023156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>
                <a:solidFill>
                  <a:schemeClr val="bg1"/>
                </a:solidFill>
              </a:rPr>
              <a:t>Brno</a:t>
            </a:r>
          </a:p>
        </p:txBody>
      </p:sp>
      <p:pic>
        <p:nvPicPr>
          <p:cNvPr id="13" name="Obrázek 12" descr="mapy_golec_12oprav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7802" y="576064"/>
            <a:ext cx="7624198" cy="6237312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6556758" y="3076092"/>
            <a:ext cx="1389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Brno-Zábrdovice</a:t>
            </a:r>
          </a:p>
        </p:txBody>
      </p:sp>
      <p:sp>
        <p:nvSpPr>
          <p:cNvPr id="15" name="Elipsa 14"/>
          <p:cNvSpPr/>
          <p:nvPr/>
        </p:nvSpPr>
        <p:spPr>
          <a:xfrm>
            <a:off x="9492208" y="129614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16" name="TextovéPole 15"/>
          <p:cNvSpPr txBox="1"/>
          <p:nvPr/>
        </p:nvSpPr>
        <p:spPr>
          <a:xfrm>
            <a:off x="9114997" y="1420415"/>
            <a:ext cx="881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Býčí skála</a:t>
            </a:r>
          </a:p>
        </p:txBody>
      </p:sp>
      <p:sp>
        <p:nvSpPr>
          <p:cNvPr id="17" name="Elipsa 16"/>
          <p:cNvSpPr/>
          <p:nvPr/>
        </p:nvSpPr>
        <p:spPr>
          <a:xfrm>
            <a:off x="7908032" y="280831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18" name="Elipsa 17"/>
          <p:cNvSpPr/>
          <p:nvPr/>
        </p:nvSpPr>
        <p:spPr>
          <a:xfrm>
            <a:off x="7980040" y="475252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19" name="TextovéPole 18"/>
          <p:cNvSpPr txBox="1"/>
          <p:nvPr/>
        </p:nvSpPr>
        <p:spPr>
          <a:xfrm>
            <a:off x="7687083" y="4464496"/>
            <a:ext cx="7970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Modřice</a:t>
            </a:r>
          </a:p>
        </p:txBody>
      </p:sp>
      <p:sp>
        <p:nvSpPr>
          <p:cNvPr id="20" name="Elipsa 19"/>
          <p:cNvSpPr/>
          <p:nvPr/>
        </p:nvSpPr>
        <p:spPr>
          <a:xfrm>
            <a:off x="6755904" y="554461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21" name="TextovéPole 20"/>
          <p:cNvSpPr txBox="1"/>
          <p:nvPr/>
        </p:nvSpPr>
        <p:spPr>
          <a:xfrm>
            <a:off x="6492891" y="5236839"/>
            <a:ext cx="767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Bratčice</a:t>
            </a:r>
          </a:p>
        </p:txBody>
      </p:sp>
      <p:sp>
        <p:nvSpPr>
          <p:cNvPr id="22" name="Elipsa 21"/>
          <p:cNvSpPr/>
          <p:nvPr/>
        </p:nvSpPr>
        <p:spPr>
          <a:xfrm>
            <a:off x="7620000" y="612068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23" name="TextovéPole 22"/>
          <p:cNvSpPr txBox="1"/>
          <p:nvPr/>
        </p:nvSpPr>
        <p:spPr>
          <a:xfrm>
            <a:off x="7248432" y="5812903"/>
            <a:ext cx="875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Vojkovice</a:t>
            </a:r>
          </a:p>
        </p:txBody>
      </p:sp>
      <p:sp>
        <p:nvSpPr>
          <p:cNvPr id="24" name="Elipsa 23"/>
          <p:cNvSpPr/>
          <p:nvPr/>
        </p:nvSpPr>
        <p:spPr>
          <a:xfrm>
            <a:off x="7980040" y="381642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25" name="TextovéPole 24"/>
          <p:cNvSpPr txBox="1"/>
          <p:nvPr/>
        </p:nvSpPr>
        <p:spPr>
          <a:xfrm>
            <a:off x="8484096" y="386868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Brno-Holásky</a:t>
            </a:r>
          </a:p>
        </p:txBody>
      </p:sp>
      <p:sp>
        <p:nvSpPr>
          <p:cNvPr id="26" name="Elipsa 25"/>
          <p:cNvSpPr/>
          <p:nvPr/>
        </p:nvSpPr>
        <p:spPr>
          <a:xfrm>
            <a:off x="8340080" y="396044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27" name="TextovéPole 26"/>
          <p:cNvSpPr txBox="1"/>
          <p:nvPr/>
        </p:nvSpPr>
        <p:spPr>
          <a:xfrm>
            <a:off x="6384476" y="3724671"/>
            <a:ext cx="16675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Brno-Horní Heršpice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9307329" y="3275370"/>
            <a:ext cx="8324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/>
              <a:t>Hlásnica </a:t>
            </a:r>
            <a:endParaRPr lang="cs-CZ" sz="1400" dirty="0"/>
          </a:p>
        </p:txBody>
      </p:sp>
      <p:sp>
        <p:nvSpPr>
          <p:cNvPr id="29" name="Elipsa 28"/>
          <p:cNvSpPr/>
          <p:nvPr/>
        </p:nvSpPr>
        <p:spPr>
          <a:xfrm>
            <a:off x="9636224" y="316835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30" name="Elipsa 29"/>
          <p:cNvSpPr/>
          <p:nvPr/>
        </p:nvSpPr>
        <p:spPr>
          <a:xfrm>
            <a:off x="9420200" y="273630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31" name="TextovéPole 30"/>
          <p:cNvSpPr txBox="1"/>
          <p:nvPr/>
        </p:nvSpPr>
        <p:spPr>
          <a:xfrm>
            <a:off x="9151544" y="2448272"/>
            <a:ext cx="7727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Pekárna</a:t>
            </a:r>
          </a:p>
        </p:txBody>
      </p:sp>
      <p:sp>
        <p:nvSpPr>
          <p:cNvPr id="32" name="Elipsa 31"/>
          <p:cNvSpPr/>
          <p:nvPr/>
        </p:nvSpPr>
        <p:spPr>
          <a:xfrm>
            <a:off x="9276184" y="1008112"/>
            <a:ext cx="576064" cy="28803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33" name="Elipsa 32"/>
          <p:cNvSpPr/>
          <p:nvPr/>
        </p:nvSpPr>
        <p:spPr>
          <a:xfrm>
            <a:off x="9420200" y="2880320"/>
            <a:ext cx="504056" cy="28803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34" name="TextovéPole 33"/>
          <p:cNvSpPr txBox="1"/>
          <p:nvPr/>
        </p:nvSpPr>
        <p:spPr>
          <a:xfrm>
            <a:off x="9377758" y="988367"/>
            <a:ext cx="546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Iron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9492208" y="2860575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Iron</a:t>
            </a:r>
          </a:p>
        </p:txBody>
      </p:sp>
      <p:sp>
        <p:nvSpPr>
          <p:cNvPr id="36" name="Elipsa 35"/>
          <p:cNvSpPr/>
          <p:nvPr/>
        </p:nvSpPr>
        <p:spPr>
          <a:xfrm>
            <a:off x="7547992" y="640871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37" name="TextovéPole 36"/>
          <p:cNvSpPr txBox="1"/>
          <p:nvPr/>
        </p:nvSpPr>
        <p:spPr>
          <a:xfrm>
            <a:off x="6866920" y="6532983"/>
            <a:ext cx="14731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Hrušovany u Brna</a:t>
            </a:r>
          </a:p>
        </p:txBody>
      </p:sp>
      <p:sp>
        <p:nvSpPr>
          <p:cNvPr id="38" name="Elipsa 37"/>
          <p:cNvSpPr/>
          <p:nvPr/>
        </p:nvSpPr>
        <p:spPr>
          <a:xfrm>
            <a:off x="7259960" y="122413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39" name="TextovéPole 38"/>
          <p:cNvSpPr txBox="1"/>
          <p:nvPr/>
        </p:nvSpPr>
        <p:spPr>
          <a:xfrm>
            <a:off x="7075749" y="936104"/>
            <a:ext cx="616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Kuřim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10843579" y="4300735"/>
            <a:ext cx="12409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Slavkov u Brna</a:t>
            </a:r>
          </a:p>
        </p:txBody>
      </p:sp>
      <p:sp>
        <p:nvSpPr>
          <p:cNvPr id="41" name="Elipsa 40"/>
          <p:cNvSpPr/>
          <p:nvPr/>
        </p:nvSpPr>
        <p:spPr>
          <a:xfrm>
            <a:off x="11436424" y="460851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42" name="TextovéPole 41"/>
          <p:cNvSpPr txBox="1"/>
          <p:nvPr/>
        </p:nvSpPr>
        <p:spPr>
          <a:xfrm>
            <a:off x="207035" y="478177"/>
            <a:ext cx="41951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Magnate</a:t>
            </a:r>
            <a:r>
              <a:rPr lang="cs-CZ" b="1" dirty="0"/>
              <a:t> </a:t>
            </a:r>
            <a:r>
              <a:rPr lang="cs-CZ" b="1" dirty="0" err="1"/>
              <a:t>mounds</a:t>
            </a:r>
            <a:r>
              <a:rPr lang="cs-CZ" dirty="0"/>
              <a:t>:</a:t>
            </a:r>
          </a:p>
          <a:p>
            <a:r>
              <a:rPr lang="cs-CZ" dirty="0"/>
              <a:t>Mokrá-Horákov – „</a:t>
            </a:r>
            <a:r>
              <a:rPr lang="cs-CZ" dirty="0" err="1"/>
              <a:t>Hlásnica</a:t>
            </a:r>
            <a:r>
              <a:rPr lang="cs-CZ" dirty="0"/>
              <a:t>“</a:t>
            </a:r>
          </a:p>
          <a:p>
            <a:r>
              <a:rPr lang="cs-CZ" dirty="0"/>
              <a:t>Brno-Holásky – „U Tuřan“</a:t>
            </a:r>
          </a:p>
          <a:p>
            <a:r>
              <a:rPr lang="cs-CZ" dirty="0"/>
              <a:t>Bratčice – „</a:t>
            </a:r>
            <a:r>
              <a:rPr lang="cs-CZ" dirty="0" err="1"/>
              <a:t>Mělčanská</a:t>
            </a:r>
            <a:r>
              <a:rPr lang="cs-CZ" dirty="0"/>
              <a:t>“</a:t>
            </a:r>
          </a:p>
          <a:p>
            <a:r>
              <a:rPr lang="cs-CZ" dirty="0"/>
              <a:t>Hrušovany u Brna – „U tří mostů“</a:t>
            </a:r>
          </a:p>
          <a:p>
            <a:r>
              <a:rPr lang="cs-CZ" dirty="0"/>
              <a:t>Šaratice – „Kopeček“</a:t>
            </a:r>
          </a:p>
          <a:p>
            <a:r>
              <a:rPr lang="cs-CZ" dirty="0"/>
              <a:t>Kuřim – „U Sv. Jana“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198408" y="4400223"/>
            <a:ext cx="2441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Homesteads</a:t>
            </a:r>
            <a:r>
              <a:rPr lang="cs-CZ" dirty="0"/>
              <a:t>: </a:t>
            </a:r>
          </a:p>
          <a:p>
            <a:r>
              <a:rPr lang="cs-CZ" dirty="0"/>
              <a:t>Kuřim – „Pod </a:t>
            </a:r>
            <a:r>
              <a:rPr lang="cs-CZ" dirty="0" err="1"/>
              <a:t>Toskou</a:t>
            </a:r>
            <a:r>
              <a:rPr lang="cs-CZ" dirty="0"/>
              <a:t>“</a:t>
            </a:r>
          </a:p>
          <a:p>
            <a:r>
              <a:rPr lang="cs-CZ" dirty="0"/>
              <a:t>Modřice – „Rybníky“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189782" y="5277155"/>
            <a:ext cx="42269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Lowland</a:t>
            </a:r>
            <a:r>
              <a:rPr lang="cs-CZ" b="1" dirty="0"/>
              <a:t> </a:t>
            </a:r>
            <a:r>
              <a:rPr lang="cs-CZ" b="1" dirty="0" err="1"/>
              <a:t>settlements</a:t>
            </a:r>
            <a:r>
              <a:rPr lang="cs-CZ" dirty="0"/>
              <a:t>:</a:t>
            </a:r>
          </a:p>
          <a:p>
            <a:r>
              <a:rPr lang="cs-CZ" dirty="0"/>
              <a:t>Brno-Řečkovice – „Díly“</a:t>
            </a:r>
          </a:p>
          <a:p>
            <a:r>
              <a:rPr lang="cs-CZ" dirty="0"/>
              <a:t>Brno-Královo pole – „Zadní žleby“</a:t>
            </a:r>
          </a:p>
          <a:p>
            <a:r>
              <a:rPr lang="cs-CZ" dirty="0"/>
              <a:t>Brno-Ivanovice – „Na dílech“</a:t>
            </a:r>
          </a:p>
          <a:p>
            <a:r>
              <a:rPr lang="cs-CZ" dirty="0"/>
              <a:t>Modřice – „Rybníky“</a:t>
            </a:r>
          </a:p>
        </p:txBody>
      </p:sp>
      <p:sp>
        <p:nvSpPr>
          <p:cNvPr id="45" name="TextovéPole 44"/>
          <p:cNvSpPr txBox="1"/>
          <p:nvPr/>
        </p:nvSpPr>
        <p:spPr>
          <a:xfrm>
            <a:off x="198408" y="2436168"/>
            <a:ext cx="44587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Burial</a:t>
            </a:r>
            <a:r>
              <a:rPr lang="cs-CZ" b="1" dirty="0"/>
              <a:t> </a:t>
            </a:r>
            <a:r>
              <a:rPr lang="cs-CZ" b="1" dirty="0" err="1"/>
              <a:t>grounds</a:t>
            </a:r>
            <a:r>
              <a:rPr lang="cs-CZ" dirty="0"/>
              <a:t>:</a:t>
            </a:r>
          </a:p>
          <a:p>
            <a:r>
              <a:rPr lang="cs-CZ" dirty="0"/>
              <a:t>Brno-Zábrdovice – „ul. Příkop“</a:t>
            </a:r>
          </a:p>
          <a:p>
            <a:r>
              <a:rPr lang="cs-CZ" dirty="0"/>
              <a:t>Brno-Židenice – „kasárna“</a:t>
            </a:r>
          </a:p>
          <a:p>
            <a:r>
              <a:rPr lang="cs-CZ" dirty="0"/>
              <a:t>Brno-Horní Heršpice – „ul. Kšírova“</a:t>
            </a:r>
          </a:p>
          <a:p>
            <a:r>
              <a:rPr lang="cs-CZ" dirty="0"/>
              <a:t>Modřice – „Sádky a Rybníky“</a:t>
            </a:r>
          </a:p>
          <a:p>
            <a:r>
              <a:rPr lang="cs-CZ" dirty="0"/>
              <a:t>Vojkovice – „Vojkovické nivy“</a:t>
            </a:r>
          </a:p>
          <a:p>
            <a:r>
              <a:rPr lang="cs-CZ" dirty="0"/>
              <a:t>Slavkov – „</a:t>
            </a:r>
            <a:r>
              <a:rPr lang="cs-CZ" dirty="0" err="1"/>
              <a:t>Rauscher</a:t>
            </a:r>
            <a:r>
              <a:rPr lang="cs-CZ" dirty="0"/>
              <a:t>“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2447686" y="4190532"/>
            <a:ext cx="2801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/>
              <a:t>Caves</a:t>
            </a:r>
            <a:r>
              <a:rPr lang="cs-CZ" dirty="0"/>
              <a:t>:</a:t>
            </a:r>
          </a:p>
          <a:p>
            <a:r>
              <a:rPr lang="cs-CZ" dirty="0"/>
              <a:t>Mokrá-Horákov – „Pekárna“</a:t>
            </a:r>
          </a:p>
          <a:p>
            <a:r>
              <a:rPr lang="cs-CZ" dirty="0"/>
              <a:t>Habrůvka – „Býčí skála“</a:t>
            </a:r>
          </a:p>
        </p:txBody>
      </p:sp>
      <p:sp>
        <p:nvSpPr>
          <p:cNvPr id="47" name="Elipsa 46"/>
          <p:cNvSpPr/>
          <p:nvPr/>
        </p:nvSpPr>
        <p:spPr>
          <a:xfrm>
            <a:off x="9708232" y="561662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48" name="TextovéPole 47"/>
          <p:cNvSpPr txBox="1"/>
          <p:nvPr/>
        </p:nvSpPr>
        <p:spPr>
          <a:xfrm>
            <a:off x="9492208" y="5740895"/>
            <a:ext cx="764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Šaratice</a:t>
            </a:r>
          </a:p>
        </p:txBody>
      </p:sp>
      <p:sp>
        <p:nvSpPr>
          <p:cNvPr id="49" name="Elipsa 48"/>
          <p:cNvSpPr/>
          <p:nvPr/>
        </p:nvSpPr>
        <p:spPr>
          <a:xfrm>
            <a:off x="7764016" y="237626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50" name="Elipsa 49"/>
          <p:cNvSpPr/>
          <p:nvPr/>
        </p:nvSpPr>
        <p:spPr>
          <a:xfrm>
            <a:off x="7980040" y="316835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51" name="Elipsa 50"/>
          <p:cNvSpPr/>
          <p:nvPr/>
        </p:nvSpPr>
        <p:spPr>
          <a:xfrm>
            <a:off x="7764016" y="259228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52" name="TextovéPole 51"/>
          <p:cNvSpPr txBox="1"/>
          <p:nvPr/>
        </p:nvSpPr>
        <p:spPr>
          <a:xfrm>
            <a:off x="6467872" y="2736304"/>
            <a:ext cx="1495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Brno-Královo pole</a:t>
            </a:r>
          </a:p>
        </p:txBody>
      </p:sp>
      <p:sp>
        <p:nvSpPr>
          <p:cNvPr id="53" name="TextovéPole 52"/>
          <p:cNvSpPr txBox="1"/>
          <p:nvPr/>
        </p:nvSpPr>
        <p:spPr>
          <a:xfrm>
            <a:off x="6467872" y="2520280"/>
            <a:ext cx="1306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Brno-Řečkovice</a:t>
            </a:r>
          </a:p>
        </p:txBody>
      </p:sp>
      <p:sp>
        <p:nvSpPr>
          <p:cNvPr id="54" name="TextovéPole 53"/>
          <p:cNvSpPr txBox="1"/>
          <p:nvPr/>
        </p:nvSpPr>
        <p:spPr>
          <a:xfrm>
            <a:off x="6539880" y="2284511"/>
            <a:ext cx="1276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Brno-Ivanovice</a:t>
            </a:r>
          </a:p>
        </p:txBody>
      </p:sp>
      <p:sp>
        <p:nvSpPr>
          <p:cNvPr id="55" name="Elipsa 54"/>
          <p:cNvSpPr/>
          <p:nvPr/>
        </p:nvSpPr>
        <p:spPr>
          <a:xfrm>
            <a:off x="8268072" y="316835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/>
          </a:p>
        </p:txBody>
      </p:sp>
      <p:sp>
        <p:nvSpPr>
          <p:cNvPr id="56" name="TextovéPole 55"/>
          <p:cNvSpPr txBox="1"/>
          <p:nvPr/>
        </p:nvSpPr>
        <p:spPr>
          <a:xfrm>
            <a:off x="8052048" y="2645132"/>
            <a:ext cx="795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Brno-</a:t>
            </a:r>
          </a:p>
          <a:p>
            <a:r>
              <a:rPr lang="cs-CZ" sz="1400" dirty="0"/>
              <a:t>Židenice</a:t>
            </a:r>
          </a:p>
        </p:txBody>
      </p:sp>
      <p:sp>
        <p:nvSpPr>
          <p:cNvPr id="57" name="TextovéPole 56"/>
          <p:cNvSpPr txBox="1"/>
          <p:nvPr/>
        </p:nvSpPr>
        <p:spPr>
          <a:xfrm>
            <a:off x="2748885" y="5114309"/>
            <a:ext cx="1573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Stone </a:t>
            </a:r>
            <a:r>
              <a:rPr lang="cs-CZ" b="1" dirty="0" err="1"/>
              <a:t>mines</a:t>
            </a:r>
            <a:r>
              <a:rPr lang="cs-CZ" dirty="0"/>
              <a:t>:</a:t>
            </a:r>
          </a:p>
          <a:p>
            <a:r>
              <a:rPr lang="cs-CZ" dirty="0"/>
              <a:t>Krumlovský les</a:t>
            </a:r>
          </a:p>
        </p:txBody>
      </p:sp>
      <p:sp>
        <p:nvSpPr>
          <p:cNvPr id="58" name="Elipsa 57"/>
          <p:cNvSpPr/>
          <p:nvPr/>
        </p:nvSpPr>
        <p:spPr>
          <a:xfrm rot="1562805">
            <a:off x="4563136" y="6042267"/>
            <a:ext cx="432048" cy="576064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TextovéPole 58"/>
          <p:cNvSpPr txBox="1"/>
          <p:nvPr/>
        </p:nvSpPr>
        <p:spPr>
          <a:xfrm>
            <a:off x="4562265" y="6172943"/>
            <a:ext cx="6362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stone.</a:t>
            </a:r>
          </a:p>
        </p:txBody>
      </p:sp>
      <p:sp>
        <p:nvSpPr>
          <p:cNvPr id="60" name="Nadpis 15"/>
          <p:cNvSpPr>
            <a:spLocks noGrp="1"/>
          </p:cNvSpPr>
          <p:nvPr>
            <p:ph type="title"/>
          </p:nvPr>
        </p:nvSpPr>
        <p:spPr>
          <a:xfrm>
            <a:off x="163902" y="77634"/>
            <a:ext cx="11775056" cy="56071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Important </a:t>
            </a:r>
            <a:r>
              <a:rPr lang="cs-CZ" b="1" dirty="0" err="1">
                <a:solidFill>
                  <a:schemeClr val="accent1"/>
                </a:solidFill>
              </a:rPr>
              <a:t>sites</a:t>
            </a:r>
            <a:r>
              <a:rPr lang="en-US" b="1" dirty="0">
                <a:solidFill>
                  <a:schemeClr val="accent1"/>
                </a:solidFill>
              </a:rPr>
              <a:t> of the </a:t>
            </a:r>
            <a:r>
              <a:rPr lang="en-US" b="1" dirty="0" err="1">
                <a:solidFill>
                  <a:schemeClr val="accent1"/>
                </a:solidFill>
              </a:rPr>
              <a:t>Horák</a:t>
            </a:r>
            <a:r>
              <a:rPr lang="cs-CZ" b="1" dirty="0">
                <a:solidFill>
                  <a:schemeClr val="accent1"/>
                </a:solidFill>
              </a:rPr>
              <a:t>ov</a:t>
            </a:r>
            <a:r>
              <a:rPr lang="en-US" b="1" dirty="0">
                <a:solidFill>
                  <a:schemeClr val="accent1"/>
                </a:solidFill>
              </a:rPr>
              <a:t> group in the Brno region</a:t>
            </a:r>
            <a:endParaRPr lang="cs-CZ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03" y="432085"/>
            <a:ext cx="11828593" cy="981366"/>
          </a:xfrm>
        </p:spPr>
        <p:txBody>
          <a:bodyPr>
            <a:normAutofit/>
          </a:bodyPr>
          <a:lstStyle/>
          <a:p>
            <a:pPr algn="ctr"/>
            <a:r>
              <a:rPr lang="cs-CZ" sz="6600" b="1" dirty="0">
                <a:solidFill>
                  <a:schemeClr val="accent1"/>
                </a:solidFill>
              </a:rPr>
              <a:t>!</a:t>
            </a:r>
            <a:r>
              <a:rPr lang="it-IT" sz="6600" b="1" dirty="0">
                <a:solidFill>
                  <a:schemeClr val="accent1"/>
                </a:solidFill>
              </a:rPr>
              <a:t>Important note about lectures!</a:t>
            </a:r>
            <a:endParaRPr lang="cs-CZ" sz="6600" b="1" dirty="0">
              <a:solidFill>
                <a:schemeClr val="accent1"/>
              </a:solidFill>
            </a:endParaRP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351691" y="1614339"/>
            <a:ext cx="6772589" cy="4997475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missing lessons = </a:t>
            </a:r>
            <a:r>
              <a:rPr lang="cs-CZ" b="1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doubled</a:t>
            </a:r>
            <a:r>
              <a:rPr lang="cs-CZ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b="1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lectures</a:t>
            </a:r>
            <a:r>
              <a:rPr lang="cs-CZ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(</a:t>
            </a:r>
            <a:r>
              <a:rPr lang="cs-CZ" b="1" dirty="0" err="1">
                <a:solidFill>
                  <a:srgbClr val="FF0000"/>
                </a:solidFill>
              </a:rPr>
              <a:t>dates</a:t>
            </a:r>
            <a:r>
              <a:rPr lang="cs-CZ" b="1" dirty="0">
                <a:solidFill>
                  <a:srgbClr val="FF0000"/>
                </a:solidFill>
              </a:rPr>
              <a:t>: 4.11; 11.11.; 25.11.; 9.12 + 1 in </a:t>
            </a:r>
            <a:r>
              <a:rPr lang="cs-CZ" b="1" dirty="0" err="1">
                <a:solidFill>
                  <a:srgbClr val="FF0000"/>
                </a:solidFill>
              </a:rPr>
              <a:t>January</a:t>
            </a:r>
            <a:r>
              <a:rPr lang="cs-CZ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)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</a:rPr>
              <a:t>if the new NM exhibition opens in January (early prehistory and protohistory, we will combine it with an excursion)</a:t>
            </a:r>
            <a:endParaRPr lang="cs-CZ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b="1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moodle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–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presentations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video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lectures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from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„covid“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year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videos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literature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study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materials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; link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also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sent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by mail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EXAM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: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January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.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Date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will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be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discussed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and in SIS.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Main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aim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is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to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understand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the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Hallstatt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Period as a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whole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endParaRPr lang="cs-CZ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b="1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Each</a:t>
            </a:r>
            <a:r>
              <a:rPr lang="cs-CZ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cs-CZ" b="1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course</a:t>
            </a:r>
            <a:r>
              <a:rPr lang="cs-CZ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: 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suggest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prepare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really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short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presentation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/ report (max 5 min, 5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slides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topic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phenommenoms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but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excavations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hillfort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graves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papers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topic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….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something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really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interested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you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consult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topic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and so on via e-mail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part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exam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helps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improve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grade,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but 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volontary</a:t>
            </a: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Vykřičník Vektorová grafika - Stáhněte si obrázky zdarma - Pixabay">
            <a:extLst>
              <a:ext uri="{FF2B5EF4-FFF2-40B4-BE49-F238E27FC236}">
                <a16:creationId xmlns:a16="http://schemas.microsoft.com/office/drawing/2014/main" id="{9E81F303-458B-458B-8F7E-34B5180C9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238" y="2083127"/>
            <a:ext cx="36957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89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IMG_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005064"/>
            <a:ext cx="5240540" cy="2852936"/>
          </a:xfrm>
          <a:prstGeom prst="rect">
            <a:avLst/>
          </a:prstGeom>
        </p:spPr>
      </p:pic>
      <p:pic>
        <p:nvPicPr>
          <p:cNvPr id="4" name="Obrázek 3" descr="IMG_0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40541" y="0"/>
            <a:ext cx="6934025" cy="4725144"/>
          </a:xfrm>
          <a:prstGeom prst="rect">
            <a:avLst/>
          </a:prstGeom>
        </p:spPr>
      </p:pic>
      <p:sp>
        <p:nvSpPr>
          <p:cNvPr id="5" name="Nadpis 15"/>
          <p:cNvSpPr>
            <a:spLocks noGrp="1"/>
          </p:cNvSpPr>
          <p:nvPr>
            <p:ph type="title"/>
          </p:nvPr>
        </p:nvSpPr>
        <p:spPr>
          <a:xfrm>
            <a:off x="241540" y="181155"/>
            <a:ext cx="4977441" cy="1086930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The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begging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of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the</a:t>
            </a:r>
            <a:r>
              <a:rPr lang="cs-CZ" b="1" dirty="0">
                <a:solidFill>
                  <a:schemeClr val="accent1"/>
                </a:solidFill>
              </a:rPr>
              <a:t> Horákov </a:t>
            </a:r>
            <a:r>
              <a:rPr lang="cs-CZ" b="1" dirty="0" err="1">
                <a:solidFill>
                  <a:schemeClr val="accent1"/>
                </a:solidFill>
              </a:rPr>
              <a:t>group</a:t>
            </a:r>
            <a:r>
              <a:rPr lang="cs-CZ" b="1" dirty="0">
                <a:solidFill>
                  <a:schemeClr val="accent1"/>
                </a:solidFill>
              </a:rPr>
              <a:t> – Ha C1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77770" y="1199072"/>
            <a:ext cx="4777309" cy="2881222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the early Hallstatt period </a:t>
            </a:r>
            <a:r>
              <a:rPr lang="cs-CZ" dirty="0"/>
              <a:t>(Ha C1 – 800-675 BC) </a:t>
            </a:r>
            <a:r>
              <a:rPr lang="en-US" dirty="0"/>
              <a:t>is marked by a smooth transition between the </a:t>
            </a:r>
            <a:r>
              <a:rPr lang="cs-CZ" dirty="0" err="1"/>
              <a:t>Final</a:t>
            </a:r>
            <a:r>
              <a:rPr lang="cs-CZ" dirty="0"/>
              <a:t> </a:t>
            </a:r>
            <a:r>
              <a:rPr lang="en-US" dirty="0"/>
              <a:t>Bronze Age and the Hallstatt </a:t>
            </a:r>
            <a:r>
              <a:rPr lang="cs-CZ" dirty="0"/>
              <a:t>P</a:t>
            </a:r>
            <a:r>
              <a:rPr lang="en-US" dirty="0" err="1"/>
              <a:t>eriod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the landscape is dominated by </a:t>
            </a:r>
            <a:r>
              <a:rPr lang="en-US" b="1" dirty="0"/>
              <a:t>central </a:t>
            </a:r>
            <a:r>
              <a:rPr lang="cs-CZ" b="1" dirty="0" err="1"/>
              <a:t>hillforts</a:t>
            </a:r>
            <a:r>
              <a:rPr lang="en-US" dirty="0"/>
              <a:t>, such as Brno - </a:t>
            </a:r>
            <a:r>
              <a:rPr lang="en-US" dirty="0" err="1"/>
              <a:t>Obřany</a:t>
            </a:r>
            <a:r>
              <a:rPr lang="en-US" dirty="0"/>
              <a:t> - "Na </a:t>
            </a:r>
            <a:r>
              <a:rPr lang="en-US" dirty="0" err="1"/>
              <a:t>domov</a:t>
            </a:r>
            <a:r>
              <a:rPr lang="cs-CZ" dirty="0"/>
              <a:t>ní</a:t>
            </a:r>
            <a:r>
              <a:rPr lang="en-US" dirty="0" err="1"/>
              <a:t>ch</a:t>
            </a:r>
            <a:r>
              <a:rPr lang="en-US" dirty="0"/>
              <a:t>" and </a:t>
            </a:r>
            <a:r>
              <a:rPr lang="en-US" dirty="0" err="1"/>
              <a:t>Klentnice</a:t>
            </a:r>
            <a:r>
              <a:rPr lang="en-US" dirty="0"/>
              <a:t> - "</a:t>
            </a:r>
            <a:r>
              <a:rPr lang="en-US" dirty="0" err="1"/>
              <a:t>Tabulová</a:t>
            </a:r>
            <a:r>
              <a:rPr lang="en-US" dirty="0"/>
              <a:t> hora" with adjacent burial grounds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a major turning point comes during the 8th century BC, when the central structures disintegrate - there is a deep decentralization of society</a:t>
            </a:r>
            <a:endParaRPr lang="cs-CZ" dirty="0"/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5191951" y="4977442"/>
            <a:ext cx="6764260" cy="1679274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there are very few classifiable contexts during this period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most important are the graves in Brno-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Obřany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H140 and 169, whose inventories contain Fe objects and other new early Hallstatt objects, we date them to Ha C1a; phase Ha C1b has already been captured here - new flat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sites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burial grounds were established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5"/>
          <p:cNvSpPr>
            <a:spLocks noGrp="1"/>
          </p:cNvSpPr>
          <p:nvPr>
            <p:ph type="title"/>
          </p:nvPr>
        </p:nvSpPr>
        <p:spPr>
          <a:xfrm>
            <a:off x="77638" y="112142"/>
            <a:ext cx="4977441" cy="1086930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The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begging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of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the</a:t>
            </a:r>
            <a:r>
              <a:rPr lang="cs-CZ" b="1" dirty="0">
                <a:solidFill>
                  <a:schemeClr val="accent1"/>
                </a:solidFill>
              </a:rPr>
              <a:t> Horákov </a:t>
            </a:r>
            <a:r>
              <a:rPr lang="cs-CZ" b="1" dirty="0" err="1">
                <a:solidFill>
                  <a:schemeClr val="accent1"/>
                </a:solidFill>
              </a:rPr>
              <a:t>group</a:t>
            </a:r>
            <a:r>
              <a:rPr lang="cs-CZ" b="1" dirty="0">
                <a:solidFill>
                  <a:schemeClr val="accent1"/>
                </a:solidFill>
              </a:rPr>
              <a:t> – Ha C1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77770" y="1617784"/>
            <a:ext cx="4777309" cy="2462509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Brno-Obřany – „Na Domovních“ 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cs-CZ" dirty="0"/>
              <a:t>Klentnice – „Tabulová hora“</a:t>
            </a:r>
          </a:p>
        </p:txBody>
      </p:sp>
      <p:pic>
        <p:nvPicPr>
          <p:cNvPr id="2" name="Picture 2" descr="Obřany | Archeologický atlas Čech">
            <a:extLst>
              <a:ext uri="{FF2B5EF4-FFF2-40B4-BE49-F238E27FC236}">
                <a16:creationId xmlns:a16="http://schemas.microsoft.com/office/drawing/2014/main" id="{384BD207-E799-7CA8-F188-F25BF0065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020" y="1777"/>
            <a:ext cx="7030980" cy="407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08D0053-8EA4-1496-E45E-36150BD48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68" y="3003721"/>
            <a:ext cx="5142951" cy="3854280"/>
          </a:xfrm>
          <a:prstGeom prst="rect">
            <a:avLst/>
          </a:prstGeom>
        </p:spPr>
      </p:pic>
      <p:pic>
        <p:nvPicPr>
          <p:cNvPr id="9" name="Picture 2" descr="Pálavská Stolová hora | Jan Miklín">
            <a:extLst>
              <a:ext uri="{FF2B5EF4-FFF2-40B4-BE49-F238E27FC236}">
                <a16:creationId xmlns:a16="http://schemas.microsoft.com/office/drawing/2014/main" id="{E012EB26-C6C1-DC98-12F7-5C43478DF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642" y="4201687"/>
            <a:ext cx="5908345" cy="26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01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5"/>
          <p:cNvSpPr>
            <a:spLocks noGrp="1"/>
          </p:cNvSpPr>
          <p:nvPr>
            <p:ph type="title"/>
          </p:nvPr>
        </p:nvSpPr>
        <p:spPr>
          <a:xfrm>
            <a:off x="16268" y="743220"/>
            <a:ext cx="4977441" cy="108693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Classical Hallstatt period – </a:t>
            </a:r>
            <a:br>
              <a:rPr lang="cs-CZ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Ha C2–</a:t>
            </a:r>
            <a:r>
              <a:rPr lang="cs-CZ" b="1" dirty="0">
                <a:solidFill>
                  <a:schemeClr val="accent1"/>
                </a:solidFill>
              </a:rPr>
              <a:t>D1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28418" y="1762812"/>
            <a:ext cx="3378353" cy="509518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stabilization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conditions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elites in graves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inhumation rite </a:t>
            </a:r>
            <a:r>
              <a:rPr lang="cs-CZ" dirty="0"/>
              <a:t>(</a:t>
            </a:r>
            <a:r>
              <a:rPr lang="cs-CZ" dirty="0" err="1"/>
              <a:t>elites</a:t>
            </a:r>
            <a:r>
              <a:rPr lang="cs-CZ" dirty="0"/>
              <a:t>) </a:t>
            </a:r>
            <a:r>
              <a:rPr lang="en-US" dirty="0"/>
              <a:t>in HG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large burial mounds, local chiefs</a:t>
            </a:r>
            <a:r>
              <a:rPr lang="cs-CZ" dirty="0"/>
              <a:t> - </a:t>
            </a:r>
            <a:r>
              <a:rPr lang="cs-CZ" dirty="0" err="1"/>
              <a:t>struggle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social </a:t>
            </a:r>
            <a:r>
              <a:rPr lang="cs-CZ" dirty="0" err="1"/>
              <a:t>power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imported</a:t>
            </a:r>
            <a:r>
              <a:rPr lang="cs-CZ" dirty="0"/>
              <a:t> and </a:t>
            </a:r>
            <a:r>
              <a:rPr lang="cs-CZ" dirty="0" err="1"/>
              <a:t>luxury</a:t>
            </a:r>
            <a:r>
              <a:rPr lang="cs-CZ" dirty="0"/>
              <a:t> </a:t>
            </a:r>
            <a:r>
              <a:rPr lang="cs-CZ" dirty="0" err="1"/>
              <a:t>items</a:t>
            </a:r>
            <a:r>
              <a:rPr lang="cs-CZ" dirty="0"/>
              <a:t>, </a:t>
            </a:r>
            <a:r>
              <a:rPr lang="cs-CZ" dirty="0" err="1"/>
              <a:t>wagons</a:t>
            </a:r>
            <a:r>
              <a:rPr lang="cs-CZ" dirty="0"/>
              <a:t> in </a:t>
            </a:r>
            <a:r>
              <a:rPr lang="cs-CZ" dirty="0" err="1"/>
              <a:t>graves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without significant centers</a:t>
            </a:r>
            <a:r>
              <a:rPr lang="cs-CZ" dirty="0"/>
              <a:t> – Brno region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begging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hillforts</a:t>
            </a:r>
            <a:r>
              <a:rPr lang="cs-CZ" dirty="0"/>
              <a:t>, </a:t>
            </a:r>
            <a:r>
              <a:rPr lang="cs-CZ" dirty="0" err="1"/>
              <a:t>homesteads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production</a:t>
            </a:r>
            <a:r>
              <a:rPr lang="cs-CZ" dirty="0"/>
              <a:t> </a:t>
            </a:r>
            <a:r>
              <a:rPr lang="cs-CZ" dirty="0" err="1"/>
              <a:t>centres</a:t>
            </a:r>
            <a:endParaRPr lang="en-US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6532E9CA-B12E-4D2C-8FE6-DA2FC621C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255" t="2144" r="24810" b="5360"/>
          <a:stretch>
            <a:fillRect/>
          </a:stretch>
        </p:blipFill>
        <p:spPr bwMode="auto">
          <a:xfrm>
            <a:off x="9332536" y="0"/>
            <a:ext cx="2859464" cy="3811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009EBE6-2687-4699-9806-A8DE9EB8F94E}"/>
              </a:ext>
            </a:extLst>
          </p:cNvPr>
          <p:cNvSpPr txBox="1"/>
          <p:nvPr/>
        </p:nvSpPr>
        <p:spPr>
          <a:xfrm>
            <a:off x="9554852" y="3736357"/>
            <a:ext cx="26371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Modřice 3815 – „Rybníky“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4455914A-6265-48B3-B62F-D68033E0E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1914" y="0"/>
            <a:ext cx="2859464" cy="391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AA30E4C0-07CE-49B1-9173-2A8F4A5A83D2}"/>
              </a:ext>
            </a:extLst>
          </p:cNvPr>
          <p:cNvSpPr txBox="1"/>
          <p:nvPr/>
        </p:nvSpPr>
        <p:spPr>
          <a:xfrm>
            <a:off x="6974656" y="3910625"/>
            <a:ext cx="2246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/>
              <a:t>Hrušovany u Brna H1 – „U tří mostů“</a:t>
            </a:r>
            <a:endParaRPr lang="cs-CZ" dirty="0"/>
          </a:p>
        </p:txBody>
      </p:sp>
      <p:pic>
        <p:nvPicPr>
          <p:cNvPr id="16" name="Obrázek 15" descr="5.13b.jpg">
            <a:extLst>
              <a:ext uri="{FF2B5EF4-FFF2-40B4-BE49-F238E27FC236}">
                <a16:creationId xmlns:a16="http://schemas.microsoft.com/office/drawing/2014/main" id="{4CFBAA60-83F7-41EB-8853-0DBA8BBA5A5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4617" y="618148"/>
            <a:ext cx="3218797" cy="2470416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323827C7-3C92-4833-B1F5-EE04908318E2}"/>
              </a:ext>
            </a:extLst>
          </p:cNvPr>
          <p:cNvSpPr txBox="1"/>
          <p:nvPr/>
        </p:nvSpPr>
        <p:spPr>
          <a:xfrm>
            <a:off x="4000431" y="432741"/>
            <a:ext cx="2210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reconstruction</a:t>
            </a:r>
            <a:r>
              <a:rPr lang="cs-CZ" dirty="0"/>
              <a:t> M. </a:t>
            </a:r>
            <a:r>
              <a:rPr lang="cs-CZ" dirty="0" err="1"/>
              <a:t>Golec</a:t>
            </a:r>
            <a:r>
              <a:rPr lang="cs-CZ" dirty="0"/>
              <a:t> and L. Balák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713EE73-32EC-42EC-8E5A-56E5D034CB93}"/>
              </a:ext>
            </a:extLst>
          </p:cNvPr>
          <p:cNvSpPr txBox="1"/>
          <p:nvPr/>
        </p:nvSpPr>
        <p:spPr>
          <a:xfrm>
            <a:off x="3835840" y="2951800"/>
            <a:ext cx="2470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House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dead</a:t>
            </a:r>
            <a:endParaRPr lang="cs-CZ" dirty="0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00D8F5B-9E63-4054-89D4-6DC654ACD6E5}"/>
              </a:ext>
            </a:extLst>
          </p:cNvPr>
          <p:cNvSpPr txBox="1"/>
          <p:nvPr/>
        </p:nvSpPr>
        <p:spPr>
          <a:xfrm>
            <a:off x="3758462" y="3322594"/>
            <a:ext cx="2470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Brno-Horní Heršpice H3 – „ul. Kšírova“ </a:t>
            </a:r>
            <a:endParaRPr lang="cs-CZ" dirty="0"/>
          </a:p>
        </p:txBody>
      </p:sp>
      <p:pic>
        <p:nvPicPr>
          <p:cNvPr id="24" name="Obrázek 23" descr="Hlásnica u Horákova.jpg">
            <a:extLst>
              <a:ext uri="{FF2B5EF4-FFF2-40B4-BE49-F238E27FC236}">
                <a16:creationId xmlns:a16="http://schemas.microsoft.com/office/drawing/2014/main" id="{C7647F4C-80B6-4F3A-8B94-5E4C7F98CC9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6770" y="4575611"/>
            <a:ext cx="8685229" cy="2282389"/>
          </a:xfrm>
          <a:prstGeom prst="rect">
            <a:avLst/>
          </a:prstGeom>
        </p:spPr>
      </p:pic>
      <p:sp>
        <p:nvSpPr>
          <p:cNvPr id="26" name="Volný tvar 37">
            <a:extLst>
              <a:ext uri="{FF2B5EF4-FFF2-40B4-BE49-F238E27FC236}">
                <a16:creationId xmlns:a16="http://schemas.microsoft.com/office/drawing/2014/main" id="{5742C9F0-9E53-48BC-A992-871F11359A51}"/>
              </a:ext>
            </a:extLst>
          </p:cNvPr>
          <p:cNvSpPr/>
          <p:nvPr/>
        </p:nvSpPr>
        <p:spPr>
          <a:xfrm>
            <a:off x="4640419" y="6145423"/>
            <a:ext cx="6840747" cy="293298"/>
          </a:xfrm>
          <a:custGeom>
            <a:avLst/>
            <a:gdLst>
              <a:gd name="connsiteX0" fmla="*/ 0 w 6840747"/>
              <a:gd name="connsiteY0" fmla="*/ 138023 h 293298"/>
              <a:gd name="connsiteX1" fmla="*/ 1112807 w 6840747"/>
              <a:gd name="connsiteY1" fmla="*/ 60385 h 293298"/>
              <a:gd name="connsiteX2" fmla="*/ 1854679 w 6840747"/>
              <a:gd name="connsiteY2" fmla="*/ 34506 h 293298"/>
              <a:gd name="connsiteX3" fmla="*/ 2648309 w 6840747"/>
              <a:gd name="connsiteY3" fmla="*/ 0 h 293298"/>
              <a:gd name="connsiteX4" fmla="*/ 3812875 w 6840747"/>
              <a:gd name="connsiteY4" fmla="*/ 8626 h 293298"/>
              <a:gd name="connsiteX5" fmla="*/ 4917057 w 6840747"/>
              <a:gd name="connsiteY5" fmla="*/ 86264 h 293298"/>
              <a:gd name="connsiteX6" fmla="*/ 5934974 w 6840747"/>
              <a:gd name="connsiteY6" fmla="*/ 189781 h 293298"/>
              <a:gd name="connsiteX7" fmla="*/ 6840747 w 6840747"/>
              <a:gd name="connsiteY7" fmla="*/ 293298 h 293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40747" h="293298">
                <a:moveTo>
                  <a:pt x="0" y="138023"/>
                </a:moveTo>
                <a:lnTo>
                  <a:pt x="1112807" y="60385"/>
                </a:lnTo>
                <a:cubicBezTo>
                  <a:pt x="1421920" y="43132"/>
                  <a:pt x="1854679" y="34506"/>
                  <a:pt x="1854679" y="34506"/>
                </a:cubicBezTo>
                <a:lnTo>
                  <a:pt x="2648309" y="0"/>
                </a:lnTo>
                <a:lnTo>
                  <a:pt x="3812875" y="8626"/>
                </a:lnTo>
                <a:cubicBezTo>
                  <a:pt x="4191000" y="23003"/>
                  <a:pt x="4563374" y="56072"/>
                  <a:pt x="4917057" y="86264"/>
                </a:cubicBezTo>
                <a:cubicBezTo>
                  <a:pt x="5270740" y="116457"/>
                  <a:pt x="5934974" y="189781"/>
                  <a:pt x="5934974" y="189781"/>
                </a:cubicBezTo>
                <a:lnTo>
                  <a:pt x="6840747" y="293298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ED66E617-F0D5-4E03-8D96-74AD42DE39C2}"/>
              </a:ext>
            </a:extLst>
          </p:cNvPr>
          <p:cNvSpPr txBox="1"/>
          <p:nvPr/>
        </p:nvSpPr>
        <p:spPr>
          <a:xfrm>
            <a:off x="3440324" y="4233791"/>
            <a:ext cx="62216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/>
              <a:t>Mokrá-Horákov – „</a:t>
            </a:r>
            <a:r>
              <a:rPr lang="cs-CZ" sz="1800" dirty="0" err="1"/>
              <a:t>Hlásnica</a:t>
            </a:r>
            <a:r>
              <a:rPr lang="cs-CZ" sz="1800" dirty="0"/>
              <a:t>“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801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5"/>
          <p:cNvSpPr>
            <a:spLocks noGrp="1"/>
          </p:cNvSpPr>
          <p:nvPr>
            <p:ph type="title"/>
          </p:nvPr>
        </p:nvSpPr>
        <p:spPr>
          <a:xfrm>
            <a:off x="128418" y="149331"/>
            <a:ext cx="4977441" cy="108693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Late </a:t>
            </a:r>
            <a:r>
              <a:rPr lang="cs-CZ" b="1" dirty="0" err="1">
                <a:solidFill>
                  <a:schemeClr val="accent1"/>
                </a:solidFill>
              </a:rPr>
              <a:t>Hallstat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br>
              <a:rPr lang="cs-CZ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Ha </a:t>
            </a:r>
            <a:r>
              <a:rPr lang="cs-CZ" b="1" dirty="0">
                <a:solidFill>
                  <a:schemeClr val="accent1"/>
                </a:solidFill>
              </a:rPr>
              <a:t>D2-D3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28418" y="1310326"/>
            <a:ext cx="3378353" cy="5547674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cs-CZ" dirty="0"/>
              <a:t>Ha D1 - </a:t>
            </a:r>
            <a:r>
              <a:rPr lang="en-US" dirty="0"/>
              <a:t>end of local chiefs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 err="1"/>
              <a:t>Bratčice</a:t>
            </a:r>
            <a:r>
              <a:rPr lang="en-US" dirty="0"/>
              <a:t> and </a:t>
            </a:r>
            <a:r>
              <a:rPr lang="cs-CZ" dirty="0" err="1"/>
              <a:t>compound</a:t>
            </a:r>
            <a:r>
              <a:rPr lang="cs-CZ" dirty="0"/>
              <a:t> </a:t>
            </a:r>
            <a:r>
              <a:rPr lang="en-US" dirty="0"/>
              <a:t>belt lad</a:t>
            </a:r>
            <a:r>
              <a:rPr lang="cs-CZ" dirty="0" err="1"/>
              <a:t>ies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beginning of institutionalization of the </a:t>
            </a:r>
            <a:br>
              <a:rPr lang="cs-CZ" dirty="0"/>
            </a:br>
            <a:r>
              <a:rPr lang="en-US" dirty="0" err="1"/>
              <a:t>Býčí</a:t>
            </a:r>
            <a:r>
              <a:rPr lang="en-US" dirty="0"/>
              <a:t> </a:t>
            </a:r>
            <a:r>
              <a:rPr lang="en-US" dirty="0" err="1"/>
              <a:t>skála</a:t>
            </a:r>
            <a:r>
              <a:rPr lang="cs-CZ" dirty="0"/>
              <a:t> </a:t>
            </a:r>
            <a:r>
              <a:rPr lang="cs-CZ" dirty="0" err="1"/>
              <a:t>Cave</a:t>
            </a:r>
            <a:r>
              <a:rPr lang="en-US" dirty="0"/>
              <a:t> </a:t>
            </a:r>
            <a:r>
              <a:rPr lang="cs-CZ" dirty="0" err="1"/>
              <a:t>sanctuary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hillfort</a:t>
            </a:r>
            <a:r>
              <a:rPr lang="cs-CZ" dirty="0"/>
              <a:t>s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Ha D2 culminating centralization processes, </a:t>
            </a:r>
            <a:r>
              <a:rPr lang="en-US" dirty="0" err="1"/>
              <a:t>elit</a:t>
            </a:r>
            <a:r>
              <a:rPr lang="cs-CZ" dirty="0"/>
              <a:t>e</a:t>
            </a:r>
            <a:r>
              <a:rPr lang="en-US" dirty="0"/>
              <a:t>s disappearing from the landscape, moving to </a:t>
            </a:r>
            <a:r>
              <a:rPr lang="cs-CZ" dirty="0"/>
              <a:t> Býčí skála </a:t>
            </a:r>
            <a:r>
              <a:rPr lang="cs-CZ" dirty="0" err="1"/>
              <a:t>cave</a:t>
            </a:r>
            <a:r>
              <a:rPr lang="en-US" dirty="0"/>
              <a:t>, </a:t>
            </a:r>
            <a:r>
              <a:rPr lang="cs-CZ" dirty="0" err="1"/>
              <a:t>hoards</a:t>
            </a:r>
            <a:r>
              <a:rPr lang="en-US" dirty="0"/>
              <a:t>, duration of Hallstatt</a:t>
            </a:r>
            <a:r>
              <a:rPr lang="cs-CZ" dirty="0"/>
              <a:t> Period</a:t>
            </a:r>
            <a:r>
              <a:rPr lang="en-US" dirty="0"/>
              <a:t> fortified </a:t>
            </a:r>
            <a:r>
              <a:rPr lang="cs-CZ" dirty="0" err="1"/>
              <a:t>hilltop</a:t>
            </a:r>
            <a:r>
              <a:rPr lang="cs-CZ" dirty="0"/>
              <a:t> </a:t>
            </a:r>
            <a:r>
              <a:rPr lang="en-US" dirty="0"/>
              <a:t>settlements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in </a:t>
            </a:r>
            <a:r>
              <a:rPr lang="en-US" dirty="0"/>
              <a:t>Ha D3 last elite in B</a:t>
            </a:r>
            <a:r>
              <a:rPr lang="cs-CZ" dirty="0" err="1"/>
              <a:t>ýčí</a:t>
            </a:r>
            <a:r>
              <a:rPr lang="cs-CZ" dirty="0"/>
              <a:t> skála </a:t>
            </a:r>
            <a:r>
              <a:rPr lang="cs-CZ" dirty="0" err="1"/>
              <a:t>Cave</a:t>
            </a:r>
            <a:r>
              <a:rPr lang="en-US" dirty="0"/>
              <a:t>, no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en-US" dirty="0"/>
              <a:t>graves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elits</a:t>
            </a:r>
            <a:r>
              <a:rPr lang="cs-CZ" dirty="0"/>
              <a:t>;</a:t>
            </a:r>
            <a:r>
              <a:rPr lang="en-US" dirty="0"/>
              <a:t> LT A new structure of hillforts (7), LT A </a:t>
            </a:r>
            <a:r>
              <a:rPr lang="cs-CZ" dirty="0" err="1"/>
              <a:t>hoards</a:t>
            </a:r>
            <a:endParaRPr lang="cs-CZ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3" name="Obrázek 2" descr="obr. 35.tif">
            <a:extLst>
              <a:ext uri="{FF2B5EF4-FFF2-40B4-BE49-F238E27FC236}">
                <a16:creationId xmlns:a16="http://schemas.microsoft.com/office/drawing/2014/main" id="{A396E59D-E242-4B3F-B000-C3A4E579BE0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97664" y="0"/>
            <a:ext cx="5194336" cy="3016577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DD9B0AFF-5AA1-4AA0-9084-E1723853A934}"/>
              </a:ext>
            </a:extLst>
          </p:cNvPr>
          <p:cNvSpPr txBox="1"/>
          <p:nvPr/>
        </p:nvSpPr>
        <p:spPr>
          <a:xfrm>
            <a:off x="8159910" y="-28200"/>
            <a:ext cx="3231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Bratčice – „</a:t>
            </a:r>
            <a:r>
              <a:rPr lang="cs-CZ" dirty="0" err="1"/>
              <a:t>Mělčanská</a:t>
            </a:r>
            <a:r>
              <a:rPr lang="cs-CZ" dirty="0"/>
              <a:t>“</a:t>
            </a:r>
          </a:p>
        </p:txBody>
      </p:sp>
      <p:pic>
        <p:nvPicPr>
          <p:cNvPr id="6" name="Obrázek 5" descr="Obr. 5.jpg">
            <a:extLst>
              <a:ext uri="{FF2B5EF4-FFF2-40B4-BE49-F238E27FC236}">
                <a16:creationId xmlns:a16="http://schemas.microsoft.com/office/drawing/2014/main" id="{BD80608E-6216-45B8-957C-79325AC23DC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77633" y="3065684"/>
            <a:ext cx="2614367" cy="3792318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A3E2CFD1-1D3D-48CF-997A-3AAF8FC5BCAC}"/>
              </a:ext>
            </a:extLst>
          </p:cNvPr>
          <p:cNvSpPr txBox="1"/>
          <p:nvPr/>
        </p:nvSpPr>
        <p:spPr>
          <a:xfrm>
            <a:off x="9577633" y="2831911"/>
            <a:ext cx="26143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Modřice H818 – „Sádky“</a:t>
            </a:r>
          </a:p>
        </p:txBody>
      </p:sp>
      <p:pic>
        <p:nvPicPr>
          <p:cNvPr id="9" name="Obrázek 8" descr="obr. 36.tif">
            <a:extLst>
              <a:ext uri="{FF2B5EF4-FFF2-40B4-BE49-F238E27FC236}">
                <a16:creationId xmlns:a16="http://schemas.microsoft.com/office/drawing/2014/main" id="{6AF5D163-5F42-4368-9409-9D65CBB44F4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14004" y="3016577"/>
            <a:ext cx="5963629" cy="3918538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79A1F139-E73E-4E2A-B5CE-19592923C16F}"/>
              </a:ext>
            </a:extLst>
          </p:cNvPr>
          <p:cNvSpPr txBox="1"/>
          <p:nvPr/>
        </p:nvSpPr>
        <p:spPr>
          <a:xfrm>
            <a:off x="5912592" y="2831911"/>
            <a:ext cx="6150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Vojkovice H111– „Vojkovické nivy“ </a:t>
            </a:r>
          </a:p>
        </p:txBody>
      </p:sp>
      <p:pic>
        <p:nvPicPr>
          <p:cNvPr id="29" name="Zástupný symbol pro obsah 10" descr="obr. 20.jpg">
            <a:extLst>
              <a:ext uri="{FF2B5EF4-FFF2-40B4-BE49-F238E27FC236}">
                <a16:creationId xmlns:a16="http://schemas.microsoft.com/office/drawing/2014/main" id="{1BA61970-94D9-4AF0-9C9E-9EE643DCC02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92366" y="114068"/>
            <a:ext cx="3755405" cy="278843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CA1B86F9-CFD1-4EF9-9B9C-D2D8514BD02B}"/>
              </a:ext>
            </a:extLst>
          </p:cNvPr>
          <p:cNvSpPr txBox="1"/>
          <p:nvPr/>
        </p:nvSpPr>
        <p:spPr>
          <a:xfrm>
            <a:off x="3255928" y="2924473"/>
            <a:ext cx="6150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Býčí skála </a:t>
            </a:r>
          </a:p>
        </p:txBody>
      </p:sp>
    </p:spTree>
    <p:extLst>
      <p:ext uri="{BB962C8B-B14F-4D97-AF65-F5344CB8AC3E}">
        <p14:creationId xmlns:p14="http://schemas.microsoft.com/office/powerpoint/2010/main" val="224657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r. 33.tif"/>
          <p:cNvPicPr>
            <a:picLocks noChangeAspect="1"/>
          </p:cNvPicPr>
          <p:nvPr/>
        </p:nvPicPr>
        <p:blipFill>
          <a:blip r:embed="rId2" cstate="print"/>
          <a:srcRect l="2391" t="4928" r="2989" b="6160"/>
          <a:stretch>
            <a:fillRect/>
          </a:stretch>
        </p:blipFill>
        <p:spPr>
          <a:xfrm>
            <a:off x="180956" y="2478342"/>
            <a:ext cx="6407981" cy="2920003"/>
          </a:xfrm>
          <a:prstGeom prst="rect">
            <a:avLst/>
          </a:prstGeom>
        </p:spPr>
      </p:pic>
      <p:pic>
        <p:nvPicPr>
          <p:cNvPr id="7" name="Obrázek 6" descr="obr. 34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159" y="180975"/>
            <a:ext cx="4151928" cy="2257425"/>
          </a:xfrm>
          <a:prstGeom prst="rect">
            <a:avLst/>
          </a:prstGeom>
        </p:spPr>
      </p:pic>
      <p:sp>
        <p:nvSpPr>
          <p:cNvPr id="8" name="Nadpis 15"/>
          <p:cNvSpPr>
            <a:spLocks noGrp="1"/>
          </p:cNvSpPr>
          <p:nvPr>
            <p:ph type="title"/>
          </p:nvPr>
        </p:nvSpPr>
        <p:spPr>
          <a:xfrm>
            <a:off x="0" y="-14136"/>
            <a:ext cx="6303772" cy="808952"/>
          </a:xfrm>
        </p:spPr>
        <p:txBody>
          <a:bodyPr>
            <a:noAutofit/>
          </a:bodyPr>
          <a:lstStyle/>
          <a:p>
            <a:r>
              <a:rPr lang="cs-CZ" sz="3600" b="1" dirty="0" err="1">
                <a:solidFill>
                  <a:schemeClr val="accent1"/>
                </a:solidFill>
              </a:rPr>
              <a:t>Homesteads</a:t>
            </a:r>
            <a:r>
              <a:rPr lang="cs-CZ" sz="3600" b="1" dirty="0">
                <a:solidFill>
                  <a:schemeClr val="accent1"/>
                </a:solidFill>
              </a:rPr>
              <a:t> - </a:t>
            </a:r>
            <a:r>
              <a:rPr lang="cs-CZ" sz="3600" b="1" dirty="0" err="1">
                <a:solidFill>
                  <a:schemeClr val="accent1"/>
                </a:solidFill>
              </a:rPr>
              <a:t>lowland</a:t>
            </a:r>
            <a:r>
              <a:rPr lang="cs-CZ" sz="3600" b="1" dirty="0">
                <a:solidFill>
                  <a:schemeClr val="accent1"/>
                </a:solidFill>
              </a:rPr>
              <a:t> </a:t>
            </a:r>
            <a:r>
              <a:rPr lang="cs-CZ" sz="3600" b="1" dirty="0" err="1">
                <a:solidFill>
                  <a:schemeClr val="accent1"/>
                </a:solidFill>
              </a:rPr>
              <a:t>settlements</a:t>
            </a:r>
            <a:endParaRPr lang="cs-CZ" sz="3600" b="1" dirty="0">
              <a:solidFill>
                <a:schemeClr val="accent1"/>
              </a:solidFill>
            </a:endParaRPr>
          </a:p>
        </p:txBody>
      </p:sp>
      <p:pic>
        <p:nvPicPr>
          <p:cNvPr id="10" name="Obrázek 9" descr="Scan.jpg"/>
          <p:cNvPicPr>
            <a:picLocks noChangeAspect="1"/>
          </p:cNvPicPr>
          <p:nvPr/>
        </p:nvPicPr>
        <p:blipFill>
          <a:blip r:embed="rId4" cstate="print"/>
          <a:srcRect l="3268" t="7491" r="3268" b="7491"/>
          <a:stretch>
            <a:fillRect/>
          </a:stretch>
        </p:blipFill>
        <p:spPr>
          <a:xfrm>
            <a:off x="430642" y="5384116"/>
            <a:ext cx="6019754" cy="1433314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273" y="0"/>
            <a:ext cx="3588727" cy="2244610"/>
          </a:xfrm>
          <a:prstGeom prst="rect">
            <a:avLst/>
          </a:prstGeom>
        </p:spPr>
      </p:pic>
      <p:pic>
        <p:nvPicPr>
          <p:cNvPr id="9" name="Obrázek 8" descr="obr. 75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91190" y="2076449"/>
            <a:ext cx="3200810" cy="4781549"/>
          </a:xfrm>
          <a:prstGeom prst="rect">
            <a:avLst/>
          </a:prstGeom>
        </p:spPr>
      </p:pic>
      <p:sp>
        <p:nvSpPr>
          <p:cNvPr id="12" name="Zástupný symbol pro obsah 6"/>
          <p:cNvSpPr txBox="1">
            <a:spLocks/>
          </p:cNvSpPr>
          <p:nvPr/>
        </p:nvSpPr>
        <p:spPr>
          <a:xfrm>
            <a:off x="161924" y="762001"/>
            <a:ext cx="5324476" cy="165735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400" dirty="0"/>
              <a:t> </a:t>
            </a:r>
            <a:r>
              <a:rPr lang="cs-CZ" sz="2400" dirty="0" err="1"/>
              <a:t>fenced</a:t>
            </a:r>
            <a:r>
              <a:rPr lang="cs-CZ" sz="2400" dirty="0"/>
              <a:t> square </a:t>
            </a:r>
            <a:r>
              <a:rPr lang="cs-CZ" sz="2400" dirty="0" err="1"/>
              <a:t>areas</a:t>
            </a:r>
            <a:r>
              <a:rPr lang="cs-CZ" sz="2400" dirty="0"/>
              <a:t>, </a:t>
            </a:r>
            <a:r>
              <a:rPr lang="cs-CZ" sz="2400" dirty="0" err="1"/>
              <a:t>expansion</a:t>
            </a:r>
            <a:r>
              <a:rPr lang="cs-CZ" sz="2400" dirty="0"/>
              <a:t> in </a:t>
            </a:r>
            <a:r>
              <a:rPr lang="cs-CZ" sz="2400" dirty="0" err="1"/>
              <a:t>Bavaria</a:t>
            </a:r>
            <a:r>
              <a:rPr lang="cs-CZ" sz="2400" dirty="0"/>
              <a:t>, </a:t>
            </a:r>
            <a:r>
              <a:rPr lang="cs-CZ" sz="2400" dirty="0" err="1"/>
              <a:t>Austria</a:t>
            </a:r>
            <a:r>
              <a:rPr lang="cs-CZ" sz="2400" dirty="0"/>
              <a:t>, Bohemia and Moravia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400" dirty="0"/>
              <a:t> Morava – Kuřim – „Pod </a:t>
            </a:r>
            <a:r>
              <a:rPr lang="cs-CZ" sz="2400" dirty="0" err="1"/>
              <a:t>Toskou</a:t>
            </a:r>
            <a:r>
              <a:rPr lang="cs-CZ" sz="2400" dirty="0"/>
              <a:t>“, Modřice – „Rybníky“, Kobylnice – „Rybník“, Kralice na Hané – „Kralický háj“ (PG) </a:t>
            </a:r>
            <a:endParaRPr lang="cs-CZ" sz="21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9581277" y="1045570"/>
            <a:ext cx="1650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Oval </a:t>
            </a:r>
            <a:r>
              <a:rPr lang="cs-CZ" dirty="0" err="1"/>
              <a:t>rondeloids</a:t>
            </a:r>
            <a:endParaRPr lang="cs-CZ" dirty="0"/>
          </a:p>
        </p:txBody>
      </p:sp>
      <p:sp>
        <p:nvSpPr>
          <p:cNvPr id="14" name="Zástupný symbol pro obsah 6"/>
          <p:cNvSpPr txBox="1">
            <a:spLocks/>
          </p:cNvSpPr>
          <p:nvPr/>
        </p:nvSpPr>
        <p:spPr>
          <a:xfrm>
            <a:off x="6667499" y="2447926"/>
            <a:ext cx="2028826" cy="4410074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400" dirty="0"/>
              <a:t> </a:t>
            </a:r>
            <a:r>
              <a:rPr lang="cs-CZ" sz="2000" dirty="0"/>
              <a:t>Kuřim – </a:t>
            </a:r>
            <a:r>
              <a:rPr lang="en-US" sz="2000" dirty="0"/>
              <a:t>three separate parts - residential-production, economic and sacral district</a:t>
            </a:r>
            <a:endParaRPr lang="cs-CZ" sz="2000" dirty="0"/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000" dirty="0"/>
              <a:t> </a:t>
            </a:r>
            <a:r>
              <a:rPr lang="en-US" sz="2000" dirty="0"/>
              <a:t>large hall house, other above-ground houses, bronze and amber workshop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000" dirty="0"/>
              <a:t>  sacral district - oval </a:t>
            </a:r>
            <a:r>
              <a:rPr lang="en-US" sz="2000" dirty="0" err="1"/>
              <a:t>rondeloid</a:t>
            </a:r>
            <a:r>
              <a:rPr lang="en-US" sz="2000" dirty="0"/>
              <a:t> with two gates, the house of the "priest" and pits with stones</a:t>
            </a:r>
            <a:endParaRPr lang="cs-CZ" sz="20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8924925" y="3505200"/>
            <a:ext cx="1325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molds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lost</a:t>
            </a:r>
            <a:r>
              <a:rPr lang="cs-CZ" sz="1200" dirty="0"/>
              <a:t> </a:t>
            </a:r>
            <a:r>
              <a:rPr lang="cs-CZ" sz="1200" dirty="0" err="1"/>
              <a:t>wax</a:t>
            </a:r>
            <a:endParaRPr lang="cs-CZ" sz="12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1049000" y="3914775"/>
            <a:ext cx="5785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nozzle</a:t>
            </a:r>
            <a:endParaRPr lang="cs-CZ" sz="12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11020425" y="4552950"/>
            <a:ext cx="911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whetstones</a:t>
            </a:r>
            <a:endParaRPr lang="cs-CZ" sz="12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9124950" y="4895850"/>
            <a:ext cx="10114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Amber </a:t>
            </a:r>
            <a:r>
              <a:rPr lang="cs-CZ" sz="1200" dirty="0" err="1"/>
              <a:t>waste</a:t>
            </a:r>
            <a:endParaRPr lang="cs-CZ" sz="1200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9677400" y="5791200"/>
            <a:ext cx="487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/>
              <a:t>jehla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11049000" y="5819775"/>
            <a:ext cx="6499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trowels</a:t>
            </a:r>
            <a:endParaRPr lang="cs-CZ" sz="1200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8943975" y="6581001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Glass</a:t>
            </a:r>
            <a:r>
              <a:rPr lang="cs-CZ" sz="1200" dirty="0"/>
              <a:t> </a:t>
            </a:r>
            <a:r>
              <a:rPr lang="cs-CZ" sz="1200" dirty="0" err="1"/>
              <a:t>bead</a:t>
            </a:r>
            <a:endParaRPr lang="cs-CZ" sz="1200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9707113" y="6124575"/>
            <a:ext cx="11785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Silesian</a:t>
            </a:r>
            <a:r>
              <a:rPr lang="cs-CZ" sz="1200" dirty="0"/>
              <a:t> </a:t>
            </a:r>
            <a:r>
              <a:rPr lang="cs-CZ" sz="1200" dirty="0" err="1"/>
              <a:t>ceramic</a:t>
            </a:r>
            <a:endParaRPr lang="cs-CZ" sz="12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8820150" y="5381625"/>
            <a:ext cx="2057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pin</a:t>
            </a:r>
            <a:r>
              <a:rPr lang="en-US" sz="1200" dirty="0"/>
              <a:t> with a swan neck</a:t>
            </a:r>
            <a:endParaRPr lang="cs-CZ" sz="1200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6364427" y="57770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Hall</a:t>
            </a:r>
            <a:r>
              <a:rPr lang="cs-CZ" sz="1200" dirty="0"/>
              <a:t> house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7286625" y="590550"/>
            <a:ext cx="396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hut</a:t>
            </a:r>
            <a:endParaRPr lang="cs-CZ" sz="1200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7934325" y="180975"/>
            <a:ext cx="6567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granary</a:t>
            </a:r>
            <a:endParaRPr lang="cs-CZ" sz="1200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7915275" y="1762125"/>
            <a:ext cx="7008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palisade</a:t>
            </a:r>
            <a:endParaRPr lang="cs-CZ" sz="1200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2343150" y="2514600"/>
            <a:ext cx="1260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economic</a:t>
            </a:r>
            <a:r>
              <a:rPr lang="cs-CZ" sz="1200" dirty="0"/>
              <a:t> </a:t>
            </a:r>
            <a:r>
              <a:rPr lang="cs-CZ" sz="1200" dirty="0" err="1"/>
              <a:t>district</a:t>
            </a:r>
            <a:endParaRPr lang="cs-CZ" sz="1200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4591050" y="2505075"/>
            <a:ext cx="10101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sacral</a:t>
            </a:r>
            <a:r>
              <a:rPr lang="cs-CZ" sz="1200" dirty="0"/>
              <a:t> </a:t>
            </a:r>
            <a:r>
              <a:rPr lang="cs-CZ" sz="1200" dirty="0" err="1"/>
              <a:t>district</a:t>
            </a:r>
            <a:endParaRPr lang="cs-CZ" sz="12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228600" y="2495550"/>
            <a:ext cx="20396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residential-production</a:t>
            </a:r>
            <a:r>
              <a:rPr lang="cs-CZ" sz="1200" dirty="0"/>
              <a:t> </a:t>
            </a:r>
            <a:r>
              <a:rPr lang="cs-CZ" sz="1200" dirty="0" err="1"/>
              <a:t>district</a:t>
            </a:r>
            <a:endParaRPr lang="cs-CZ" sz="1200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419100" y="4295775"/>
            <a:ext cx="8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workshops</a:t>
            </a:r>
            <a:endParaRPr lang="cs-CZ" sz="1200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190500" y="3876675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Hall</a:t>
            </a:r>
            <a:r>
              <a:rPr lang="cs-CZ" sz="1200" dirty="0"/>
              <a:t> house</a:t>
            </a: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/>
          <p:cNvSpPr>
            <a:spLocks noGrp="1"/>
          </p:cNvSpPr>
          <p:nvPr>
            <p:ph type="title"/>
          </p:nvPr>
        </p:nvSpPr>
        <p:spPr>
          <a:xfrm>
            <a:off x="0" y="82717"/>
            <a:ext cx="8230858" cy="713522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Hillforts</a:t>
            </a:r>
            <a:r>
              <a:rPr lang="cs-CZ" b="1" dirty="0">
                <a:solidFill>
                  <a:schemeClr val="accent1"/>
                </a:solidFill>
              </a:rPr>
              <a:t> – </a:t>
            </a:r>
            <a:r>
              <a:rPr lang="cs-CZ" b="1" dirty="0" err="1">
                <a:solidFill>
                  <a:schemeClr val="accent1"/>
                </a:solidFill>
              </a:rPr>
              <a:t>fortified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settlements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90500" y="762000"/>
            <a:ext cx="4781550" cy="6096000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there are about 40 </a:t>
            </a:r>
            <a:r>
              <a:rPr lang="en-US" dirty="0" err="1"/>
              <a:t>Horákov</a:t>
            </a:r>
            <a:r>
              <a:rPr lang="en-US" dirty="0"/>
              <a:t> fortified </a:t>
            </a:r>
            <a:r>
              <a:rPr lang="cs-CZ" dirty="0" err="1"/>
              <a:t>hillforts</a:t>
            </a:r>
            <a:r>
              <a:rPr lang="en-US" dirty="0"/>
              <a:t> / </a:t>
            </a:r>
            <a:r>
              <a:rPr lang="cs-CZ" dirty="0" err="1"/>
              <a:t>hilltop</a:t>
            </a:r>
            <a:r>
              <a:rPr lang="en-US" dirty="0"/>
              <a:t> settlements in Moravia (depending on whether the fortification is known)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the wall is chambered with an internal grate and can have dry-faced stones of the front </a:t>
            </a:r>
            <a:r>
              <a:rPr lang="cs-CZ" dirty="0" err="1"/>
              <a:t>screen</a:t>
            </a:r>
            <a:r>
              <a:rPr lang="en-US" dirty="0"/>
              <a:t>, the gate is simple (not pliers)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the fortifications are small, up to 1 ha, exceptionally larger, they are on steep hills, watchtowers above rivers and streams - overall it can be said that these were positions intended for defense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dating from Ha C2 (first), mainly Ha D1 – D2, dating to Ha D3 is also known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there are traces of settlement, elite objects are not represented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the function is problematic - probably refugial, control of long-distance connections, the question is prestigious</a:t>
            </a:r>
            <a:r>
              <a:rPr lang="cs-CZ" dirty="0"/>
              <a:t> </a:t>
            </a:r>
            <a:r>
              <a:rPr lang="cs-CZ" dirty="0" err="1"/>
              <a:t>function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documents of </a:t>
            </a:r>
            <a:r>
              <a:rPr lang="cs-CZ" dirty="0" err="1"/>
              <a:t>conquering</a:t>
            </a:r>
            <a:r>
              <a:rPr lang="en-US" dirty="0"/>
              <a:t> - bronze arrows of eastern type (</a:t>
            </a:r>
            <a:r>
              <a:rPr lang="en-US" dirty="0" err="1"/>
              <a:t>Mokrá-Horákov</a:t>
            </a:r>
            <a:r>
              <a:rPr lang="en-US" dirty="0"/>
              <a:t> - "</a:t>
            </a:r>
            <a:r>
              <a:rPr lang="en-US" dirty="0" err="1"/>
              <a:t>Horákov</a:t>
            </a:r>
            <a:r>
              <a:rPr lang="cs-CZ" dirty="0" err="1"/>
              <a:t>ský</a:t>
            </a:r>
            <a:r>
              <a:rPr lang="cs-CZ" dirty="0"/>
              <a:t> hrad</a:t>
            </a:r>
            <a:r>
              <a:rPr lang="en-US" dirty="0"/>
              <a:t>")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In LT A new fortification system, much less (ratio about 1:10)</a:t>
            </a:r>
            <a:endParaRPr lang="cs-CZ" dirty="0"/>
          </a:p>
        </p:txBody>
      </p:sp>
      <p:pic>
        <p:nvPicPr>
          <p:cNvPr id="4" name="Obrázek 3" descr="obr. 1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369" y="923925"/>
            <a:ext cx="7238632" cy="5934075"/>
          </a:xfrm>
          <a:prstGeom prst="rect">
            <a:avLst/>
          </a:prstGeom>
        </p:spPr>
      </p:pic>
      <p:pic>
        <p:nvPicPr>
          <p:cNvPr id="6" name="Obrázek 5" descr="IMG_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67307" y="873061"/>
            <a:ext cx="1928793" cy="2794064"/>
          </a:xfrm>
          <a:prstGeom prst="rect">
            <a:avLst/>
          </a:prstGeom>
        </p:spPr>
      </p:pic>
      <p:sp>
        <p:nvSpPr>
          <p:cNvPr id="7" name="Zástupný symbol pro obsah 4"/>
          <p:cNvSpPr txBox="1">
            <a:spLocks/>
          </p:cNvSpPr>
          <p:nvPr/>
        </p:nvSpPr>
        <p:spPr>
          <a:xfrm>
            <a:off x="6636470" y="0"/>
            <a:ext cx="5555530" cy="1028700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eg. Mokrá-Horákov – „Horákovský hrad“, Diváky – „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Burberk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“, Křižanovice – „Zámeček“, Jaroměřice nad Rokytnou – „Hradisko“, Suchohrdly – „Starý Zámek“, ad.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514975" y="6488668"/>
            <a:ext cx="2577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black</a:t>
            </a:r>
            <a:r>
              <a:rPr lang="cs-CZ" dirty="0">
                <a:solidFill>
                  <a:schemeClr val="bg1"/>
                </a:solidFill>
              </a:rPr>
              <a:t> – Ha D, </a:t>
            </a:r>
            <a:r>
              <a:rPr lang="cs-CZ" dirty="0" err="1">
                <a:solidFill>
                  <a:schemeClr val="bg1"/>
                </a:solidFill>
              </a:rPr>
              <a:t>white</a:t>
            </a:r>
            <a:r>
              <a:rPr lang="cs-CZ" dirty="0">
                <a:solidFill>
                  <a:schemeClr val="bg1"/>
                </a:solidFill>
              </a:rPr>
              <a:t> – LT A</a:t>
            </a: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/>
          <p:cNvSpPr>
            <a:spLocks noGrp="1"/>
          </p:cNvSpPr>
          <p:nvPr>
            <p:ph type="title"/>
          </p:nvPr>
        </p:nvSpPr>
        <p:spPr>
          <a:xfrm>
            <a:off x="122208" y="290558"/>
            <a:ext cx="2125692" cy="515654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Hillforts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6" name="Obrázek 5" descr="Pozoři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15113" y="3955"/>
            <a:ext cx="5576885" cy="39291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2686290" y="3864290"/>
            <a:ext cx="3448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hradiště Blatice (u Nemojan)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7820881" y="2767055"/>
            <a:ext cx="2380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Pozořice 2 – „Hrádek“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6806232" y="1600900"/>
            <a:ext cx="1055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1 ks</a:t>
            </a:r>
          </a:p>
          <a:p>
            <a:r>
              <a:rPr lang="cs-CZ" b="1">
                <a:solidFill>
                  <a:schemeClr val="bg1"/>
                </a:solidFill>
              </a:rPr>
              <a:t>skýtská</a:t>
            </a:r>
          </a:p>
          <a:p>
            <a:r>
              <a:rPr lang="cs-CZ" b="1">
                <a:solidFill>
                  <a:schemeClr val="bg1"/>
                </a:solidFill>
              </a:rPr>
              <a:t> šipka</a:t>
            </a:r>
          </a:p>
        </p:txBody>
      </p:sp>
      <p:pic>
        <p:nvPicPr>
          <p:cNvPr id="13" name="Obrázek 12" descr="St.-Zám.letecky-1024x7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4150" y="3257550"/>
            <a:ext cx="5337850" cy="3600450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10757910" y="3876581"/>
            <a:ext cx="1310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Cca 600 ks</a:t>
            </a:r>
          </a:p>
          <a:p>
            <a:r>
              <a:rPr lang="cs-CZ" b="1" dirty="0">
                <a:solidFill>
                  <a:schemeClr val="bg1"/>
                </a:solidFill>
              </a:rPr>
              <a:t>„</a:t>
            </a:r>
            <a:r>
              <a:rPr lang="cs-CZ" b="1" dirty="0" err="1">
                <a:solidFill>
                  <a:schemeClr val="bg1"/>
                </a:solidFill>
              </a:rPr>
              <a:t>scythian</a:t>
            </a:r>
            <a:r>
              <a:rPr lang="cs-CZ" b="1" dirty="0">
                <a:solidFill>
                  <a:schemeClr val="bg1"/>
                </a:solidFill>
              </a:rPr>
              <a:t>“</a:t>
            </a:r>
          </a:p>
          <a:p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arrows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5" name="Šipka doprava 14"/>
          <p:cNvSpPr/>
          <p:nvPr/>
        </p:nvSpPr>
        <p:spPr>
          <a:xfrm rot="5400000">
            <a:off x="11189727" y="4963455"/>
            <a:ext cx="512491" cy="18434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10669942" y="5600752"/>
            <a:ext cx="1522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Horákov 2 –</a:t>
            </a:r>
          </a:p>
          <a:p>
            <a:r>
              <a:rPr lang="cs-CZ" b="1">
                <a:solidFill>
                  <a:schemeClr val="bg1"/>
                </a:solidFill>
              </a:rPr>
              <a:t>„Horákovský hrad“</a:t>
            </a:r>
            <a:endParaRPr lang="cs-CZ">
              <a:solidFill>
                <a:schemeClr val="bg1"/>
              </a:solidFill>
            </a:endParaRPr>
          </a:p>
        </p:txBody>
      </p:sp>
      <p:pic>
        <p:nvPicPr>
          <p:cNvPr id="18" name="Obrázek 17" descr="Tvarožná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73803" y="0"/>
            <a:ext cx="5508680" cy="4128750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3173384" y="3288226"/>
            <a:ext cx="4473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Tvarožná-Santon (bojiště z roku 1804)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7925648" y="4173897"/>
            <a:ext cx="2135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Staré Zámky-Brno-Líšeň</a:t>
            </a:r>
            <a:endParaRPr lang="cs-CZ">
              <a:solidFill>
                <a:schemeClr val="bg1"/>
              </a:solidFill>
            </a:endParaRPr>
          </a:p>
        </p:txBody>
      </p:sp>
      <p:pic>
        <p:nvPicPr>
          <p:cNvPr id="22" name="Obrázek 21" descr="Kuřim-Zárub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83327" y="3261464"/>
            <a:ext cx="5508681" cy="3596536"/>
          </a:xfrm>
          <a:prstGeom prst="rect">
            <a:avLst/>
          </a:prstGeom>
        </p:spPr>
      </p:pic>
      <p:sp>
        <p:nvSpPr>
          <p:cNvPr id="23" name="Obdélník 22"/>
          <p:cNvSpPr/>
          <p:nvPr/>
        </p:nvSpPr>
        <p:spPr>
          <a:xfrm>
            <a:off x="2360280" y="6322087"/>
            <a:ext cx="2135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Kuřim – „Záruba“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6180211" y="4351154"/>
            <a:ext cx="915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 err="1"/>
              <a:t>Fortified</a:t>
            </a:r>
            <a:r>
              <a:rPr lang="cs-CZ" sz="1200" b="1" dirty="0"/>
              <a:t> settlement</a:t>
            </a:r>
          </a:p>
        </p:txBody>
      </p:sp>
      <p:sp>
        <p:nvSpPr>
          <p:cNvPr id="27" name="Elipsa 26"/>
          <p:cNvSpPr/>
          <p:nvPr/>
        </p:nvSpPr>
        <p:spPr>
          <a:xfrm>
            <a:off x="6163095" y="4240325"/>
            <a:ext cx="939568" cy="68332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3978117" y="3615923"/>
            <a:ext cx="1093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err="1"/>
              <a:t>Burial</a:t>
            </a:r>
            <a:r>
              <a:rPr lang="cs-CZ" sz="1200" b="1" dirty="0"/>
              <a:t> </a:t>
            </a:r>
            <a:r>
              <a:rPr lang="cs-CZ" sz="1200" b="1" dirty="0" err="1"/>
              <a:t>ground</a:t>
            </a:r>
            <a:endParaRPr lang="cs-CZ" sz="1200" b="1" dirty="0"/>
          </a:p>
        </p:txBody>
      </p:sp>
      <p:sp>
        <p:nvSpPr>
          <p:cNvPr id="29" name="Elipsa 28"/>
          <p:cNvSpPr/>
          <p:nvPr/>
        </p:nvSpPr>
        <p:spPr>
          <a:xfrm>
            <a:off x="3872099" y="3504679"/>
            <a:ext cx="1195812" cy="51249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0" name="Elipsa 29"/>
          <p:cNvSpPr/>
          <p:nvPr/>
        </p:nvSpPr>
        <p:spPr>
          <a:xfrm>
            <a:off x="4867656" y="4015529"/>
            <a:ext cx="939568" cy="68332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/>
          <p:cNvSpPr txBox="1"/>
          <p:nvPr/>
        </p:nvSpPr>
        <p:spPr>
          <a:xfrm>
            <a:off x="5008800" y="4233622"/>
            <a:ext cx="834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err="1">
                <a:solidFill>
                  <a:schemeClr val="bg1"/>
                </a:solidFill>
              </a:rPr>
              <a:t>hillfort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310155" y="2843255"/>
            <a:ext cx="2870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Tvarožná – „Santon“</a:t>
            </a:r>
            <a:endParaRPr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73966" y="134204"/>
            <a:ext cx="5460521" cy="770672"/>
          </a:xfrm>
        </p:spPr>
        <p:txBody>
          <a:bodyPr/>
          <a:lstStyle/>
          <a:p>
            <a:r>
              <a:rPr lang="cs-CZ" b="1" dirty="0" err="1">
                <a:solidFill>
                  <a:schemeClr val="accent1"/>
                </a:solidFill>
              </a:rPr>
              <a:t>Rondels</a:t>
            </a:r>
            <a:r>
              <a:rPr lang="cs-CZ" b="1" dirty="0">
                <a:solidFill>
                  <a:schemeClr val="accent1"/>
                </a:solidFill>
              </a:rPr>
              <a:t> a </a:t>
            </a:r>
            <a:r>
              <a:rPr lang="cs-CZ" b="1" dirty="0" err="1">
                <a:solidFill>
                  <a:schemeClr val="accent1"/>
                </a:solidFill>
              </a:rPr>
              <a:t>rondeloids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17" name="Obrázek 16" descr="rondel Modřice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9188"/>
            <a:ext cx="3086372" cy="3064637"/>
          </a:xfrm>
          <a:prstGeom prst="rect">
            <a:avLst/>
          </a:prstGeom>
        </p:spPr>
      </p:pic>
      <p:pic>
        <p:nvPicPr>
          <p:cNvPr id="20" name="Zástupný symbol pro obsah 3" descr="5.23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9560" y="988184"/>
            <a:ext cx="4781480" cy="3960440"/>
          </a:xfrm>
          <a:prstGeom prst="rect">
            <a:avLst/>
          </a:prstGeom>
        </p:spPr>
      </p:pic>
      <p:sp>
        <p:nvSpPr>
          <p:cNvPr id="21" name="TextovéPole 20"/>
          <p:cNvSpPr txBox="1"/>
          <p:nvPr/>
        </p:nvSpPr>
        <p:spPr>
          <a:xfrm>
            <a:off x="6228186" y="5599597"/>
            <a:ext cx="5963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rondeloid</a:t>
            </a:r>
            <a:r>
              <a:rPr lang="en-US" dirty="0"/>
              <a:t>, double gate to J (J) 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similar orientation of the whole burial 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sunset at winter solstice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the heads of skeletal graves head to this place</a:t>
            </a:r>
            <a:endParaRPr lang="cs-CZ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2158714" y="3941382"/>
            <a:ext cx="493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SW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6878425" y="4901241"/>
            <a:ext cx="6053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heliocentric principle - people worshiped the Sun as an important god, heading towards the moment of death</a:t>
            </a:r>
            <a:r>
              <a:rPr lang="cs-CZ" dirty="0"/>
              <a:t> </a:t>
            </a:r>
          </a:p>
        </p:txBody>
      </p:sp>
      <p:pic>
        <p:nvPicPr>
          <p:cNvPr id="26" name="Obrázek 25" descr="Modrice - rondeloid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52874" y="794927"/>
            <a:ext cx="3799135" cy="3675500"/>
          </a:xfrm>
          <a:prstGeom prst="rect">
            <a:avLst/>
          </a:prstGeom>
        </p:spPr>
      </p:pic>
      <p:pic>
        <p:nvPicPr>
          <p:cNvPr id="27" name="Obrázek 26" descr="H 8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3004303" y="3875689"/>
            <a:ext cx="1886578" cy="4032448"/>
          </a:xfrm>
          <a:prstGeom prst="rect">
            <a:avLst/>
          </a:prstGeom>
        </p:spPr>
      </p:pic>
      <p:pic>
        <p:nvPicPr>
          <p:cNvPr id="28" name="Obrázek 27" descr="H 8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60922" y="868405"/>
            <a:ext cx="1422831" cy="2116336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5963816" y="127621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S</a:t>
            </a:r>
          </a:p>
        </p:txBody>
      </p:sp>
      <p:sp>
        <p:nvSpPr>
          <p:cNvPr id="30" name="TextovéPole 29"/>
          <p:cNvSpPr txBox="1"/>
          <p:nvPr/>
        </p:nvSpPr>
        <p:spPr>
          <a:xfrm flipH="1">
            <a:off x="5044019" y="947455"/>
            <a:ext cx="818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H805</a:t>
            </a:r>
          </a:p>
        </p:txBody>
      </p:sp>
      <p:cxnSp>
        <p:nvCxnSpPr>
          <p:cNvPr id="31" name="Přímá spojovací čára 30"/>
          <p:cNvCxnSpPr/>
          <p:nvPr/>
        </p:nvCxnSpPr>
        <p:spPr>
          <a:xfrm>
            <a:off x="4025366" y="1852280"/>
            <a:ext cx="1794434" cy="19687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31"/>
          <p:cNvSpPr txBox="1"/>
          <p:nvPr/>
        </p:nvSpPr>
        <p:spPr>
          <a:xfrm>
            <a:off x="4523656" y="4300552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H802</a:t>
            </a:r>
          </a:p>
        </p:txBody>
      </p:sp>
      <p:cxnSp>
        <p:nvCxnSpPr>
          <p:cNvPr id="33" name="Přímá spojovací čára 32"/>
          <p:cNvCxnSpPr>
            <a:cxnSpLocks/>
          </p:cNvCxnSpPr>
          <p:nvPr/>
        </p:nvCxnSpPr>
        <p:spPr>
          <a:xfrm>
            <a:off x="4495589" y="4485218"/>
            <a:ext cx="0" cy="78436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Obrázek 33" descr="H 802 (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411" y="3939280"/>
            <a:ext cx="2007306" cy="2895922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4C1C1F7B-2C81-4D7C-A3F2-66FAFEB10EEB}"/>
              </a:ext>
            </a:extLst>
          </p:cNvPr>
          <p:cNvSpPr txBox="1"/>
          <p:nvPr/>
        </p:nvSpPr>
        <p:spPr>
          <a:xfrm>
            <a:off x="5323307" y="65288"/>
            <a:ext cx="68264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Křižanovice – „Zámeček“; Kuřim ‒ „Pod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Toskou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; Modřice ‒ „Rybníky“; Modřice ‒ „Sádky“; Těšetice-Kyjovice obj. 1691‒1692 ‒ „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Sutny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 </a:t>
            </a:r>
            <a:endParaRPr lang="cs-CZ" dirty="0"/>
          </a:p>
        </p:txBody>
      </p:sp>
      <p:sp>
        <p:nvSpPr>
          <p:cNvPr id="22" name="Šipka doprava 21"/>
          <p:cNvSpPr/>
          <p:nvPr/>
        </p:nvSpPr>
        <p:spPr>
          <a:xfrm rot="10586969">
            <a:off x="1664905" y="4194650"/>
            <a:ext cx="3557935" cy="8576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/>
          <p:cNvSpPr>
            <a:spLocks noGrp="1"/>
          </p:cNvSpPr>
          <p:nvPr>
            <p:ph type="title"/>
          </p:nvPr>
        </p:nvSpPr>
        <p:spPr>
          <a:xfrm>
            <a:off x="135865" y="136767"/>
            <a:ext cx="5255285" cy="777634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Ceramics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8" name="Obrázek 7" descr="IMG_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82881" y="1819372"/>
            <a:ext cx="3547854" cy="5038627"/>
          </a:xfrm>
          <a:prstGeom prst="rect">
            <a:avLst/>
          </a:prstGeom>
        </p:spPr>
      </p:pic>
      <p:pic>
        <p:nvPicPr>
          <p:cNvPr id="9" name="Obrázek 8" descr="obr. 32.tif"/>
          <p:cNvPicPr>
            <a:picLocks noChangeAspect="1"/>
          </p:cNvPicPr>
          <p:nvPr/>
        </p:nvPicPr>
        <p:blipFill>
          <a:blip r:embed="rId3" cstate="print"/>
          <a:srcRect l="8522" t="6399" r="10226" b="7599"/>
          <a:stretch>
            <a:fillRect/>
          </a:stretch>
        </p:blipFill>
        <p:spPr>
          <a:xfrm>
            <a:off x="7630735" y="0"/>
            <a:ext cx="4561265" cy="6858000"/>
          </a:xfrm>
          <a:prstGeom prst="rect">
            <a:avLst/>
          </a:prstGeom>
        </p:spPr>
      </p:pic>
      <p:sp>
        <p:nvSpPr>
          <p:cNvPr id="11" name="Zástupný symbol pro obsah 6">
            <a:extLst>
              <a:ext uri="{FF2B5EF4-FFF2-40B4-BE49-F238E27FC236}">
                <a16:creationId xmlns:a16="http://schemas.microsoft.com/office/drawing/2014/main" id="{C51C4024-65D0-4208-A658-7840709D8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40" y="1013559"/>
            <a:ext cx="3956362" cy="5844441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Hallstatt</a:t>
            </a:r>
            <a:r>
              <a:rPr lang="cs-CZ" dirty="0"/>
              <a:t> </a:t>
            </a:r>
            <a:r>
              <a:rPr lang="cs-CZ" dirty="0" err="1"/>
              <a:t>artistic</a:t>
            </a:r>
            <a:r>
              <a:rPr lang="cs-CZ" dirty="0"/>
              <a:t> style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applied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 </a:t>
            </a:r>
            <a:r>
              <a:rPr lang="cs-CZ" dirty="0" err="1"/>
              <a:t>there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amphora-shaped</a:t>
            </a:r>
            <a:r>
              <a:rPr lang="cs-CZ" dirty="0"/>
              <a:t> </a:t>
            </a:r>
            <a:r>
              <a:rPr lang="cs-CZ" dirty="0" err="1"/>
              <a:t>vessels</a:t>
            </a:r>
            <a:r>
              <a:rPr lang="cs-CZ" dirty="0"/>
              <a:t> and a </a:t>
            </a:r>
            <a:r>
              <a:rPr lang="cs-CZ" dirty="0" err="1"/>
              <a:t>number</a:t>
            </a:r>
            <a:r>
              <a:rPr lang="cs-CZ" dirty="0"/>
              <a:t> of </a:t>
            </a:r>
            <a:r>
              <a:rPr lang="cs-CZ" dirty="0" err="1"/>
              <a:t>characteristic</a:t>
            </a:r>
            <a:r>
              <a:rPr lang="cs-CZ" dirty="0"/>
              <a:t> species (</a:t>
            </a:r>
            <a:r>
              <a:rPr lang="cs-CZ" dirty="0" err="1"/>
              <a:t>bowls</a:t>
            </a:r>
            <a:r>
              <a:rPr lang="cs-CZ" dirty="0"/>
              <a:t> - </a:t>
            </a:r>
            <a:r>
              <a:rPr lang="cs-CZ" dirty="0" err="1"/>
              <a:t>with</a:t>
            </a:r>
            <a:r>
              <a:rPr lang="cs-CZ" dirty="0"/>
              <a:t> a </a:t>
            </a:r>
            <a:r>
              <a:rPr lang="cs-CZ" dirty="0" err="1"/>
              <a:t>drawn</a:t>
            </a:r>
            <a:r>
              <a:rPr lang="cs-CZ" dirty="0"/>
              <a:t> </a:t>
            </a:r>
            <a:r>
              <a:rPr lang="cs-CZ" dirty="0" err="1"/>
              <a:t>edge</a:t>
            </a:r>
            <a:r>
              <a:rPr lang="cs-CZ" dirty="0"/>
              <a:t>, </a:t>
            </a:r>
            <a:r>
              <a:rPr lang="cs-CZ" dirty="0" err="1"/>
              <a:t>stepped</a:t>
            </a:r>
            <a:r>
              <a:rPr lang="cs-CZ" dirty="0"/>
              <a:t>, </a:t>
            </a:r>
            <a:r>
              <a:rPr lang="cs-CZ" dirty="0" err="1"/>
              <a:t>with</a:t>
            </a:r>
            <a:r>
              <a:rPr lang="cs-CZ" dirty="0"/>
              <a:t> a </a:t>
            </a:r>
            <a:r>
              <a:rPr lang="cs-CZ" dirty="0" err="1"/>
              <a:t>bent</a:t>
            </a:r>
            <a:r>
              <a:rPr lang="cs-CZ" dirty="0"/>
              <a:t> </a:t>
            </a:r>
            <a:r>
              <a:rPr lang="cs-CZ" dirty="0" err="1"/>
              <a:t>edge</a:t>
            </a:r>
            <a:r>
              <a:rPr lang="cs-CZ" dirty="0"/>
              <a:t>, </a:t>
            </a:r>
            <a:r>
              <a:rPr lang="cs-CZ" dirty="0" err="1"/>
              <a:t>pots</a:t>
            </a:r>
            <a:r>
              <a:rPr lang="cs-CZ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 </a:t>
            </a:r>
            <a:r>
              <a:rPr lang="cs-CZ" dirty="0" err="1"/>
              <a:t>decoration</a:t>
            </a:r>
            <a:r>
              <a:rPr lang="cs-CZ" dirty="0"/>
              <a:t> - </a:t>
            </a:r>
            <a:r>
              <a:rPr lang="cs-CZ" dirty="0" err="1"/>
              <a:t>graphitization</a:t>
            </a:r>
            <a:r>
              <a:rPr lang="cs-CZ" dirty="0"/>
              <a:t>, </a:t>
            </a:r>
            <a:r>
              <a:rPr lang="cs-CZ" dirty="0" err="1"/>
              <a:t>polishing</a:t>
            </a:r>
            <a:r>
              <a:rPr lang="cs-CZ" dirty="0"/>
              <a:t>, </a:t>
            </a:r>
            <a:r>
              <a:rPr lang="cs-CZ" dirty="0" err="1"/>
              <a:t>painting</a:t>
            </a:r>
            <a:r>
              <a:rPr lang="cs-CZ" dirty="0"/>
              <a:t> (</a:t>
            </a:r>
            <a:r>
              <a:rPr lang="cs-CZ" dirty="0" err="1"/>
              <a:t>red</a:t>
            </a:r>
            <a:r>
              <a:rPr lang="cs-CZ" dirty="0"/>
              <a:t>, </a:t>
            </a:r>
            <a:r>
              <a:rPr lang="cs-CZ" dirty="0" err="1"/>
              <a:t>black</a:t>
            </a:r>
            <a:r>
              <a:rPr lang="cs-CZ" dirty="0"/>
              <a:t>), </a:t>
            </a:r>
            <a:r>
              <a:rPr lang="cs-CZ" dirty="0" err="1"/>
              <a:t>deepen</a:t>
            </a:r>
            <a:r>
              <a:rPr lang="cs-CZ" dirty="0"/>
              <a:t>, </a:t>
            </a:r>
            <a:r>
              <a:rPr lang="cs-CZ" dirty="0" err="1"/>
              <a:t>plastic</a:t>
            </a:r>
            <a:r>
              <a:rPr lang="cs-CZ" dirty="0"/>
              <a:t>, </a:t>
            </a:r>
            <a:r>
              <a:rPr lang="cs-CZ" dirty="0" err="1"/>
              <a:t>rastred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bowls</a:t>
            </a:r>
            <a:r>
              <a:rPr lang="cs-CZ" dirty="0"/>
              <a:t> </a:t>
            </a:r>
            <a:r>
              <a:rPr lang="cs-CZ" dirty="0" err="1"/>
              <a:t>decorated</a:t>
            </a:r>
            <a:r>
              <a:rPr lang="cs-CZ" dirty="0"/>
              <a:t> </a:t>
            </a:r>
            <a:r>
              <a:rPr lang="cs-CZ" dirty="0" err="1"/>
              <a:t>inside</a:t>
            </a:r>
            <a:r>
              <a:rPr lang="cs-CZ" dirty="0"/>
              <a:t> → sun </a:t>
            </a:r>
            <a:r>
              <a:rPr lang="cs-CZ" dirty="0" err="1"/>
              <a:t>motifs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geometric</a:t>
            </a:r>
            <a:r>
              <a:rPr lang="cs-CZ" dirty="0"/>
              <a:t> </a:t>
            </a:r>
            <a:r>
              <a:rPr lang="cs-CZ" dirty="0" err="1"/>
              <a:t>decoration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significant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in </a:t>
            </a:r>
            <a:r>
              <a:rPr lang="cs-CZ" dirty="0" err="1"/>
              <a:t>stage</a:t>
            </a:r>
            <a:r>
              <a:rPr lang="cs-CZ" dirty="0"/>
              <a:t> Ha D2, </a:t>
            </a:r>
            <a:r>
              <a:rPr lang="cs-CZ" dirty="0" err="1"/>
              <a:t>stage</a:t>
            </a:r>
            <a:r>
              <a:rPr lang="cs-CZ" dirty="0"/>
              <a:t> Ha D3 </a:t>
            </a:r>
            <a:r>
              <a:rPr lang="cs-CZ" dirty="0" err="1"/>
              <a:t>little</a:t>
            </a:r>
            <a:r>
              <a:rPr lang="cs-CZ" dirty="0"/>
              <a:t> </a:t>
            </a:r>
            <a:r>
              <a:rPr lang="cs-CZ" dirty="0" err="1"/>
              <a:t>known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turned</a:t>
            </a:r>
            <a:r>
              <a:rPr lang="cs-CZ" dirty="0"/>
              <a:t> </a:t>
            </a:r>
            <a:r>
              <a:rPr lang="cs-CZ" dirty="0" err="1"/>
              <a:t>ceramic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Ha H3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early La </a:t>
            </a:r>
            <a:r>
              <a:rPr lang="cs-CZ" dirty="0" err="1"/>
              <a:t>Tène</a:t>
            </a:r>
            <a:r>
              <a:rPr lang="cs-CZ" dirty="0"/>
              <a:t> </a:t>
            </a:r>
            <a:r>
              <a:rPr lang="cs-CZ" dirty="0" err="1"/>
              <a:t>pottery</a:t>
            </a:r>
            <a:r>
              <a:rPr lang="cs-CZ" dirty="0"/>
              <a:t> → a </a:t>
            </a:r>
            <a:r>
              <a:rPr lang="cs-CZ" dirty="0" err="1"/>
              <a:t>completely</a:t>
            </a:r>
            <a:r>
              <a:rPr lang="cs-CZ" dirty="0"/>
              <a:t> 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/>
              <a:t>pottery</a:t>
            </a:r>
            <a:r>
              <a:rPr lang="cs-CZ" dirty="0"/>
              <a:t> </a:t>
            </a:r>
            <a:r>
              <a:rPr lang="cs-CZ" dirty="0" err="1"/>
              <a:t>wheel</a:t>
            </a:r>
            <a:endParaRPr lang="cs-CZ" dirty="0"/>
          </a:p>
        </p:txBody>
      </p:sp>
      <p:pic>
        <p:nvPicPr>
          <p:cNvPr id="4" name="Obrázek 3" descr="Obsah obrázku vsedě, interiér, stůl, váza&#10;&#10;Popis byl vytvořen automaticky">
            <a:extLst>
              <a:ext uri="{FF2B5EF4-FFF2-40B4-BE49-F238E27FC236}">
                <a16:creationId xmlns:a16="http://schemas.microsoft.com/office/drawing/2014/main" id="{2D36F52A-7E3F-49C1-BB35-D2D077406D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193" r="21193"/>
          <a:stretch/>
        </p:blipFill>
        <p:spPr>
          <a:xfrm>
            <a:off x="4860000" y="12564"/>
            <a:ext cx="2729058" cy="181937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D6944A9-63AB-4886-B299-728353A833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r="14125" b="18521"/>
          <a:stretch/>
        </p:blipFill>
        <p:spPr>
          <a:xfrm>
            <a:off x="4414091" y="171686"/>
            <a:ext cx="1548000" cy="1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444102-2747-4CF8-904A-DF258967A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9" y="1080350"/>
            <a:ext cx="3803479" cy="1310476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back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round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Býčí skála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Cave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compound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belt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women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graves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(HG) /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Gürtelfrauen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D383E18E-A810-420D-A819-E47984C90C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081" y="0"/>
            <a:ext cx="4880919" cy="6858000"/>
          </a:xfrm>
          <a:prstGeom prst="rect">
            <a:avLst/>
          </a:prstGeom>
        </p:spPr>
      </p:pic>
      <p:pic>
        <p:nvPicPr>
          <p:cNvPr id="9" name="Obrázek 8" descr="Obsah obrázku text, mapa, tráva&#10;&#10;Popis byl vytvořen automaticky">
            <a:extLst>
              <a:ext uri="{FF2B5EF4-FFF2-40B4-BE49-F238E27FC236}">
                <a16:creationId xmlns:a16="http://schemas.microsoft.com/office/drawing/2014/main" id="{F73BD210-DBAC-40F4-A77A-05BC4B7E82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328"/>
            <a:ext cx="4505058" cy="4553327"/>
          </a:xfrm>
          <a:prstGeom prst="rect">
            <a:avLst/>
          </a:prstGeom>
        </p:spPr>
      </p:pic>
      <p:pic>
        <p:nvPicPr>
          <p:cNvPr id="12" name="Obrázek 11" descr="princezna_BS.jpg">
            <a:extLst>
              <a:ext uri="{FF2B5EF4-FFF2-40B4-BE49-F238E27FC236}">
                <a16:creationId xmlns:a16="http://schemas.microsoft.com/office/drawing/2014/main" id="{510930FE-52DD-4A76-A721-04B6AF1CB8D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48394" y="2318328"/>
            <a:ext cx="1935164" cy="4553327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FFDF358-9654-48E1-A4F9-A5929E499E35}"/>
              </a:ext>
            </a:extLst>
          </p:cNvPr>
          <p:cNvSpPr txBox="1"/>
          <p:nvPr/>
        </p:nvSpPr>
        <p:spPr>
          <a:xfrm>
            <a:off x="7311081" y="4895850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BS1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01E2B68-12B0-46B4-94B8-D13817018407}"/>
              </a:ext>
            </a:extLst>
          </p:cNvPr>
          <p:cNvSpPr txBox="1"/>
          <p:nvPr/>
        </p:nvSpPr>
        <p:spPr>
          <a:xfrm>
            <a:off x="7253931" y="1501542"/>
            <a:ext cx="1077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Hoard</a:t>
            </a:r>
            <a:r>
              <a:rPr lang="cs-CZ" dirty="0"/>
              <a:t> PG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73A6BB4-2E1A-4E83-8E88-D66901F0DE27}"/>
              </a:ext>
            </a:extLst>
          </p:cNvPr>
          <p:cNvSpPr txBox="1"/>
          <p:nvPr/>
        </p:nvSpPr>
        <p:spPr>
          <a:xfrm>
            <a:off x="7251090" y="3014030"/>
            <a:ext cx="107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Grave</a:t>
            </a:r>
            <a:r>
              <a:rPr lang="cs-CZ" dirty="0"/>
              <a:t> HG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96704B7-BE8B-41A7-9DA0-6284662FAD26}"/>
              </a:ext>
            </a:extLst>
          </p:cNvPr>
          <p:cNvSpPr txBox="1"/>
          <p:nvPr/>
        </p:nvSpPr>
        <p:spPr>
          <a:xfrm>
            <a:off x="7281086" y="6488668"/>
            <a:ext cx="107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Grave</a:t>
            </a:r>
            <a:r>
              <a:rPr lang="cs-CZ" dirty="0">
                <a:solidFill>
                  <a:schemeClr val="bg1"/>
                </a:solidFill>
              </a:rPr>
              <a:t> HG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F08839E-0EAA-43A2-8B36-64CCB4AF217D}"/>
              </a:ext>
            </a:extLst>
          </p:cNvPr>
          <p:cNvSpPr txBox="1"/>
          <p:nvPr/>
        </p:nvSpPr>
        <p:spPr>
          <a:xfrm>
            <a:off x="10829030" y="4449228"/>
            <a:ext cx="107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Grave</a:t>
            </a:r>
            <a:r>
              <a:rPr lang="cs-CZ" dirty="0"/>
              <a:t> HG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31DED43-F4C5-4947-922A-FBFFFFF2A338}"/>
              </a:ext>
            </a:extLst>
          </p:cNvPr>
          <p:cNvSpPr txBox="1"/>
          <p:nvPr/>
        </p:nvSpPr>
        <p:spPr>
          <a:xfrm>
            <a:off x="10910111" y="2779120"/>
            <a:ext cx="107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Grave</a:t>
            </a:r>
            <a:r>
              <a:rPr lang="cs-CZ" dirty="0"/>
              <a:t> HG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0BE3B7D-D452-4CB1-A0A4-DF263705D56E}"/>
              </a:ext>
            </a:extLst>
          </p:cNvPr>
          <p:cNvSpPr txBox="1"/>
          <p:nvPr/>
        </p:nvSpPr>
        <p:spPr>
          <a:xfrm>
            <a:off x="11176036" y="6536293"/>
            <a:ext cx="107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Grave</a:t>
            </a:r>
            <a:r>
              <a:rPr lang="cs-CZ" dirty="0"/>
              <a:t> HG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58E9E55-9816-4629-A31F-28BED6ED6DE0}"/>
              </a:ext>
            </a:extLst>
          </p:cNvPr>
          <p:cNvSpPr txBox="1"/>
          <p:nvPr/>
        </p:nvSpPr>
        <p:spPr>
          <a:xfrm>
            <a:off x="10878379" y="1735588"/>
            <a:ext cx="107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Grave</a:t>
            </a:r>
            <a:r>
              <a:rPr lang="cs-CZ" dirty="0"/>
              <a:t> HG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F9BD5BE1-3D9E-4E28-86B4-AB4628C32339}"/>
              </a:ext>
            </a:extLst>
          </p:cNvPr>
          <p:cNvSpPr txBox="1"/>
          <p:nvPr/>
        </p:nvSpPr>
        <p:spPr>
          <a:xfrm>
            <a:off x="9813828" y="715868"/>
            <a:ext cx="1077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Hoard</a:t>
            </a:r>
            <a:r>
              <a:rPr lang="cs-CZ" dirty="0"/>
              <a:t> PG</a:t>
            </a:r>
          </a:p>
        </p:txBody>
      </p:sp>
      <p:pic>
        <p:nvPicPr>
          <p:cNvPr id="5" name="Obrázek 4" descr="Obsah obrázku zvíře&#10;&#10;Popis byl vytvořen automaticky">
            <a:extLst>
              <a:ext uri="{FF2B5EF4-FFF2-40B4-BE49-F238E27FC236}">
                <a16:creationId xmlns:a16="http://schemas.microsoft.com/office/drawing/2014/main" id="{67D7B424-F880-4181-9E0A-33EC21BDFA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479" y="0"/>
            <a:ext cx="3530614" cy="230467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7030763-9090-48D1-88F6-A81C63D47E4C}"/>
              </a:ext>
            </a:extLst>
          </p:cNvPr>
          <p:cNvSpPr txBox="1"/>
          <p:nvPr/>
        </p:nvSpPr>
        <p:spPr>
          <a:xfrm>
            <a:off x="3784298" y="1686208"/>
            <a:ext cx="3412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bg1"/>
                </a:solidFill>
              </a:rPr>
              <a:t>Altheim-Heiligkreutzhal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Speckau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Hügel</a:t>
            </a:r>
            <a:r>
              <a:rPr lang="cs-CZ" dirty="0">
                <a:solidFill>
                  <a:schemeClr val="bg1"/>
                </a:solidFill>
              </a:rPr>
              <a:t> 17/4</a:t>
            </a:r>
          </a:p>
        </p:txBody>
      </p:sp>
      <p:pic>
        <p:nvPicPr>
          <p:cNvPr id="19" name="Obrázek 18" descr="Obsah obrázku jídlo, štětec&#10;&#10;Popis byl vytvořen automaticky">
            <a:extLst>
              <a:ext uri="{FF2B5EF4-FFF2-40B4-BE49-F238E27FC236}">
                <a16:creationId xmlns:a16="http://schemas.microsoft.com/office/drawing/2014/main" id="{29D22811-A245-417A-98C4-97BB63E47B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95" y="5767666"/>
            <a:ext cx="2649947" cy="1093931"/>
          </a:xfrm>
          <a:prstGeom prst="rect">
            <a:avLst/>
          </a:prstGeom>
        </p:spPr>
      </p:pic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31F7D2FF-6871-4532-98F8-60625B26466D}"/>
              </a:ext>
            </a:extLst>
          </p:cNvPr>
          <p:cNvSpPr/>
          <p:nvPr/>
        </p:nvSpPr>
        <p:spPr>
          <a:xfrm>
            <a:off x="6795774" y="4199218"/>
            <a:ext cx="603092" cy="374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>
            <a:extLst>
              <a:ext uri="{FF2B5EF4-FFF2-40B4-BE49-F238E27FC236}">
                <a16:creationId xmlns:a16="http://schemas.microsoft.com/office/drawing/2014/main" id="{002C5C48-F678-46A4-872C-EF75B1726F37}"/>
              </a:ext>
            </a:extLst>
          </p:cNvPr>
          <p:cNvSpPr/>
          <p:nvPr/>
        </p:nvSpPr>
        <p:spPr>
          <a:xfrm rot="1361641">
            <a:off x="1237927" y="4631925"/>
            <a:ext cx="1211229" cy="1043040"/>
          </a:xfrm>
          <a:prstGeom prst="ellipse">
            <a:avLst/>
          </a:prstGeom>
          <a:noFill/>
          <a:ln w="539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292492287">
                  <a:custGeom>
                    <a:avLst/>
                    <a:gdLst>
                      <a:gd name="connsiteX0" fmla="*/ 0 w 2584193"/>
                      <a:gd name="connsiteY0" fmla="*/ 843123 h 1686245"/>
                      <a:gd name="connsiteX1" fmla="*/ 1292097 w 2584193"/>
                      <a:gd name="connsiteY1" fmla="*/ 0 h 1686245"/>
                      <a:gd name="connsiteX2" fmla="*/ 2584194 w 2584193"/>
                      <a:gd name="connsiteY2" fmla="*/ 843123 h 1686245"/>
                      <a:gd name="connsiteX3" fmla="*/ 1292097 w 2584193"/>
                      <a:gd name="connsiteY3" fmla="*/ 1686246 h 1686245"/>
                      <a:gd name="connsiteX4" fmla="*/ 0 w 2584193"/>
                      <a:gd name="connsiteY4" fmla="*/ 843123 h 16862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84193" h="1686245" extrusionOk="0">
                        <a:moveTo>
                          <a:pt x="0" y="843123"/>
                        </a:moveTo>
                        <a:cubicBezTo>
                          <a:pt x="131913" y="363868"/>
                          <a:pt x="650207" y="116655"/>
                          <a:pt x="1292097" y="0"/>
                        </a:cubicBezTo>
                        <a:cubicBezTo>
                          <a:pt x="2044452" y="3842"/>
                          <a:pt x="2720978" y="352422"/>
                          <a:pt x="2584194" y="843123"/>
                        </a:cubicBezTo>
                        <a:cubicBezTo>
                          <a:pt x="2562875" y="1217407"/>
                          <a:pt x="1996567" y="1714530"/>
                          <a:pt x="1292097" y="1686246"/>
                        </a:cubicBezTo>
                        <a:cubicBezTo>
                          <a:pt x="592323" y="1608933"/>
                          <a:pt x="-130285" y="1265921"/>
                          <a:pt x="0" y="84312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Šipka: dolů 21">
            <a:extLst>
              <a:ext uri="{FF2B5EF4-FFF2-40B4-BE49-F238E27FC236}">
                <a16:creationId xmlns:a16="http://schemas.microsoft.com/office/drawing/2014/main" id="{AB1AC86E-7459-42BD-925E-DD98B8271357}"/>
              </a:ext>
            </a:extLst>
          </p:cNvPr>
          <p:cNvSpPr/>
          <p:nvPr/>
        </p:nvSpPr>
        <p:spPr>
          <a:xfrm>
            <a:off x="1737051" y="4277219"/>
            <a:ext cx="238125" cy="3799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C5911ECA-4253-42B5-B3DE-75A33864FC0E}"/>
              </a:ext>
            </a:extLst>
          </p:cNvPr>
          <p:cNvSpPr/>
          <p:nvPr/>
        </p:nvSpPr>
        <p:spPr>
          <a:xfrm>
            <a:off x="1737051" y="3773159"/>
            <a:ext cx="5966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</a:t>
            </a:r>
          </a:p>
        </p:txBody>
      </p:sp>
    </p:spTree>
    <p:extLst>
      <p:ext uri="{BB962C8B-B14F-4D97-AF65-F5344CB8AC3E}">
        <p14:creationId xmlns:p14="http://schemas.microsoft.com/office/powerpoint/2010/main" val="28692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0A316C8-5DE0-1140-5475-A32969556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79" y="728159"/>
            <a:ext cx="10972558" cy="605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62" y="112144"/>
            <a:ext cx="6419376" cy="691724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1"/>
                </a:solidFill>
              </a:rPr>
              <a:t>Czech Republic - </a:t>
            </a:r>
            <a:r>
              <a:rPr lang="cs-CZ" sz="4000" b="1" dirty="0" err="1">
                <a:solidFill>
                  <a:schemeClr val="accent1"/>
                </a:solidFill>
              </a:rPr>
              <a:t>Geography</a:t>
            </a:r>
            <a:endParaRPr lang="cs-CZ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5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5" y="246672"/>
            <a:ext cx="11395493" cy="7054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Platěnice </a:t>
            </a:r>
            <a:r>
              <a:rPr lang="cs-CZ" b="1" dirty="0" err="1">
                <a:solidFill>
                  <a:schemeClr val="accent1"/>
                </a:solidFill>
              </a:rPr>
              <a:t>group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688EE5C-E6F9-485A-AE96-CCFFD8C749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" t="27320" r="165" b="1839"/>
          <a:stretch/>
        </p:blipFill>
        <p:spPr>
          <a:xfrm>
            <a:off x="-29460" y="1084082"/>
            <a:ext cx="12221460" cy="577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8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Gottwald, Antonín, 1869-1941 - Bibliografie dějin Českých zemí">
            <a:extLst>
              <a:ext uri="{FF2B5EF4-FFF2-40B4-BE49-F238E27FC236}">
                <a16:creationId xmlns:a16="http://schemas.microsoft.com/office/drawing/2014/main" id="{9109CC5D-B866-B662-2B43-2512309A9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935" y="3320980"/>
            <a:ext cx="2505389" cy="353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55" y="112144"/>
            <a:ext cx="11007305" cy="500331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History of knowledge of the </a:t>
            </a:r>
            <a:r>
              <a:rPr lang="cs-CZ" sz="4000" b="1" dirty="0">
                <a:solidFill>
                  <a:schemeClr val="accent1"/>
                </a:solidFill>
              </a:rPr>
              <a:t>Platěnice </a:t>
            </a:r>
            <a:r>
              <a:rPr lang="en-US" sz="4000" b="1" dirty="0">
                <a:solidFill>
                  <a:schemeClr val="accent1"/>
                </a:solidFill>
              </a:rPr>
              <a:t>group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6" y="577970"/>
            <a:ext cx="6020005" cy="6142007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b="1" i="1" dirty="0" err="1"/>
              <a:t>Silesian</a:t>
            </a:r>
            <a:r>
              <a:rPr lang="cs-CZ" b="1" i="1" dirty="0"/>
              <a:t>-Platěnice </a:t>
            </a:r>
            <a:r>
              <a:rPr lang="cs-CZ" b="1" i="1" dirty="0" err="1"/>
              <a:t>culture</a:t>
            </a:r>
            <a:r>
              <a:rPr lang="cs-CZ" b="1" i="1" dirty="0"/>
              <a:t> </a:t>
            </a:r>
            <a:r>
              <a:rPr lang="cs-CZ" dirty="0"/>
              <a:t>in East Bohemia – </a:t>
            </a:r>
            <a:r>
              <a:rPr lang="cs-CZ" b="1" i="1" dirty="0"/>
              <a:t>V. </a:t>
            </a:r>
            <a:r>
              <a:rPr lang="cs-CZ" b="1" i="1" dirty="0" err="1"/>
              <a:t>Vokolek</a:t>
            </a:r>
            <a:r>
              <a:rPr lang="cs-CZ" dirty="0"/>
              <a:t>, </a:t>
            </a:r>
            <a:r>
              <a:rPr lang="cs-CZ" dirty="0" err="1"/>
              <a:t>abroad</a:t>
            </a:r>
            <a:r>
              <a:rPr lang="cs-CZ" dirty="0"/>
              <a:t> no </a:t>
            </a:r>
            <a:r>
              <a:rPr lang="cs-CZ" dirty="0" err="1"/>
              <a:t>longer</a:t>
            </a:r>
            <a:r>
              <a:rPr lang="cs-CZ" dirty="0"/>
              <a:t> in use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Eponymous</a:t>
            </a:r>
            <a:r>
              <a:rPr lang="cs-CZ" dirty="0"/>
              <a:t> </a:t>
            </a:r>
            <a:r>
              <a:rPr lang="cs-CZ" dirty="0" err="1"/>
              <a:t>site</a:t>
            </a:r>
            <a:r>
              <a:rPr lang="cs-CZ" dirty="0"/>
              <a:t> </a:t>
            </a:r>
            <a:r>
              <a:rPr lang="en-US" b="1" i="1" dirty="0" err="1"/>
              <a:t>Platěnice</a:t>
            </a:r>
            <a:r>
              <a:rPr lang="en-US" b="1" i="1" dirty="0"/>
              <a:t> </a:t>
            </a:r>
            <a:r>
              <a:rPr lang="cs-CZ" b="1" i="1" dirty="0" err="1"/>
              <a:t>near</a:t>
            </a:r>
            <a:r>
              <a:rPr lang="en-US" b="1" i="1" dirty="0"/>
              <a:t> </a:t>
            </a:r>
            <a:r>
              <a:rPr lang="en-US" b="1" i="1" dirty="0" err="1"/>
              <a:t>Pardubic</a:t>
            </a:r>
            <a:r>
              <a:rPr lang="cs-CZ" b="1" i="1" dirty="0"/>
              <a:t>e</a:t>
            </a:r>
            <a:r>
              <a:rPr lang="en-US" b="1" i="1" dirty="0"/>
              <a:t> </a:t>
            </a:r>
            <a:r>
              <a:rPr lang="en-US" dirty="0"/>
              <a:t>→ </a:t>
            </a:r>
            <a:r>
              <a:rPr lang="cs-CZ" dirty="0"/>
              <a:t>Early 20th </a:t>
            </a:r>
            <a:r>
              <a:rPr lang="cs-CZ" dirty="0" err="1"/>
              <a:t>Century</a:t>
            </a:r>
            <a:r>
              <a:rPr lang="cs-CZ" dirty="0"/>
              <a:t>, </a:t>
            </a:r>
            <a:r>
              <a:rPr lang="cs-CZ" dirty="0" err="1"/>
              <a:t>Excavated</a:t>
            </a:r>
            <a:r>
              <a:rPr lang="cs-CZ" dirty="0"/>
              <a:t> by </a:t>
            </a:r>
            <a:r>
              <a:rPr lang="cs-CZ" b="1" i="1" dirty="0"/>
              <a:t>J. L. Píč </a:t>
            </a:r>
            <a:r>
              <a:rPr lang="cs-CZ" dirty="0"/>
              <a:t>(</a:t>
            </a:r>
            <a:r>
              <a:rPr lang="en-US" dirty="0" err="1"/>
              <a:t>Starožitnosti</a:t>
            </a:r>
            <a:r>
              <a:rPr lang="en-US" dirty="0"/>
              <a:t> </a:t>
            </a:r>
            <a:r>
              <a:rPr lang="en-US" dirty="0" err="1"/>
              <a:t>země</a:t>
            </a:r>
            <a:r>
              <a:rPr lang="en-US" dirty="0"/>
              <a:t> </a:t>
            </a:r>
            <a:r>
              <a:rPr lang="en-US" dirty="0" err="1"/>
              <a:t>české</a:t>
            </a:r>
            <a:r>
              <a:rPr lang="en-US" dirty="0"/>
              <a:t>, </a:t>
            </a:r>
            <a:r>
              <a:rPr lang="en-US" dirty="0" err="1"/>
              <a:t>díl</a:t>
            </a:r>
            <a:r>
              <a:rPr lang="en-US" dirty="0"/>
              <a:t> II, </a:t>
            </a:r>
            <a:r>
              <a:rPr lang="en-US" dirty="0" err="1"/>
              <a:t>svazek</a:t>
            </a:r>
            <a:r>
              <a:rPr lang="en-US" dirty="0"/>
              <a:t> 3</a:t>
            </a:r>
            <a:r>
              <a:rPr lang="cs-CZ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b="1" i="1" dirty="0"/>
              <a:t>H. Wankel </a:t>
            </a:r>
            <a:r>
              <a:rPr lang="cs-CZ" dirty="0"/>
              <a:t>(1872 Býčí skála, 1880 Královský Kopec </a:t>
            </a:r>
            <a:r>
              <a:rPr lang="cs-CZ" dirty="0" err="1"/>
              <a:t>near</a:t>
            </a:r>
            <a:r>
              <a:rPr lang="cs-CZ" dirty="0"/>
              <a:t> Těšetice </a:t>
            </a:r>
            <a:r>
              <a:rPr lang="cs-CZ" dirty="0" err="1"/>
              <a:t>mound</a:t>
            </a:r>
            <a:r>
              <a:rPr lang="cs-CZ" dirty="0"/>
              <a:t>, Náklo </a:t>
            </a:r>
            <a:r>
              <a:rPr lang="cs-CZ" dirty="0" err="1"/>
              <a:t>mound</a:t>
            </a:r>
            <a:r>
              <a:rPr lang="cs-CZ" dirty="0"/>
              <a:t>; 1883 Náklo </a:t>
            </a:r>
            <a:r>
              <a:rPr lang="cs-CZ" dirty="0" err="1"/>
              <a:t>hoard</a:t>
            </a:r>
            <a:r>
              <a:rPr lang="cs-CZ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1878 – </a:t>
            </a:r>
            <a:r>
              <a:rPr lang="cs-CZ" b="1" i="1" dirty="0"/>
              <a:t>M. Trapp and I. L. Červinka </a:t>
            </a:r>
            <a:r>
              <a:rPr lang="cs-CZ" dirty="0"/>
              <a:t>(Zlín-Louky </a:t>
            </a:r>
            <a:r>
              <a:rPr lang="cs-CZ" dirty="0" err="1"/>
              <a:t>burial</a:t>
            </a:r>
            <a:r>
              <a:rPr lang="cs-CZ" dirty="0"/>
              <a:t> </a:t>
            </a:r>
            <a:r>
              <a:rPr lang="cs-CZ" dirty="0" err="1"/>
              <a:t>grounds</a:t>
            </a:r>
            <a:r>
              <a:rPr lang="cs-CZ" dirty="0"/>
              <a:t>); 1902 </a:t>
            </a:r>
            <a:r>
              <a:rPr lang="cs-CZ" b="1" i="1" dirty="0"/>
              <a:t>I. L. Červinka </a:t>
            </a:r>
            <a:r>
              <a:rPr lang="cs-CZ" dirty="0"/>
              <a:t>– </a:t>
            </a:r>
            <a:r>
              <a:rPr lang="cs-CZ" dirty="0" err="1"/>
              <a:t>Hallstatt</a:t>
            </a:r>
            <a:r>
              <a:rPr lang="cs-CZ" dirty="0"/>
              <a:t> </a:t>
            </a:r>
            <a:r>
              <a:rPr lang="cs-CZ" dirty="0" err="1"/>
              <a:t>sites</a:t>
            </a:r>
            <a:r>
              <a:rPr lang="cs-CZ" dirty="0"/>
              <a:t>, 1911 </a:t>
            </a:r>
            <a:r>
              <a:rPr lang="cs-CZ" dirty="0" err="1"/>
              <a:t>Hallstatt</a:t>
            </a:r>
            <a:r>
              <a:rPr lang="cs-CZ" dirty="0"/>
              <a:t> </a:t>
            </a:r>
            <a:r>
              <a:rPr lang="cs-CZ" dirty="0" err="1"/>
              <a:t>sites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Plátenice </a:t>
            </a:r>
            <a:r>
              <a:rPr lang="cs-CZ" dirty="0" err="1"/>
              <a:t>format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1909 –</a:t>
            </a:r>
            <a:r>
              <a:rPr lang="cs-CZ" b="1" i="1" dirty="0"/>
              <a:t> F. Černý </a:t>
            </a:r>
            <a:r>
              <a:rPr lang="cs-CZ" dirty="0"/>
              <a:t>– Bylany Platěnice </a:t>
            </a:r>
            <a:r>
              <a:rPr lang="cs-CZ" dirty="0" err="1"/>
              <a:t>Culture</a:t>
            </a:r>
            <a:r>
              <a:rPr lang="cs-CZ" dirty="0"/>
              <a:t>, </a:t>
            </a:r>
            <a:r>
              <a:rPr lang="cs-CZ" b="1" i="1" dirty="0"/>
              <a:t>A. Gottwald </a:t>
            </a:r>
            <a:r>
              <a:rPr lang="cs-CZ" dirty="0"/>
              <a:t>1914 Bylany </a:t>
            </a:r>
            <a:r>
              <a:rPr lang="cs-CZ" dirty="0" err="1"/>
              <a:t>Culture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Earlier</a:t>
            </a:r>
            <a:r>
              <a:rPr lang="cs-CZ" dirty="0"/>
              <a:t> the „Horka type“ – </a:t>
            </a:r>
            <a:r>
              <a:rPr lang="cs-CZ" b="1" i="1" dirty="0"/>
              <a:t>A. </a:t>
            </a:r>
            <a:r>
              <a:rPr lang="cs-CZ" b="1" i="1" dirty="0" err="1"/>
              <a:t>Rzehak</a:t>
            </a:r>
            <a:r>
              <a:rPr lang="cs-CZ" b="1" i="1" dirty="0"/>
              <a:t>, O. </a:t>
            </a:r>
            <a:r>
              <a:rPr lang="cs-CZ" b="1" i="1" dirty="0" err="1"/>
              <a:t>Menghin</a:t>
            </a:r>
            <a:r>
              <a:rPr lang="cs-CZ" b="1" i="1" dirty="0"/>
              <a:t>, K. </a:t>
            </a:r>
            <a:r>
              <a:rPr lang="cs-CZ" b="1" i="1" dirty="0" err="1"/>
              <a:t>Schirmeisen</a:t>
            </a:r>
            <a:endParaRPr lang="en-US" b="1" i="1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b="1" i="1" dirty="0"/>
              <a:t>A. Gottwald, K. Dobeš </a:t>
            </a:r>
            <a:r>
              <a:rPr lang="cs-CZ" dirty="0"/>
              <a:t>(Seloutky, Slatinky </a:t>
            </a:r>
            <a:r>
              <a:rPr lang="cs-CZ" dirty="0" err="1"/>
              <a:t>burial</a:t>
            </a:r>
            <a:r>
              <a:rPr lang="cs-CZ" dirty="0"/>
              <a:t> </a:t>
            </a:r>
            <a:r>
              <a:rPr lang="cs-CZ" dirty="0" err="1"/>
              <a:t>ground</a:t>
            </a:r>
            <a:r>
              <a:rPr lang="cs-CZ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around</a:t>
            </a:r>
            <a:r>
              <a:rPr lang="cs-CZ" dirty="0"/>
              <a:t> 1940 – </a:t>
            </a:r>
            <a:r>
              <a:rPr lang="cs-CZ" b="1" i="1" dirty="0"/>
              <a:t>J. Böhm and J. Filip </a:t>
            </a:r>
            <a:r>
              <a:rPr lang="cs-CZ" dirty="0"/>
              <a:t>– Platěnice </a:t>
            </a:r>
            <a:r>
              <a:rPr lang="cs-CZ" dirty="0" err="1"/>
              <a:t>Culture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9F54E62-CB0A-CC0D-0956-3D526AA14630}"/>
              </a:ext>
            </a:extLst>
          </p:cNvPr>
          <p:cNvSpPr txBox="1"/>
          <p:nvPr/>
        </p:nvSpPr>
        <p:spPr>
          <a:xfrm>
            <a:off x="8217041" y="131452"/>
            <a:ext cx="2657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Vít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Vokolek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D197A85-8291-381F-5FB7-979FDE993B9F}"/>
              </a:ext>
            </a:extLst>
          </p:cNvPr>
          <p:cNvSpPr txBox="1"/>
          <p:nvPr/>
        </p:nvSpPr>
        <p:spPr>
          <a:xfrm>
            <a:off x="6270171" y="4645299"/>
            <a:ext cx="2657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Heinrich Wankel</a:t>
            </a:r>
          </a:p>
        </p:txBody>
      </p:sp>
      <p:pic>
        <p:nvPicPr>
          <p:cNvPr id="4" name="Picture 2" descr="Vít Vokolek (1936)">
            <a:extLst>
              <a:ext uri="{FF2B5EF4-FFF2-40B4-BE49-F238E27FC236}">
                <a16:creationId xmlns:a16="http://schemas.microsoft.com/office/drawing/2014/main" id="{0E50BFF3-BA0C-8194-2050-5D4DBBE03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597" y="0"/>
            <a:ext cx="2575727" cy="317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2FD0A573-6D8F-1AFB-5269-F9390DDE7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531" y="677789"/>
            <a:ext cx="2925535" cy="390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B4C8BEEF-4E65-B42B-2FF9-3BAF01C20C98}"/>
              </a:ext>
            </a:extLst>
          </p:cNvPr>
          <p:cNvSpPr txBox="1"/>
          <p:nvPr/>
        </p:nvSpPr>
        <p:spPr>
          <a:xfrm>
            <a:off x="7599065" y="6350645"/>
            <a:ext cx="2657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Antonín Gottwald</a:t>
            </a:r>
          </a:p>
        </p:txBody>
      </p:sp>
    </p:spTree>
    <p:extLst>
      <p:ext uri="{BB962C8B-B14F-4D97-AF65-F5344CB8AC3E}">
        <p14:creationId xmlns:p14="http://schemas.microsoft.com/office/powerpoint/2010/main" val="248004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55" y="112144"/>
            <a:ext cx="11007305" cy="500331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History of knowledge of the </a:t>
            </a:r>
            <a:r>
              <a:rPr lang="cs-CZ" sz="4000" b="1" dirty="0">
                <a:solidFill>
                  <a:schemeClr val="accent1"/>
                </a:solidFill>
              </a:rPr>
              <a:t>Platěnice </a:t>
            </a:r>
            <a:r>
              <a:rPr lang="en-US" sz="4000" b="1" dirty="0">
                <a:solidFill>
                  <a:schemeClr val="accent1"/>
                </a:solidFill>
              </a:rPr>
              <a:t>group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6" y="577970"/>
            <a:ext cx="6040102" cy="6142007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19</a:t>
            </a:r>
            <a:r>
              <a:rPr lang="cs-CZ" dirty="0"/>
              <a:t>61 -</a:t>
            </a:r>
            <a:r>
              <a:rPr lang="en-US" dirty="0"/>
              <a:t> </a:t>
            </a:r>
            <a:r>
              <a:rPr lang="en-US" b="1" i="1" dirty="0" err="1"/>
              <a:t>Jindra</a:t>
            </a:r>
            <a:r>
              <a:rPr lang="en-US" b="1" i="1" dirty="0"/>
              <a:t> </a:t>
            </a:r>
            <a:r>
              <a:rPr lang="en-US" b="1" i="1" dirty="0" err="1"/>
              <a:t>Nekvasil</a:t>
            </a:r>
            <a:r>
              <a:rPr lang="en-US" b="1" i="1" dirty="0"/>
              <a:t> </a:t>
            </a:r>
            <a:r>
              <a:rPr lang="en-US" dirty="0"/>
              <a:t>collected available data in his dissertation</a:t>
            </a:r>
            <a:r>
              <a:rPr lang="cs-CZ" dirty="0"/>
              <a:t>, Moravičany </a:t>
            </a:r>
            <a:r>
              <a:rPr lang="cs-CZ" dirty="0" err="1"/>
              <a:t>burial</a:t>
            </a:r>
            <a:r>
              <a:rPr lang="cs-CZ" dirty="0"/>
              <a:t> </a:t>
            </a:r>
            <a:r>
              <a:rPr lang="cs-CZ" dirty="0" err="1"/>
              <a:t>ground</a:t>
            </a:r>
            <a:r>
              <a:rPr lang="cs-CZ" dirty="0"/>
              <a:t> 1982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cs-CZ" b="1" i="1" dirty="0"/>
              <a:t> </a:t>
            </a:r>
            <a:r>
              <a:rPr lang="en-US" b="1" i="1" dirty="0" err="1"/>
              <a:t>Vladimír</a:t>
            </a:r>
            <a:r>
              <a:rPr lang="en-US" b="1" i="1" dirty="0"/>
              <a:t> Podborský </a:t>
            </a:r>
            <a:r>
              <a:rPr lang="en-US" dirty="0"/>
              <a:t>and </a:t>
            </a:r>
            <a:r>
              <a:rPr lang="en-US" b="1" i="1" dirty="0" err="1"/>
              <a:t>Jindra</a:t>
            </a:r>
            <a:r>
              <a:rPr lang="en-US" b="1" i="1" dirty="0"/>
              <a:t> </a:t>
            </a:r>
            <a:r>
              <a:rPr lang="en-US" b="1" i="1" dirty="0" err="1"/>
              <a:t>Nekvasil</a:t>
            </a:r>
            <a:r>
              <a:rPr lang="en-US" b="1" i="1" dirty="0"/>
              <a:t> </a:t>
            </a:r>
            <a:r>
              <a:rPr lang="en-US" dirty="0"/>
              <a:t>a number of articles and studies, culminating in PDM</a:t>
            </a:r>
            <a:r>
              <a:rPr lang="cs-CZ" dirty="0"/>
              <a:t> (</a:t>
            </a:r>
            <a:r>
              <a:rPr lang="cs-CZ" b="1" i="1" dirty="0" err="1"/>
              <a:t>Prehistory</a:t>
            </a:r>
            <a:r>
              <a:rPr lang="cs-CZ" b="1" i="1" dirty="0"/>
              <a:t> </a:t>
            </a:r>
            <a:r>
              <a:rPr lang="cs-CZ" b="1" i="1" dirty="0" err="1"/>
              <a:t>of</a:t>
            </a:r>
            <a:r>
              <a:rPr lang="cs-CZ" b="1" i="1" dirty="0"/>
              <a:t> Moravia</a:t>
            </a:r>
            <a:r>
              <a:rPr lang="cs-CZ" dirty="0"/>
              <a:t>)</a:t>
            </a:r>
            <a:r>
              <a:rPr lang="en-US" dirty="0"/>
              <a:t> in 1993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b="1" i="1" dirty="0"/>
              <a:t>V. Dohnal </a:t>
            </a:r>
            <a:r>
              <a:rPr lang="cs-CZ" dirty="0"/>
              <a:t>(</a:t>
            </a:r>
            <a:r>
              <a:rPr lang="cs-CZ" dirty="0" err="1"/>
              <a:t>Eastern</a:t>
            </a:r>
            <a:r>
              <a:rPr lang="cs-CZ" dirty="0"/>
              <a:t> Moravia, 1988)</a:t>
            </a:r>
          </a:p>
          <a:p>
            <a:pPr>
              <a:buFont typeface="Arial" pitchFamily="34" charset="0"/>
              <a:buChar char="•"/>
            </a:pPr>
            <a:r>
              <a:rPr lang="cs-CZ" b="1" i="1" dirty="0"/>
              <a:t> M. Přichystal </a:t>
            </a:r>
            <a:r>
              <a:rPr lang="cs-CZ" dirty="0"/>
              <a:t>(Slatinky 2003, 2007)</a:t>
            </a:r>
          </a:p>
          <a:p>
            <a:pPr>
              <a:buFont typeface="Arial" pitchFamily="34" charset="0"/>
              <a:buChar char="•"/>
            </a:pPr>
            <a:r>
              <a:rPr lang="cs-CZ" b="1" i="1" dirty="0"/>
              <a:t> Z. Baarová Holubová </a:t>
            </a:r>
            <a:r>
              <a:rPr lang="cs-CZ" dirty="0"/>
              <a:t>(2011, </a:t>
            </a:r>
            <a:r>
              <a:rPr lang="cs-CZ" dirty="0" err="1"/>
              <a:t>expansion</a:t>
            </a:r>
            <a:r>
              <a:rPr lang="cs-CZ" dirty="0"/>
              <a:t> </a:t>
            </a:r>
            <a:r>
              <a:rPr lang="cs-CZ" dirty="0" err="1"/>
              <a:t>theory</a:t>
            </a:r>
            <a:r>
              <a:rPr lang="cs-CZ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b="1" i="1" dirty="0"/>
              <a:t> Z. </a:t>
            </a:r>
            <a:r>
              <a:rPr lang="cs-CZ" b="1" i="1" dirty="0" err="1"/>
              <a:t>Jarůšková</a:t>
            </a:r>
            <a:r>
              <a:rPr lang="cs-CZ" b="1" i="1" dirty="0"/>
              <a:t> and A. </a:t>
            </a:r>
            <a:r>
              <a:rPr lang="cs-CZ" b="1" i="1" dirty="0" err="1"/>
              <a:t>Štrof</a:t>
            </a:r>
            <a:r>
              <a:rPr lang="cs-CZ" b="1" i="1" dirty="0"/>
              <a:t> </a:t>
            </a:r>
            <a:r>
              <a:rPr lang="cs-CZ" dirty="0"/>
              <a:t>(Boskovice Region), A. </a:t>
            </a:r>
            <a:r>
              <a:rPr lang="cs-CZ" dirty="0" err="1"/>
              <a:t>Tajer</a:t>
            </a:r>
            <a:r>
              <a:rPr lang="cs-CZ" dirty="0"/>
              <a:t> and V. Vránová (Olomouc Region), 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cs-CZ" b="1" i="1" dirty="0"/>
              <a:t>E. </a:t>
            </a:r>
            <a:r>
              <a:rPr lang="cs-CZ" b="1" i="1" dirty="0" err="1"/>
              <a:t>Makarová</a:t>
            </a:r>
            <a:r>
              <a:rPr lang="cs-CZ" b="1" i="1" dirty="0"/>
              <a:t> </a:t>
            </a:r>
            <a:r>
              <a:rPr lang="cs-CZ" dirty="0"/>
              <a:t>– Moravičany </a:t>
            </a:r>
            <a:r>
              <a:rPr lang="cs-CZ" dirty="0" err="1"/>
              <a:t>burial</a:t>
            </a:r>
            <a:r>
              <a:rPr lang="cs-CZ" dirty="0"/>
              <a:t> </a:t>
            </a:r>
            <a:r>
              <a:rPr lang="cs-CZ" dirty="0" err="1"/>
              <a:t>ground</a:t>
            </a:r>
            <a:r>
              <a:rPr lang="cs-CZ" dirty="0"/>
              <a:t> (2017), </a:t>
            </a:r>
            <a:r>
              <a:rPr lang="cs-CZ" b="1" i="1" dirty="0"/>
              <a:t>M. Novák </a:t>
            </a:r>
            <a:r>
              <a:rPr lang="cs-CZ" dirty="0"/>
              <a:t>(2017, 2022), </a:t>
            </a:r>
            <a:r>
              <a:rPr lang="cs-CZ" b="1" i="1" dirty="0"/>
              <a:t>S. Bambasová </a:t>
            </a:r>
            <a:r>
              <a:rPr lang="cs-CZ" dirty="0"/>
              <a:t>(Křenovice </a:t>
            </a:r>
            <a:r>
              <a:rPr lang="cs-CZ" dirty="0" err="1"/>
              <a:t>Hillfort</a:t>
            </a:r>
            <a:r>
              <a:rPr lang="cs-CZ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b="1" i="1" dirty="0"/>
              <a:t> M. Golec and P. Fojtík </a:t>
            </a:r>
            <a:r>
              <a:rPr lang="cs-CZ" dirty="0"/>
              <a:t>(2020 – The Centre of the Platěnice </a:t>
            </a:r>
            <a:r>
              <a:rPr lang="cs-CZ" dirty="0" err="1"/>
              <a:t>group</a:t>
            </a:r>
            <a:r>
              <a:rPr lang="cs-CZ" dirty="0"/>
              <a:t> in </a:t>
            </a:r>
            <a:r>
              <a:rPr lang="cs-CZ" dirty="0" err="1"/>
              <a:t>Central</a:t>
            </a:r>
            <a:r>
              <a:rPr lang="cs-CZ" dirty="0"/>
              <a:t> Moravia),</a:t>
            </a:r>
          </a:p>
          <a:p>
            <a:pPr>
              <a:buFont typeface="Arial" pitchFamily="34" charset="0"/>
              <a:buChar char="•"/>
            </a:pPr>
            <a:r>
              <a:rPr lang="cs-CZ" b="1" i="1" dirty="0"/>
              <a:t> Z. Golec Mírová </a:t>
            </a:r>
            <a:r>
              <a:rPr lang="cs-CZ" dirty="0"/>
              <a:t>– </a:t>
            </a:r>
            <a:r>
              <a:rPr lang="cs-CZ" dirty="0" err="1"/>
              <a:t>small</a:t>
            </a:r>
            <a:r>
              <a:rPr lang="cs-CZ" dirty="0"/>
              <a:t> </a:t>
            </a:r>
            <a:r>
              <a:rPr lang="cs-CZ" dirty="0" err="1"/>
              <a:t>articles</a:t>
            </a:r>
            <a:r>
              <a:rPr lang="cs-CZ" dirty="0"/>
              <a:t> (</a:t>
            </a:r>
            <a:r>
              <a:rPr lang="cs-CZ" dirty="0" err="1"/>
              <a:t>hoards</a:t>
            </a:r>
            <a:r>
              <a:rPr lang="cs-CZ" dirty="0"/>
              <a:t>), </a:t>
            </a:r>
            <a:r>
              <a:rPr lang="cs-CZ" dirty="0" err="1"/>
              <a:t>horse</a:t>
            </a:r>
            <a:r>
              <a:rPr lang="cs-CZ" dirty="0"/>
              <a:t> </a:t>
            </a:r>
            <a:r>
              <a:rPr lang="cs-CZ" dirty="0" err="1"/>
              <a:t>problematics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D197A85-8291-381F-5FB7-979FDE993B9F}"/>
              </a:ext>
            </a:extLst>
          </p:cNvPr>
          <p:cNvSpPr txBox="1"/>
          <p:nvPr/>
        </p:nvSpPr>
        <p:spPr>
          <a:xfrm>
            <a:off x="5319420" y="6073646"/>
            <a:ext cx="26577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P. Fojtík and Z. Golec Mírová</a:t>
            </a:r>
          </a:p>
        </p:txBody>
      </p:sp>
      <p:pic>
        <p:nvPicPr>
          <p:cNvPr id="3074" name="Picture 2" descr="Vít Dohnal – Wikipedie">
            <a:extLst>
              <a:ext uri="{FF2B5EF4-FFF2-40B4-BE49-F238E27FC236}">
                <a16:creationId xmlns:a16="http://schemas.microsoft.com/office/drawing/2014/main" id="{69F75AC0-C3A9-8AD3-0DFC-A0EEB0DA3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884" y="102995"/>
            <a:ext cx="3024962" cy="368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 descr="Obsah obrázku země, osoba, exteriér, skála&#10;&#10;Popis byl vytvořen automaticky">
            <a:extLst>
              <a:ext uri="{FF2B5EF4-FFF2-40B4-BE49-F238E27FC236}">
                <a16:creationId xmlns:a16="http://schemas.microsoft.com/office/drawing/2014/main" id="{368004FC-1ED8-0961-22E2-36C92E784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391" y="3985033"/>
            <a:ext cx="4032454" cy="268830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9F54E62-CB0A-CC0D-0956-3D526AA14630}"/>
              </a:ext>
            </a:extLst>
          </p:cNvPr>
          <p:cNvSpPr txBox="1"/>
          <p:nvPr/>
        </p:nvSpPr>
        <p:spPr>
          <a:xfrm>
            <a:off x="8985884" y="184665"/>
            <a:ext cx="2657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Vít Dohnal</a:t>
            </a:r>
          </a:p>
        </p:txBody>
      </p:sp>
      <p:pic>
        <p:nvPicPr>
          <p:cNvPr id="3076" name="Picture 4" descr="People - Katedra archeologie">
            <a:extLst>
              <a:ext uri="{FF2B5EF4-FFF2-40B4-BE49-F238E27FC236}">
                <a16:creationId xmlns:a16="http://schemas.microsoft.com/office/drawing/2014/main" id="{79173C19-DBB2-3CC2-9F2C-AC4DC1B58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676" y="570324"/>
            <a:ext cx="2657788" cy="21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oskovická brázda je jedna obrovská jedinečná archeologická lokalita.“">
            <a:extLst>
              <a:ext uri="{FF2B5EF4-FFF2-40B4-BE49-F238E27FC236}">
                <a16:creationId xmlns:a16="http://schemas.microsoft.com/office/drawing/2014/main" id="{01D6F6A3-A637-1D4D-D325-4DBB4E4B9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677" y="2872967"/>
            <a:ext cx="2659568" cy="176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B86083E-A71E-F1E3-C4DA-EF283264BA0C}"/>
              </a:ext>
            </a:extLst>
          </p:cNvPr>
          <p:cNvSpPr txBox="1"/>
          <p:nvPr/>
        </p:nvSpPr>
        <p:spPr>
          <a:xfrm>
            <a:off x="4365169" y="2144233"/>
            <a:ext cx="17308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000000"/>
                </a:solidFill>
                <a:latin typeface="Calibri"/>
              </a:rPr>
              <a:t>S. Tichá Bambasová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1096C15-4A84-BDD3-C319-FC7276235854}"/>
              </a:ext>
            </a:extLst>
          </p:cNvPr>
          <p:cNvSpPr txBox="1"/>
          <p:nvPr/>
        </p:nvSpPr>
        <p:spPr>
          <a:xfrm>
            <a:off x="5230584" y="4685282"/>
            <a:ext cx="17308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000000"/>
                </a:solidFill>
                <a:latin typeface="Calibri"/>
              </a:rPr>
              <a:t>A. </a:t>
            </a:r>
            <a:r>
              <a:rPr lang="cs-CZ" dirty="0" err="1">
                <a:solidFill>
                  <a:srgbClr val="000000"/>
                </a:solidFill>
                <a:latin typeface="Calibri"/>
              </a:rPr>
              <a:t>Štrof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21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55" y="0"/>
            <a:ext cx="5063705" cy="595222"/>
          </a:xfrm>
        </p:spPr>
        <p:txBody>
          <a:bodyPr>
            <a:normAutofit fontScale="90000"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Regional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definition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of</a:t>
            </a:r>
            <a:r>
              <a:rPr lang="cs-CZ" sz="4000" b="1" dirty="0">
                <a:solidFill>
                  <a:schemeClr val="accent1"/>
                </a:solidFill>
              </a:rPr>
              <a:t> PG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60" y="569344"/>
            <a:ext cx="5814203" cy="6288656"/>
          </a:xfrm>
        </p:spPr>
        <p:txBody>
          <a:bodyPr>
            <a:normAutofit fontScale="77500" lnSpcReduction="20000"/>
          </a:bodyPr>
          <a:lstStyle/>
          <a:p>
            <a:r>
              <a:rPr lang="en-US" i="1" dirty="0" err="1">
                <a:solidFill>
                  <a:schemeClr val="tx1"/>
                </a:solidFill>
              </a:rPr>
              <a:t>Prostějov-Vyškov</a:t>
            </a:r>
            <a:r>
              <a:rPr lang="en-US" i="1" dirty="0">
                <a:solidFill>
                  <a:schemeClr val="tx1"/>
                </a:solidFill>
              </a:rPr>
              <a:t> subgroup PS (P1)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err="1">
                <a:solidFill>
                  <a:schemeClr val="tx1"/>
                </a:solidFill>
              </a:rPr>
              <a:t>Prostějov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chemeClr val="tx1"/>
                </a:solidFill>
              </a:rPr>
              <a:t>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Vyškov</a:t>
            </a:r>
            <a:r>
              <a:rPr lang="cs-CZ" dirty="0">
                <a:solidFill>
                  <a:schemeClr val="tx1"/>
                </a:solidFill>
              </a:rPr>
              <a:t> region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chemeClr val="tx1"/>
                </a:solidFill>
              </a:rPr>
              <a:t>W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Přerov</a:t>
            </a:r>
            <a:r>
              <a:rPr lang="cs-CZ" dirty="0">
                <a:solidFill>
                  <a:schemeClr val="tx1"/>
                </a:solidFill>
              </a:rPr>
              <a:t> region</a:t>
            </a:r>
            <a:r>
              <a:rPr lang="en-US" dirty="0">
                <a:solidFill>
                  <a:schemeClr val="tx1"/>
                </a:solidFill>
              </a:rPr>
              <a:t>. It is located in the </a:t>
            </a:r>
            <a:r>
              <a:rPr lang="en-US" dirty="0" err="1">
                <a:solidFill>
                  <a:schemeClr val="tx1"/>
                </a:solidFill>
              </a:rPr>
              <a:t>Vyškov</a:t>
            </a:r>
            <a:r>
              <a:rPr lang="en-US" dirty="0">
                <a:solidFill>
                  <a:schemeClr val="tx1"/>
                </a:solidFill>
              </a:rPr>
              <a:t> Gate and the </a:t>
            </a:r>
            <a:r>
              <a:rPr lang="en-US" dirty="0" err="1">
                <a:solidFill>
                  <a:schemeClr val="tx1"/>
                </a:solidFill>
              </a:rPr>
              <a:t>Prostějov</a:t>
            </a:r>
            <a:r>
              <a:rPr lang="en-US" dirty="0">
                <a:solidFill>
                  <a:schemeClr val="tx1"/>
                </a:solidFill>
              </a:rPr>
              <a:t> Basin, occupies the middle and lower reaches of the </a:t>
            </a:r>
            <a:r>
              <a:rPr lang="en-US" dirty="0" err="1">
                <a:solidFill>
                  <a:schemeClr val="tx1"/>
                </a:solidFill>
              </a:rPr>
              <a:t>Haná</a:t>
            </a:r>
            <a:r>
              <a:rPr lang="en-US" dirty="0">
                <a:solidFill>
                  <a:schemeClr val="tx1"/>
                </a:solidFill>
              </a:rPr>
              <a:t> River, the </a:t>
            </a:r>
            <a:r>
              <a:rPr lang="en-US" dirty="0" err="1">
                <a:solidFill>
                  <a:schemeClr val="tx1"/>
                </a:solidFill>
              </a:rPr>
              <a:t>Hloučela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Romže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Valová</a:t>
            </a:r>
            <a:r>
              <a:rPr lang="en-US" dirty="0">
                <a:solidFill>
                  <a:schemeClr val="tx1"/>
                </a:solidFill>
              </a:rPr>
              <a:t> river basins, and is located on the left bank of the Blat</a:t>
            </a:r>
            <a:r>
              <a:rPr lang="cs-CZ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 River. The </a:t>
            </a:r>
            <a:r>
              <a:rPr lang="cs-CZ" dirty="0">
                <a:solidFill>
                  <a:schemeClr val="tx1"/>
                </a:solidFill>
              </a:rPr>
              <a:t>N</a:t>
            </a:r>
            <a:r>
              <a:rPr lang="en-US" dirty="0">
                <a:solidFill>
                  <a:schemeClr val="tx1"/>
                </a:solidFill>
              </a:rPr>
              <a:t> reaches to the </a:t>
            </a:r>
            <a:r>
              <a:rPr lang="en-US" dirty="0" err="1">
                <a:solidFill>
                  <a:schemeClr val="tx1"/>
                </a:solidFill>
              </a:rPr>
              <a:t>Šumice</a:t>
            </a:r>
            <a:r>
              <a:rPr lang="en-US" dirty="0">
                <a:solidFill>
                  <a:schemeClr val="tx1"/>
                </a:solidFill>
              </a:rPr>
              <a:t> river, the S to </a:t>
            </a:r>
            <a:r>
              <a:rPr lang="en-US" dirty="0" err="1">
                <a:solidFill>
                  <a:schemeClr val="tx1"/>
                </a:solidFill>
              </a:rPr>
              <a:t>Rousínov</a:t>
            </a:r>
            <a:r>
              <a:rPr lang="en-US" dirty="0">
                <a:solidFill>
                  <a:schemeClr val="tx1"/>
                </a:solidFill>
              </a:rPr>
              <a:t>, the W to the </a:t>
            </a:r>
            <a:r>
              <a:rPr lang="en-US" dirty="0" err="1">
                <a:solidFill>
                  <a:schemeClr val="tx1"/>
                </a:solidFill>
              </a:rPr>
              <a:t>Drahanská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Zábřežská</a:t>
            </a:r>
            <a:r>
              <a:rPr lang="en-US" dirty="0">
                <a:solidFill>
                  <a:schemeClr val="tx1"/>
                </a:solidFill>
              </a:rPr>
              <a:t> highlands and the </a:t>
            </a:r>
            <a:r>
              <a:rPr lang="cs-CZ" dirty="0">
                <a:solidFill>
                  <a:schemeClr val="tx1"/>
                </a:solidFill>
              </a:rPr>
              <a:t>E</a:t>
            </a:r>
            <a:r>
              <a:rPr lang="en-US" dirty="0">
                <a:solidFill>
                  <a:schemeClr val="tx1"/>
                </a:solidFill>
              </a:rPr>
              <a:t> to the Blat</a:t>
            </a:r>
            <a:r>
              <a:rPr lang="cs-CZ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 river.</a:t>
            </a:r>
          </a:p>
          <a:p>
            <a:r>
              <a:rPr lang="en-US" i="1" dirty="0" err="1">
                <a:solidFill>
                  <a:schemeClr val="tx1"/>
                </a:solidFill>
              </a:rPr>
              <a:t>Boskovická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brázda</a:t>
            </a:r>
            <a:r>
              <a:rPr lang="en-US" i="1" dirty="0">
                <a:solidFill>
                  <a:schemeClr val="tx1"/>
                </a:solidFill>
              </a:rPr>
              <a:t> subgroup PS (P2)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cs-CZ" dirty="0">
                <a:solidFill>
                  <a:schemeClr val="tx1"/>
                </a:solidFill>
              </a:rPr>
              <a:t>N </a:t>
            </a:r>
            <a:r>
              <a:rPr lang="en-US" dirty="0" err="1">
                <a:solidFill>
                  <a:schemeClr val="tx1"/>
                </a:solidFill>
              </a:rPr>
              <a:t>Boskovická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brázda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[furrow]. It is located in the </a:t>
            </a:r>
            <a:r>
              <a:rPr lang="cs-CZ" dirty="0">
                <a:solidFill>
                  <a:schemeClr val="tx1"/>
                </a:solidFill>
              </a:rPr>
              <a:t>N</a:t>
            </a:r>
            <a:r>
              <a:rPr lang="en-US" dirty="0">
                <a:solidFill>
                  <a:schemeClr val="tx1"/>
                </a:solidFill>
              </a:rPr>
              <a:t> part of the </a:t>
            </a:r>
            <a:r>
              <a:rPr lang="en-US" dirty="0" err="1">
                <a:solidFill>
                  <a:schemeClr val="tx1"/>
                </a:solidFill>
              </a:rPr>
              <a:t>Boskovice</a:t>
            </a:r>
            <a:r>
              <a:rPr lang="en-US" dirty="0">
                <a:solidFill>
                  <a:schemeClr val="tx1"/>
                </a:solidFill>
              </a:rPr>
              <a:t> furrow. It extends to the </a:t>
            </a:r>
            <a:r>
              <a:rPr lang="cs-CZ" dirty="0">
                <a:solidFill>
                  <a:schemeClr val="tx1"/>
                </a:solidFill>
              </a:rPr>
              <a:t>N</a:t>
            </a:r>
            <a:r>
              <a:rPr lang="en-US" dirty="0">
                <a:solidFill>
                  <a:schemeClr val="tx1"/>
                </a:solidFill>
              </a:rPr>
              <a:t> to the town of </a:t>
            </a:r>
            <a:r>
              <a:rPr lang="en-US" dirty="0" err="1">
                <a:solidFill>
                  <a:schemeClr val="tx1"/>
                </a:solidFill>
              </a:rPr>
              <a:t>Trnávka</a:t>
            </a:r>
            <a:r>
              <a:rPr lang="en-US" dirty="0">
                <a:solidFill>
                  <a:schemeClr val="tx1"/>
                </a:solidFill>
              </a:rPr>
              <a:t>, to the S to </a:t>
            </a:r>
            <a:r>
              <a:rPr lang="en-US" dirty="0" err="1">
                <a:solidFill>
                  <a:schemeClr val="tx1"/>
                </a:solidFill>
              </a:rPr>
              <a:t>Tišnov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Blansko</a:t>
            </a:r>
            <a:r>
              <a:rPr lang="en-US" dirty="0">
                <a:solidFill>
                  <a:schemeClr val="tx1"/>
                </a:solidFill>
              </a:rPr>
              <a:t>, to the W to the </a:t>
            </a:r>
            <a:r>
              <a:rPr lang="en-US" dirty="0" err="1">
                <a:solidFill>
                  <a:schemeClr val="tx1"/>
                </a:solidFill>
              </a:rPr>
              <a:t>Svitavy</a:t>
            </a:r>
            <a:r>
              <a:rPr lang="en-US" dirty="0">
                <a:solidFill>
                  <a:schemeClr val="tx1"/>
                </a:solidFill>
              </a:rPr>
              <a:t> Uplands and the </a:t>
            </a:r>
            <a:r>
              <a:rPr lang="en-US" dirty="0" err="1">
                <a:solidFill>
                  <a:schemeClr val="tx1"/>
                </a:solidFill>
              </a:rPr>
              <a:t>Hornosvratecká</a:t>
            </a:r>
            <a:r>
              <a:rPr lang="en-US" dirty="0">
                <a:solidFill>
                  <a:schemeClr val="tx1"/>
                </a:solidFill>
              </a:rPr>
              <a:t> Highlands, and to the W to the </a:t>
            </a:r>
            <a:r>
              <a:rPr lang="en-US" dirty="0" err="1">
                <a:solidFill>
                  <a:schemeClr val="tx1"/>
                </a:solidFill>
              </a:rPr>
              <a:t>Drahanská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Zábřežská</a:t>
            </a:r>
            <a:r>
              <a:rPr lang="en-US" dirty="0">
                <a:solidFill>
                  <a:schemeClr val="tx1"/>
                </a:solidFill>
              </a:rPr>
              <a:t> Highlands.</a:t>
            </a:r>
          </a:p>
          <a:p>
            <a:r>
              <a:rPr lang="en-US" i="1" dirty="0">
                <a:solidFill>
                  <a:schemeClr val="tx1"/>
                </a:solidFill>
              </a:rPr>
              <a:t>Olomouc subgroup PS (P3)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err="1">
                <a:solidFill>
                  <a:schemeClr val="tx1"/>
                </a:solidFill>
              </a:rPr>
              <a:t>Olomou</a:t>
            </a:r>
            <a:r>
              <a:rPr lang="cs-CZ" dirty="0">
                <a:solidFill>
                  <a:schemeClr val="tx1"/>
                </a:solidFill>
              </a:rPr>
              <a:t>c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Šumperk</a:t>
            </a:r>
            <a:r>
              <a:rPr lang="en-US" dirty="0">
                <a:solidFill>
                  <a:schemeClr val="tx1"/>
                </a:solidFill>
              </a:rPr>
              <a:t>. It is located in the Upper Moravian gorge, occupying the upper course of Moravia (in Moravia), the left bank of the </a:t>
            </a:r>
            <a:r>
              <a:rPr lang="en-US" dirty="0" err="1">
                <a:solidFill>
                  <a:schemeClr val="tx1"/>
                </a:solidFill>
              </a:rPr>
              <a:t>Blato</a:t>
            </a:r>
            <a:r>
              <a:rPr lang="en-US" dirty="0">
                <a:solidFill>
                  <a:schemeClr val="tx1"/>
                </a:solidFill>
              </a:rPr>
              <a:t>, the lower course of the </a:t>
            </a:r>
            <a:r>
              <a:rPr lang="en-US" dirty="0" err="1">
                <a:solidFill>
                  <a:schemeClr val="tx1"/>
                </a:solidFill>
              </a:rPr>
              <a:t>Bečva</a:t>
            </a:r>
            <a:r>
              <a:rPr lang="en-US" dirty="0">
                <a:solidFill>
                  <a:schemeClr val="tx1"/>
                </a:solidFill>
              </a:rPr>
              <a:t> to </a:t>
            </a:r>
            <a:r>
              <a:rPr lang="en-US" dirty="0" err="1">
                <a:solidFill>
                  <a:schemeClr val="tx1"/>
                </a:solidFill>
              </a:rPr>
              <a:t>Přerov</a:t>
            </a:r>
            <a:r>
              <a:rPr lang="en-US" dirty="0">
                <a:solidFill>
                  <a:schemeClr val="tx1"/>
                </a:solidFill>
              </a:rPr>
              <a:t>. It extends to </a:t>
            </a:r>
            <a:r>
              <a:rPr lang="en-US" dirty="0" err="1">
                <a:solidFill>
                  <a:schemeClr val="tx1"/>
                </a:solidFill>
              </a:rPr>
              <a:t>Sumper</a:t>
            </a:r>
            <a:r>
              <a:rPr lang="en-US" dirty="0">
                <a:solidFill>
                  <a:schemeClr val="tx1"/>
                </a:solidFill>
              </a:rPr>
              <a:t> to </a:t>
            </a:r>
            <a:r>
              <a:rPr lang="en-US" dirty="0" err="1">
                <a:solidFill>
                  <a:schemeClr val="tx1"/>
                </a:solidFill>
              </a:rPr>
              <a:t>Šumperk</a:t>
            </a:r>
            <a:r>
              <a:rPr lang="en-US" dirty="0">
                <a:solidFill>
                  <a:schemeClr val="tx1"/>
                </a:solidFill>
              </a:rPr>
              <a:t>, to S to </a:t>
            </a:r>
            <a:r>
              <a:rPr lang="en-US" dirty="0" err="1">
                <a:solidFill>
                  <a:schemeClr val="tx1"/>
                </a:solidFill>
              </a:rPr>
              <a:t>Chropyně</a:t>
            </a:r>
            <a:r>
              <a:rPr lang="en-US" dirty="0">
                <a:solidFill>
                  <a:schemeClr val="tx1"/>
                </a:solidFill>
              </a:rPr>
              <a:t>, to Z to </a:t>
            </a:r>
            <a:r>
              <a:rPr lang="en-US" dirty="0" err="1">
                <a:solidFill>
                  <a:schemeClr val="tx1"/>
                </a:solidFill>
              </a:rPr>
              <a:t>Zábřežská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vrchovina</a:t>
            </a:r>
            <a:r>
              <a:rPr lang="en-US" dirty="0">
                <a:solidFill>
                  <a:schemeClr val="tx1"/>
                </a:solidFill>
              </a:rPr>
              <a:t> and the </a:t>
            </a:r>
            <a:r>
              <a:rPr lang="en-US" dirty="0" err="1">
                <a:solidFill>
                  <a:schemeClr val="tx1"/>
                </a:solidFill>
              </a:rPr>
              <a:t>Blata</a:t>
            </a:r>
            <a:r>
              <a:rPr lang="en-US" dirty="0">
                <a:solidFill>
                  <a:schemeClr val="tx1"/>
                </a:solidFill>
              </a:rPr>
              <a:t> river, and to Z to </a:t>
            </a:r>
            <a:r>
              <a:rPr lang="en-US" dirty="0" err="1">
                <a:solidFill>
                  <a:schemeClr val="tx1"/>
                </a:solidFill>
              </a:rPr>
              <a:t>Nízký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Jeseník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Oderský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vrchy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i="1" dirty="0" err="1">
                <a:solidFill>
                  <a:schemeClr val="tx1"/>
                </a:solidFill>
              </a:rPr>
              <a:t>Moravská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brána</a:t>
            </a:r>
            <a:r>
              <a:rPr lang="en-US" i="1" dirty="0">
                <a:solidFill>
                  <a:schemeClr val="tx1"/>
                </a:solidFill>
              </a:rPr>
              <a:t> subgroup PS (P4)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err="1">
                <a:solidFill>
                  <a:schemeClr val="tx1"/>
                </a:solidFill>
              </a:rPr>
              <a:t>Přerov</a:t>
            </a:r>
            <a:r>
              <a:rPr lang="cs-CZ" dirty="0">
                <a:solidFill>
                  <a:schemeClr val="tx1"/>
                </a:solidFill>
              </a:rPr>
              <a:t> region</a:t>
            </a:r>
            <a:r>
              <a:rPr lang="en-US" dirty="0">
                <a:solidFill>
                  <a:schemeClr val="tx1"/>
                </a:solidFill>
              </a:rPr>
              <a:t>, Nov</a:t>
            </a:r>
            <a:r>
              <a:rPr lang="cs-CZ" dirty="0">
                <a:solidFill>
                  <a:schemeClr val="tx1"/>
                </a:solidFill>
              </a:rPr>
              <a:t>ý J</a:t>
            </a:r>
            <a:r>
              <a:rPr lang="en-US" dirty="0" err="1">
                <a:solidFill>
                  <a:schemeClr val="tx1"/>
                </a:solidFill>
              </a:rPr>
              <a:t>ičín</a:t>
            </a:r>
            <a:r>
              <a:rPr lang="cs-CZ" dirty="0">
                <a:solidFill>
                  <a:schemeClr val="tx1"/>
                </a:solidFill>
              </a:rPr>
              <a:t> region</a:t>
            </a:r>
            <a:r>
              <a:rPr lang="en-US" dirty="0">
                <a:solidFill>
                  <a:schemeClr val="tx1"/>
                </a:solidFill>
              </a:rPr>
              <a:t>. It is located in the Moravian Gate, covers the lower course of the </a:t>
            </a:r>
            <a:r>
              <a:rPr lang="en-US" dirty="0" err="1">
                <a:solidFill>
                  <a:schemeClr val="tx1"/>
                </a:solidFill>
              </a:rPr>
              <a:t>Bečva</a:t>
            </a:r>
            <a:r>
              <a:rPr lang="en-US" dirty="0">
                <a:solidFill>
                  <a:schemeClr val="tx1"/>
                </a:solidFill>
              </a:rPr>
              <a:t> to </a:t>
            </a:r>
            <a:r>
              <a:rPr lang="en-US" dirty="0" err="1">
                <a:solidFill>
                  <a:schemeClr val="tx1"/>
                </a:solidFill>
              </a:rPr>
              <a:t>Přerov</a:t>
            </a:r>
            <a:r>
              <a:rPr lang="en-US" dirty="0">
                <a:solidFill>
                  <a:schemeClr val="tx1"/>
                </a:solidFill>
              </a:rPr>
              <a:t>, reaches the upper Odra. It extends to the NE to </a:t>
            </a:r>
            <a:r>
              <a:rPr lang="en-US" dirty="0" err="1">
                <a:solidFill>
                  <a:schemeClr val="tx1"/>
                </a:solidFill>
              </a:rPr>
              <a:t>Nový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Jičín</a:t>
            </a:r>
            <a:r>
              <a:rPr lang="en-US" dirty="0">
                <a:solidFill>
                  <a:schemeClr val="tx1"/>
                </a:solidFill>
              </a:rPr>
              <a:t>, to the SW to </a:t>
            </a:r>
            <a:r>
              <a:rPr lang="en-US" dirty="0" err="1">
                <a:solidFill>
                  <a:schemeClr val="tx1"/>
                </a:solidFill>
              </a:rPr>
              <a:t>Přerov</a:t>
            </a:r>
            <a:r>
              <a:rPr lang="en-US" dirty="0">
                <a:solidFill>
                  <a:schemeClr val="tx1"/>
                </a:solidFill>
              </a:rPr>
              <a:t>, to the NW to the </a:t>
            </a:r>
            <a:r>
              <a:rPr lang="en-US" dirty="0" err="1">
                <a:solidFill>
                  <a:schemeClr val="tx1"/>
                </a:solidFill>
              </a:rPr>
              <a:t>Oderské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vrchy</a:t>
            </a:r>
            <a:r>
              <a:rPr lang="en-US" dirty="0">
                <a:solidFill>
                  <a:schemeClr val="tx1"/>
                </a:solidFill>
              </a:rPr>
              <a:t> and to the SE to the </a:t>
            </a:r>
            <a:r>
              <a:rPr lang="en-US" dirty="0" err="1">
                <a:solidFill>
                  <a:schemeClr val="tx1"/>
                </a:solidFill>
              </a:rPr>
              <a:t>Hostýnsko-vsetínská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hornatina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i="1" dirty="0" err="1">
                <a:solidFill>
                  <a:schemeClr val="tx1"/>
                </a:solidFill>
              </a:rPr>
              <a:t>Kroměříž-Zlín</a:t>
            </a:r>
            <a:r>
              <a:rPr lang="en-US" i="1" dirty="0">
                <a:solidFill>
                  <a:schemeClr val="tx1"/>
                </a:solidFill>
              </a:rPr>
              <a:t> subgroup PS (P5) </a:t>
            </a:r>
            <a:r>
              <a:rPr lang="en-US" dirty="0">
                <a:solidFill>
                  <a:schemeClr val="tx1"/>
                </a:solidFill>
              </a:rPr>
              <a:t>–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Kroměříž</a:t>
            </a:r>
            <a:r>
              <a:rPr lang="cs-CZ" dirty="0">
                <a:solidFill>
                  <a:schemeClr val="tx1"/>
                </a:solidFill>
              </a:rPr>
              <a:t> r</a:t>
            </a:r>
            <a:r>
              <a:rPr lang="en-US" dirty="0" err="1">
                <a:solidFill>
                  <a:schemeClr val="tx1"/>
                </a:solidFill>
              </a:rPr>
              <a:t>egion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Zlín</a:t>
            </a:r>
            <a:r>
              <a:rPr lang="en-US" dirty="0">
                <a:solidFill>
                  <a:schemeClr val="tx1"/>
                </a:solidFill>
              </a:rPr>
              <a:t> region. It is located on the middle course of Moravia (in Moravia), from the mouth of the </a:t>
            </a:r>
            <a:r>
              <a:rPr lang="en-US" dirty="0" err="1">
                <a:solidFill>
                  <a:schemeClr val="tx1"/>
                </a:solidFill>
              </a:rPr>
              <a:t>Haná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vallye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to Moravia, in the </a:t>
            </a:r>
            <a:r>
              <a:rPr lang="en-US" dirty="0" err="1">
                <a:solidFill>
                  <a:schemeClr val="tx1"/>
                </a:solidFill>
              </a:rPr>
              <a:t>Dřevnice</a:t>
            </a:r>
            <a:r>
              <a:rPr lang="en-US" dirty="0">
                <a:solidFill>
                  <a:schemeClr val="tx1"/>
                </a:solidFill>
              </a:rPr>
              <a:t> basin, in the south to the </a:t>
            </a:r>
            <a:r>
              <a:rPr lang="en-US" dirty="0" err="1">
                <a:solidFill>
                  <a:schemeClr val="tx1"/>
                </a:solidFill>
              </a:rPr>
              <a:t>Napajedl</a:t>
            </a:r>
            <a:r>
              <a:rPr lang="cs-CZ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 Gate. To the NE it reaches </a:t>
            </a:r>
            <a:r>
              <a:rPr lang="en-US" dirty="0" err="1">
                <a:solidFill>
                  <a:schemeClr val="tx1"/>
                </a:solidFill>
              </a:rPr>
              <a:t>Kroměříž</a:t>
            </a:r>
            <a:r>
              <a:rPr lang="en-US" dirty="0">
                <a:solidFill>
                  <a:schemeClr val="tx1"/>
                </a:solidFill>
              </a:rPr>
              <a:t>, to the </a:t>
            </a:r>
            <a:r>
              <a:rPr lang="cs-CZ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 to </a:t>
            </a:r>
            <a:r>
              <a:rPr lang="en-US" dirty="0" err="1">
                <a:solidFill>
                  <a:schemeClr val="tx1"/>
                </a:solidFill>
              </a:rPr>
              <a:t>Napajedl</a:t>
            </a:r>
            <a:r>
              <a:rPr lang="cs-CZ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, to the </a:t>
            </a:r>
            <a:r>
              <a:rPr lang="cs-CZ" dirty="0">
                <a:solidFill>
                  <a:schemeClr val="tx1"/>
                </a:solidFill>
              </a:rPr>
              <a:t>W</a:t>
            </a:r>
            <a:r>
              <a:rPr lang="en-US" dirty="0">
                <a:solidFill>
                  <a:schemeClr val="tx1"/>
                </a:solidFill>
              </a:rPr>
              <a:t> to </a:t>
            </a:r>
            <a:r>
              <a:rPr lang="en-US" dirty="0" err="1">
                <a:solidFill>
                  <a:schemeClr val="tx1"/>
                </a:solidFill>
              </a:rPr>
              <a:t>Chřiby</a:t>
            </a:r>
            <a:r>
              <a:rPr lang="en-US" dirty="0">
                <a:solidFill>
                  <a:schemeClr val="tx1"/>
                </a:solidFill>
              </a:rPr>
              <a:t> and to the </a:t>
            </a:r>
            <a:r>
              <a:rPr lang="cs-CZ" dirty="0">
                <a:solidFill>
                  <a:schemeClr val="tx1"/>
                </a:solidFill>
              </a:rPr>
              <a:t>E</a:t>
            </a:r>
            <a:r>
              <a:rPr lang="en-US" dirty="0">
                <a:solidFill>
                  <a:schemeClr val="tx1"/>
                </a:solidFill>
              </a:rPr>
              <a:t> it reaches the </a:t>
            </a:r>
            <a:r>
              <a:rPr lang="en-US" dirty="0" err="1">
                <a:solidFill>
                  <a:schemeClr val="tx1"/>
                </a:solidFill>
              </a:rPr>
              <a:t>Vizovice</a:t>
            </a:r>
            <a:r>
              <a:rPr lang="en-US" dirty="0">
                <a:solidFill>
                  <a:schemeClr val="tx1"/>
                </a:solidFill>
              </a:rPr>
              <a:t> Highlands.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9" name="Obrázek 8" descr="skupiny_halšt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68008" y="-1"/>
            <a:ext cx="6023992" cy="4938339"/>
          </a:xfrm>
          <a:prstGeom prst="rect">
            <a:avLst/>
          </a:prstGeom>
        </p:spPr>
      </p:pic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6167888" y="5089586"/>
            <a:ext cx="6024112" cy="1570006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10000"/>
          </a:bodyPr>
          <a:lstStyle/>
          <a:p>
            <a:r>
              <a:rPr lang="cs-CZ" sz="2000" i="1" dirty="0"/>
              <a:t>Hradiště-Hodonín </a:t>
            </a:r>
            <a:r>
              <a:rPr lang="cs-CZ" sz="2000" i="1" dirty="0" err="1"/>
              <a:t>subgroup</a:t>
            </a:r>
            <a:r>
              <a:rPr lang="cs-CZ" sz="2000" i="1" dirty="0"/>
              <a:t> PS (P6) </a:t>
            </a:r>
            <a:r>
              <a:rPr lang="cs-CZ" sz="2000" dirty="0"/>
              <a:t>– Uherské hradiště region, Hodonín region. It </a:t>
            </a:r>
            <a:r>
              <a:rPr lang="cs-CZ" sz="2000" dirty="0" err="1"/>
              <a:t>is</a:t>
            </a:r>
            <a:r>
              <a:rPr lang="cs-CZ" sz="2000" dirty="0"/>
              <a:t> </a:t>
            </a:r>
            <a:r>
              <a:rPr lang="cs-CZ" sz="2000" dirty="0" err="1"/>
              <a:t>located</a:t>
            </a:r>
            <a:r>
              <a:rPr lang="cs-CZ" sz="2000" dirty="0"/>
              <a:t> on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lower</a:t>
            </a:r>
            <a:r>
              <a:rPr lang="cs-CZ" sz="2000" dirty="0"/>
              <a:t> </a:t>
            </a:r>
            <a:r>
              <a:rPr lang="cs-CZ" sz="2000" dirty="0" err="1"/>
              <a:t>reaches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Moravia (in Moravia) </a:t>
            </a:r>
            <a:r>
              <a:rPr lang="cs-CZ" sz="2000" dirty="0" err="1"/>
              <a:t>with</a:t>
            </a:r>
            <a:r>
              <a:rPr lang="cs-CZ" sz="2000" dirty="0"/>
              <a:t> </a:t>
            </a:r>
            <a:r>
              <a:rPr lang="cs-CZ" sz="2000" dirty="0" err="1"/>
              <a:t>tributaries</a:t>
            </a:r>
            <a:r>
              <a:rPr lang="cs-CZ" sz="2000" dirty="0"/>
              <a:t> Olšava, Velička and Prušánky, </a:t>
            </a:r>
            <a:r>
              <a:rPr lang="cs-CZ" sz="2000" dirty="0" err="1"/>
              <a:t>it</a:t>
            </a:r>
            <a:r>
              <a:rPr lang="cs-CZ" sz="2000" dirty="0"/>
              <a:t> </a:t>
            </a:r>
            <a:r>
              <a:rPr lang="cs-CZ" sz="2000" dirty="0" err="1"/>
              <a:t>lies</a:t>
            </a:r>
            <a:r>
              <a:rPr lang="cs-CZ" sz="2000" dirty="0"/>
              <a:t> in </a:t>
            </a:r>
            <a:r>
              <a:rPr lang="cs-CZ" sz="2000" dirty="0" err="1"/>
              <a:t>the</a:t>
            </a:r>
            <a:r>
              <a:rPr lang="cs-CZ" sz="2000" dirty="0"/>
              <a:t> S and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middle</a:t>
            </a:r>
            <a:r>
              <a:rPr lang="cs-CZ" sz="2000" dirty="0"/>
              <a:t> Dolnomoravský úval. It </a:t>
            </a:r>
            <a:r>
              <a:rPr lang="cs-CZ" sz="2000" dirty="0" err="1"/>
              <a:t>extends</a:t>
            </a:r>
            <a:r>
              <a:rPr lang="cs-CZ" sz="2000" dirty="0"/>
              <a:t> to N to Uherské Hradiště, to S to Hodonín, to W to Chřiby and Kyjovská pahorkatina and to E to Vizovická vrchovina and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White</a:t>
            </a:r>
            <a:r>
              <a:rPr lang="cs-CZ" sz="2000" dirty="0"/>
              <a:t> </a:t>
            </a:r>
            <a:r>
              <a:rPr lang="cs-CZ" sz="2000" dirty="0" err="1"/>
              <a:t>Carpathians</a:t>
            </a:r>
            <a:r>
              <a:rPr lang="cs-CZ" sz="2000" dirty="0"/>
              <a:t>.</a:t>
            </a:r>
            <a:endParaRPr kumimoji="0" lang="cs-CZ" sz="20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6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89781" y="0"/>
            <a:ext cx="11585276" cy="8195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Prostějov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basin</a:t>
            </a:r>
            <a:r>
              <a:rPr lang="cs-CZ" sz="4000" b="1" spc="-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</a:t>
            </a:r>
            <a:r>
              <a:rPr lang="cs-CZ" sz="4000" b="1" spc="-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Hallstatt</a:t>
            </a:r>
            <a:r>
              <a:rPr lang="cs-CZ" sz="4000" b="1" spc="-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period</a:t>
            </a:r>
            <a:endParaRPr kumimoji="0" lang="cs-CZ" sz="40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103696" y="819509"/>
            <a:ext cx="3553904" cy="6038491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Prostějov region,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thanks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A.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Gottwald's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research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interwar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period, V.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Podborský's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theoretical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ÚAPP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Brno's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research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(P. Fojtík),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comprehensive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information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"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landscape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Hallstatt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period".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Smooth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transition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from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Late Bronze Age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burial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ground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Prostějov-Domamyslice –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"Klínky" (44), "Pod hájem" (46) and Určice – "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Kumber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 (62)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Ha C1–D3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division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into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zones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zone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- Kralice na Hané Ha D1–D3 (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elites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homestead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magnate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hoard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grave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 D1–D2);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zone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 in Ha C1–D3 –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accumulation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area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Dětkovice – Lešany (B1,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magnate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grave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Seloutky – „Na Šťastných Ha C2), Držovice – Smržice (B2), Kostelec na Hané (B3);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zone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 –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fortified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settlement Bílovice-Lutotín - „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Castle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“, Malé Hradisko – „Staré Hradisko“, Stínava – „Ježův hrad“, Myslejovice – „Spálený kopec“,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Repešský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žleb</a:t>
            </a:r>
          </a:p>
        </p:txBody>
      </p:sp>
      <p:pic>
        <p:nvPicPr>
          <p:cNvPr id="9" name="Obrázek 8" descr="Mapa_Prostejovsk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78183" y="908721"/>
            <a:ext cx="8513817" cy="594928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7936302" y="0"/>
            <a:ext cx="4255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Ha D1 – D3 there is an accumulation with elites near </a:t>
            </a:r>
            <a:r>
              <a:rPr lang="en-US" dirty="0" err="1"/>
              <a:t>Kralice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Hané</a:t>
            </a:r>
            <a:r>
              <a:rPr lang="en-US" dirty="0"/>
              <a:t> (zone A) and a system of fortifications (zone C)</a:t>
            </a:r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005C0CD-847B-42AB-B0D8-EA092F929352}"/>
              </a:ext>
            </a:extLst>
          </p:cNvPr>
          <p:cNvSpPr txBox="1"/>
          <p:nvPr/>
        </p:nvSpPr>
        <p:spPr>
          <a:xfrm>
            <a:off x="4204355" y="3838272"/>
            <a:ext cx="1659117" cy="23775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350" dirty="0" err="1"/>
              <a:t>Hillfort</a:t>
            </a:r>
            <a:endParaRPr lang="cs-CZ" sz="1350" dirty="0"/>
          </a:p>
          <a:p>
            <a:r>
              <a:rPr lang="cs-CZ" sz="1350" dirty="0" err="1"/>
              <a:t>Homestead</a:t>
            </a:r>
            <a:endParaRPr lang="cs-CZ" sz="1350" dirty="0"/>
          </a:p>
          <a:p>
            <a:r>
              <a:rPr lang="cs-CZ" sz="1350" dirty="0"/>
              <a:t>Settlement</a:t>
            </a:r>
          </a:p>
          <a:p>
            <a:r>
              <a:rPr lang="cs-CZ" sz="1350" dirty="0" err="1"/>
              <a:t>Hoard</a:t>
            </a:r>
            <a:endParaRPr lang="cs-CZ" sz="1350" dirty="0"/>
          </a:p>
          <a:p>
            <a:r>
              <a:rPr lang="cs-CZ" sz="1350" dirty="0" err="1"/>
              <a:t>Magnate</a:t>
            </a:r>
            <a:r>
              <a:rPr lang="cs-CZ" sz="1350" dirty="0"/>
              <a:t> </a:t>
            </a:r>
            <a:r>
              <a:rPr lang="cs-CZ" sz="1350" dirty="0" err="1"/>
              <a:t>grave</a:t>
            </a:r>
            <a:endParaRPr lang="cs-CZ" sz="1350" dirty="0"/>
          </a:p>
          <a:p>
            <a:r>
              <a:rPr lang="cs-CZ" sz="1350" dirty="0" err="1"/>
              <a:t>Grave</a:t>
            </a:r>
            <a:endParaRPr lang="cs-CZ" sz="1350" dirty="0"/>
          </a:p>
          <a:p>
            <a:r>
              <a:rPr lang="cs-CZ" sz="1350" dirty="0" err="1"/>
              <a:t>bloomery</a:t>
            </a:r>
            <a:endParaRPr lang="cs-CZ" sz="1350" dirty="0"/>
          </a:p>
          <a:p>
            <a:r>
              <a:rPr lang="cs-CZ" sz="1350" dirty="0"/>
              <a:t>Amber workshop</a:t>
            </a:r>
          </a:p>
          <a:p>
            <a:r>
              <a:rPr lang="cs-CZ" sz="1350" dirty="0"/>
              <a:t>Fibula</a:t>
            </a:r>
          </a:p>
          <a:p>
            <a:r>
              <a:rPr lang="cs-CZ" sz="1350" dirty="0" err="1"/>
              <a:t>Eastern</a:t>
            </a:r>
            <a:r>
              <a:rPr lang="cs-CZ" sz="1350" dirty="0"/>
              <a:t> type </a:t>
            </a:r>
            <a:r>
              <a:rPr lang="cs-CZ" sz="1350" dirty="0" err="1"/>
              <a:t>finding</a:t>
            </a:r>
            <a:endParaRPr lang="cs-CZ" sz="1350" dirty="0"/>
          </a:p>
          <a:p>
            <a:r>
              <a:rPr lang="cs-CZ" sz="1350" dirty="0" err="1"/>
              <a:t>Unique</a:t>
            </a:r>
            <a:r>
              <a:rPr lang="cs-CZ" sz="1350" dirty="0"/>
              <a:t> </a:t>
            </a:r>
            <a:r>
              <a:rPr lang="cs-CZ" sz="1350" dirty="0" err="1"/>
              <a:t>finding</a:t>
            </a:r>
            <a:endParaRPr lang="cs-CZ" sz="1350" dirty="0"/>
          </a:p>
        </p:txBody>
      </p:sp>
    </p:spTree>
    <p:extLst>
      <p:ext uri="{BB962C8B-B14F-4D97-AF65-F5344CB8AC3E}">
        <p14:creationId xmlns:p14="http://schemas.microsoft.com/office/powerpoint/2010/main" val="230579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5"/>
          <p:cNvSpPr>
            <a:spLocks noGrp="1"/>
          </p:cNvSpPr>
          <p:nvPr>
            <p:ph type="title"/>
          </p:nvPr>
        </p:nvSpPr>
        <p:spPr>
          <a:xfrm>
            <a:off x="241540" y="181155"/>
            <a:ext cx="5131738" cy="1086930"/>
          </a:xfrm>
        </p:spPr>
        <p:txBody>
          <a:bodyPr>
            <a:noAutofit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The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beggining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of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the</a:t>
            </a:r>
            <a:r>
              <a:rPr lang="cs-CZ" sz="4000" b="1" dirty="0">
                <a:solidFill>
                  <a:schemeClr val="accent1"/>
                </a:solidFill>
              </a:rPr>
              <a:t> Platěnice </a:t>
            </a:r>
            <a:r>
              <a:rPr lang="cs-CZ" sz="4000" b="1" dirty="0" err="1">
                <a:solidFill>
                  <a:schemeClr val="accent1"/>
                </a:solidFill>
              </a:rPr>
              <a:t>group</a:t>
            </a:r>
            <a:r>
              <a:rPr lang="cs-CZ" sz="4000" b="1" dirty="0">
                <a:solidFill>
                  <a:schemeClr val="accent1"/>
                </a:solidFill>
              </a:rPr>
              <a:t> – Ha C1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5055079" y="4977442"/>
            <a:ext cx="7048938" cy="1880558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hillfort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Podivice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„Na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Valech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set of Fe objects of the Ha C1 phase, collection of the oldest Fe objects of the Plat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ě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nice group, connection to objects of the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ate Bronze Age (they were imitated in new metal), new objects also appeared - as an arched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fibula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knots on a bow</a:t>
            </a: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 knives, Fe sickle, Fe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fibula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Fe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pin and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toggle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Obrázek 1" descr="Určice - Kumberky.jpg">
            <a:extLst>
              <a:ext uri="{FF2B5EF4-FFF2-40B4-BE49-F238E27FC236}">
                <a16:creationId xmlns:a16="http://schemas.microsoft.com/office/drawing/2014/main" id="{AA9159BB-0649-442C-9596-48ABDA7305D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121" y="3206007"/>
            <a:ext cx="4914181" cy="365199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84820CEB-4E67-4510-984F-18CD06841114}"/>
              </a:ext>
            </a:extLst>
          </p:cNvPr>
          <p:cNvSpPr txBox="1"/>
          <p:nvPr/>
        </p:nvSpPr>
        <p:spPr>
          <a:xfrm>
            <a:off x="9870136" y="3365007"/>
            <a:ext cx="2044094" cy="329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Určice – „</a:t>
            </a:r>
            <a:r>
              <a:rPr lang="cs-CZ" sz="18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Kumberky</a:t>
            </a:r>
            <a:r>
              <a:rPr lang="cs-CZ" sz="1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“</a:t>
            </a:r>
            <a:endParaRPr kumimoji="0" lang="cs-CZ" sz="18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Picture 2" descr="C:\Users\Archeolog\Desktop\KLPP_2006\77.tif">
            <a:extLst>
              <a:ext uri="{FF2B5EF4-FFF2-40B4-BE49-F238E27FC236}">
                <a16:creationId xmlns:a16="http://schemas.microsoft.com/office/drawing/2014/main" id="{5F44F8B3-7E83-47DC-8D6C-753F3EBA4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336" y="0"/>
            <a:ext cx="4026664" cy="5326144"/>
          </a:xfrm>
          <a:prstGeom prst="rect">
            <a:avLst/>
          </a:prstGeom>
          <a:noFill/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DC401507-4A77-4F34-A974-46F5CCB96AB5}"/>
              </a:ext>
            </a:extLst>
          </p:cNvPr>
          <p:cNvSpPr txBox="1"/>
          <p:nvPr/>
        </p:nvSpPr>
        <p:spPr>
          <a:xfrm>
            <a:off x="9574133" y="4427439"/>
            <a:ext cx="809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hillfort</a:t>
            </a:r>
            <a:endParaRPr lang="cs-CZ" dirty="0"/>
          </a:p>
        </p:txBody>
      </p:sp>
      <p:pic>
        <p:nvPicPr>
          <p:cNvPr id="18" name="Picture 2" descr="C:\Users\Archeolog\Desktop\KLPP_2006\78.tif">
            <a:extLst>
              <a:ext uri="{FF2B5EF4-FFF2-40B4-BE49-F238E27FC236}">
                <a16:creationId xmlns:a16="http://schemas.microsoft.com/office/drawing/2014/main" id="{1E0CD4A7-1481-4322-8B41-DDCC10FD1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5500" y="103907"/>
            <a:ext cx="3052679" cy="4656629"/>
          </a:xfrm>
          <a:prstGeom prst="rect">
            <a:avLst/>
          </a:prstGeom>
          <a:noFill/>
        </p:spPr>
      </p:pic>
      <p:sp>
        <p:nvSpPr>
          <p:cNvPr id="20" name="Šipka doprava 18">
            <a:extLst>
              <a:ext uri="{FF2B5EF4-FFF2-40B4-BE49-F238E27FC236}">
                <a16:creationId xmlns:a16="http://schemas.microsoft.com/office/drawing/2014/main" id="{20FC7F28-E4C4-4BC5-AE0C-041BAF740D3A}"/>
              </a:ext>
            </a:extLst>
          </p:cNvPr>
          <p:cNvSpPr/>
          <p:nvPr/>
        </p:nvSpPr>
        <p:spPr>
          <a:xfrm rot="13126457">
            <a:off x="6095711" y="3966866"/>
            <a:ext cx="300286" cy="1239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0E099DD8-09AA-4723-9C42-A4DA5D0DBC51}"/>
              </a:ext>
            </a:extLst>
          </p:cNvPr>
          <p:cNvSpPr txBox="1"/>
          <p:nvPr/>
        </p:nvSpPr>
        <p:spPr>
          <a:xfrm>
            <a:off x="6216202" y="16065"/>
            <a:ext cx="352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pin</a:t>
            </a:r>
            <a:r>
              <a:rPr lang="en-US" dirty="0"/>
              <a:t> with multiple head - new type</a:t>
            </a:r>
            <a:endParaRPr lang="cs-CZ" dirty="0"/>
          </a:p>
        </p:txBody>
      </p:sp>
      <p:sp>
        <p:nvSpPr>
          <p:cNvPr id="24" name="Šipka doprava 25">
            <a:extLst>
              <a:ext uri="{FF2B5EF4-FFF2-40B4-BE49-F238E27FC236}">
                <a16:creationId xmlns:a16="http://schemas.microsoft.com/office/drawing/2014/main" id="{433B2597-A073-4A12-A8B5-2489FB3F7ABF}"/>
              </a:ext>
            </a:extLst>
          </p:cNvPr>
          <p:cNvSpPr/>
          <p:nvPr/>
        </p:nvSpPr>
        <p:spPr>
          <a:xfrm rot="7036681" flipV="1">
            <a:off x="6859530" y="437174"/>
            <a:ext cx="300287" cy="10124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BFAB49EE-4C8D-4347-85EB-56118B226606}"/>
              </a:ext>
            </a:extLst>
          </p:cNvPr>
          <p:cNvSpPr txBox="1"/>
          <p:nvPr/>
        </p:nvSpPr>
        <p:spPr>
          <a:xfrm>
            <a:off x="6216202" y="4291157"/>
            <a:ext cx="828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toggle</a:t>
            </a:r>
            <a:endParaRPr lang="cs-CZ" dirty="0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D47B0B47-CBED-43DF-A740-183A753E0CBF}"/>
              </a:ext>
            </a:extLst>
          </p:cNvPr>
          <p:cNvSpPr txBox="1"/>
          <p:nvPr/>
        </p:nvSpPr>
        <p:spPr>
          <a:xfrm>
            <a:off x="8201927" y="3030967"/>
            <a:ext cx="12584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arched</a:t>
            </a:r>
            <a:r>
              <a:rPr lang="cs-CZ" dirty="0"/>
              <a:t> fibula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knots</a:t>
            </a:r>
            <a:endParaRPr lang="cs-CZ" dirty="0"/>
          </a:p>
        </p:txBody>
      </p:sp>
      <p:sp>
        <p:nvSpPr>
          <p:cNvPr id="38" name="Šipka doprava 18">
            <a:extLst>
              <a:ext uri="{FF2B5EF4-FFF2-40B4-BE49-F238E27FC236}">
                <a16:creationId xmlns:a16="http://schemas.microsoft.com/office/drawing/2014/main" id="{742536B1-9A67-48A5-BD72-89B072836D27}"/>
              </a:ext>
            </a:extLst>
          </p:cNvPr>
          <p:cNvSpPr/>
          <p:nvPr/>
        </p:nvSpPr>
        <p:spPr>
          <a:xfrm rot="13126457">
            <a:off x="8165211" y="2871753"/>
            <a:ext cx="300286" cy="1239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Šipka doprava 18">
            <a:extLst>
              <a:ext uri="{FF2B5EF4-FFF2-40B4-BE49-F238E27FC236}">
                <a16:creationId xmlns:a16="http://schemas.microsoft.com/office/drawing/2014/main" id="{8F0B82F5-B7DC-4306-BEF7-EC0942B0C1BD}"/>
              </a:ext>
            </a:extLst>
          </p:cNvPr>
          <p:cNvSpPr/>
          <p:nvPr/>
        </p:nvSpPr>
        <p:spPr>
          <a:xfrm rot="19284545">
            <a:off x="5478213" y="1572506"/>
            <a:ext cx="300286" cy="1239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ED9092B3-1E2E-4615-B3A0-6EFF68AE41BA}"/>
              </a:ext>
            </a:extLst>
          </p:cNvPr>
          <p:cNvSpPr txBox="1"/>
          <p:nvPr/>
        </p:nvSpPr>
        <p:spPr>
          <a:xfrm>
            <a:off x="5023451" y="1768478"/>
            <a:ext cx="11523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imitation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Late Bronze Age </a:t>
            </a:r>
            <a:r>
              <a:rPr lang="cs-CZ" dirty="0" err="1"/>
              <a:t>pins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40898" y="1199071"/>
            <a:ext cx="4914181" cy="2229929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smooth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transition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Final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Bronze Age Prostějov-Domamyslice – „Klínky“, „Pod hájem“ and Určice – „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Kumberky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Určice – „</a:t>
            </a:r>
            <a:r>
              <a:rPr lang="cs-CZ" dirty="0" err="1"/>
              <a:t>Kumberky</a:t>
            </a:r>
            <a:r>
              <a:rPr lang="cs-CZ" dirty="0"/>
              <a:t>“ – </a:t>
            </a:r>
            <a:r>
              <a:rPr lang="en-US" dirty="0"/>
              <a:t>A. Gottwald before the First World War, the developmental phases of the Lusatian </a:t>
            </a:r>
            <a:r>
              <a:rPr lang="cs-CZ" dirty="0" err="1"/>
              <a:t>Urnfield</a:t>
            </a:r>
            <a:r>
              <a:rPr lang="cs-CZ" dirty="0"/>
              <a:t> </a:t>
            </a:r>
            <a:r>
              <a:rPr lang="cs-CZ" dirty="0" err="1"/>
              <a:t>cultrue</a:t>
            </a:r>
            <a:r>
              <a:rPr lang="en-US" dirty="0"/>
              <a:t> (BD – Ha A) and the Silesian phases of the </a:t>
            </a:r>
            <a:r>
              <a:rPr lang="cs-CZ" dirty="0"/>
              <a:t>LUC</a:t>
            </a:r>
            <a:r>
              <a:rPr lang="en-US" dirty="0"/>
              <a:t> (Ha B) and the </a:t>
            </a:r>
            <a:r>
              <a:rPr lang="en-US" dirty="0" err="1"/>
              <a:t>Platenice</a:t>
            </a:r>
            <a:r>
              <a:rPr lang="en-US" dirty="0"/>
              <a:t> group (Ha C1) are captured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406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5"/>
          <p:cNvSpPr>
            <a:spLocks noGrp="1"/>
          </p:cNvSpPr>
          <p:nvPr>
            <p:ph type="title"/>
          </p:nvPr>
        </p:nvSpPr>
        <p:spPr>
          <a:xfrm>
            <a:off x="16268" y="743220"/>
            <a:ext cx="4977441" cy="108693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Classical Hallstatt period – </a:t>
            </a:r>
            <a:br>
              <a:rPr lang="cs-CZ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Ha C2</a:t>
            </a:r>
            <a:r>
              <a:rPr lang="cs-CZ" b="1" dirty="0">
                <a:solidFill>
                  <a:schemeClr val="accent1"/>
                </a:solidFill>
              </a:rPr>
              <a:t>-D1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28418" y="1762812"/>
            <a:ext cx="3378353" cy="5095188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stabilization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conditions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elites in graves</a:t>
            </a:r>
            <a:r>
              <a:rPr lang="cs-CZ" dirty="0"/>
              <a:t> – Seloutky – „Na Šťastných“; </a:t>
            </a:r>
            <a:r>
              <a:rPr lang="cs-CZ" dirty="0" err="1"/>
              <a:t>usual</a:t>
            </a:r>
            <a:r>
              <a:rPr lang="cs-CZ" dirty="0"/>
              <a:t> </a:t>
            </a:r>
            <a:r>
              <a:rPr lang="cs-CZ" dirty="0" err="1"/>
              <a:t>burial</a:t>
            </a:r>
            <a:r>
              <a:rPr lang="cs-CZ" dirty="0"/>
              <a:t> </a:t>
            </a:r>
            <a:r>
              <a:rPr lang="cs-CZ" dirty="0" err="1"/>
              <a:t>ground</a:t>
            </a:r>
            <a:r>
              <a:rPr lang="cs-CZ" dirty="0"/>
              <a:t> Moravičany (J. Nekvasil)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cremation</a:t>
            </a:r>
            <a:r>
              <a:rPr lang="en-US" dirty="0"/>
              <a:t> rite</a:t>
            </a:r>
            <a:r>
              <a:rPr lang="cs-CZ" dirty="0"/>
              <a:t>, stone </a:t>
            </a:r>
            <a:r>
              <a:rPr lang="cs-CZ" dirty="0" err="1"/>
              <a:t>construction</a:t>
            </a:r>
            <a:r>
              <a:rPr lang="cs-CZ" dirty="0"/>
              <a:t>, </a:t>
            </a:r>
            <a:r>
              <a:rPr lang="cs-CZ" dirty="0" err="1"/>
              <a:t>enclosure</a:t>
            </a:r>
            <a:r>
              <a:rPr lang="cs-CZ" dirty="0"/>
              <a:t> </a:t>
            </a:r>
            <a:r>
              <a:rPr lang="cs-CZ" dirty="0" err="1"/>
              <a:t>trench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large burial mounds, local chiefs</a:t>
            </a:r>
            <a:r>
              <a:rPr lang="cs-CZ" dirty="0"/>
              <a:t> - </a:t>
            </a:r>
            <a:r>
              <a:rPr lang="cs-CZ" dirty="0" err="1"/>
              <a:t>struggle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power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burned</a:t>
            </a:r>
            <a:r>
              <a:rPr lang="cs-CZ" dirty="0"/>
              <a:t> </a:t>
            </a:r>
            <a:r>
              <a:rPr lang="cs-CZ" dirty="0" err="1"/>
              <a:t>wagons</a:t>
            </a:r>
            <a:r>
              <a:rPr lang="cs-CZ" dirty="0"/>
              <a:t> in </a:t>
            </a:r>
            <a:r>
              <a:rPr lang="cs-CZ" dirty="0" err="1"/>
              <a:t>graves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without significant centers</a:t>
            </a:r>
            <a:r>
              <a:rPr lang="cs-CZ" dirty="0"/>
              <a:t> – Prostějov region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begging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hillforts</a:t>
            </a:r>
            <a:r>
              <a:rPr lang="cs-CZ" dirty="0"/>
              <a:t>, </a:t>
            </a:r>
            <a:r>
              <a:rPr lang="cs-CZ" dirty="0" err="1"/>
              <a:t>homesteads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production</a:t>
            </a:r>
            <a:r>
              <a:rPr lang="cs-CZ" dirty="0"/>
              <a:t> </a:t>
            </a:r>
            <a:r>
              <a:rPr lang="cs-CZ" dirty="0" err="1"/>
              <a:t>centres</a:t>
            </a:r>
            <a:r>
              <a:rPr lang="cs-CZ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deposition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b="1" dirty="0" err="1"/>
              <a:t>hoards</a:t>
            </a:r>
            <a:endParaRPr lang="en-US" b="1" dirty="0"/>
          </a:p>
        </p:txBody>
      </p:sp>
      <p:pic>
        <p:nvPicPr>
          <p:cNvPr id="4" name="Obrázek 3" descr="Královský kopec.jpg">
            <a:extLst>
              <a:ext uri="{FF2B5EF4-FFF2-40B4-BE49-F238E27FC236}">
                <a16:creationId xmlns:a16="http://schemas.microsoft.com/office/drawing/2014/main" id="{253BD977-0A93-4A4A-B579-D0F46CD9F55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0843" y="0"/>
            <a:ext cx="3058237" cy="3091992"/>
          </a:xfrm>
          <a:prstGeom prst="rect">
            <a:avLst/>
          </a:prstGeom>
        </p:spPr>
      </p:pic>
      <p:pic>
        <p:nvPicPr>
          <p:cNvPr id="6" name="Obrázek 5" descr="foto 22.jpg">
            <a:extLst>
              <a:ext uri="{FF2B5EF4-FFF2-40B4-BE49-F238E27FC236}">
                <a16:creationId xmlns:a16="http://schemas.microsoft.com/office/drawing/2014/main" id="{F46ACEE0-7257-45B3-A943-2A6AF2B2AAF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79080" y="-1"/>
            <a:ext cx="5296652" cy="3350604"/>
          </a:xfrm>
          <a:prstGeom prst="rect">
            <a:avLst/>
          </a:prstGeom>
        </p:spPr>
      </p:pic>
      <p:pic>
        <p:nvPicPr>
          <p:cNvPr id="30" name="Obrázek 29" descr="foto 24.jpg">
            <a:extLst>
              <a:ext uri="{FF2B5EF4-FFF2-40B4-BE49-F238E27FC236}">
                <a16:creationId xmlns:a16="http://schemas.microsoft.com/office/drawing/2014/main" id="{77EE98B8-9220-4C40-A290-010B3162133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79080" y="3325424"/>
            <a:ext cx="5312920" cy="3532576"/>
          </a:xfrm>
          <a:prstGeom prst="rect">
            <a:avLst/>
          </a:prstGeom>
        </p:spPr>
      </p:pic>
      <p:cxnSp>
        <p:nvCxnSpPr>
          <p:cNvPr id="8" name="Přímá spojovací čára 18">
            <a:extLst>
              <a:ext uri="{FF2B5EF4-FFF2-40B4-BE49-F238E27FC236}">
                <a16:creationId xmlns:a16="http://schemas.microsoft.com/office/drawing/2014/main" id="{DD383511-A746-422F-ADC8-8BD632C67C97}"/>
              </a:ext>
            </a:extLst>
          </p:cNvPr>
          <p:cNvCxnSpPr>
            <a:cxnSpLocks/>
          </p:cNvCxnSpPr>
          <p:nvPr/>
        </p:nvCxnSpPr>
        <p:spPr>
          <a:xfrm flipH="1">
            <a:off x="8018254" y="4589253"/>
            <a:ext cx="388188" cy="124220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19">
            <a:extLst>
              <a:ext uri="{FF2B5EF4-FFF2-40B4-BE49-F238E27FC236}">
                <a16:creationId xmlns:a16="http://schemas.microsoft.com/office/drawing/2014/main" id="{21B44625-F32C-4F9C-A48B-C7FF6244E958}"/>
              </a:ext>
            </a:extLst>
          </p:cNvPr>
          <p:cNvCxnSpPr>
            <a:cxnSpLocks/>
          </p:cNvCxnSpPr>
          <p:nvPr/>
        </p:nvCxnSpPr>
        <p:spPr>
          <a:xfrm flipV="1">
            <a:off x="8216661" y="4641011"/>
            <a:ext cx="2493034" cy="8626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20">
            <a:extLst>
              <a:ext uri="{FF2B5EF4-FFF2-40B4-BE49-F238E27FC236}">
                <a16:creationId xmlns:a16="http://schemas.microsoft.com/office/drawing/2014/main" id="{DF4FBDC2-F39E-4AB4-A600-CC42B4BAFEC5}"/>
              </a:ext>
            </a:extLst>
          </p:cNvPr>
          <p:cNvCxnSpPr>
            <a:cxnSpLocks/>
          </p:cNvCxnSpPr>
          <p:nvPr/>
        </p:nvCxnSpPr>
        <p:spPr>
          <a:xfrm>
            <a:off x="10571672" y="4546121"/>
            <a:ext cx="198408" cy="121632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31">
            <a:extLst>
              <a:ext uri="{FF2B5EF4-FFF2-40B4-BE49-F238E27FC236}">
                <a16:creationId xmlns:a16="http://schemas.microsoft.com/office/drawing/2014/main" id="{0053CC94-108A-4646-A8B9-7BF11D9EFC0D}"/>
              </a:ext>
            </a:extLst>
          </p:cNvPr>
          <p:cNvSpPr txBox="1"/>
          <p:nvPr/>
        </p:nvSpPr>
        <p:spPr>
          <a:xfrm>
            <a:off x="8941280" y="5244860"/>
            <a:ext cx="1867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Wooden</a:t>
            </a:r>
            <a:r>
              <a:rPr lang="cs-CZ" dirty="0"/>
              <a:t> </a:t>
            </a:r>
            <a:r>
              <a:rPr lang="cs-CZ" dirty="0" err="1"/>
              <a:t>chamber</a:t>
            </a:r>
            <a:endParaRPr lang="cs-CZ" dirty="0"/>
          </a:p>
        </p:txBody>
      </p:sp>
      <p:cxnSp>
        <p:nvCxnSpPr>
          <p:cNvPr id="32" name="Přímá spojovací čára 21">
            <a:extLst>
              <a:ext uri="{FF2B5EF4-FFF2-40B4-BE49-F238E27FC236}">
                <a16:creationId xmlns:a16="http://schemas.microsoft.com/office/drawing/2014/main" id="{2497D638-988F-48AC-BFA1-48B4E09D51C2}"/>
              </a:ext>
            </a:extLst>
          </p:cNvPr>
          <p:cNvCxnSpPr>
            <a:cxnSpLocks/>
          </p:cNvCxnSpPr>
          <p:nvPr/>
        </p:nvCxnSpPr>
        <p:spPr>
          <a:xfrm flipH="1">
            <a:off x="7914737" y="5658928"/>
            <a:ext cx="2967486" cy="10351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Obrázek 33" descr="Orlovice.jpg">
            <a:extLst>
              <a:ext uri="{FF2B5EF4-FFF2-40B4-BE49-F238E27FC236}">
                <a16:creationId xmlns:a16="http://schemas.microsoft.com/office/drawing/2014/main" id="{0F17BA5C-B234-4F39-88FC-7B50105D889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60458" y="3521571"/>
            <a:ext cx="3058237" cy="3140281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id="{48024213-41D7-4E64-8309-49302FA6340D}"/>
              </a:ext>
            </a:extLst>
          </p:cNvPr>
          <p:cNvSpPr txBox="1"/>
          <p:nvPr/>
        </p:nvSpPr>
        <p:spPr>
          <a:xfrm>
            <a:off x="9492793" y="3360790"/>
            <a:ext cx="2682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solidFill>
                  <a:schemeClr val="bg1"/>
                </a:solidFill>
              </a:rPr>
              <a:t>Seloutky– „Na Šťastných“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080BB1C8-48B0-40A4-AC32-10EF3170D63E}"/>
              </a:ext>
            </a:extLst>
          </p:cNvPr>
          <p:cNvSpPr txBox="1"/>
          <p:nvPr/>
        </p:nvSpPr>
        <p:spPr>
          <a:xfrm>
            <a:off x="3745113" y="3074486"/>
            <a:ext cx="6207550" cy="565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spc="-50" dirty="0" err="1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Mound</a:t>
            </a:r>
            <a:r>
              <a:rPr lang="cs-CZ" sz="1800" spc="-5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 Ústín – „Královský kopec“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spc="-50" dirty="0" err="1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formerly</a:t>
            </a:r>
            <a:r>
              <a:rPr lang="cs-CZ" sz="1800" spc="-5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 Královský kopec u Těšetic</a:t>
            </a:r>
            <a:endParaRPr kumimoji="0" lang="cs-CZ" sz="18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74217ABB-AD08-4F2E-9D0F-605C93D843D3}"/>
              </a:ext>
            </a:extLst>
          </p:cNvPr>
          <p:cNvSpPr txBox="1"/>
          <p:nvPr/>
        </p:nvSpPr>
        <p:spPr>
          <a:xfrm>
            <a:off x="4112443" y="6509431"/>
            <a:ext cx="6207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Orlovice – „Lysá hora“</a:t>
            </a:r>
          </a:p>
        </p:txBody>
      </p:sp>
    </p:spTree>
    <p:extLst>
      <p:ext uri="{BB962C8B-B14F-4D97-AF65-F5344CB8AC3E}">
        <p14:creationId xmlns:p14="http://schemas.microsoft.com/office/powerpoint/2010/main" val="133045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5"/>
          <p:cNvSpPr>
            <a:spLocks noGrp="1"/>
          </p:cNvSpPr>
          <p:nvPr>
            <p:ph type="title"/>
          </p:nvPr>
        </p:nvSpPr>
        <p:spPr>
          <a:xfrm>
            <a:off x="128418" y="660964"/>
            <a:ext cx="2660082" cy="108693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Late </a:t>
            </a:r>
            <a:r>
              <a:rPr lang="cs-CZ" b="1" dirty="0" err="1">
                <a:solidFill>
                  <a:schemeClr val="accent1"/>
                </a:solidFill>
              </a:rPr>
              <a:t>Hallstat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br>
              <a:rPr lang="cs-CZ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Ha </a:t>
            </a:r>
            <a:r>
              <a:rPr lang="cs-CZ" b="1" dirty="0">
                <a:solidFill>
                  <a:schemeClr val="accent1"/>
                </a:solidFill>
              </a:rPr>
              <a:t>D2-D3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28418" y="1932494"/>
            <a:ext cx="3781343" cy="4925505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 err="1"/>
              <a:t>magnate</a:t>
            </a:r>
            <a:r>
              <a:rPr lang="cs-CZ" dirty="0"/>
              <a:t> </a:t>
            </a:r>
            <a:r>
              <a:rPr lang="cs-CZ" dirty="0" err="1"/>
              <a:t>graves</a:t>
            </a:r>
            <a:r>
              <a:rPr lang="cs-CZ" dirty="0"/>
              <a:t> Jevíčko III, A/39 a B/39 – „Na panském“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beginning of institutionalization of the </a:t>
            </a:r>
            <a:r>
              <a:rPr lang="en-US" dirty="0" err="1"/>
              <a:t>Býčí</a:t>
            </a:r>
            <a:r>
              <a:rPr lang="en-US" dirty="0"/>
              <a:t> </a:t>
            </a:r>
            <a:r>
              <a:rPr lang="en-US" dirty="0" err="1"/>
              <a:t>skála</a:t>
            </a:r>
            <a:r>
              <a:rPr lang="cs-CZ" dirty="0"/>
              <a:t> </a:t>
            </a:r>
            <a:r>
              <a:rPr lang="cs-CZ" dirty="0" err="1"/>
              <a:t>Cave</a:t>
            </a:r>
            <a:r>
              <a:rPr lang="en-US" dirty="0"/>
              <a:t> </a:t>
            </a:r>
            <a:r>
              <a:rPr lang="cs-CZ" dirty="0" err="1"/>
              <a:t>sanctuary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hillfort</a:t>
            </a:r>
            <a:r>
              <a:rPr lang="cs-CZ" dirty="0"/>
              <a:t>s and </a:t>
            </a:r>
            <a:r>
              <a:rPr lang="cs-CZ" dirty="0" err="1"/>
              <a:t>hoard</a:t>
            </a:r>
            <a:r>
              <a:rPr lang="cs-CZ" dirty="0"/>
              <a:t>, </a:t>
            </a:r>
            <a:r>
              <a:rPr lang="cs-CZ" dirty="0" err="1"/>
              <a:t>homesteads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Ha D2 culminating centralization processes, </a:t>
            </a:r>
            <a:r>
              <a:rPr lang="en-US" dirty="0" err="1"/>
              <a:t>elit</a:t>
            </a:r>
            <a:r>
              <a:rPr lang="cs-CZ" dirty="0"/>
              <a:t>e</a:t>
            </a:r>
            <a:r>
              <a:rPr lang="en-US" dirty="0"/>
              <a:t>s disappearing from the landscape, moving to </a:t>
            </a:r>
            <a:r>
              <a:rPr lang="cs-CZ" dirty="0"/>
              <a:t> Býčí skála </a:t>
            </a:r>
            <a:r>
              <a:rPr lang="cs-CZ" dirty="0" err="1"/>
              <a:t>cave</a:t>
            </a:r>
            <a:r>
              <a:rPr lang="en-US" dirty="0"/>
              <a:t>, </a:t>
            </a:r>
            <a:r>
              <a:rPr lang="cs-CZ" dirty="0" err="1"/>
              <a:t>hoards</a:t>
            </a:r>
            <a:r>
              <a:rPr lang="en-US" dirty="0"/>
              <a:t>, duration of Hallstatt</a:t>
            </a:r>
            <a:r>
              <a:rPr lang="cs-CZ" dirty="0"/>
              <a:t> Period</a:t>
            </a:r>
            <a:r>
              <a:rPr lang="en-US" dirty="0"/>
              <a:t> fortified </a:t>
            </a:r>
            <a:r>
              <a:rPr lang="cs-CZ" dirty="0" err="1"/>
              <a:t>hilltop</a:t>
            </a:r>
            <a:r>
              <a:rPr lang="cs-CZ" dirty="0"/>
              <a:t> </a:t>
            </a:r>
            <a:r>
              <a:rPr lang="en-US" dirty="0"/>
              <a:t>settlements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in </a:t>
            </a:r>
            <a:r>
              <a:rPr lang="en-US" dirty="0"/>
              <a:t>Ha D3 last elite in B</a:t>
            </a:r>
            <a:r>
              <a:rPr lang="cs-CZ" dirty="0" err="1"/>
              <a:t>ýčí</a:t>
            </a:r>
            <a:r>
              <a:rPr lang="cs-CZ" dirty="0"/>
              <a:t> skála </a:t>
            </a:r>
            <a:r>
              <a:rPr lang="cs-CZ" dirty="0" err="1"/>
              <a:t>Cave</a:t>
            </a:r>
            <a:r>
              <a:rPr lang="en-US" dirty="0"/>
              <a:t>, no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en-US" dirty="0"/>
              <a:t>graves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elits</a:t>
            </a:r>
            <a:r>
              <a:rPr lang="cs-CZ" dirty="0"/>
              <a:t>;</a:t>
            </a:r>
            <a:r>
              <a:rPr lang="en-US" dirty="0"/>
              <a:t> LT A new structure of hillforts (7), LT A </a:t>
            </a:r>
            <a:r>
              <a:rPr lang="cs-CZ" dirty="0" err="1"/>
              <a:t>hoards</a:t>
            </a:r>
            <a:endParaRPr lang="cs-CZ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2" name="Obrázek 1" descr="Jevíčko 2.jpg">
            <a:extLst>
              <a:ext uri="{FF2B5EF4-FFF2-40B4-BE49-F238E27FC236}">
                <a16:creationId xmlns:a16="http://schemas.microsoft.com/office/drawing/2014/main" id="{B2C66298-0EC3-4EA0-9E61-B3B92A77521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46796" y="0"/>
            <a:ext cx="4245204" cy="3640027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B0BB6C5-E5B7-4333-BE2C-9959214C0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33863" y="2744885"/>
            <a:ext cx="958137" cy="82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Users\Acer\Desktop\Lokality\Náklo_nádoby\AR049752b.JPG">
            <a:extLst>
              <a:ext uri="{FF2B5EF4-FFF2-40B4-BE49-F238E27FC236}">
                <a16:creationId xmlns:a16="http://schemas.microsoft.com/office/drawing/2014/main" id="{D01CC8FD-3F94-43E8-BFF4-A5BF306CA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2069" y="4165958"/>
            <a:ext cx="4037035" cy="2692042"/>
          </a:xfrm>
          <a:prstGeom prst="rect">
            <a:avLst/>
          </a:prstGeom>
          <a:noFill/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63CE82EA-372F-4742-A1D3-707C403EA794}"/>
              </a:ext>
            </a:extLst>
          </p:cNvPr>
          <p:cNvSpPr txBox="1"/>
          <p:nvPr/>
        </p:nvSpPr>
        <p:spPr>
          <a:xfrm>
            <a:off x="8241384" y="6464864"/>
            <a:ext cx="6150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Hoard</a:t>
            </a:r>
            <a:r>
              <a:rPr lang="cs-CZ" dirty="0"/>
              <a:t> Náklo – „Pod dědinou“ 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4215B64B-7CBE-4978-912F-74AB01842016}"/>
              </a:ext>
            </a:extLst>
          </p:cNvPr>
          <p:cNvSpPr txBox="1"/>
          <p:nvPr/>
        </p:nvSpPr>
        <p:spPr>
          <a:xfrm>
            <a:off x="9367886" y="3640027"/>
            <a:ext cx="29529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magnate</a:t>
            </a:r>
            <a:r>
              <a:rPr lang="cs-CZ" dirty="0"/>
              <a:t> </a:t>
            </a:r>
            <a:r>
              <a:rPr lang="cs-CZ" dirty="0" err="1"/>
              <a:t>graves</a:t>
            </a:r>
            <a:r>
              <a:rPr lang="cs-CZ" dirty="0"/>
              <a:t> Jevíčko III, A/39 a B/39 – „Na panském“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6C0ECE26-5572-43C6-BA22-835CC1C8726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093" y="3781879"/>
            <a:ext cx="4355976" cy="3076121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6A3FAA83-A42D-48AB-9607-CA8FC77563E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10100" y="0"/>
            <a:ext cx="2455795" cy="3789040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CA0B909B-0885-4775-8882-F430F5330EDE}"/>
              </a:ext>
            </a:extLst>
          </p:cNvPr>
          <p:cNvSpPr txBox="1"/>
          <p:nvPr/>
        </p:nvSpPr>
        <p:spPr>
          <a:xfrm>
            <a:off x="8041026" y="3660603"/>
            <a:ext cx="17250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Hillfort</a:t>
            </a:r>
            <a:r>
              <a:rPr lang="cs-CZ" dirty="0"/>
              <a:t> Provodov – „</a:t>
            </a:r>
            <a:r>
              <a:rPr lang="cs-CZ" dirty="0" err="1"/>
              <a:t>Rysov</a:t>
            </a:r>
            <a:r>
              <a:rPr lang="cs-CZ" dirty="0"/>
              <a:t>“ and </a:t>
            </a:r>
            <a:r>
              <a:rPr lang="cs-CZ" dirty="0" err="1"/>
              <a:t>eastern</a:t>
            </a:r>
            <a:r>
              <a:rPr lang="cs-CZ" dirty="0"/>
              <a:t> type </a:t>
            </a:r>
            <a:r>
              <a:rPr lang="cs-CZ" dirty="0" err="1"/>
              <a:t>arrows</a:t>
            </a:r>
            <a:endParaRPr lang="cs-CZ" dirty="0"/>
          </a:p>
        </p:txBody>
      </p:sp>
      <p:sp>
        <p:nvSpPr>
          <p:cNvPr id="17" name="Šipka: doleva 16">
            <a:extLst>
              <a:ext uri="{FF2B5EF4-FFF2-40B4-BE49-F238E27FC236}">
                <a16:creationId xmlns:a16="http://schemas.microsoft.com/office/drawing/2014/main" id="{011552AF-FBF9-4223-B4D1-25C00668D053}"/>
              </a:ext>
            </a:extLst>
          </p:cNvPr>
          <p:cNvSpPr/>
          <p:nvPr/>
        </p:nvSpPr>
        <p:spPr>
          <a:xfrm>
            <a:off x="7517176" y="4694936"/>
            <a:ext cx="537328" cy="27063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: doleva 17">
            <a:extLst>
              <a:ext uri="{FF2B5EF4-FFF2-40B4-BE49-F238E27FC236}">
                <a16:creationId xmlns:a16="http://schemas.microsoft.com/office/drawing/2014/main" id="{756C3915-036B-4C0C-9046-7A68499495C4}"/>
              </a:ext>
            </a:extLst>
          </p:cNvPr>
          <p:cNvSpPr/>
          <p:nvPr/>
        </p:nvSpPr>
        <p:spPr>
          <a:xfrm rot="3305141">
            <a:off x="7658331" y="3661960"/>
            <a:ext cx="537328" cy="27063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EF0901E-1CF3-4BDF-B2E5-D5FB6C7712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866" y="31570"/>
            <a:ext cx="3012784" cy="160869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6D0B489-E6C1-4B38-B4FC-87199F8D8B27}"/>
              </a:ext>
            </a:extLst>
          </p:cNvPr>
          <p:cNvSpPr txBox="1"/>
          <p:nvPr/>
        </p:nvSpPr>
        <p:spPr>
          <a:xfrm>
            <a:off x="3786093" y="1631547"/>
            <a:ext cx="17250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Platěnice </a:t>
            </a:r>
            <a:r>
              <a:rPr lang="cs-CZ" dirty="0" err="1"/>
              <a:t>group</a:t>
            </a:r>
            <a:r>
              <a:rPr lang="cs-CZ" dirty="0"/>
              <a:t> </a:t>
            </a:r>
            <a:r>
              <a:rPr lang="cs-CZ" dirty="0" err="1"/>
              <a:t>origin</a:t>
            </a:r>
            <a:r>
              <a:rPr lang="cs-CZ" dirty="0"/>
              <a:t> </a:t>
            </a:r>
            <a:r>
              <a:rPr lang="cs-CZ" dirty="0" err="1"/>
              <a:t>bracelets</a:t>
            </a:r>
            <a:r>
              <a:rPr lang="cs-CZ" dirty="0"/>
              <a:t> in Býčí skála</a:t>
            </a:r>
          </a:p>
        </p:txBody>
      </p:sp>
    </p:spTree>
    <p:extLst>
      <p:ext uri="{BB962C8B-B14F-4D97-AF65-F5344CB8AC3E}">
        <p14:creationId xmlns:p14="http://schemas.microsoft.com/office/powerpoint/2010/main" val="109098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89781" y="0"/>
            <a:ext cx="11585276" cy="8195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Kralice na Hané – „Karlický háj“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agglomeration</a:t>
            </a:r>
            <a:endParaRPr kumimoji="0" lang="cs-CZ" sz="40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138224" y="888521"/>
            <a:ext cx="3657600" cy="596947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settlement center in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Prostějov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basin - documents of elites Ha D1–D3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explored residential agglomeration of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Kralice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Hané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(about 58 ha), about 1000 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features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(unprocessed) are marked in red</a:t>
            </a:r>
            <a:endParaRPr lang="cs-CZ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1 ‒ Prostějov-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Čechůvky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‒ „Kopaniny“ (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hoard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of bronze bracelets, amber and 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glass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beads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 ‒ Kralice na Hané H1 ‒ „Staré olší“ (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magnate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mound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3 ‒ Kralice na Hané ‒ „Kralický háj“ (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homestead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4 ‒ Kralice na Hané ‒ „Kralický háj“ (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elite 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hoard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with bronze vessels, iron 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spits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an iron hinge for the 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cauldron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5‒6 ‒ Kralice na Hané ‒ „Kralický háj“ (amber 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workshops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Obrázek 9" descr="Kralice - aglomera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5364" y="888521"/>
            <a:ext cx="8386636" cy="596947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963491" y="0"/>
            <a:ext cx="22380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Cups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mound</a:t>
            </a:r>
            <a:endParaRPr lang="cs-CZ" dirty="0"/>
          </a:p>
          <a:p>
            <a:r>
              <a:rPr lang="cs-CZ" dirty="0"/>
              <a:t>Kralice na Hané </a:t>
            </a:r>
          </a:p>
          <a:p>
            <a:r>
              <a:rPr lang="cs-CZ" dirty="0"/>
              <a:t>H1 – „Staré olší“</a:t>
            </a:r>
          </a:p>
        </p:txBody>
      </p:sp>
    </p:spTree>
    <p:extLst>
      <p:ext uri="{BB962C8B-B14F-4D97-AF65-F5344CB8AC3E}">
        <p14:creationId xmlns:p14="http://schemas.microsoft.com/office/powerpoint/2010/main" val="145945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DissertationesArchaeologicae_Suppl_002-2011-1_9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37809" y="0"/>
            <a:ext cx="5754191" cy="6858000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 rot="19141753">
            <a:off x="8722171" y="1291719"/>
            <a:ext cx="2952328" cy="7200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 rot="8340809">
            <a:off x="6243988" y="3525864"/>
            <a:ext cx="2809655" cy="6117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Elipsa 8"/>
          <p:cNvSpPr/>
          <p:nvPr/>
        </p:nvSpPr>
        <p:spPr>
          <a:xfrm>
            <a:off x="9636224" y="191683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9276184" y="2060848"/>
            <a:ext cx="849400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400" b="1"/>
              <a:t>Drnovice</a:t>
            </a:r>
          </a:p>
        </p:txBody>
      </p:sp>
      <p:sp>
        <p:nvSpPr>
          <p:cNvPr id="11" name="Elipsa 10"/>
          <p:cNvSpPr/>
          <p:nvPr/>
        </p:nvSpPr>
        <p:spPr>
          <a:xfrm>
            <a:off x="9708232" y="177281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9852248" y="1681063"/>
            <a:ext cx="705962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400" b="1"/>
              <a:t>Vyškov</a:t>
            </a:r>
          </a:p>
        </p:txBody>
      </p:sp>
      <p:sp>
        <p:nvSpPr>
          <p:cNvPr id="14" name="Šipka doprava 13"/>
          <p:cNvSpPr/>
          <p:nvPr/>
        </p:nvSpPr>
        <p:spPr>
          <a:xfrm rot="13353929">
            <a:off x="7614641" y="1973935"/>
            <a:ext cx="1251170" cy="4571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prava 14"/>
          <p:cNvSpPr/>
          <p:nvPr/>
        </p:nvSpPr>
        <p:spPr>
          <a:xfrm rot="10565125">
            <a:off x="6786817" y="5054913"/>
            <a:ext cx="2952328" cy="7200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9935842" y="813027"/>
            <a:ext cx="144016" cy="144016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10398396" y="953671"/>
            <a:ext cx="85433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400" b="1"/>
              <a:t>Pustiměř</a:t>
            </a:r>
          </a:p>
        </p:txBody>
      </p:sp>
      <p:sp>
        <p:nvSpPr>
          <p:cNvPr id="18" name="Elipsa 17"/>
          <p:cNvSpPr/>
          <p:nvPr/>
        </p:nvSpPr>
        <p:spPr>
          <a:xfrm>
            <a:off x="10580541" y="471832"/>
            <a:ext cx="144016" cy="144016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10764228" y="624628"/>
            <a:ext cx="729302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400" b="1"/>
              <a:t>Drysice</a:t>
            </a:r>
          </a:p>
        </p:txBody>
      </p:sp>
      <p:sp>
        <p:nvSpPr>
          <p:cNvPr id="20" name="Elipsa 19"/>
          <p:cNvSpPr/>
          <p:nvPr/>
        </p:nvSpPr>
        <p:spPr>
          <a:xfrm>
            <a:off x="11089440" y="2779987"/>
            <a:ext cx="144016" cy="144016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10439897" y="2906615"/>
            <a:ext cx="1561710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400" b="1"/>
              <a:t>Orlovice – „Žešov“</a:t>
            </a:r>
          </a:p>
        </p:txBody>
      </p:sp>
      <p:sp>
        <p:nvSpPr>
          <p:cNvPr id="23" name="Elipsa 22"/>
          <p:cNvSpPr/>
          <p:nvPr/>
        </p:nvSpPr>
        <p:spPr>
          <a:xfrm>
            <a:off x="8916144" y="234888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/>
          <p:cNvSpPr txBox="1"/>
          <p:nvPr/>
        </p:nvSpPr>
        <p:spPr>
          <a:xfrm>
            <a:off x="8998035" y="2276872"/>
            <a:ext cx="56618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400" b="1"/>
              <a:t>Luleč</a:t>
            </a:r>
          </a:p>
        </p:txBody>
      </p:sp>
      <p:sp>
        <p:nvSpPr>
          <p:cNvPr id="26" name="Elipsa 25"/>
          <p:cNvSpPr/>
          <p:nvPr/>
        </p:nvSpPr>
        <p:spPr>
          <a:xfrm>
            <a:off x="7475984" y="155679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/>
          <p:cNvSpPr txBox="1"/>
          <p:nvPr/>
        </p:nvSpPr>
        <p:spPr>
          <a:xfrm>
            <a:off x="7187952" y="1700808"/>
            <a:ext cx="659155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400" b="1"/>
              <a:t>Račice</a:t>
            </a:r>
          </a:p>
        </p:txBody>
      </p:sp>
      <p:sp>
        <p:nvSpPr>
          <p:cNvPr id="28" name="Šipka doprava 27"/>
          <p:cNvSpPr/>
          <p:nvPr/>
        </p:nvSpPr>
        <p:spPr>
          <a:xfrm rot="11580867">
            <a:off x="7887760" y="1650188"/>
            <a:ext cx="1474217" cy="4571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Šipka doprava 28"/>
          <p:cNvSpPr/>
          <p:nvPr/>
        </p:nvSpPr>
        <p:spPr>
          <a:xfrm rot="2638867">
            <a:off x="9908712" y="2560864"/>
            <a:ext cx="1251170" cy="4571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/>
          <p:cNvSpPr txBox="1"/>
          <p:nvPr/>
        </p:nvSpPr>
        <p:spPr>
          <a:xfrm rot="21442404">
            <a:off x="8593958" y="3690472"/>
            <a:ext cx="349166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/>
              <a:t>borders of the Plat</a:t>
            </a:r>
            <a:r>
              <a:rPr lang="cs-CZ" sz="1400" b="1" dirty="0"/>
              <a:t>ě</a:t>
            </a:r>
            <a:r>
              <a:rPr lang="en-US" sz="1400" b="1" dirty="0"/>
              <a:t>nice and </a:t>
            </a:r>
            <a:r>
              <a:rPr lang="en-US" sz="1400" b="1" dirty="0" err="1"/>
              <a:t>Horák</a:t>
            </a:r>
            <a:r>
              <a:rPr lang="cs-CZ" sz="1400" b="1" dirty="0"/>
              <a:t>ov</a:t>
            </a:r>
            <a:r>
              <a:rPr lang="en-US" sz="1400" b="1" dirty="0"/>
              <a:t> groups</a:t>
            </a:r>
            <a:endParaRPr lang="cs-CZ" sz="1400" b="1" dirty="0"/>
          </a:p>
        </p:txBody>
      </p:sp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163901" y="0"/>
            <a:ext cx="6029865" cy="1450757"/>
          </a:xfrm>
        </p:spPr>
        <p:txBody>
          <a:bodyPr/>
          <a:lstStyle/>
          <a:p>
            <a:r>
              <a:rPr lang="en-US" b="1" dirty="0" err="1">
                <a:solidFill>
                  <a:schemeClr val="accent1"/>
                </a:solidFill>
              </a:rPr>
              <a:t>Platěnice</a:t>
            </a:r>
            <a:r>
              <a:rPr lang="en-US" b="1" dirty="0">
                <a:solidFill>
                  <a:schemeClr val="accent1"/>
                </a:solidFill>
              </a:rPr>
              <a:t> group in the </a:t>
            </a:r>
            <a:r>
              <a:rPr lang="en-US" b="1" dirty="0" err="1">
                <a:solidFill>
                  <a:schemeClr val="accent1"/>
                </a:solidFill>
              </a:rPr>
              <a:t>Vyškov</a:t>
            </a:r>
            <a:r>
              <a:rPr lang="en-US" b="1" dirty="0">
                <a:solidFill>
                  <a:schemeClr val="accent1"/>
                </a:solidFill>
              </a:rPr>
              <a:t> Gate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0" name="Elipsa 29"/>
          <p:cNvSpPr/>
          <p:nvPr/>
        </p:nvSpPr>
        <p:spPr>
          <a:xfrm>
            <a:off x="9168488" y="4665482"/>
            <a:ext cx="144016" cy="144016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TextovéPole 31"/>
          <p:cNvSpPr txBox="1"/>
          <p:nvPr/>
        </p:nvSpPr>
        <p:spPr>
          <a:xfrm>
            <a:off x="8295665" y="4356185"/>
            <a:ext cx="202855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400" b="1"/>
              <a:t>Křižanovice – „Zámeček“</a:t>
            </a:r>
          </a:p>
        </p:txBody>
      </p:sp>
      <p:sp>
        <p:nvSpPr>
          <p:cNvPr id="33" name="Elipsa 32"/>
          <p:cNvSpPr/>
          <p:nvPr/>
        </p:nvSpPr>
        <p:spPr>
          <a:xfrm>
            <a:off x="6960460" y="3350589"/>
            <a:ext cx="144016" cy="144016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TextovéPole 35"/>
          <p:cNvSpPr txBox="1"/>
          <p:nvPr/>
        </p:nvSpPr>
        <p:spPr>
          <a:xfrm>
            <a:off x="6353451" y="2903069"/>
            <a:ext cx="202855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400" b="1"/>
              <a:t>Nemojany – „Blatice“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9553850" y="170501"/>
            <a:ext cx="202855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400" b="1"/>
              <a:t>Drysice – „Melice“</a:t>
            </a:r>
          </a:p>
        </p:txBody>
      </p:sp>
      <p:sp>
        <p:nvSpPr>
          <p:cNvPr id="38" name="Elipsa 37"/>
          <p:cNvSpPr/>
          <p:nvPr/>
        </p:nvSpPr>
        <p:spPr>
          <a:xfrm>
            <a:off x="10258363" y="96542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/>
          <p:cNvSpPr txBox="1"/>
          <p:nvPr/>
        </p:nvSpPr>
        <p:spPr>
          <a:xfrm>
            <a:off x="7804297" y="695041"/>
            <a:ext cx="235688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400" b="1"/>
              <a:t>Radslavice – „Zelená hora“</a:t>
            </a:r>
          </a:p>
        </p:txBody>
      </p:sp>
      <p:sp>
        <p:nvSpPr>
          <p:cNvPr id="41" name="Elipsa 40"/>
          <p:cNvSpPr/>
          <p:nvPr/>
        </p:nvSpPr>
        <p:spPr>
          <a:xfrm>
            <a:off x="10570252" y="66062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Elipsa 41"/>
          <p:cNvSpPr/>
          <p:nvPr/>
        </p:nvSpPr>
        <p:spPr>
          <a:xfrm>
            <a:off x="8193837" y="46158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TextovéPole 42"/>
          <p:cNvSpPr txBox="1"/>
          <p:nvPr/>
        </p:nvSpPr>
        <p:spPr>
          <a:xfrm>
            <a:off x="6935726" y="4519123"/>
            <a:ext cx="1272977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400" b="1"/>
              <a:t>Slavkov u Brna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9572601" y="4572285"/>
            <a:ext cx="1439177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400" b="1"/>
              <a:t>Bučovice-Marefy</a:t>
            </a:r>
          </a:p>
        </p:txBody>
      </p:sp>
      <p:sp>
        <p:nvSpPr>
          <p:cNvPr id="45" name="Elipsa 44"/>
          <p:cNvSpPr/>
          <p:nvPr/>
        </p:nvSpPr>
        <p:spPr>
          <a:xfrm>
            <a:off x="9374051" y="4658393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Elipsa 45"/>
          <p:cNvSpPr/>
          <p:nvPr/>
        </p:nvSpPr>
        <p:spPr>
          <a:xfrm>
            <a:off x="10823624" y="315211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TextovéPole 46"/>
          <p:cNvSpPr txBox="1"/>
          <p:nvPr/>
        </p:nvSpPr>
        <p:spPr>
          <a:xfrm>
            <a:off x="10047521" y="3285746"/>
            <a:ext cx="18361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400" b="1"/>
              <a:t>Bohdalice-Pavlovice</a:t>
            </a:r>
          </a:p>
        </p:txBody>
      </p:sp>
      <p:sp>
        <p:nvSpPr>
          <p:cNvPr id="4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195800" y="1437000"/>
            <a:ext cx="6119940" cy="5421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systematic research of the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Vyškov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Gate (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Platěnice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group from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Rousínov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and the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Slavkov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Bučovice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areas (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Horákov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group) Z. (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Baarová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Holubová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network 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hillforts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Křižanovice – „Zámeček“ and Nemojany – „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Blatice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 in HG; Orlovice – „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Žešov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“, Radslavice – „Zelená hora“ 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Drysice – „Melice“ in PG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Magnate</a:t>
            </a:r>
            <a:r>
              <a:rPr kumimoji="0" lang="cs-CZ" sz="2000" b="0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grave</a:t>
            </a:r>
            <a:r>
              <a:rPr kumimoji="0" lang="cs-CZ" sz="2000" b="0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Slavkov u Brna H1 – „Auto Bayer“ (HG), </a:t>
            </a:r>
            <a:r>
              <a:rPr kumimoji="0" lang="cs-CZ" sz="2000" b="0" i="0" u="none" strike="noStrike" kern="1200" cap="none" spc="0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magnate</a:t>
            </a:r>
            <a:r>
              <a:rPr kumimoji="0" lang="cs-CZ" sz="2000" b="0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mound</a:t>
            </a:r>
            <a:r>
              <a:rPr kumimoji="0" lang="cs-CZ" sz="2000" b="0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Vyškov-Dědice –</a:t>
            </a:r>
            <a:r>
              <a:rPr kumimoji="0" lang="cs-CZ" sz="2000" b="0" i="0" u="none" strike="noStrike" kern="1200" cap="none" spc="0" normalizeH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„Padělky na Letním poli“ (PS), Vyškov-Opatovice – „Díly“, </a:t>
            </a:r>
            <a:r>
              <a:rPr kumimoji="0" lang="cs-CZ" sz="2000" b="0" i="0" u="none" strike="noStrike" kern="1200" cap="none" spc="0" normalizeH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magnate</a:t>
            </a:r>
            <a:r>
              <a:rPr kumimoji="0" lang="cs-CZ" sz="2000" b="0" i="0" u="none" strike="noStrike" kern="1200" cap="none" spc="0" normalizeH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hoard</a:t>
            </a:r>
            <a:r>
              <a:rPr kumimoji="0" lang="cs-CZ" sz="2000" b="0" i="0" u="none" strike="noStrike" kern="1200" cap="none" spc="0" normalizeH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Bohdalice-Pavlovice – „Pod </a:t>
            </a:r>
            <a:r>
              <a:rPr kumimoji="0" lang="cs-CZ" sz="2000" b="0" i="0" u="none" strike="noStrike" kern="1200" cap="none" spc="0" normalizeH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grefty</a:t>
            </a:r>
            <a:r>
              <a:rPr kumimoji="0" lang="cs-CZ" sz="2000" b="0" i="0" u="none" strike="noStrike" kern="1200" cap="none" spc="0" normalizeH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 (PS)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baseline="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baseline="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burial</a:t>
            </a:r>
            <a:r>
              <a:rPr lang="cs-CZ" sz="2000" baseline="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baseline="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grounds</a:t>
            </a:r>
            <a:r>
              <a:rPr lang="cs-CZ" sz="2000" baseline="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Slavkov u Brna –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„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Rauscher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 and Bučovice-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Marefy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„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Člupy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 (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both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HG); Račice – „Stará zahrádka“, Nemojany – „Kamenné“, Luleč – „nová silnice“, Drnovice – „U propasti“, Orlovice – „Lysá hora“, Pustiměř – „Pod 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grefty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“, Drysice – „Za školou“ (</a:t>
            </a:r>
            <a:r>
              <a:rPr lang="cs-CZ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all</a:t>
            </a:r>
            <a:r>
              <a:rPr lang="cs-CZ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PG)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8884621" y="2461170"/>
            <a:ext cx="99302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400" b="1"/>
              <a:t>Nemojany</a:t>
            </a:r>
          </a:p>
        </p:txBody>
      </p:sp>
      <p:sp>
        <p:nvSpPr>
          <p:cNvPr id="50" name="Elipsa 49"/>
          <p:cNvSpPr/>
          <p:nvPr/>
        </p:nvSpPr>
        <p:spPr>
          <a:xfrm>
            <a:off x="8738921" y="246938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Elipsa 50"/>
          <p:cNvSpPr/>
          <p:nvPr/>
        </p:nvSpPr>
        <p:spPr>
          <a:xfrm>
            <a:off x="10965394" y="245392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TextovéPole 51"/>
          <p:cNvSpPr txBox="1"/>
          <p:nvPr/>
        </p:nvSpPr>
        <p:spPr>
          <a:xfrm>
            <a:off x="11178117" y="2339448"/>
            <a:ext cx="80611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sz="1400" b="1"/>
              <a:t>Orlovice</a:t>
            </a:r>
          </a:p>
        </p:txBody>
      </p:sp>
      <p:sp>
        <p:nvSpPr>
          <p:cNvPr id="53" name="Elipsa 52"/>
          <p:cNvSpPr/>
          <p:nvPr/>
        </p:nvSpPr>
        <p:spPr>
          <a:xfrm>
            <a:off x="9584186" y="165940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04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55" y="112143"/>
            <a:ext cx="4399471" cy="1147314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chemeClr val="accent1"/>
                </a:solidFill>
              </a:rPr>
              <a:t>Hallstatt culture in Central Europe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pic>
        <p:nvPicPr>
          <p:cNvPr id="5" name="Zástupný symbol pro obsah 4" descr="1-s2.0-S2352409X15000401-gr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3324145"/>
            <a:ext cx="4658264" cy="3533856"/>
          </a:xfrm>
        </p:spPr>
      </p:pic>
      <p:pic>
        <p:nvPicPr>
          <p:cNvPr id="6" name="Obrázek 5" descr="obr. 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5912" y="0"/>
            <a:ext cx="7456087" cy="5667555"/>
          </a:xfrm>
          <a:prstGeom prst="rect">
            <a:avLst/>
          </a:prstGeom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155276" y="1268083"/>
            <a:ext cx="4408098" cy="203583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Hallstatt culture north of the Alps is divided into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West Hallstatt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East Hallstatt culture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before (and often obsolete to this day) the term West Hallstatt and East Hallstatt cultural complex was used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4675517" y="5796951"/>
            <a:ext cx="7516483" cy="1061049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2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definition of the regions that belong to the Hallstatt culture is not completely stable, especially in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Eastern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Part 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 areas around Hallstatt culture show very different but also identical cultural features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2493034" y="3623095"/>
            <a:ext cx="1413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/>
              <a:t>Lausitzer</a:t>
            </a:r>
            <a:r>
              <a:rPr lang="cs-CZ" sz="1400" b="1" dirty="0"/>
              <a:t> </a:t>
            </a:r>
            <a:r>
              <a:rPr lang="cs-CZ" sz="1400" b="1" dirty="0" err="1"/>
              <a:t>culture</a:t>
            </a:r>
            <a:endParaRPr lang="cs-CZ" sz="14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119887" y="4525994"/>
            <a:ext cx="858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/>
              <a:t>Vekerzug</a:t>
            </a:r>
            <a:endParaRPr lang="cs-CZ" sz="1400" b="1" dirty="0"/>
          </a:p>
          <a:p>
            <a:r>
              <a:rPr lang="cs-CZ" sz="1400" b="1" dirty="0" err="1"/>
              <a:t>culture</a:t>
            </a:r>
            <a:endParaRPr lang="cs-CZ" sz="1400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050212" y="4940060"/>
            <a:ext cx="711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/>
              <a:t>Este</a:t>
            </a:r>
            <a:endParaRPr lang="cs-CZ" sz="1400" b="1" dirty="0"/>
          </a:p>
          <a:p>
            <a:r>
              <a:rPr lang="cs-CZ" sz="1400" b="1" dirty="0" err="1"/>
              <a:t>culture</a:t>
            </a:r>
            <a:endParaRPr lang="cs-CZ" sz="1400" b="1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203098" y="4971749"/>
            <a:ext cx="927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/>
              <a:t>Golasecca</a:t>
            </a:r>
            <a:endParaRPr lang="cs-CZ" sz="1400" b="1" dirty="0"/>
          </a:p>
          <a:p>
            <a:r>
              <a:rPr lang="cs-CZ" sz="1400" b="1" dirty="0" err="1"/>
              <a:t>culture</a:t>
            </a:r>
            <a:endParaRPr lang="cs-CZ" sz="1400" b="1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1938068" y="5526657"/>
            <a:ext cx="895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/>
              <a:t>Etruscans</a:t>
            </a:r>
            <a:endParaRPr lang="cs-CZ" sz="1400" b="1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3633769" y="6097174"/>
            <a:ext cx="703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/>
              <a:t>Greece</a:t>
            </a:r>
            <a:endParaRPr lang="cs-CZ" sz="1400" b="1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3019246" y="5426015"/>
            <a:ext cx="772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/>
              <a:t>Illyrians</a:t>
            </a:r>
            <a:endParaRPr lang="cs-CZ" sz="1400" b="1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3847381" y="5201728"/>
            <a:ext cx="8940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/>
              <a:t>Thracians</a:t>
            </a:r>
            <a:endParaRPr lang="cs-CZ" sz="1400" b="1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3844473" y="4084659"/>
            <a:ext cx="890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/>
              <a:t>Scythians</a:t>
            </a:r>
            <a:endParaRPr lang="cs-CZ" sz="1400" b="1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4E1D00B-26AE-4D9A-BEF9-C54437C5FCC1}"/>
              </a:ext>
            </a:extLst>
          </p:cNvPr>
          <p:cNvSpPr txBox="1"/>
          <p:nvPr/>
        </p:nvSpPr>
        <p:spPr>
          <a:xfrm>
            <a:off x="5260156" y="2286000"/>
            <a:ext cx="22116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dirty="0" err="1"/>
              <a:t>West</a:t>
            </a:r>
            <a:r>
              <a:rPr lang="cs-CZ" dirty="0"/>
              <a:t> </a:t>
            </a:r>
            <a:r>
              <a:rPr lang="cs-CZ" dirty="0" err="1"/>
              <a:t>Hallstatt</a:t>
            </a:r>
            <a:r>
              <a:rPr lang="cs-CZ" dirty="0"/>
              <a:t> </a:t>
            </a:r>
            <a:r>
              <a:rPr lang="cs-CZ" dirty="0" err="1"/>
              <a:t>culture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EF13B04-AB82-4C26-AF36-E7EBD4BFFC93}"/>
              </a:ext>
            </a:extLst>
          </p:cNvPr>
          <p:cNvSpPr txBox="1"/>
          <p:nvPr/>
        </p:nvSpPr>
        <p:spPr>
          <a:xfrm>
            <a:off x="9324679" y="2649111"/>
            <a:ext cx="211852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East </a:t>
            </a:r>
            <a:r>
              <a:rPr lang="cs-CZ" dirty="0" err="1"/>
              <a:t>Hallstatt</a:t>
            </a:r>
            <a:r>
              <a:rPr lang="cs-CZ" dirty="0"/>
              <a:t> </a:t>
            </a:r>
            <a:r>
              <a:rPr lang="cs-CZ" dirty="0" err="1"/>
              <a:t>culture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219672" y="0"/>
            <a:ext cx="7488933" cy="1450757"/>
          </a:xfrm>
        </p:spPr>
        <p:txBody>
          <a:bodyPr/>
          <a:lstStyle/>
          <a:p>
            <a:r>
              <a:rPr lang="en-US" b="1" dirty="0" err="1">
                <a:solidFill>
                  <a:schemeClr val="accent1"/>
                </a:solidFill>
              </a:rPr>
              <a:t>Platěnice</a:t>
            </a:r>
            <a:r>
              <a:rPr lang="en-US" b="1" dirty="0">
                <a:solidFill>
                  <a:schemeClr val="accent1"/>
                </a:solidFill>
              </a:rPr>
              <a:t> group in the </a:t>
            </a:r>
            <a:r>
              <a:rPr lang="en-US" b="1" dirty="0" err="1">
                <a:solidFill>
                  <a:schemeClr val="accent1"/>
                </a:solidFill>
              </a:rPr>
              <a:t>Vyškov</a:t>
            </a:r>
            <a:r>
              <a:rPr lang="en-US" b="1" dirty="0">
                <a:solidFill>
                  <a:schemeClr val="accent1"/>
                </a:solidFill>
              </a:rPr>
              <a:t> Gate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38" name="Obrázek 37" descr="DissertationesArchaeologicae_Suppl_002-2011-1_9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9101" y="0"/>
            <a:ext cx="4832899" cy="6381328"/>
          </a:xfrm>
          <a:prstGeom prst="rect">
            <a:avLst/>
          </a:prstGeom>
        </p:spPr>
      </p:pic>
      <p:pic>
        <p:nvPicPr>
          <p:cNvPr id="39" name="Obrázek 38" descr="DissertationesArchaeologicae_Suppl_002-2011-1_9-9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68694" y="6303149"/>
            <a:ext cx="4784196" cy="554851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7996914" y="1412776"/>
            <a:ext cx="1349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stone </a:t>
            </a:r>
            <a:r>
              <a:rPr lang="cs-CZ" dirty="0" err="1"/>
              <a:t>caving</a:t>
            </a:r>
            <a:endParaRPr lang="cs-CZ" dirty="0"/>
          </a:p>
        </p:txBody>
      </p:sp>
      <p:sp>
        <p:nvSpPr>
          <p:cNvPr id="42" name="TextovéPole 41"/>
          <p:cNvSpPr txBox="1"/>
          <p:nvPr/>
        </p:nvSpPr>
        <p:spPr>
          <a:xfrm>
            <a:off x="10085146" y="1412776"/>
            <a:ext cx="1410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Quadratic</a:t>
            </a:r>
            <a:r>
              <a:rPr lang="cs-CZ" dirty="0"/>
              <a:t> pit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80859" y="1552352"/>
            <a:ext cx="7215093" cy="530564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excavated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burial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grounds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Drysice – „Za školou“, Pustiměř – „Pod </a:t>
            </a:r>
            <a:r>
              <a:rPr lang="cs-CZ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grefty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“, Drnovice – „U propasti“, Luleč – „nová sinice“, Račice – „Stará zahrádka“, Nemojany – „Kamenné“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000" dirty="0"/>
              <a:t>graves with a square or rectangular chamber structure (pit and log structure)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000" dirty="0"/>
              <a:t> cremation in the middle or at the south side of the grave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000" dirty="0"/>
              <a:t> from the inventory mainly vessels, smaller Fe items, not documents of elites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000" dirty="0"/>
              <a:t> exclusively cremation funeral rite, with the exception of 3 chamber graves in </a:t>
            </a:r>
            <a:r>
              <a:rPr lang="en-US" sz="2000" dirty="0" err="1"/>
              <a:t>Orlovice</a:t>
            </a:r>
            <a:r>
              <a:rPr lang="en-US" sz="2000" dirty="0"/>
              <a:t> - "</a:t>
            </a:r>
            <a:r>
              <a:rPr lang="en-US" sz="2000" dirty="0" err="1"/>
              <a:t>Lysá</a:t>
            </a:r>
            <a:r>
              <a:rPr lang="en-US" sz="2000" dirty="0"/>
              <a:t> hora" (unpublished)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sz="2000" dirty="0"/>
              <a:t> stone </a:t>
            </a:r>
            <a:r>
              <a:rPr lang="cs-CZ" sz="2000" dirty="0" err="1"/>
              <a:t>caving</a:t>
            </a:r>
            <a:r>
              <a:rPr lang="en-US" sz="2000" dirty="0"/>
              <a:t> in graves (related to the "</a:t>
            </a:r>
            <a:r>
              <a:rPr lang="en-US" sz="2000" dirty="0" err="1"/>
              <a:t>Prostějov</a:t>
            </a:r>
            <a:r>
              <a:rPr lang="en-US" sz="2000" dirty="0"/>
              <a:t> group" of graves of the Plat</a:t>
            </a:r>
            <a:r>
              <a:rPr lang="cs-CZ" sz="2000" dirty="0"/>
              <a:t>ě</a:t>
            </a:r>
            <a:r>
              <a:rPr lang="en-US" sz="2000" dirty="0"/>
              <a:t>nice group), not everywhere, while in </a:t>
            </a:r>
            <a:r>
              <a:rPr lang="en-US" sz="2000" dirty="0" err="1"/>
              <a:t>Seloutky</a:t>
            </a:r>
            <a:r>
              <a:rPr lang="en-US" sz="2000" dirty="0"/>
              <a:t> - "Na </a:t>
            </a:r>
            <a:r>
              <a:rPr lang="en-US" sz="2000" dirty="0" err="1"/>
              <a:t>Štastných</a:t>
            </a:r>
            <a:r>
              <a:rPr lang="en-US" sz="2000" dirty="0"/>
              <a:t>" in every grave (epicenter of occurrence)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05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3612312" y="3760321"/>
            <a:ext cx="4677732" cy="966832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/>
          <a:p>
            <a:pPr marL="91440" indent="-91440" algn="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Vyškov-Dědice – „Padělky na Letním poli“ </a:t>
            </a:r>
          </a:p>
          <a:p>
            <a:pPr marL="91440" indent="-91440" algn="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diametr 80 x 50 m,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chamber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8 x 6 m and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orientation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E–W,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trench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3–5 m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wide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 m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hight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1" name="Obrázek 20" descr="preview.h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054" y="0"/>
            <a:ext cx="4091946" cy="306896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8100054" y="2344753"/>
            <a:ext cx="4120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Šaratice – „Kopeček“</a:t>
            </a:r>
          </a:p>
          <a:p>
            <a:r>
              <a:rPr lang="cs-CZ" dirty="0">
                <a:solidFill>
                  <a:schemeClr val="bg1"/>
                </a:solidFill>
              </a:rPr>
              <a:t>Vyškov region</a:t>
            </a:r>
          </a:p>
        </p:txBody>
      </p:sp>
      <p:sp>
        <p:nvSpPr>
          <p:cNvPr id="20" name="Nadpis 15">
            <a:extLst>
              <a:ext uri="{FF2B5EF4-FFF2-40B4-BE49-F238E27FC236}">
                <a16:creationId xmlns:a16="http://schemas.microsoft.com/office/drawing/2014/main" id="{A08BB114-1416-4461-9DB1-2399EFE8D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18" y="149331"/>
            <a:ext cx="4977441" cy="623667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Magnate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mounds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4" name="Obrázek 3" descr="obr. 30_jpg.jpg">
            <a:extLst>
              <a:ext uri="{FF2B5EF4-FFF2-40B4-BE49-F238E27FC236}">
                <a16:creationId xmlns:a16="http://schemas.microsoft.com/office/drawing/2014/main" id="{01582D6A-59A0-4220-BFB6-2B08AD66581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80034" y="3068960"/>
            <a:ext cx="3740874" cy="3789040"/>
          </a:xfrm>
          <a:prstGeom prst="rect">
            <a:avLst/>
          </a:prstGeom>
        </p:spPr>
      </p:pic>
      <p:pic>
        <p:nvPicPr>
          <p:cNvPr id="7" name="Obrázek 6" descr="Scan.jpg">
            <a:extLst>
              <a:ext uri="{FF2B5EF4-FFF2-40B4-BE49-F238E27FC236}">
                <a16:creationId xmlns:a16="http://schemas.microsoft.com/office/drawing/2014/main" id="{99041002-9A7F-449C-931E-4576DC12BAE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3157979"/>
            <a:ext cx="2342046" cy="3700021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688F868-8390-4FD4-9A61-539E56C33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68179" y="4829364"/>
            <a:ext cx="4214650" cy="201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BEB8BB47-0764-47F1-AA7A-466BF2BA3187}"/>
              </a:ext>
            </a:extLst>
          </p:cNvPr>
          <p:cNvSpPr txBox="1">
            <a:spLocks/>
          </p:cNvSpPr>
          <p:nvPr/>
        </p:nvSpPr>
        <p:spPr>
          <a:xfrm>
            <a:off x="6743093" y="6000619"/>
            <a:ext cx="1592416" cy="84368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defRPr/>
            </a:pP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Mound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Dobrčice – „Kamenec“</a:t>
            </a:r>
          </a:p>
        </p:txBody>
      </p:sp>
      <p:pic>
        <p:nvPicPr>
          <p:cNvPr id="16" name="Obrázek 15" descr="Jevíčko 2.jpg">
            <a:extLst>
              <a:ext uri="{FF2B5EF4-FFF2-40B4-BE49-F238E27FC236}">
                <a16:creationId xmlns:a16="http://schemas.microsoft.com/office/drawing/2014/main" id="{DD43DA8F-8E4E-42ED-8B26-6DB47BF9A9B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79199" y="25480"/>
            <a:ext cx="4091947" cy="3508618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id="{552EC597-0E48-4A80-A37B-3C4FC65981DA}"/>
              </a:ext>
            </a:extLst>
          </p:cNvPr>
          <p:cNvSpPr txBox="1"/>
          <p:nvPr/>
        </p:nvSpPr>
        <p:spPr>
          <a:xfrm>
            <a:off x="7535440" y="695978"/>
            <a:ext cx="454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A/39</a:t>
            </a:r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CCBCDF89-B65A-435D-8B28-B7B7FD981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6572" y="3202614"/>
            <a:ext cx="1405744" cy="1213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Zástupný obsah 2">
            <a:extLst>
              <a:ext uri="{FF2B5EF4-FFF2-40B4-BE49-F238E27FC236}">
                <a16:creationId xmlns:a16="http://schemas.microsoft.com/office/drawing/2014/main" id="{F7CD894B-3C46-4996-A8C2-F7CA43EDB10B}"/>
              </a:ext>
            </a:extLst>
          </p:cNvPr>
          <p:cNvSpPr txBox="1">
            <a:spLocks/>
          </p:cNvSpPr>
          <p:nvPr/>
        </p:nvSpPr>
        <p:spPr>
          <a:xfrm>
            <a:off x="230649" y="757847"/>
            <a:ext cx="3719641" cy="84368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defRPr/>
            </a:pP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Magnated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mounds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Jevíčko III, A/39 a B/39 – „Na panském“</a:t>
            </a: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defRPr/>
            </a:pPr>
            <a:endParaRPr lang="cs-CZ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7" name="Obrázek 36" descr="Jevíčko.jpg">
            <a:extLst>
              <a:ext uri="{FF2B5EF4-FFF2-40B4-BE49-F238E27FC236}">
                <a16:creationId xmlns:a16="http://schemas.microsoft.com/office/drawing/2014/main" id="{21244765-E987-40B7-B71A-0CA7B292F2B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1441" y="1301708"/>
            <a:ext cx="2978870" cy="18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2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-19205" y="159648"/>
            <a:ext cx="4887146" cy="785004"/>
          </a:xfrm>
        </p:spPr>
        <p:txBody>
          <a:bodyPr>
            <a:noAutofit/>
          </a:bodyPr>
          <a:lstStyle/>
          <a:p>
            <a:r>
              <a:rPr lang="cs-CZ" sz="3200" b="1" dirty="0" err="1">
                <a:solidFill>
                  <a:schemeClr val="accent1"/>
                </a:solidFill>
              </a:rPr>
              <a:t>Hoards</a:t>
            </a:r>
            <a:r>
              <a:rPr lang="cs-CZ" sz="3200" b="1" dirty="0">
                <a:solidFill>
                  <a:schemeClr val="accent1"/>
                </a:solidFill>
              </a:rPr>
              <a:t> – </a:t>
            </a:r>
            <a:r>
              <a:rPr lang="en-US" sz="3200" b="1" dirty="0">
                <a:solidFill>
                  <a:schemeClr val="accent1"/>
                </a:solidFill>
              </a:rPr>
              <a:t>the phenomenon of the Plat</a:t>
            </a:r>
            <a:r>
              <a:rPr lang="cs-CZ" sz="3200" b="1" dirty="0">
                <a:solidFill>
                  <a:schemeClr val="accent1"/>
                </a:solidFill>
              </a:rPr>
              <a:t>ě</a:t>
            </a:r>
            <a:r>
              <a:rPr lang="en-US" sz="3200" b="1" dirty="0">
                <a:solidFill>
                  <a:schemeClr val="accent1"/>
                </a:solidFill>
              </a:rPr>
              <a:t>nice group</a:t>
            </a:r>
            <a:endParaRPr lang="cs-CZ" sz="3200" b="1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C:\Users\Acer\Desktop\Lokality\Náklo_2019\AR04975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0870" y="3763322"/>
            <a:ext cx="4641130" cy="3094678"/>
          </a:xfrm>
          <a:prstGeom prst="rect">
            <a:avLst/>
          </a:prstGeom>
          <a:noFill/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025CFAE-4A0F-44F9-8C29-A63CC3A3619A}"/>
              </a:ext>
            </a:extLst>
          </p:cNvPr>
          <p:cNvSpPr txBox="1"/>
          <p:nvPr/>
        </p:nvSpPr>
        <p:spPr>
          <a:xfrm>
            <a:off x="7550870" y="3840579"/>
            <a:ext cx="6179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Náklo – „Pod dědinou“ </a:t>
            </a:r>
          </a:p>
        </p:txBody>
      </p:sp>
      <p:pic>
        <p:nvPicPr>
          <p:cNvPr id="8" name="Obrázek 7" descr="DSC_0568.JPG">
            <a:extLst>
              <a:ext uri="{FF2B5EF4-FFF2-40B4-BE49-F238E27FC236}">
                <a16:creationId xmlns:a16="http://schemas.microsoft.com/office/drawing/2014/main" id="{21E5959C-D41F-4A07-8CF5-DACD4C55252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1619" y="0"/>
            <a:ext cx="2354374" cy="3516198"/>
          </a:xfrm>
          <a:prstGeom prst="rect">
            <a:avLst/>
          </a:prstGeom>
        </p:spPr>
      </p:pic>
      <p:pic>
        <p:nvPicPr>
          <p:cNvPr id="9" name="Zástupný symbol pro obsah 3" descr="5.16b.tif">
            <a:extLst>
              <a:ext uri="{FF2B5EF4-FFF2-40B4-BE49-F238E27FC236}">
                <a16:creationId xmlns:a16="http://schemas.microsoft.com/office/drawing/2014/main" id="{6A963008-E965-4AF7-B6E8-A1FDB18FE6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7135994" y="0"/>
            <a:ext cx="5056005" cy="3155921"/>
          </a:xfr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54866C3-43DB-40B2-AA72-785191E4550B}"/>
              </a:ext>
            </a:extLst>
          </p:cNvPr>
          <p:cNvSpPr txBox="1"/>
          <p:nvPr/>
        </p:nvSpPr>
        <p:spPr>
          <a:xfrm>
            <a:off x="7135994" y="3127629"/>
            <a:ext cx="50560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 err="1"/>
              <a:t>Female</a:t>
            </a:r>
            <a:r>
              <a:rPr lang="cs-CZ" sz="1800" dirty="0"/>
              <a:t> </a:t>
            </a:r>
            <a:r>
              <a:rPr lang="cs-CZ" dirty="0" err="1"/>
              <a:t>magnate</a:t>
            </a:r>
            <a:r>
              <a:rPr lang="cs-CZ" dirty="0"/>
              <a:t> </a:t>
            </a:r>
            <a:r>
              <a:rPr lang="cs-CZ" dirty="0" err="1"/>
              <a:t>hoard</a:t>
            </a:r>
            <a:r>
              <a:rPr lang="cs-CZ" dirty="0"/>
              <a:t> </a:t>
            </a:r>
            <a:r>
              <a:rPr lang="cs-CZ" sz="1800" dirty="0"/>
              <a:t>Bohdalice-Pavlovice – „Ve </a:t>
            </a:r>
            <a:r>
              <a:rPr lang="cs-CZ" sz="1800" dirty="0" err="1"/>
              <a:t>žlebcách</a:t>
            </a:r>
            <a:r>
              <a:rPr lang="cs-CZ" sz="1800" dirty="0"/>
              <a:t>“ </a:t>
            </a:r>
            <a:endParaRPr lang="cs-CZ" dirty="0"/>
          </a:p>
        </p:txBody>
      </p:sp>
      <p:pic>
        <p:nvPicPr>
          <p:cNvPr id="4" name="Obrázek 3" descr="5.20b.jpg">
            <a:extLst>
              <a:ext uri="{FF2B5EF4-FFF2-40B4-BE49-F238E27FC236}">
                <a16:creationId xmlns:a16="http://schemas.microsoft.com/office/drawing/2014/main" id="{3BEF9E12-43E4-424E-B2EF-BD6A8BEA50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9310" b="-9310"/>
          <a:stretch/>
        </p:blipFill>
        <p:spPr>
          <a:xfrm>
            <a:off x="3842426" y="4392000"/>
            <a:ext cx="3708444" cy="2719140"/>
          </a:xfrm>
          <a:prstGeom prst="rect">
            <a:avLst/>
          </a:prstGeom>
        </p:spPr>
      </p:pic>
      <p:pic>
        <p:nvPicPr>
          <p:cNvPr id="5" name="Picture 3" descr="D:\!!!!!!Halštat v OL\_Depot Kralice\DSC_0004.JPG">
            <a:extLst>
              <a:ext uri="{FF2B5EF4-FFF2-40B4-BE49-F238E27FC236}">
                <a16:creationId xmlns:a16="http://schemas.microsoft.com/office/drawing/2014/main" id="{D587236D-6639-4A51-A84C-D51DF74AA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567" y="999509"/>
            <a:ext cx="2914914" cy="2703307"/>
          </a:xfrm>
          <a:prstGeom prst="rect">
            <a:avLst/>
          </a:prstGeom>
          <a:noFill/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1CEEEF2-1DA5-4FD0-946B-F25437F2B5E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209911"/>
            <a:ext cx="3823221" cy="2639387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53BBA12F-E877-4C33-A58A-A5CB202FA2F3}"/>
              </a:ext>
            </a:extLst>
          </p:cNvPr>
          <p:cNvSpPr txBox="1"/>
          <p:nvPr/>
        </p:nvSpPr>
        <p:spPr>
          <a:xfrm>
            <a:off x="-19205" y="3840579"/>
            <a:ext cx="1910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Provodov – „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Rysov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 (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hoard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2)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FBD9FD5-B627-4089-B21E-AF7D669F3CD2}"/>
              </a:ext>
            </a:extLst>
          </p:cNvPr>
          <p:cNvSpPr txBox="1"/>
          <p:nvPr/>
        </p:nvSpPr>
        <p:spPr>
          <a:xfrm>
            <a:off x="3141125" y="3627632"/>
            <a:ext cx="17092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Kralice na Hané – „Kralický háj“ </a:t>
            </a:r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9E7D7434-DF2B-448D-9503-467DC9768F3C}"/>
              </a:ext>
            </a:extLst>
          </p:cNvPr>
          <p:cNvSpPr/>
          <p:nvPr/>
        </p:nvSpPr>
        <p:spPr>
          <a:xfrm rot="2796955">
            <a:off x="4641724" y="4222260"/>
            <a:ext cx="47134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Šipka: doprava 20">
            <a:extLst>
              <a:ext uri="{FF2B5EF4-FFF2-40B4-BE49-F238E27FC236}">
                <a16:creationId xmlns:a16="http://schemas.microsoft.com/office/drawing/2014/main" id="{763D1F2E-DD68-4B3E-8EE3-E6AE600E8A1F}"/>
              </a:ext>
            </a:extLst>
          </p:cNvPr>
          <p:cNvSpPr/>
          <p:nvPr/>
        </p:nvSpPr>
        <p:spPr>
          <a:xfrm rot="13743694">
            <a:off x="2712423" y="3387249"/>
            <a:ext cx="47134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FEC295B5-A9F8-46AB-B926-2FF10C44C912}"/>
              </a:ext>
            </a:extLst>
          </p:cNvPr>
          <p:cNvSpPr txBox="1"/>
          <p:nvPr/>
        </p:nvSpPr>
        <p:spPr>
          <a:xfrm>
            <a:off x="3302905" y="990818"/>
            <a:ext cx="12262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21 </a:t>
            </a:r>
            <a:r>
              <a:rPr lang="cs-CZ" dirty="0" err="1"/>
              <a:t>hoards</a:t>
            </a:r>
            <a:r>
              <a:rPr lang="cs-CZ" dirty="0"/>
              <a:t>, </a:t>
            </a:r>
            <a:r>
              <a:rPr lang="cs-CZ" dirty="0" err="1"/>
              <a:t>only</a:t>
            </a:r>
            <a:r>
              <a:rPr lang="cs-CZ" dirty="0"/>
              <a:t> in PG</a:t>
            </a:r>
          </a:p>
        </p:txBody>
      </p:sp>
    </p:spTree>
    <p:extLst>
      <p:ext uri="{BB962C8B-B14F-4D97-AF65-F5344CB8AC3E}">
        <p14:creationId xmlns:p14="http://schemas.microsoft.com/office/powerpoint/2010/main" val="64619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138022" y="122702"/>
            <a:ext cx="7102750" cy="722687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Hillforts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10932367" y="26090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záměrné</a:t>
            </a:r>
          </a:p>
          <a:p>
            <a:r>
              <a:rPr lang="cs-CZ" b="1">
                <a:solidFill>
                  <a:schemeClr val="bg1"/>
                </a:solidFill>
              </a:rPr>
              <a:t>poškození</a:t>
            </a:r>
          </a:p>
        </p:txBody>
      </p:sp>
      <p:pic>
        <p:nvPicPr>
          <p:cNvPr id="6" name="Obrázek 5" descr="IMG_20161011_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08365" y="3573016"/>
            <a:ext cx="4783636" cy="3284984"/>
          </a:xfrm>
          <a:prstGeom prst="rect">
            <a:avLst/>
          </a:prstGeom>
        </p:spPr>
      </p:pic>
      <p:pic>
        <p:nvPicPr>
          <p:cNvPr id="7" name="Zástupný symbol pro obsah 3" descr="orlovice_hradiste_johanitsky_hrad_denik-63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392144" y="0"/>
            <a:ext cx="4799856" cy="3573842"/>
          </a:xfrm>
        </p:spPr>
      </p:pic>
      <p:sp>
        <p:nvSpPr>
          <p:cNvPr id="8" name="Obdélník 7"/>
          <p:cNvSpPr/>
          <p:nvPr/>
        </p:nvSpPr>
        <p:spPr>
          <a:xfrm>
            <a:off x="7480535" y="3615071"/>
            <a:ext cx="2753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Radslavice – „Zelená Hora“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7469677" y="138971"/>
            <a:ext cx="384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Orlovice – „Žešov“</a:t>
            </a:r>
            <a:endParaRPr lang="cs-CZ">
              <a:solidFill>
                <a:schemeClr val="bg1"/>
              </a:solidFill>
            </a:endParaRPr>
          </a:p>
        </p:txBody>
      </p:sp>
      <p:pic>
        <p:nvPicPr>
          <p:cNvPr id="11" name="Obrázek 10" descr="Radslavice 1 (Říhovský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06656" y="5517232"/>
            <a:ext cx="885344" cy="134076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1238614" y="5380672"/>
            <a:ext cx="9533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1 ks</a:t>
            </a:r>
          </a:p>
          <a:p>
            <a:r>
              <a:rPr lang="cs-CZ" b="1">
                <a:solidFill>
                  <a:schemeClr val="bg1"/>
                </a:solidFill>
              </a:rPr>
              <a:t>šipka východního typu</a:t>
            </a:r>
          </a:p>
        </p:txBody>
      </p:sp>
      <p:pic>
        <p:nvPicPr>
          <p:cNvPr id="15" name="Zástupný symbol pro obsah 13" descr="Fig. 3.tif">
            <a:extLst>
              <a:ext uri="{FF2B5EF4-FFF2-40B4-BE49-F238E27FC236}">
                <a16:creationId xmlns:a16="http://schemas.microsoft.com/office/drawing/2014/main" id="{3F1B24BD-4B16-49E3-B27E-93289EC7131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7067" y="-23480"/>
            <a:ext cx="3573843" cy="3573843"/>
          </a:xfrm>
          <a:prstGeom prst="rect">
            <a:avLst/>
          </a:prstGeom>
        </p:spPr>
      </p:pic>
      <p:pic>
        <p:nvPicPr>
          <p:cNvPr id="16" name="Obrázek 15" descr="Fig. 5.tif">
            <a:extLst>
              <a:ext uri="{FF2B5EF4-FFF2-40B4-BE49-F238E27FC236}">
                <a16:creationId xmlns:a16="http://schemas.microsoft.com/office/drawing/2014/main" id="{9C733E5A-29D0-405C-ACC4-3744135978D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93260" y="3745661"/>
            <a:ext cx="3501456" cy="3059027"/>
          </a:xfrm>
          <a:prstGeom prst="rect">
            <a:avLst/>
          </a:prstGeom>
        </p:spPr>
      </p:pic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80273" y="843728"/>
            <a:ext cx="3777328" cy="6103856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PG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approx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40, on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edge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inhabited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land</a:t>
            </a:r>
            <a:endParaRPr kumimoji="0" lang="cs-CZ" sz="2000" b="0" i="0" u="none" strike="noStrike" kern="1200" cap="none" spc="0" normalizeH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protect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access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roads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populated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areas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control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trade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provide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refuge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need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there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are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militaries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eastern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type (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formerly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Scythian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arrows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- Provodov - "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Rysov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 (77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pieces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mostly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PG),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then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Křenovice - "Hradisko" (19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pieces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), Štramberk - "Kotouč" and Štramberk - "Čertova díra"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so far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very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debatable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whether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these are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seats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elites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(not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yet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documents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- but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they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had to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organize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constructions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dating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 C2,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mainly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 D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researched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Radslavice - „Zelená hora“, Chvalčov - „Hostýn“, Náměšť na Hané - „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Rmíz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“, Křenovice - „Hradisko“ (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collections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measurements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kumimoji="0" lang="cs-CZ" sz="2000" b="0" i="0" u="none" strike="noStrike" kern="1200" cap="none" spc="0" normalizeH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416765F-D8E1-4BBD-9733-D5F9E6C3BFA3}"/>
              </a:ext>
            </a:extLst>
          </p:cNvPr>
          <p:cNvSpPr txBox="1"/>
          <p:nvPr/>
        </p:nvSpPr>
        <p:spPr>
          <a:xfrm>
            <a:off x="4233893" y="3553416"/>
            <a:ext cx="3158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Hillfort</a:t>
            </a:r>
            <a:r>
              <a:rPr lang="cs-CZ" dirty="0"/>
              <a:t> Křenovice – „Hradisko“</a:t>
            </a:r>
          </a:p>
        </p:txBody>
      </p:sp>
    </p:spTree>
    <p:extLst>
      <p:ext uri="{BB962C8B-B14F-4D97-AF65-F5344CB8AC3E}">
        <p14:creationId xmlns:p14="http://schemas.microsoft.com/office/powerpoint/2010/main" val="227178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ovéPole 24"/>
          <p:cNvSpPr txBox="1"/>
          <p:nvPr/>
        </p:nvSpPr>
        <p:spPr>
          <a:xfrm>
            <a:off x="10932367" y="12687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záměrné</a:t>
            </a:r>
          </a:p>
          <a:p>
            <a:r>
              <a:rPr lang="cs-CZ" b="1">
                <a:solidFill>
                  <a:schemeClr val="bg1"/>
                </a:solidFill>
              </a:rPr>
              <a:t>poškození</a:t>
            </a:r>
          </a:p>
        </p:txBody>
      </p:sp>
      <p:sp>
        <p:nvSpPr>
          <p:cNvPr id="8" name="Obdélník 7"/>
          <p:cNvSpPr/>
          <p:nvPr/>
        </p:nvSpPr>
        <p:spPr>
          <a:xfrm>
            <a:off x="3227512" y="3689648"/>
            <a:ext cx="2420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Radslavice-Zelená Hora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7980040" y="3689648"/>
            <a:ext cx="977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Orlovice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6971928" y="4769768"/>
            <a:ext cx="8899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1 ks</a:t>
            </a:r>
          </a:p>
          <a:p>
            <a:r>
              <a:rPr lang="cs-CZ" b="1">
                <a:solidFill>
                  <a:schemeClr val="bg1"/>
                </a:solidFill>
              </a:rPr>
              <a:t>skýtská</a:t>
            </a:r>
          </a:p>
          <a:p>
            <a:r>
              <a:rPr lang="cs-CZ" b="1">
                <a:solidFill>
                  <a:schemeClr val="bg1"/>
                </a:solidFill>
              </a:rPr>
              <a:t> šipka</a:t>
            </a:r>
          </a:p>
        </p:txBody>
      </p:sp>
      <p:pic>
        <p:nvPicPr>
          <p:cNvPr id="19" name="Obrázek 18" descr="5.18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7848" y="933061"/>
            <a:ext cx="7464152" cy="3536125"/>
          </a:xfrm>
          <a:prstGeom prst="rect">
            <a:avLst/>
          </a:prstGeom>
        </p:spPr>
      </p:pic>
      <p:pic>
        <p:nvPicPr>
          <p:cNvPr id="20" name="Obrázek 19" descr="06_skelet 748 fot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02791" y="4255617"/>
            <a:ext cx="3960440" cy="2602383"/>
          </a:xfrm>
          <a:prstGeom prst="rect">
            <a:avLst/>
          </a:prstGeom>
        </p:spPr>
      </p:pic>
      <p:sp>
        <p:nvSpPr>
          <p:cNvPr id="21" name="Obdélník 20"/>
          <p:cNvSpPr/>
          <p:nvPr/>
        </p:nvSpPr>
        <p:spPr>
          <a:xfrm>
            <a:off x="8236174" y="4242027"/>
            <a:ext cx="3557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obj. 785 - woman aged 49–58 years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10602911" y="6211669"/>
            <a:ext cx="1510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dirty="0">
                <a:solidFill>
                  <a:schemeClr val="bg1"/>
                </a:solidFill>
              </a:rPr>
              <a:t> pit 2 x 1,93 m</a:t>
            </a:r>
          </a:p>
          <a:p>
            <a:pPr algn="r"/>
            <a:r>
              <a:rPr lang="cs-CZ" dirty="0" err="1">
                <a:solidFill>
                  <a:schemeClr val="bg1"/>
                </a:solidFill>
              </a:rPr>
              <a:t>depth</a:t>
            </a:r>
            <a:r>
              <a:rPr lang="cs-CZ" dirty="0">
                <a:solidFill>
                  <a:schemeClr val="bg1"/>
                </a:solidFill>
              </a:rPr>
              <a:t> 0,25m</a:t>
            </a:r>
          </a:p>
        </p:txBody>
      </p:sp>
      <p:sp>
        <p:nvSpPr>
          <p:cNvPr id="23" name="Šipka doprava 22"/>
          <p:cNvSpPr/>
          <p:nvPr/>
        </p:nvSpPr>
        <p:spPr>
          <a:xfrm rot="9881903">
            <a:off x="7470514" y="3033254"/>
            <a:ext cx="376057" cy="1663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/>
          <p:cNvSpPr txBox="1"/>
          <p:nvPr/>
        </p:nvSpPr>
        <p:spPr>
          <a:xfrm>
            <a:off x="6683896" y="2681536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grinder</a:t>
            </a:r>
            <a:endParaRPr lang="cs-CZ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6199633" y="1302575"/>
            <a:ext cx="1464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twins</a:t>
            </a:r>
            <a:r>
              <a:rPr lang="cs-CZ" dirty="0"/>
              <a:t> (?) 14 </a:t>
            </a:r>
            <a:r>
              <a:rPr lang="cs-CZ" dirty="0" err="1"/>
              <a:t>years</a:t>
            </a:r>
            <a:r>
              <a:rPr lang="cs-CZ" dirty="0"/>
              <a:t> </a:t>
            </a:r>
            <a:r>
              <a:rPr lang="cs-CZ" dirty="0" err="1"/>
              <a:t>old</a:t>
            </a:r>
            <a:endParaRPr lang="cs-CZ" dirty="0"/>
          </a:p>
        </p:txBody>
      </p:sp>
      <p:sp>
        <p:nvSpPr>
          <p:cNvPr id="27" name="Obdélník 26"/>
          <p:cNvSpPr/>
          <p:nvPr/>
        </p:nvSpPr>
        <p:spPr>
          <a:xfrm>
            <a:off x="8791487" y="1451607"/>
            <a:ext cx="2916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pit 2,3 x 2,15 m, </a:t>
            </a:r>
            <a:r>
              <a:rPr lang="cs-CZ" b="1" dirty="0" err="1">
                <a:solidFill>
                  <a:schemeClr val="bg1"/>
                </a:solidFill>
              </a:rPr>
              <a:t>depth</a:t>
            </a:r>
            <a:r>
              <a:rPr lang="cs-CZ" b="1" dirty="0">
                <a:solidFill>
                  <a:schemeClr val="bg1"/>
                </a:solidFill>
              </a:rPr>
              <a:t> 0,9 m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8616536" y="3646793"/>
            <a:ext cx="3423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siblings - laid on top of each other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8616536" y="673525"/>
            <a:ext cx="3109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obj</a:t>
            </a:r>
            <a:r>
              <a:rPr lang="cs-CZ" dirty="0"/>
              <a:t>. 785 </a:t>
            </a:r>
            <a:r>
              <a:rPr lang="en-US" dirty="0"/>
              <a:t>was located only 5.3 m</a:t>
            </a:r>
          </a:p>
          <a:p>
            <a:r>
              <a:rPr lang="en-US" dirty="0"/>
              <a:t>from the residential </a:t>
            </a:r>
            <a:r>
              <a:rPr lang="cs-CZ" dirty="0" err="1"/>
              <a:t>hut</a:t>
            </a:r>
            <a:endParaRPr lang="cs-CZ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3515544" y="3761656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obj. 785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10497386" y="4612185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obj. 748</a:t>
            </a:r>
          </a:p>
        </p:txBody>
      </p:sp>
      <p:pic>
        <p:nvPicPr>
          <p:cNvPr id="32" name="Obrázek 31" descr="oltář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59760" y="5201816"/>
            <a:ext cx="2556861" cy="1538754"/>
          </a:xfrm>
          <a:prstGeom prst="rect">
            <a:avLst/>
          </a:prstGeom>
        </p:spPr>
      </p:pic>
      <p:sp>
        <p:nvSpPr>
          <p:cNvPr id="33" name="TextovéPole 32"/>
          <p:cNvSpPr txBox="1"/>
          <p:nvPr/>
        </p:nvSpPr>
        <p:spPr>
          <a:xfrm>
            <a:off x="4705852" y="4613332"/>
            <a:ext cx="3126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The</a:t>
            </a:r>
            <a:r>
              <a:rPr lang="cs-CZ" dirty="0"/>
              <a:t> so-</a:t>
            </a:r>
            <a:r>
              <a:rPr lang="cs-CZ" dirty="0" err="1"/>
              <a:t>called</a:t>
            </a:r>
            <a:r>
              <a:rPr lang="cs-CZ" dirty="0"/>
              <a:t> </a:t>
            </a:r>
            <a:r>
              <a:rPr lang="cs-CZ" dirty="0" err="1"/>
              <a:t>altar</a:t>
            </a:r>
            <a:r>
              <a:rPr lang="cs-CZ" dirty="0"/>
              <a:t> in Habrůvka </a:t>
            </a:r>
          </a:p>
          <a:p>
            <a:r>
              <a:rPr lang="cs-CZ" dirty="0"/>
              <a:t>– „Býčí skála“ – </a:t>
            </a:r>
            <a:r>
              <a:rPr lang="cs-CZ" dirty="0" err="1"/>
              <a:t>false</a:t>
            </a:r>
            <a:r>
              <a:rPr lang="cs-CZ" dirty="0"/>
              <a:t> 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5727117" y="729107"/>
            <a:ext cx="202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Prostějov-Čechůvky</a:t>
            </a:r>
          </a:p>
        </p:txBody>
      </p:sp>
      <p:pic>
        <p:nvPicPr>
          <p:cNvPr id="38" name="Obrázek 37" descr="02_DGN_grey_PK a čísla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6925" y="696402"/>
            <a:ext cx="4355976" cy="6161598"/>
          </a:xfrm>
          <a:prstGeom prst="rect">
            <a:avLst/>
          </a:prstGeom>
        </p:spPr>
      </p:pic>
      <p:pic>
        <p:nvPicPr>
          <p:cNvPr id="39" name="Obrázek 38" descr="01a_mapová příloha ZM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491388"/>
            <a:ext cx="2338572" cy="2366612"/>
          </a:xfrm>
          <a:prstGeom prst="rect">
            <a:avLst/>
          </a:prstGeom>
        </p:spPr>
      </p:pic>
      <p:sp>
        <p:nvSpPr>
          <p:cNvPr id="40" name="TextovéPole 39"/>
          <p:cNvSpPr txBox="1"/>
          <p:nvPr/>
        </p:nvSpPr>
        <p:spPr>
          <a:xfrm>
            <a:off x="2060287" y="764704"/>
            <a:ext cx="2583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Prostějov-Čechůvky, 2004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53657" y="485914"/>
            <a:ext cx="2092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Above ground</a:t>
            </a:r>
            <a:r>
              <a:rPr lang="cs-CZ" dirty="0"/>
              <a:t> </a:t>
            </a:r>
            <a:r>
              <a:rPr lang="en-US" dirty="0"/>
              <a:t>houses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</a:t>
            </a:r>
            <a:r>
              <a:rPr lang="cs-CZ" dirty="0" err="1"/>
              <a:t>hut</a:t>
            </a:r>
            <a:endParaRPr lang="en-US" dirty="0"/>
          </a:p>
          <a:p>
            <a:r>
              <a:rPr lang="en-US" dirty="0"/>
              <a:t>(multi-</a:t>
            </a:r>
            <a:r>
              <a:rPr lang="en-US" dirty="0" err="1"/>
              <a:t>storey</a:t>
            </a:r>
            <a:r>
              <a:rPr lang="en-US" dirty="0"/>
              <a:t> houses)</a:t>
            </a:r>
            <a:endParaRPr lang="cs-CZ" dirty="0"/>
          </a:p>
        </p:txBody>
      </p:sp>
      <p:sp>
        <p:nvSpPr>
          <p:cNvPr id="42" name="Šipka doprava 41"/>
          <p:cNvSpPr/>
          <p:nvPr/>
        </p:nvSpPr>
        <p:spPr>
          <a:xfrm rot="16200000">
            <a:off x="3852428" y="2960948"/>
            <a:ext cx="360040" cy="1440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3" name="Obrázek 42" descr="5.21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44416" y="3284984"/>
            <a:ext cx="648072" cy="463044"/>
          </a:xfrm>
          <a:prstGeom prst="rect">
            <a:avLst/>
          </a:prstGeom>
        </p:spPr>
      </p:pic>
      <p:sp>
        <p:nvSpPr>
          <p:cNvPr id="44" name="Šipka doprava 43"/>
          <p:cNvSpPr/>
          <p:nvPr/>
        </p:nvSpPr>
        <p:spPr>
          <a:xfrm rot="3712699">
            <a:off x="1215548" y="2306022"/>
            <a:ext cx="1257937" cy="8137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TextovéPole 44"/>
          <p:cNvSpPr txBox="1"/>
          <p:nvPr/>
        </p:nvSpPr>
        <p:spPr>
          <a:xfrm>
            <a:off x="3672408" y="3717032"/>
            <a:ext cx="737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hoard</a:t>
            </a:r>
            <a:endParaRPr lang="cs-CZ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19579" y="2194521"/>
            <a:ext cx="1220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sacrificed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near</a:t>
            </a:r>
            <a:r>
              <a:rPr lang="cs-CZ" dirty="0"/>
              <a:t> </a:t>
            </a:r>
            <a:r>
              <a:rPr lang="cs-CZ" dirty="0" err="1"/>
              <a:t>home</a:t>
            </a:r>
            <a:endParaRPr lang="cs-CZ" dirty="0"/>
          </a:p>
        </p:txBody>
      </p:sp>
      <p:sp>
        <p:nvSpPr>
          <p:cNvPr id="47" name="Šipka doprava 46"/>
          <p:cNvSpPr/>
          <p:nvPr/>
        </p:nvSpPr>
        <p:spPr>
          <a:xfrm rot="1092381">
            <a:off x="937704" y="2895600"/>
            <a:ext cx="1257937" cy="8137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TextovéPole 47"/>
          <p:cNvSpPr txBox="1"/>
          <p:nvPr/>
        </p:nvSpPr>
        <p:spPr>
          <a:xfrm>
            <a:off x="0" y="4244773"/>
            <a:ext cx="259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Hallstatt</a:t>
            </a:r>
            <a:r>
              <a:rPr lang="cs-CZ" dirty="0"/>
              <a:t> </a:t>
            </a:r>
            <a:r>
              <a:rPr lang="cs-CZ" dirty="0" err="1"/>
              <a:t>objects</a:t>
            </a:r>
            <a:r>
              <a:rPr lang="cs-CZ" dirty="0"/>
              <a:t> in </a:t>
            </a:r>
            <a:r>
              <a:rPr lang="cs-CZ" dirty="0" err="1"/>
              <a:t>black</a:t>
            </a:r>
            <a:endParaRPr lang="cs-CZ" dirty="0"/>
          </a:p>
        </p:txBody>
      </p:sp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-1" y="0"/>
            <a:ext cx="11717079" cy="606532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Human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skelets</a:t>
            </a:r>
            <a:r>
              <a:rPr lang="cs-CZ" b="1" dirty="0">
                <a:solidFill>
                  <a:schemeClr val="accent1"/>
                </a:solidFill>
              </a:rPr>
              <a:t> in </a:t>
            </a:r>
            <a:r>
              <a:rPr lang="cs-CZ" b="1" dirty="0" err="1">
                <a:solidFill>
                  <a:schemeClr val="accent1"/>
                </a:solidFill>
              </a:rPr>
              <a:t>the</a:t>
            </a:r>
            <a:r>
              <a:rPr lang="cs-CZ" b="1" dirty="0">
                <a:solidFill>
                  <a:schemeClr val="accent1"/>
                </a:solidFill>
              </a:rPr>
              <a:t> settlement</a:t>
            </a:r>
          </a:p>
        </p:txBody>
      </p:sp>
    </p:spTree>
    <p:extLst>
      <p:ext uri="{BB962C8B-B14F-4D97-AF65-F5344CB8AC3E}">
        <p14:creationId xmlns:p14="http://schemas.microsoft.com/office/powerpoint/2010/main" val="378078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226012" y="165834"/>
            <a:ext cx="4371867" cy="679556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Ceramic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sz="2200" b="1" dirty="0">
                <a:solidFill>
                  <a:schemeClr val="accent1"/>
                </a:solidFill>
              </a:rPr>
              <a:t>(</a:t>
            </a:r>
            <a:r>
              <a:rPr lang="cs-CZ" sz="2200" b="1" dirty="0" err="1">
                <a:solidFill>
                  <a:schemeClr val="accent1"/>
                </a:solidFill>
              </a:rPr>
              <a:t>grave</a:t>
            </a:r>
            <a:r>
              <a:rPr lang="cs-CZ" sz="2200" b="1" dirty="0">
                <a:solidFill>
                  <a:schemeClr val="accent1"/>
                </a:solidFill>
              </a:rPr>
              <a:t>)</a:t>
            </a:r>
          </a:p>
        </p:txBody>
      </p:sp>
      <p:pic>
        <p:nvPicPr>
          <p:cNvPr id="49" name="Obrázek 48" descr="nádoby_typolog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4760" y="0"/>
            <a:ext cx="7727240" cy="6858000"/>
          </a:xfrm>
          <a:prstGeom prst="rect">
            <a:avLst/>
          </a:prstGeom>
        </p:spPr>
      </p:pic>
      <p:sp>
        <p:nvSpPr>
          <p:cNvPr id="50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319175" y="810883"/>
            <a:ext cx="4063044" cy="57020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 –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storage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amfora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 –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storage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amfora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 –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bowl with a curved neck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4 – cup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– cup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6 –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bowl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enclosure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rim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7 –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bowl with a curved neck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18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8 –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bowl with a curved neck</a:t>
            </a:r>
            <a:endParaRPr kumimoji="0" lang="cs-CZ" sz="1800" b="0" i="0" u="none" strike="noStrike" kern="1200" cap="none" spc="0" normalizeH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9–10  – pot and lid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11 –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miniature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vessel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12 –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zoomorphic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vessel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/rhyton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13 – double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vessel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14 – triple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vessel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61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5" y="142977"/>
            <a:ext cx="11395493" cy="7054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>
                <a:solidFill>
                  <a:schemeClr val="accent1"/>
                </a:solidFill>
              </a:rPr>
              <a:t>Common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phenomena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B2E3150-7F69-4A0A-B3E0-A82220C65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388"/>
            <a:ext cx="12192000" cy="587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64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061139-2F72-4008-9BD9-12F705567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114301"/>
            <a:ext cx="3843130" cy="100965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Amber as a key commodity</a:t>
            </a:r>
            <a:endParaRPr lang="cs-CZ" sz="4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ázek 3" descr="11.jpg">
            <a:extLst>
              <a:ext uri="{FF2B5EF4-FFF2-40B4-BE49-F238E27FC236}">
                <a16:creationId xmlns:a16="http://schemas.microsoft.com/office/drawing/2014/main" id="{32187CAC-1027-4783-920A-0BDD9D4FD1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43130" y="0"/>
            <a:ext cx="8348870" cy="6858000"/>
          </a:xfrm>
          <a:prstGeom prst="rect">
            <a:avLst/>
          </a:prstGeom>
        </p:spPr>
      </p:pic>
      <p:pic>
        <p:nvPicPr>
          <p:cNvPr id="5" name="Zástupný symbol pro obsah 5">
            <a:extLst>
              <a:ext uri="{FF2B5EF4-FFF2-40B4-BE49-F238E27FC236}">
                <a16:creationId xmlns:a16="http://schemas.microsoft.com/office/drawing/2014/main" id="{4141CD08-59A0-4297-A6A5-9D0100A55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5" y="1070357"/>
            <a:ext cx="2041294" cy="2257182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312583F-6624-44C3-8FDD-7276CD592602}"/>
              </a:ext>
            </a:extLst>
          </p:cNvPr>
          <p:cNvSpPr txBox="1"/>
          <p:nvPr/>
        </p:nvSpPr>
        <p:spPr>
          <a:xfrm rot="18230465">
            <a:off x="6449089" y="3734595"/>
            <a:ext cx="2927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Amber </a:t>
            </a:r>
            <a:r>
              <a:rPr lang="cs-CZ" dirty="0" err="1">
                <a:solidFill>
                  <a:schemeClr val="bg1"/>
                </a:solidFill>
              </a:rPr>
              <a:t>road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through</a:t>
            </a:r>
            <a:r>
              <a:rPr lang="cs-CZ" dirty="0">
                <a:solidFill>
                  <a:schemeClr val="bg1"/>
                </a:solidFill>
              </a:rPr>
              <a:t> Moravia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F70E87E-6B49-402E-9DEC-7D89B5C85D21}"/>
              </a:ext>
            </a:extLst>
          </p:cNvPr>
          <p:cNvSpPr txBox="1"/>
          <p:nvPr/>
        </p:nvSpPr>
        <p:spPr>
          <a:xfrm>
            <a:off x="3843130" y="4191000"/>
            <a:ext cx="871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Bavaria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B89CBB8-E479-4B93-BA5F-1A6842EC26F3}"/>
              </a:ext>
            </a:extLst>
          </p:cNvPr>
          <p:cNvSpPr txBox="1"/>
          <p:nvPr/>
        </p:nvSpPr>
        <p:spPr>
          <a:xfrm>
            <a:off x="4457700" y="5524500"/>
            <a:ext cx="1292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Hallstatt</a:t>
            </a:r>
            <a:r>
              <a:rPr lang="cs-CZ" dirty="0">
                <a:solidFill>
                  <a:schemeClr val="bg1"/>
                </a:solidFill>
              </a:rPr>
              <a:t> (A)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AE2E077-34CE-4005-8E45-DFFC1FA62CC2}"/>
              </a:ext>
            </a:extLst>
          </p:cNvPr>
          <p:cNvSpPr txBox="1"/>
          <p:nvPr/>
        </p:nvSpPr>
        <p:spPr>
          <a:xfrm>
            <a:off x="8377030" y="1331576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Silesia</a:t>
            </a:r>
            <a:r>
              <a:rPr lang="cs-CZ" dirty="0">
                <a:solidFill>
                  <a:schemeClr val="bg1"/>
                </a:solidFill>
              </a:rPr>
              <a:t> (PL)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8C215A3-3CCC-4BA3-BABF-A7B652B972F5}"/>
              </a:ext>
            </a:extLst>
          </p:cNvPr>
          <p:cNvSpPr txBox="1"/>
          <p:nvPr/>
        </p:nvSpPr>
        <p:spPr>
          <a:xfrm>
            <a:off x="6490107" y="3666572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Bohemia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F7E2F18-BCAE-46C2-AB59-BCFC2EB7AF0B}"/>
              </a:ext>
            </a:extLst>
          </p:cNvPr>
          <p:cNvSpPr txBox="1"/>
          <p:nvPr/>
        </p:nvSpPr>
        <p:spPr>
          <a:xfrm>
            <a:off x="8277713" y="372545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BS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9EB9045-2C86-4A90-B51C-D46CC35B2AF1}"/>
              </a:ext>
            </a:extLst>
          </p:cNvPr>
          <p:cNvSpPr txBox="1"/>
          <p:nvPr/>
        </p:nvSpPr>
        <p:spPr>
          <a:xfrm>
            <a:off x="7793522" y="6488668"/>
            <a:ext cx="833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to Italy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780A4420-3C20-472D-88C2-65EF58EE5847}"/>
              </a:ext>
            </a:extLst>
          </p:cNvPr>
          <p:cNvCxnSpPr/>
          <p:nvPr/>
        </p:nvCxnSpPr>
        <p:spPr>
          <a:xfrm>
            <a:off x="8627148" y="6488668"/>
            <a:ext cx="0" cy="302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D364513C-DCF7-4186-91BF-3B737322E5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67723"/>
            <a:ext cx="2172599" cy="219027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68204520-DEEB-4ADF-89EE-91AA8951D9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6018" y="5524500"/>
            <a:ext cx="1658999" cy="1333499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F3CB1BDC-D738-4293-BD28-EEA4104D5C7B}"/>
              </a:ext>
            </a:extLst>
          </p:cNvPr>
          <p:cNvSpPr txBox="1"/>
          <p:nvPr/>
        </p:nvSpPr>
        <p:spPr>
          <a:xfrm>
            <a:off x="2271292" y="4424852"/>
            <a:ext cx="1932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Serpentine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fibulae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type IIIA by T.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Hvala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Ha D1b; 6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pcs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F6915344-9300-4B0F-9775-718824D01A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78" y="3201647"/>
            <a:ext cx="2768137" cy="1466075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905AFE01-FBAF-4FC1-AC68-5370D86570D3}"/>
              </a:ext>
            </a:extLst>
          </p:cNvPr>
          <p:cNvSpPr txBox="1"/>
          <p:nvPr/>
        </p:nvSpPr>
        <p:spPr>
          <a:xfrm>
            <a:off x="1985620" y="1134844"/>
            <a:ext cx="1676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Býčí skála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Cave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;</a:t>
            </a:r>
            <a:br>
              <a:rPr lang="cs-CZ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1830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pcs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67B235AC-8EBA-4235-930F-AB757FEC46E7}"/>
              </a:ext>
            </a:extLst>
          </p:cNvPr>
          <p:cNvSpPr txBox="1"/>
          <p:nvPr/>
        </p:nvSpPr>
        <p:spPr>
          <a:xfrm>
            <a:off x="0" y="3306650"/>
            <a:ext cx="1834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Magdalenenberg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bei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Villingen</a:t>
            </a:r>
            <a:br>
              <a:rPr lang="cs-CZ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G81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B2471EE2-43CD-4766-BFFC-428BE2A24D32}"/>
              </a:ext>
            </a:extLst>
          </p:cNvPr>
          <p:cNvSpPr txBox="1"/>
          <p:nvPr/>
        </p:nvSpPr>
        <p:spPr>
          <a:xfrm>
            <a:off x="-6244" y="4346609"/>
            <a:ext cx="2408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Bánov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; 1500‒2000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pcs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2140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061139-2F72-4008-9BD9-12F705567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" y="0"/>
            <a:ext cx="3542378" cy="611078"/>
          </a:xfrm>
        </p:spPr>
        <p:txBody>
          <a:bodyPr>
            <a:normAutofit/>
          </a:bodyPr>
          <a:lstStyle/>
          <a:p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Glass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beads</a:t>
            </a:r>
            <a:endParaRPr lang="cs-CZ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9E9A84-98D6-4061-A154-79135372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29" y="651946"/>
            <a:ext cx="3847596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err="1"/>
              <a:t>small</a:t>
            </a:r>
            <a:r>
              <a:rPr lang="cs-CZ" dirty="0"/>
              <a:t> </a:t>
            </a:r>
            <a:r>
              <a:rPr lang="cs-CZ" dirty="0" err="1"/>
              <a:t>beads</a:t>
            </a:r>
            <a:r>
              <a:rPr lang="cs-CZ" dirty="0"/>
              <a:t> </a:t>
            </a:r>
            <a:r>
              <a:rPr lang="cs-CZ" dirty="0" err="1"/>
              <a:t>since</a:t>
            </a:r>
            <a:r>
              <a:rPr lang="cs-CZ" dirty="0"/>
              <a:t> Ha D1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Býčí skála </a:t>
            </a:r>
            <a:r>
              <a:rPr lang="cs-CZ" b="1" dirty="0" err="1"/>
              <a:t>Cave</a:t>
            </a:r>
            <a:r>
              <a:rPr lang="cs-CZ" b="1" dirty="0"/>
              <a:t> </a:t>
            </a:r>
            <a:r>
              <a:rPr lang="cs-CZ" dirty="0"/>
              <a:t>– 4000 </a:t>
            </a:r>
            <a:r>
              <a:rPr lang="cs-CZ" dirty="0" err="1"/>
              <a:t>subtile</a:t>
            </a:r>
            <a:r>
              <a:rPr lang="cs-CZ" dirty="0"/>
              <a:t> </a:t>
            </a:r>
            <a:r>
              <a:rPr lang="cs-CZ" dirty="0" err="1"/>
              <a:t>beads</a:t>
            </a:r>
            <a:r>
              <a:rPr lang="cs-CZ" dirty="0"/>
              <a:t> (</a:t>
            </a:r>
            <a:r>
              <a:rPr lang="cs-CZ" dirty="0" err="1"/>
              <a:t>around</a:t>
            </a:r>
            <a:r>
              <a:rPr lang="cs-CZ" dirty="0"/>
              <a:t> 0,5 cm)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err="1"/>
              <a:t>Context</a:t>
            </a:r>
            <a:r>
              <a:rPr lang="cs-CZ" dirty="0"/>
              <a:t> 1: 1224 </a:t>
            </a:r>
            <a:r>
              <a:rPr lang="cs-CZ" dirty="0" err="1"/>
              <a:t>pcs</a:t>
            </a:r>
            <a:r>
              <a:rPr lang="cs-CZ" dirty="0"/>
              <a:t>.; </a:t>
            </a:r>
            <a:r>
              <a:rPr lang="cs-CZ" dirty="0" err="1"/>
              <a:t>context</a:t>
            </a:r>
            <a:r>
              <a:rPr lang="cs-CZ" dirty="0"/>
              <a:t> 2: 708 </a:t>
            </a:r>
            <a:r>
              <a:rPr lang="cs-CZ" dirty="0" err="1"/>
              <a:t>pcs</a:t>
            </a:r>
            <a:r>
              <a:rPr lang="cs-CZ" dirty="0"/>
              <a:t>.; </a:t>
            </a:r>
            <a:r>
              <a:rPr lang="cs-CZ" dirty="0" err="1"/>
              <a:t>context</a:t>
            </a:r>
            <a:r>
              <a:rPr lang="cs-CZ" dirty="0"/>
              <a:t> 3: 796 </a:t>
            </a:r>
            <a:r>
              <a:rPr lang="cs-CZ" dirty="0" err="1"/>
              <a:t>pcs</a:t>
            </a:r>
            <a:r>
              <a:rPr lang="cs-CZ" dirty="0"/>
              <a:t>. and </a:t>
            </a:r>
            <a:r>
              <a:rPr lang="cs-CZ" dirty="0" err="1"/>
              <a:t>other</a:t>
            </a: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T. E. </a:t>
            </a:r>
            <a:r>
              <a:rPr lang="cs-CZ" dirty="0" err="1"/>
              <a:t>Haevernick</a:t>
            </a:r>
            <a:r>
              <a:rPr lang="cs-CZ"/>
              <a:t> (1979)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local</a:t>
            </a:r>
            <a:r>
              <a:rPr lang="cs-CZ" dirty="0"/>
              <a:t> workshop in </a:t>
            </a:r>
            <a:br>
              <a:rPr lang="cs-CZ" dirty="0"/>
            </a:br>
            <a:r>
              <a:rPr lang="cs-CZ" dirty="0"/>
              <a:t>Býčí skála </a:t>
            </a:r>
            <a:r>
              <a:rPr lang="cs-CZ" dirty="0" err="1"/>
              <a:t>Cave</a:t>
            </a:r>
            <a:r>
              <a:rPr lang="cs-CZ" dirty="0"/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err="1"/>
              <a:t>Hochmichele</a:t>
            </a:r>
            <a:r>
              <a:rPr lang="cs-CZ" dirty="0"/>
              <a:t> </a:t>
            </a:r>
            <a:r>
              <a:rPr lang="cs-CZ" dirty="0" err="1"/>
              <a:t>central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grave</a:t>
            </a:r>
            <a:r>
              <a:rPr lang="cs-CZ" dirty="0"/>
              <a:t>, </a:t>
            </a:r>
            <a:r>
              <a:rPr lang="cs-CZ" dirty="0" err="1"/>
              <a:t>additional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burial</a:t>
            </a:r>
            <a:r>
              <a:rPr lang="cs-CZ" dirty="0"/>
              <a:t> 6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923492B-6D28-4EA8-A8C6-9F667C075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" y="4981574"/>
            <a:ext cx="2672135" cy="1844727"/>
          </a:xfrm>
          <a:prstGeom prst="rect">
            <a:avLst/>
          </a:prstGeom>
        </p:spPr>
      </p:pic>
      <p:pic>
        <p:nvPicPr>
          <p:cNvPr id="6" name="Obrázek 5" descr="Obsah obrázku interiér, řetěz, visící, vsedě&#10;&#10;Popis byl vytvořen automaticky">
            <a:extLst>
              <a:ext uri="{FF2B5EF4-FFF2-40B4-BE49-F238E27FC236}">
                <a16:creationId xmlns:a16="http://schemas.microsoft.com/office/drawing/2014/main" id="{06B288F7-C3AD-4823-9285-8DC319CAAB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925" y="72565"/>
            <a:ext cx="3752741" cy="2784815"/>
          </a:xfrm>
          <a:prstGeom prst="rect">
            <a:avLst/>
          </a:prstGeom>
        </p:spPr>
      </p:pic>
      <p:pic>
        <p:nvPicPr>
          <p:cNvPr id="8" name="Obrázek 7" descr="Obsah obrázku jídlo&#10;&#10;Popis byl vytvořen automaticky">
            <a:extLst>
              <a:ext uri="{FF2B5EF4-FFF2-40B4-BE49-F238E27FC236}">
                <a16:creationId xmlns:a16="http://schemas.microsoft.com/office/drawing/2014/main" id="{CC3EB07D-BEB7-4CF9-A958-C9F62215AF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452" y="31697"/>
            <a:ext cx="4530593" cy="6794605"/>
          </a:xfrm>
          <a:prstGeom prst="rect">
            <a:avLst/>
          </a:prstGeom>
        </p:spPr>
      </p:pic>
      <p:pic>
        <p:nvPicPr>
          <p:cNvPr id="7" name="Obrázek 6" descr="opasky Brno-Zábrdovice.jpg">
            <a:extLst>
              <a:ext uri="{FF2B5EF4-FFF2-40B4-BE49-F238E27FC236}">
                <a16:creationId xmlns:a16="http://schemas.microsoft.com/office/drawing/2014/main" id="{E49AB2F7-61A2-420C-B839-3DA80B279FF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42943" y="3704293"/>
            <a:ext cx="4841342" cy="308114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C1A0216-BA22-47B2-A920-3D3DAA8CBBB3}"/>
              </a:ext>
            </a:extLst>
          </p:cNvPr>
          <p:cNvSpPr txBox="1"/>
          <p:nvPr/>
        </p:nvSpPr>
        <p:spPr>
          <a:xfrm>
            <a:off x="2686776" y="2857380"/>
            <a:ext cx="49536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Brno-Zábrdovice 214/19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;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compound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belt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woman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I – 29 amber and 160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glass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beads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;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woman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II – 10 amber and 52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glass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beads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AE98948-F588-4CDF-B875-3D763D410D97}"/>
              </a:ext>
            </a:extLst>
          </p:cNvPr>
          <p:cNvSpPr txBox="1"/>
          <p:nvPr/>
        </p:nvSpPr>
        <p:spPr>
          <a:xfrm>
            <a:off x="3927969" y="2551112"/>
            <a:ext cx="4953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Býčí skála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Cave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; 4500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glass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beads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6B186F4-B339-4190-9A72-E06B24EDA8B6}"/>
              </a:ext>
            </a:extLst>
          </p:cNvPr>
          <p:cNvSpPr txBox="1"/>
          <p:nvPr/>
        </p:nvSpPr>
        <p:spPr>
          <a:xfrm>
            <a:off x="0" y="4597064"/>
            <a:ext cx="274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Provodov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hoard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II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;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glass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+ amber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3BB1693-3C03-49F9-A17F-4D521C616BB7}"/>
              </a:ext>
            </a:extLst>
          </p:cNvPr>
          <p:cNvSpPr txBox="1"/>
          <p:nvPr/>
        </p:nvSpPr>
        <p:spPr>
          <a:xfrm>
            <a:off x="7634138" y="4981574"/>
            <a:ext cx="4953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Býčí skála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Cave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;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typological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spectrum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beads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F0C6CEF9-ED95-4965-AB7F-C8574CB7AC74}"/>
              </a:ext>
            </a:extLst>
          </p:cNvPr>
          <p:cNvSpPr/>
          <p:nvPr/>
        </p:nvSpPr>
        <p:spPr>
          <a:xfrm>
            <a:off x="3799492" y="2244957"/>
            <a:ext cx="409575" cy="287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doprava 12">
            <a:extLst>
              <a:ext uri="{FF2B5EF4-FFF2-40B4-BE49-F238E27FC236}">
                <a16:creationId xmlns:a16="http://schemas.microsoft.com/office/drawing/2014/main" id="{806CFDE7-5FE7-4407-A9FF-F6BAC78AF993}"/>
              </a:ext>
            </a:extLst>
          </p:cNvPr>
          <p:cNvSpPr/>
          <p:nvPr/>
        </p:nvSpPr>
        <p:spPr>
          <a:xfrm rot="14229499">
            <a:off x="5256071" y="6302607"/>
            <a:ext cx="409575" cy="287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doprava 13">
            <a:extLst>
              <a:ext uri="{FF2B5EF4-FFF2-40B4-BE49-F238E27FC236}">
                <a16:creationId xmlns:a16="http://schemas.microsoft.com/office/drawing/2014/main" id="{BBBB6B7F-DE0A-4030-8589-757E3C2F40DB}"/>
              </a:ext>
            </a:extLst>
          </p:cNvPr>
          <p:cNvSpPr/>
          <p:nvPr/>
        </p:nvSpPr>
        <p:spPr>
          <a:xfrm rot="14229499">
            <a:off x="5759940" y="5760050"/>
            <a:ext cx="409575" cy="287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BBA7A0F-BB80-4DED-805D-27AB5868F858}"/>
              </a:ext>
            </a:extLst>
          </p:cNvPr>
          <p:cNvSpPr txBox="1"/>
          <p:nvPr/>
        </p:nvSpPr>
        <p:spPr>
          <a:xfrm>
            <a:off x="5726812" y="6261827"/>
            <a:ext cx="1100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necklaces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95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5"/>
          <p:cNvSpPr>
            <a:spLocks noGrp="1"/>
          </p:cNvSpPr>
          <p:nvPr>
            <p:ph type="title"/>
          </p:nvPr>
        </p:nvSpPr>
        <p:spPr>
          <a:xfrm>
            <a:off x="172528" y="217590"/>
            <a:ext cx="2855345" cy="1620735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Habrůvka – „Býčí skála“ </a:t>
            </a:r>
            <a:br>
              <a:rPr lang="cs-CZ" b="1" dirty="0">
                <a:solidFill>
                  <a:schemeClr val="accent1"/>
                </a:solidFill>
              </a:rPr>
            </a:br>
            <a:r>
              <a:rPr lang="cs-CZ" b="1" dirty="0">
                <a:solidFill>
                  <a:schemeClr val="accent1"/>
                </a:solidFill>
              </a:rPr>
              <a:t> – </a:t>
            </a:r>
            <a:r>
              <a:rPr lang="cs-CZ" b="1" dirty="0" err="1">
                <a:solidFill>
                  <a:schemeClr val="accent1"/>
                </a:solidFill>
              </a:rPr>
              <a:t>elites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7" name="Obrázek 6" descr="obr. 28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1692" y="0"/>
            <a:ext cx="4501226" cy="6858000"/>
          </a:xfrm>
          <a:prstGeom prst="rect">
            <a:avLst/>
          </a:prstGeom>
        </p:spPr>
      </p:pic>
      <p:pic>
        <p:nvPicPr>
          <p:cNvPr id="8" name="Obrázek 7" descr="obr. 29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5778" y="0"/>
            <a:ext cx="4616222" cy="6858000"/>
          </a:xfrm>
          <a:prstGeom prst="rect">
            <a:avLst/>
          </a:prstGeom>
        </p:spPr>
      </p:pic>
      <p:sp>
        <p:nvSpPr>
          <p:cNvPr id="5" name="Zástupný symbol pro obsah 6"/>
          <p:cNvSpPr txBox="1">
            <a:spLocks/>
          </p:cNvSpPr>
          <p:nvPr/>
        </p:nvSpPr>
        <p:spPr>
          <a:xfrm>
            <a:off x="161925" y="1910537"/>
            <a:ext cx="2657475" cy="4785538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 large amount of luxury - belonged to the elites and the middle class, 40 skeletons, poorly documented contexts (equipment of funerals/graves), some can be extended (7 elite contexts)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elite objects and other objects of men, women and those that cannot be classified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 less luxurious 6 </a:t>
            </a:r>
            <a:r>
              <a:rPr lang="cs-CZ" sz="2400" dirty="0" err="1">
                <a:solidFill>
                  <a:schemeClr val="tx2">
                    <a:lumMod val="75000"/>
                  </a:schemeClr>
                </a:solidFill>
              </a:rPr>
              <a:t>wagons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, as well as many smaller items</a:t>
            </a:r>
            <a:endParaRPr lang="cs-CZ" sz="21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5019675" y="1047750"/>
            <a:ext cx="627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helmet</a:t>
            </a:r>
            <a:endParaRPr lang="cs-CZ" sz="12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324600" y="1000125"/>
            <a:ext cx="933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Bull </a:t>
            </a:r>
            <a:r>
              <a:rPr lang="cs-CZ" sz="1200" dirty="0" err="1"/>
              <a:t>figurine</a:t>
            </a:r>
            <a:endParaRPr lang="cs-CZ" sz="12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6515100" y="1876425"/>
            <a:ext cx="777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„</a:t>
            </a:r>
            <a:r>
              <a:rPr lang="cs-CZ" sz="1200" dirty="0" err="1"/>
              <a:t>scepter</a:t>
            </a:r>
            <a:r>
              <a:rPr lang="cs-CZ" sz="1200" dirty="0"/>
              <a:t>“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505450" y="2714625"/>
            <a:ext cx="1222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sheet</a:t>
            </a:r>
            <a:r>
              <a:rPr lang="cs-CZ" sz="1200" dirty="0"/>
              <a:t> metal </a:t>
            </a:r>
            <a:r>
              <a:rPr lang="cs-CZ" sz="1200" dirty="0" err="1"/>
              <a:t>belt</a:t>
            </a:r>
            <a:endParaRPr lang="cs-CZ" sz="12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476875" y="1857375"/>
            <a:ext cx="529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spear</a:t>
            </a:r>
            <a:endParaRPr lang="cs-CZ" sz="12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4812562" y="4294106"/>
            <a:ext cx="612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dagger</a:t>
            </a:r>
            <a:endParaRPr lang="cs-CZ" sz="12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5650875" y="4314581"/>
            <a:ext cx="4901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knife</a:t>
            </a:r>
            <a:endParaRPr lang="cs-CZ" sz="12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5943600" y="3305175"/>
            <a:ext cx="1073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Axe</a:t>
            </a:r>
            <a:r>
              <a:rPr lang="cs-CZ" sz="1200" dirty="0"/>
              <a:t> </a:t>
            </a:r>
            <a:r>
              <a:rPr lang="cs-CZ" sz="1200" dirty="0" err="1"/>
              <a:t>with</a:t>
            </a:r>
            <a:r>
              <a:rPr lang="cs-CZ" sz="1200" dirty="0"/>
              <a:t> </a:t>
            </a:r>
            <a:r>
              <a:rPr lang="cs-CZ" sz="1200" dirty="0" err="1"/>
              <a:t>arms</a:t>
            </a:r>
            <a:endParaRPr lang="cs-CZ" sz="12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6096000" y="3804170"/>
            <a:ext cx="999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axe</a:t>
            </a:r>
            <a:r>
              <a:rPr lang="cs-CZ" sz="1200" dirty="0"/>
              <a:t> „</a:t>
            </a:r>
            <a:r>
              <a:rPr lang="cs-CZ" sz="1200" dirty="0" err="1"/>
              <a:t>chakan</a:t>
            </a:r>
            <a:r>
              <a:rPr lang="cs-CZ" sz="1200" dirty="0"/>
              <a:t>“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4791075" y="4867275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/>
              <a:t>cedník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4262053" y="6610864"/>
            <a:ext cx="2215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cauldron</a:t>
            </a:r>
            <a:r>
              <a:rPr lang="cs-CZ" sz="1200" dirty="0"/>
              <a:t> </a:t>
            </a:r>
            <a:r>
              <a:rPr lang="cs-CZ" sz="1200" dirty="0" err="1"/>
              <a:t>with</a:t>
            </a:r>
            <a:r>
              <a:rPr lang="cs-CZ" sz="1200" dirty="0"/>
              <a:t> </a:t>
            </a:r>
            <a:r>
              <a:rPr lang="cs-CZ" sz="1200" dirty="0" err="1"/>
              <a:t>cross</a:t>
            </a:r>
            <a:r>
              <a:rPr lang="cs-CZ" sz="1200" dirty="0"/>
              <a:t> </a:t>
            </a:r>
            <a:r>
              <a:rPr lang="cs-CZ" sz="1200" dirty="0" err="1"/>
              <a:t>attachments</a:t>
            </a:r>
            <a:endParaRPr lang="cs-CZ" sz="12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6391275" y="6610350"/>
            <a:ext cx="942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Ribbed</a:t>
            </a:r>
            <a:r>
              <a:rPr lang="cs-CZ" sz="1200" dirty="0"/>
              <a:t> </a:t>
            </a:r>
            <a:r>
              <a:rPr lang="cs-CZ" sz="1200" dirty="0" err="1"/>
              <a:t>ciste</a:t>
            </a:r>
            <a:endParaRPr lang="cs-CZ" sz="1200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6251198" y="4820311"/>
            <a:ext cx="952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Cheek-piece</a:t>
            </a:r>
            <a:endParaRPr lang="cs-CZ" sz="1200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6486525" y="4448175"/>
            <a:ext cx="6350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toggles</a:t>
            </a:r>
            <a:endParaRPr lang="cs-CZ" sz="12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8815577" y="-47971"/>
            <a:ext cx="1176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Golden</a:t>
            </a:r>
            <a:r>
              <a:rPr lang="cs-CZ" sz="1200" dirty="0"/>
              <a:t> </a:t>
            </a:r>
            <a:r>
              <a:rPr lang="cs-CZ" sz="1200" dirty="0" err="1"/>
              <a:t>earrings</a:t>
            </a:r>
            <a:endParaRPr lang="cs-CZ" sz="1200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11163300" y="676275"/>
            <a:ext cx="933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Bull </a:t>
            </a:r>
            <a:r>
              <a:rPr lang="cs-CZ" sz="1200" dirty="0" err="1"/>
              <a:t>figurine</a:t>
            </a:r>
            <a:endParaRPr lang="cs-CZ" sz="1200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9235061" y="951339"/>
            <a:ext cx="1209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Navicella</a:t>
            </a:r>
            <a:r>
              <a:rPr lang="cs-CZ" sz="1200" dirty="0"/>
              <a:t> </a:t>
            </a:r>
            <a:r>
              <a:rPr lang="cs-CZ" sz="1200" dirty="0" err="1"/>
              <a:t>fibulae</a:t>
            </a:r>
            <a:endParaRPr lang="cs-CZ" sz="1200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10544175" y="914400"/>
            <a:ext cx="441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pins</a:t>
            </a:r>
            <a:endParaRPr lang="cs-CZ" sz="1200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9582150" y="2733675"/>
            <a:ext cx="8314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Amber set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10753725" y="2733675"/>
            <a:ext cx="736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Glass</a:t>
            </a:r>
            <a:r>
              <a:rPr lang="cs-CZ" sz="1200" dirty="0"/>
              <a:t> set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9421433" y="3629799"/>
            <a:ext cx="1152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Compound</a:t>
            </a:r>
            <a:r>
              <a:rPr lang="cs-CZ" sz="1200" dirty="0"/>
              <a:t> </a:t>
            </a:r>
            <a:r>
              <a:rPr lang="cs-CZ" sz="1200" dirty="0" err="1"/>
              <a:t>belt</a:t>
            </a:r>
            <a:endParaRPr lang="cs-CZ" sz="12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11490593" y="3743325"/>
            <a:ext cx="4901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knife</a:t>
            </a:r>
            <a:endParaRPr lang="cs-CZ" sz="1200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9712863" y="5134830"/>
            <a:ext cx="2081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sheet metal and cast bracelets</a:t>
            </a:r>
            <a:endParaRPr lang="cs-CZ" sz="1200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10287000" y="5743575"/>
            <a:ext cx="632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anklets</a:t>
            </a:r>
            <a:endParaRPr lang="cs-CZ" sz="1200" dirty="0"/>
          </a:p>
        </p:txBody>
      </p:sp>
      <p:sp>
        <p:nvSpPr>
          <p:cNvPr id="33" name="TextovéPole 32"/>
          <p:cNvSpPr txBox="1"/>
          <p:nvPr/>
        </p:nvSpPr>
        <p:spPr>
          <a:xfrm>
            <a:off x="9163050" y="6581001"/>
            <a:ext cx="663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turbans</a:t>
            </a:r>
            <a:endParaRPr lang="cs-CZ" sz="1200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11039475" y="1371600"/>
            <a:ext cx="777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„</a:t>
            </a:r>
            <a:r>
              <a:rPr lang="cs-CZ" sz="1200" dirty="0" err="1"/>
              <a:t>scepter</a:t>
            </a:r>
            <a:r>
              <a:rPr lang="cs-CZ" sz="1200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mapa, text, atlas, Svět&#10;&#10;Popis byl vytvořen automaticky">
            <a:extLst>
              <a:ext uri="{FF2B5EF4-FFF2-40B4-BE49-F238E27FC236}">
                <a16:creationId xmlns:a16="http://schemas.microsoft.com/office/drawing/2014/main" id="{57649C92-38E2-D9E3-A64B-0227BA9D36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3256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13" y="357910"/>
            <a:ext cx="11395493" cy="7054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1" dirty="0" err="1">
                <a:solidFill>
                  <a:schemeClr val="accent1"/>
                </a:solidFill>
              </a:rPr>
              <a:t>Thank</a:t>
            </a:r>
            <a:r>
              <a:rPr lang="cs-CZ" b="1" i="1" dirty="0">
                <a:solidFill>
                  <a:schemeClr val="accent1"/>
                </a:solidFill>
              </a:rPr>
              <a:t> </a:t>
            </a:r>
            <a:r>
              <a:rPr lang="cs-CZ" b="1" i="1" dirty="0" err="1">
                <a:solidFill>
                  <a:schemeClr val="accent1"/>
                </a:solidFill>
              </a:rPr>
              <a:t>you</a:t>
            </a:r>
            <a:r>
              <a:rPr lang="cs-CZ" b="1" i="1" dirty="0">
                <a:solidFill>
                  <a:schemeClr val="accent1"/>
                </a:solidFill>
              </a:rPr>
              <a:t> for </a:t>
            </a:r>
            <a:r>
              <a:rPr lang="cs-CZ" b="1" i="1" dirty="0" err="1">
                <a:solidFill>
                  <a:schemeClr val="accent1"/>
                </a:solidFill>
              </a:rPr>
              <a:t>your</a:t>
            </a:r>
            <a:r>
              <a:rPr lang="cs-CZ" b="1" i="1" dirty="0">
                <a:solidFill>
                  <a:schemeClr val="accent1"/>
                </a:solidFill>
              </a:rPr>
              <a:t> </a:t>
            </a:r>
            <a:r>
              <a:rPr lang="cs-CZ" b="1" i="1" dirty="0" err="1">
                <a:solidFill>
                  <a:schemeClr val="accent1"/>
                </a:solidFill>
              </a:rPr>
              <a:t>attention</a:t>
            </a:r>
            <a:endParaRPr lang="cs-CZ" b="1" i="1" dirty="0">
              <a:solidFill>
                <a:schemeClr val="accent1"/>
              </a:solidFill>
            </a:endParaRPr>
          </a:p>
        </p:txBody>
      </p:sp>
      <p:pic>
        <p:nvPicPr>
          <p:cNvPr id="2050" name="Picture 2" descr="Media preview | Stonehenge, Clocks forward, In this moment">
            <a:extLst>
              <a:ext uri="{FF2B5EF4-FFF2-40B4-BE49-F238E27FC236}">
                <a16:creationId xmlns:a16="http://schemas.microsoft.com/office/drawing/2014/main" id="{F9DD2834-5D87-4BB0-B25B-625A680B7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72" y="1171116"/>
            <a:ext cx="7600852" cy="521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19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63" y="112144"/>
            <a:ext cx="4045784" cy="1259456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1"/>
                </a:solidFill>
              </a:rPr>
              <a:t>East </a:t>
            </a:r>
            <a:r>
              <a:rPr lang="cs-CZ" sz="4000" b="1" dirty="0" err="1">
                <a:solidFill>
                  <a:schemeClr val="accent1"/>
                </a:solidFill>
              </a:rPr>
              <a:t>Hallstatt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culture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62" y="1423357"/>
            <a:ext cx="3916390" cy="5434643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Lower</a:t>
            </a:r>
            <a:r>
              <a:rPr lang="cs-CZ" dirty="0"/>
              <a:t> </a:t>
            </a:r>
            <a:r>
              <a:rPr lang="cs-CZ" dirty="0" err="1"/>
              <a:t>Carniola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 (SLO)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Sulmtal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 (</a:t>
            </a:r>
            <a:r>
              <a:rPr lang="cs-CZ" dirty="0" err="1"/>
              <a:t>Styria</a:t>
            </a:r>
            <a:r>
              <a:rPr lang="cs-CZ" dirty="0"/>
              <a:t>, A)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Frög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 (</a:t>
            </a:r>
            <a:r>
              <a:rPr lang="cs-CZ" dirty="0" err="1"/>
              <a:t>Carinthia</a:t>
            </a:r>
            <a:r>
              <a:rPr lang="cs-CZ" dirty="0"/>
              <a:t>, A)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Southwest</a:t>
            </a:r>
            <a:r>
              <a:rPr lang="cs-CZ" dirty="0"/>
              <a:t> </a:t>
            </a:r>
            <a:r>
              <a:rPr lang="cs-CZ" dirty="0" err="1"/>
              <a:t>Pannonian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 (S </a:t>
            </a:r>
            <a:r>
              <a:rPr lang="cs-CZ" dirty="0" err="1"/>
              <a:t>Transdanubia</a:t>
            </a:r>
            <a:r>
              <a:rPr lang="cs-CZ" dirty="0"/>
              <a:t>, H)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Northeast</a:t>
            </a:r>
            <a:r>
              <a:rPr lang="cs-CZ" dirty="0"/>
              <a:t> </a:t>
            </a:r>
            <a:r>
              <a:rPr lang="cs-CZ" dirty="0" err="1"/>
              <a:t>Pannonian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 (N </a:t>
            </a:r>
            <a:r>
              <a:rPr lang="cs-CZ" dirty="0" err="1"/>
              <a:t>Transdanubia</a:t>
            </a:r>
            <a:r>
              <a:rPr lang="cs-CZ" dirty="0"/>
              <a:t>, H)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 </a:t>
            </a:r>
            <a:r>
              <a:rPr lang="cs-CZ" dirty="0" err="1"/>
              <a:t>Kalenderberg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 (</a:t>
            </a:r>
            <a:r>
              <a:rPr lang="cs-CZ" dirty="0" err="1"/>
              <a:t>Lower</a:t>
            </a:r>
            <a:r>
              <a:rPr lang="cs-CZ" dirty="0"/>
              <a:t> </a:t>
            </a:r>
            <a:r>
              <a:rPr lang="cs-CZ" dirty="0" err="1"/>
              <a:t>Austria</a:t>
            </a:r>
            <a:r>
              <a:rPr lang="cs-CZ" dirty="0"/>
              <a:t>, SW Slovakia)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Horákov </a:t>
            </a:r>
            <a:r>
              <a:rPr lang="cs-CZ" dirty="0" err="1"/>
              <a:t>group</a:t>
            </a:r>
            <a:r>
              <a:rPr lang="cs-CZ" dirty="0"/>
              <a:t> (Moravia)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Platěnice </a:t>
            </a:r>
            <a:r>
              <a:rPr lang="cs-CZ" dirty="0" err="1"/>
              <a:t>group</a:t>
            </a:r>
            <a:r>
              <a:rPr lang="cs-CZ" dirty="0"/>
              <a:t> (Moravia, NW Slovakia, E Bohemia - </a:t>
            </a:r>
            <a:r>
              <a:rPr lang="cs-CZ" dirty="0" err="1"/>
              <a:t>here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Silesian</a:t>
            </a:r>
            <a:r>
              <a:rPr lang="cs-CZ" dirty="0"/>
              <a:t>-Platěnice </a:t>
            </a:r>
            <a:r>
              <a:rPr lang="cs-CZ" dirty="0" err="1"/>
              <a:t>group</a:t>
            </a:r>
            <a:r>
              <a:rPr lang="cs-CZ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Northeast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 (</a:t>
            </a:r>
            <a:r>
              <a:rPr lang="cs-CZ" dirty="0" err="1"/>
              <a:t>Lower</a:t>
            </a:r>
            <a:r>
              <a:rPr lang="cs-CZ" dirty="0"/>
              <a:t> </a:t>
            </a:r>
            <a:r>
              <a:rPr lang="cs-CZ" dirty="0" err="1"/>
              <a:t>Silesia</a:t>
            </a:r>
            <a:r>
              <a:rPr lang="cs-CZ" dirty="0"/>
              <a:t>, PL)</a:t>
            </a:r>
          </a:p>
        </p:txBody>
      </p:sp>
      <p:pic>
        <p:nvPicPr>
          <p:cNvPr id="4" name="Obrázek 3" descr="Obsah obrázku text, mapa&#10;&#10;Popis byl vytvořen automaticky">
            <a:extLst>
              <a:ext uri="{FF2B5EF4-FFF2-40B4-BE49-F238E27FC236}">
                <a16:creationId xmlns:a16="http://schemas.microsoft.com/office/drawing/2014/main" id="{F10C040E-EBA5-4CA8-94D9-215F0FBA01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118" y="0"/>
            <a:ext cx="8157882" cy="6858000"/>
          </a:xfrm>
          <a:prstGeom prst="rect">
            <a:avLst/>
          </a:prstGeom>
        </p:spPr>
      </p:pic>
      <p:sp>
        <p:nvSpPr>
          <p:cNvPr id="5" name="Šipka: dolů 4">
            <a:extLst>
              <a:ext uri="{FF2B5EF4-FFF2-40B4-BE49-F238E27FC236}">
                <a16:creationId xmlns:a16="http://schemas.microsoft.com/office/drawing/2014/main" id="{5018983A-4C58-4C31-A572-E60E761F5D81}"/>
              </a:ext>
            </a:extLst>
          </p:cNvPr>
          <p:cNvSpPr/>
          <p:nvPr/>
        </p:nvSpPr>
        <p:spPr>
          <a:xfrm>
            <a:off x="7637291" y="1517715"/>
            <a:ext cx="367645" cy="4430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C4B3F18F-84BF-49AE-812C-18F2F908FCCF}"/>
              </a:ext>
            </a:extLst>
          </p:cNvPr>
          <p:cNvSpPr/>
          <p:nvPr/>
        </p:nvSpPr>
        <p:spPr>
          <a:xfrm>
            <a:off x="6894144" y="2066041"/>
            <a:ext cx="367645" cy="4430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259700CA-AA2A-4328-AA0F-97BDC1319D7F}"/>
              </a:ext>
            </a:extLst>
          </p:cNvPr>
          <p:cNvSpPr/>
          <p:nvPr/>
        </p:nvSpPr>
        <p:spPr>
          <a:xfrm>
            <a:off x="9186428" y="3359084"/>
            <a:ext cx="367645" cy="4430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50676401-7304-7DE0-4753-99510186566B}"/>
              </a:ext>
            </a:extLst>
          </p:cNvPr>
          <p:cNvSpPr/>
          <p:nvPr/>
        </p:nvSpPr>
        <p:spPr>
          <a:xfrm>
            <a:off x="7637290" y="2637277"/>
            <a:ext cx="367645" cy="4430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541173-E925-45C5-8384-8946F8C5B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0918"/>
            <a:ext cx="2570673" cy="2058334"/>
          </a:xfrm>
        </p:spPr>
        <p:txBody>
          <a:bodyPr>
            <a:noAutofit/>
          </a:bodyPr>
          <a:lstStyle/>
          <a:p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Geographical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cultural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Moravia and Bohemia</a:t>
            </a:r>
            <a:endParaRPr lang="cs-CZ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6CC8EBE-5845-4169-BE66-6A8A1B5CDD7B}"/>
              </a:ext>
            </a:extLst>
          </p:cNvPr>
          <p:cNvSpPr txBox="1"/>
          <p:nvPr/>
        </p:nvSpPr>
        <p:spPr>
          <a:xfrm>
            <a:off x="120770" y="2418210"/>
            <a:ext cx="22256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Horákov (H) and Platěnice (I) groups of the East Hallstatt culture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Bylany (L) and Hallstatt Tumulus culture (M)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group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West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Hallstatt culture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Obrázek 4" descr="Ob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4014" y="0"/>
            <a:ext cx="9697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5" y="142977"/>
            <a:ext cx="11395493" cy="7054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Horákov </a:t>
            </a:r>
            <a:r>
              <a:rPr lang="cs-CZ" b="1" dirty="0" err="1">
                <a:solidFill>
                  <a:schemeClr val="accent1"/>
                </a:solidFill>
              </a:rPr>
              <a:t>group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6" name="Obrázek 5" descr="Obsah obrázku exteriér, hora, budova, tráva&#10;&#10;Popis byl vytvořen automaticky">
            <a:extLst>
              <a:ext uri="{FF2B5EF4-FFF2-40B4-BE49-F238E27FC236}">
                <a16:creationId xmlns:a16="http://schemas.microsoft.com/office/drawing/2014/main" id="{5F7F4865-8308-435A-8269-E4FFF58D3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2192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55" y="112144"/>
            <a:ext cx="11007305" cy="500331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History of knowledge of the </a:t>
            </a:r>
            <a:r>
              <a:rPr lang="en-US" sz="4000" b="1" dirty="0" err="1">
                <a:solidFill>
                  <a:schemeClr val="accent1"/>
                </a:solidFill>
              </a:rPr>
              <a:t>Horák</a:t>
            </a:r>
            <a:r>
              <a:rPr lang="cs-CZ" sz="4000" b="1" dirty="0">
                <a:solidFill>
                  <a:schemeClr val="accent1"/>
                </a:solidFill>
              </a:rPr>
              <a:t>ov</a:t>
            </a:r>
            <a:r>
              <a:rPr lang="en-US" sz="4000" b="1" dirty="0">
                <a:solidFill>
                  <a:schemeClr val="accent1"/>
                </a:solidFill>
              </a:rPr>
              <a:t> group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6" y="577970"/>
            <a:ext cx="6020005" cy="6142007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Innocent </a:t>
            </a:r>
            <a:r>
              <a:rPr lang="en-US" b="1" i="1" dirty="0" err="1"/>
              <a:t>Ladislav</a:t>
            </a:r>
            <a:r>
              <a:rPr lang="en-US" b="1" i="1" dirty="0"/>
              <a:t> </a:t>
            </a:r>
            <a:r>
              <a:rPr lang="en-US" b="1" i="1" dirty="0" err="1"/>
              <a:t>Červinka</a:t>
            </a:r>
            <a:r>
              <a:rPr lang="en-US" b="1" i="1" dirty="0"/>
              <a:t> </a:t>
            </a:r>
            <a:r>
              <a:rPr lang="cs-CZ" dirty="0"/>
              <a:t>(Early 20th </a:t>
            </a:r>
            <a:r>
              <a:rPr lang="cs-CZ" dirty="0" err="1"/>
              <a:t>Century</a:t>
            </a:r>
            <a:r>
              <a:rPr lang="cs-CZ" dirty="0"/>
              <a:t>) - </a:t>
            </a:r>
            <a:r>
              <a:rPr lang="en-US" dirty="0"/>
              <a:t>the </a:t>
            </a:r>
            <a:r>
              <a:rPr lang="en-US" b="1" i="1" dirty="0" err="1"/>
              <a:t>Podol</a:t>
            </a:r>
            <a:r>
              <a:rPr lang="cs-CZ" b="1" i="1" dirty="0"/>
              <a:t>í</a:t>
            </a:r>
            <a:r>
              <a:rPr lang="en-US" b="1" i="1" dirty="0"/>
              <a:t> type</a:t>
            </a:r>
            <a:r>
              <a:rPr lang="cs-CZ" b="1" i="1" dirty="0"/>
              <a:t>, </a:t>
            </a:r>
            <a:r>
              <a:rPr lang="en-US" dirty="0"/>
              <a:t>ironmaker</a:t>
            </a:r>
            <a:r>
              <a:rPr lang="cs-CZ" dirty="0"/>
              <a:t>s</a:t>
            </a:r>
            <a:r>
              <a:rPr lang="en-US" dirty="0"/>
              <a:t> from the Balkans, culture of the Iron Age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J</a:t>
            </a:r>
            <a:r>
              <a:rPr lang="cs-CZ" b="1" i="1" dirty="0" err="1"/>
              <a:t>iří</a:t>
            </a:r>
            <a:r>
              <a:rPr lang="cs-CZ" b="1" i="1" dirty="0"/>
              <a:t> </a:t>
            </a:r>
            <a:r>
              <a:rPr lang="en-US" b="1" i="1" dirty="0" err="1"/>
              <a:t>Říhovský</a:t>
            </a:r>
            <a:r>
              <a:rPr lang="en-US" b="1" i="1" dirty="0"/>
              <a:t> </a:t>
            </a:r>
            <a:r>
              <a:rPr lang="cs-CZ" dirty="0"/>
              <a:t>-</a:t>
            </a:r>
            <a:r>
              <a:rPr lang="en-US" dirty="0"/>
              <a:t> the </a:t>
            </a:r>
            <a:r>
              <a:rPr lang="en-US" dirty="0" err="1"/>
              <a:t>Podol</a:t>
            </a:r>
            <a:r>
              <a:rPr lang="cs-CZ" dirty="0"/>
              <a:t>í</a:t>
            </a:r>
            <a:r>
              <a:rPr lang="en-US" dirty="0"/>
              <a:t> phase of the </a:t>
            </a:r>
            <a:r>
              <a:rPr lang="cs-CZ" dirty="0" err="1"/>
              <a:t>Middle</a:t>
            </a:r>
            <a:r>
              <a:rPr lang="cs-CZ" dirty="0"/>
              <a:t> </a:t>
            </a:r>
            <a:r>
              <a:rPr lang="cs-CZ" dirty="0" err="1"/>
              <a:t>Danubian</a:t>
            </a:r>
            <a:r>
              <a:rPr lang="cs-CZ" dirty="0"/>
              <a:t> </a:t>
            </a:r>
            <a:r>
              <a:rPr lang="cs-CZ" dirty="0" err="1"/>
              <a:t>Urnfield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 </a:t>
            </a:r>
            <a:r>
              <a:rPr lang="en-US" dirty="0"/>
              <a:t>as a </a:t>
            </a:r>
            <a:r>
              <a:rPr lang="cs-CZ" b="1" dirty="0"/>
              <a:t>L</a:t>
            </a:r>
            <a:r>
              <a:rPr lang="en-US" b="1" dirty="0"/>
              <a:t>ate Bronze Age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1941</a:t>
            </a:r>
            <a:r>
              <a:rPr lang="cs-CZ" dirty="0"/>
              <a:t> - </a:t>
            </a:r>
            <a:r>
              <a:rPr lang="en-US" b="1" i="1" dirty="0"/>
              <a:t>Jaroslav </a:t>
            </a:r>
            <a:r>
              <a:rPr lang="en-US" b="1" i="1" dirty="0" err="1"/>
              <a:t>Böhm</a:t>
            </a:r>
            <a:r>
              <a:rPr lang="en-US" b="1" i="1" dirty="0"/>
              <a:t> </a:t>
            </a:r>
            <a:r>
              <a:rPr lang="en-US" dirty="0"/>
              <a:t>first used the term </a:t>
            </a:r>
            <a:r>
              <a:rPr lang="en-US" b="1" i="1" dirty="0" err="1"/>
              <a:t>Horák</a:t>
            </a:r>
            <a:r>
              <a:rPr lang="cs-CZ" b="1" i="1" dirty="0"/>
              <a:t>ov</a:t>
            </a:r>
            <a:r>
              <a:rPr lang="en-US" b="1" i="1" dirty="0"/>
              <a:t> type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1952</a:t>
            </a:r>
            <a:r>
              <a:rPr lang="cs-CZ" dirty="0"/>
              <a:t> -</a:t>
            </a:r>
            <a:r>
              <a:rPr lang="en-US" dirty="0"/>
              <a:t> </a:t>
            </a:r>
            <a:r>
              <a:rPr lang="en-US" b="1" i="1" dirty="0" err="1"/>
              <a:t>Jindra</a:t>
            </a:r>
            <a:r>
              <a:rPr lang="en-US" b="1" i="1" dirty="0"/>
              <a:t> </a:t>
            </a:r>
            <a:r>
              <a:rPr lang="en-US" b="1" i="1" dirty="0" err="1"/>
              <a:t>Nekvasil</a:t>
            </a:r>
            <a:r>
              <a:rPr lang="en-US" b="1" i="1" dirty="0"/>
              <a:t> </a:t>
            </a:r>
            <a:r>
              <a:rPr lang="en-US" dirty="0"/>
              <a:t>collected available data in his dissertation, 1955 </a:t>
            </a:r>
            <a:r>
              <a:rPr lang="en-US" dirty="0" err="1"/>
              <a:t>Miloš</a:t>
            </a:r>
            <a:r>
              <a:rPr lang="en-US" dirty="0"/>
              <a:t> </a:t>
            </a:r>
            <a:r>
              <a:rPr lang="en-US" dirty="0" err="1"/>
              <a:t>Šolle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in the 1950s and 1980s </a:t>
            </a:r>
            <a:r>
              <a:rPr lang="en-US" b="1" i="1" dirty="0" err="1"/>
              <a:t>Vladimír</a:t>
            </a:r>
            <a:r>
              <a:rPr lang="en-US" b="1" i="1" dirty="0"/>
              <a:t> </a:t>
            </a:r>
            <a:r>
              <a:rPr lang="en-US" b="1" i="1" dirty="0" err="1"/>
              <a:t>Podborský</a:t>
            </a:r>
            <a:r>
              <a:rPr lang="en-US" b="1" i="1" dirty="0"/>
              <a:t> </a:t>
            </a:r>
            <a:r>
              <a:rPr lang="en-US" dirty="0"/>
              <a:t>and </a:t>
            </a:r>
            <a:r>
              <a:rPr lang="en-US" dirty="0" err="1"/>
              <a:t>Jindra</a:t>
            </a:r>
            <a:r>
              <a:rPr lang="en-US" dirty="0"/>
              <a:t> </a:t>
            </a:r>
            <a:r>
              <a:rPr lang="en-US" dirty="0" err="1"/>
              <a:t>Nekvasil</a:t>
            </a:r>
            <a:r>
              <a:rPr lang="en-US" dirty="0"/>
              <a:t> a number of articles and studies, culminating in PDM</a:t>
            </a:r>
            <a:r>
              <a:rPr lang="cs-CZ" dirty="0"/>
              <a:t> (</a:t>
            </a:r>
            <a:r>
              <a:rPr lang="cs-CZ" b="1" i="1" dirty="0" err="1"/>
              <a:t>Prehistory</a:t>
            </a:r>
            <a:r>
              <a:rPr lang="cs-CZ" b="1" i="1" dirty="0"/>
              <a:t> </a:t>
            </a:r>
            <a:r>
              <a:rPr lang="cs-CZ" b="1" i="1" dirty="0" err="1"/>
              <a:t>of</a:t>
            </a:r>
            <a:r>
              <a:rPr lang="cs-CZ" b="1" i="1" dirty="0"/>
              <a:t> Moravia</a:t>
            </a:r>
            <a:r>
              <a:rPr lang="cs-CZ" dirty="0"/>
              <a:t>)</a:t>
            </a:r>
            <a:r>
              <a:rPr lang="en-US" dirty="0"/>
              <a:t> in 1993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in the past, terms such as the </a:t>
            </a:r>
            <a:r>
              <a:rPr lang="en-US" b="1" dirty="0" err="1"/>
              <a:t>Bučovice</a:t>
            </a:r>
            <a:r>
              <a:rPr lang="en-US" b="1" dirty="0"/>
              <a:t> group for H</a:t>
            </a:r>
            <a:r>
              <a:rPr lang="cs-CZ" b="1" dirty="0"/>
              <a:t>G</a:t>
            </a:r>
            <a:r>
              <a:rPr lang="en-US" dirty="0"/>
              <a:t>, the </a:t>
            </a:r>
            <a:r>
              <a:rPr lang="en-US" b="1" dirty="0" err="1"/>
              <a:t>Mikulov</a:t>
            </a:r>
            <a:r>
              <a:rPr lang="en-US" b="1" dirty="0"/>
              <a:t> group </a:t>
            </a:r>
            <a:r>
              <a:rPr lang="en-US" dirty="0"/>
              <a:t>as H</a:t>
            </a:r>
            <a:r>
              <a:rPr lang="cs-CZ" dirty="0"/>
              <a:t>G</a:t>
            </a:r>
            <a:r>
              <a:rPr lang="en-US" dirty="0"/>
              <a:t> in the </a:t>
            </a:r>
            <a:r>
              <a:rPr lang="en-US" dirty="0" err="1"/>
              <a:t>Mikulov</a:t>
            </a:r>
            <a:r>
              <a:rPr lang="en-US" dirty="0"/>
              <a:t> region, the </a:t>
            </a:r>
            <a:r>
              <a:rPr lang="en-US" b="1" dirty="0" err="1"/>
              <a:t>Jaroměřice</a:t>
            </a:r>
            <a:r>
              <a:rPr lang="en-US" b="1" dirty="0"/>
              <a:t>-</a:t>
            </a:r>
            <a:r>
              <a:rPr lang="cs-CZ" b="1" dirty="0"/>
              <a:t>Střelice</a:t>
            </a:r>
            <a:r>
              <a:rPr lang="en-US" b="1" dirty="0"/>
              <a:t> for </a:t>
            </a:r>
            <a:r>
              <a:rPr lang="cs-CZ" b="1" dirty="0"/>
              <a:t>L</a:t>
            </a:r>
            <a:r>
              <a:rPr lang="en-US" b="1" dirty="0"/>
              <a:t>ate Hallstatt </a:t>
            </a:r>
            <a:r>
              <a:rPr lang="en-US" dirty="0"/>
              <a:t>development were also used - today the names are not used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 err="1"/>
              <a:t>Břeclav</a:t>
            </a:r>
            <a:r>
              <a:rPr lang="en-US" dirty="0"/>
              <a:t> region </a:t>
            </a:r>
            <a:r>
              <a:rPr lang="cs-CZ" dirty="0"/>
              <a:t>- </a:t>
            </a:r>
            <a:r>
              <a:rPr lang="en-US" dirty="0"/>
              <a:t>an intervention of the </a:t>
            </a:r>
            <a:r>
              <a:rPr lang="en-US" dirty="0" err="1"/>
              <a:t>Kalenderberg</a:t>
            </a:r>
            <a:r>
              <a:rPr lang="en-US" dirty="0"/>
              <a:t> group of East Hallstatt culture, previously the term </a:t>
            </a:r>
            <a:r>
              <a:rPr lang="en-US" b="1" i="1" dirty="0" err="1"/>
              <a:t>Bernhardstal</a:t>
            </a:r>
            <a:r>
              <a:rPr lang="en-US" b="1" i="1" dirty="0"/>
              <a:t> type </a:t>
            </a:r>
            <a:r>
              <a:rPr lang="en-US" dirty="0"/>
              <a:t>was used</a:t>
            </a:r>
            <a:r>
              <a:rPr lang="cs-CZ" dirty="0"/>
              <a:t> </a:t>
            </a:r>
            <a:r>
              <a:rPr lang="en-US" dirty="0"/>
              <a:t> in the 80's and 90‘s</a:t>
            </a:r>
            <a:endParaRPr lang="cs-CZ" dirty="0"/>
          </a:p>
        </p:txBody>
      </p:sp>
      <p:pic>
        <p:nvPicPr>
          <p:cNvPr id="2050" name="Picture 2" descr="Červinka Innocenc Ladislav - ARUP">
            <a:extLst>
              <a:ext uri="{FF2B5EF4-FFF2-40B4-BE49-F238E27FC236}">
                <a16:creationId xmlns:a16="http://schemas.microsoft.com/office/drawing/2014/main" id="{9F7E54A0-ED30-24F6-B255-9AD9E7F84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484" y="112144"/>
            <a:ext cx="2960361" cy="37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9F54E62-CB0A-CC0D-0956-3D526AA14630}"/>
              </a:ext>
            </a:extLst>
          </p:cNvPr>
          <p:cNvSpPr txBox="1"/>
          <p:nvPr/>
        </p:nvSpPr>
        <p:spPr>
          <a:xfrm>
            <a:off x="9440427" y="3870228"/>
            <a:ext cx="2657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Innocent </a:t>
            </a:r>
            <a:r>
              <a:rPr lang="en-US" dirty="0" err="1"/>
              <a:t>Ladislav</a:t>
            </a:r>
            <a:r>
              <a:rPr lang="en-US" dirty="0"/>
              <a:t> </a:t>
            </a:r>
            <a:r>
              <a:rPr lang="en-US" dirty="0" err="1"/>
              <a:t>Červinka</a:t>
            </a:r>
            <a:r>
              <a:rPr lang="en-US" dirty="0"/>
              <a:t> </a:t>
            </a:r>
            <a:endParaRPr lang="cs-CZ" dirty="0"/>
          </a:p>
        </p:txBody>
      </p:sp>
      <p:pic>
        <p:nvPicPr>
          <p:cNvPr id="2052" name="Picture 4" descr="V první chvíli si člověk ani neuvědomí, co našel | Události | em.muni.cz">
            <a:extLst>
              <a:ext uri="{FF2B5EF4-FFF2-40B4-BE49-F238E27FC236}">
                <a16:creationId xmlns:a16="http://schemas.microsoft.com/office/drawing/2014/main" id="{A8A8166D-B7AB-F081-6C4C-9FB55C8D4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842" y="4258588"/>
            <a:ext cx="3912158" cy="259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197A85-8291-381F-5FB7-979FDE993B9F}"/>
              </a:ext>
            </a:extLst>
          </p:cNvPr>
          <p:cNvSpPr txBox="1"/>
          <p:nvPr/>
        </p:nvSpPr>
        <p:spPr>
          <a:xfrm>
            <a:off x="6270171" y="6488668"/>
            <a:ext cx="2657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Vladimír Podborský</a:t>
            </a:r>
          </a:p>
        </p:txBody>
      </p:sp>
      <p:pic>
        <p:nvPicPr>
          <p:cNvPr id="2054" name="Picture 6" descr="Böhm Jaroslav - ARUP">
            <a:extLst>
              <a:ext uri="{FF2B5EF4-FFF2-40B4-BE49-F238E27FC236}">
                <a16:creationId xmlns:a16="http://schemas.microsoft.com/office/drawing/2014/main" id="{6601DF12-6218-3640-FD07-E29A9EA56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36" y="659851"/>
            <a:ext cx="2336178" cy="321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66D47F1-11EA-A0A5-34A8-BA1282D6DC6A}"/>
              </a:ext>
            </a:extLst>
          </p:cNvPr>
          <p:cNvSpPr txBox="1"/>
          <p:nvPr/>
        </p:nvSpPr>
        <p:spPr>
          <a:xfrm>
            <a:off x="7372979" y="3889256"/>
            <a:ext cx="2657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Jaroslav Böhm</a:t>
            </a:r>
          </a:p>
        </p:txBody>
      </p:sp>
    </p:spTree>
    <p:extLst>
      <p:ext uri="{BB962C8B-B14F-4D97-AF65-F5344CB8AC3E}">
        <p14:creationId xmlns:p14="http://schemas.microsoft.com/office/powerpoint/2010/main" val="178809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1441</TotalTime>
  <Words>6115</Words>
  <Application>Microsoft Office PowerPoint</Application>
  <PresentationFormat>Širokoúhlá obrazovka</PresentationFormat>
  <Paragraphs>583</Paragraphs>
  <Slides>50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Retrospektiva</vt:lpstr>
      <vt:lpstr>03 – Moravia in the Hallstatt Period - Horákov and Platěnice groups</vt:lpstr>
      <vt:lpstr>!Important note about lectures!</vt:lpstr>
      <vt:lpstr>Czech Republic - Geography</vt:lpstr>
      <vt:lpstr>Hallstatt culture in Central Europe</vt:lpstr>
      <vt:lpstr>Prezentace aplikace PowerPoint</vt:lpstr>
      <vt:lpstr>East Hallstatt culture</vt:lpstr>
      <vt:lpstr>Geographical and cultural position of Moravia and Bohemia</vt:lpstr>
      <vt:lpstr>Horákov group</vt:lpstr>
      <vt:lpstr>History of knowledge of the Horákov group</vt:lpstr>
      <vt:lpstr>History of knowledge of the Horákov group</vt:lpstr>
      <vt:lpstr>Regional definition of the HG</vt:lpstr>
      <vt:lpstr>Cultural geographical distribution vs. social structures - elites</vt:lpstr>
      <vt:lpstr>Social differentiation and social conception of the Horákov group – individual and corporate mode</vt:lpstr>
      <vt:lpstr>Social differentiation and social conception of the Horákov group</vt:lpstr>
      <vt:lpstr>Centres of HG, PG and Býčí skála Cave</vt:lpstr>
      <vt:lpstr>Social centers of the Horákov group rendered on long-distance roads</vt:lpstr>
      <vt:lpstr>3 chronological topics  and problematics of sources</vt:lpstr>
      <vt:lpstr>Key elements for the chronology – based on metal finds and glass</vt:lpstr>
      <vt:lpstr>Important sites of the Horákov group in the Brno region</vt:lpstr>
      <vt:lpstr>The begging of the Horákov group – Ha C1</vt:lpstr>
      <vt:lpstr>The begging of the Horákov group – Ha C1</vt:lpstr>
      <vt:lpstr>Classical Hallstatt period –  Ha C2–D1</vt:lpstr>
      <vt:lpstr>Late Hallstat  Ha D2-D3</vt:lpstr>
      <vt:lpstr>Homesteads - lowland settlements</vt:lpstr>
      <vt:lpstr>Hillforts – fortified settlements</vt:lpstr>
      <vt:lpstr>Hillforts</vt:lpstr>
      <vt:lpstr>Rondels a rondeloids</vt:lpstr>
      <vt:lpstr>Ceramics</vt:lpstr>
      <vt:lpstr>Social background of Býčí skála Cave  – compound belt women graves (HG) /Gürtelfrauen/</vt:lpstr>
      <vt:lpstr>Platěnice group</vt:lpstr>
      <vt:lpstr>History of knowledge of the Platěnice group</vt:lpstr>
      <vt:lpstr>History of knowledge of the Platěnice group</vt:lpstr>
      <vt:lpstr>Regional definition of PG</vt:lpstr>
      <vt:lpstr>Prezentace aplikace PowerPoint</vt:lpstr>
      <vt:lpstr>The beggining of the Platěnice group – Ha C1</vt:lpstr>
      <vt:lpstr>Classical Hallstatt period –  Ha C2-D1</vt:lpstr>
      <vt:lpstr>Late Hallstat  Ha D2-D3</vt:lpstr>
      <vt:lpstr>Prezentace aplikace PowerPoint</vt:lpstr>
      <vt:lpstr>Platěnice group in the Vyškov Gate</vt:lpstr>
      <vt:lpstr>Platěnice group in the Vyškov Gate</vt:lpstr>
      <vt:lpstr>Magnate mounds</vt:lpstr>
      <vt:lpstr>Hoards – the phenomenon of the Platěnice group</vt:lpstr>
      <vt:lpstr>Hillforts</vt:lpstr>
      <vt:lpstr>Human skelets in the settlement</vt:lpstr>
      <vt:lpstr>Ceramic (grave)</vt:lpstr>
      <vt:lpstr>Common phenomena</vt:lpstr>
      <vt:lpstr>Amber as a key commodity</vt:lpstr>
      <vt:lpstr>Glass beads</vt:lpstr>
      <vt:lpstr>Habrůvka – „Býčí skála“   – elites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Mirova Zuzana</dc:creator>
  <cp:lastModifiedBy>Golec Mírová, Zuzana</cp:lastModifiedBy>
  <cp:revision>251</cp:revision>
  <dcterms:created xsi:type="dcterms:W3CDTF">2019-09-23T07:44:00Z</dcterms:created>
  <dcterms:modified xsi:type="dcterms:W3CDTF">2025-11-04T10:51:08Z</dcterms:modified>
</cp:coreProperties>
</file>