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9" r:id="rId13"/>
    <p:sldId id="270" r:id="rId14"/>
    <p:sldId id="265" r:id="rId15"/>
    <p:sldId id="266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34"/>
    <p:restoredTop sz="96405"/>
  </p:normalViewPr>
  <p:slideViewPr>
    <p:cSldViewPr snapToGrid="0">
      <p:cViewPr varScale="1">
        <p:scale>
          <a:sx n="99" d="100"/>
          <a:sy n="99" d="100"/>
        </p:scale>
        <p:origin x="208" y="8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995FF4F-8C47-E140-8EEF-BBA886F4E926}" type="datetimeFigureOut">
              <a:rPr lang="ru-CZ" smtClean="0"/>
              <a:t>11.11.2025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6460F4-D6EC-124A-BE06-8D2D13136E32}" type="slidenum">
              <a:rPr lang="ru-CZ" smtClean="0"/>
              <a:t>‹#›</a:t>
            </a:fld>
            <a:endParaRPr lang="ru-CZ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3297207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5FF4F-8C47-E140-8EEF-BBA886F4E926}" type="datetimeFigureOut">
              <a:rPr lang="ru-CZ" smtClean="0"/>
              <a:t>11.11.2025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460F4-D6EC-124A-BE06-8D2D13136E32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962179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5FF4F-8C47-E140-8EEF-BBA886F4E926}" type="datetimeFigureOut">
              <a:rPr lang="ru-CZ" smtClean="0"/>
              <a:t>11.11.2025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460F4-D6EC-124A-BE06-8D2D13136E32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012664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5FF4F-8C47-E140-8EEF-BBA886F4E926}" type="datetimeFigureOut">
              <a:rPr lang="ru-CZ" smtClean="0"/>
              <a:t>11.11.2025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460F4-D6EC-124A-BE06-8D2D13136E32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654126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995FF4F-8C47-E140-8EEF-BBA886F4E926}" type="datetimeFigureOut">
              <a:rPr lang="ru-CZ" smtClean="0"/>
              <a:t>11.11.2025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6460F4-D6EC-124A-BE06-8D2D13136E32}" type="slidenum">
              <a:rPr lang="ru-CZ" smtClean="0"/>
              <a:t>‹#›</a:t>
            </a:fld>
            <a:endParaRPr lang="ru-CZ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5962402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5FF4F-8C47-E140-8EEF-BBA886F4E926}" type="datetimeFigureOut">
              <a:rPr lang="ru-CZ" smtClean="0"/>
              <a:t>11.11.2025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460F4-D6EC-124A-BE06-8D2D13136E32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697279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5FF4F-8C47-E140-8EEF-BBA886F4E926}" type="datetimeFigureOut">
              <a:rPr lang="ru-CZ" smtClean="0"/>
              <a:t>11.11.2025</a:t>
            </a:fld>
            <a:endParaRPr lang="ru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460F4-D6EC-124A-BE06-8D2D13136E32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4148887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5FF4F-8C47-E140-8EEF-BBA886F4E926}" type="datetimeFigureOut">
              <a:rPr lang="ru-CZ" smtClean="0"/>
              <a:t>11.11.2025</a:t>
            </a:fld>
            <a:endParaRPr lang="ru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460F4-D6EC-124A-BE06-8D2D13136E32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113574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5FF4F-8C47-E140-8EEF-BBA886F4E926}" type="datetimeFigureOut">
              <a:rPr lang="ru-CZ" smtClean="0"/>
              <a:t>11.11.2025</a:t>
            </a:fld>
            <a:endParaRPr lang="ru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460F4-D6EC-124A-BE06-8D2D13136E32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150503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995FF4F-8C47-E140-8EEF-BBA886F4E926}" type="datetimeFigureOut">
              <a:rPr lang="ru-CZ" smtClean="0"/>
              <a:t>11.11.2025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6460F4-D6EC-124A-BE06-8D2D13136E32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5126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995FF4F-8C47-E140-8EEF-BBA886F4E926}" type="datetimeFigureOut">
              <a:rPr lang="ru-CZ" smtClean="0"/>
              <a:t>11.11.2025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6460F4-D6EC-124A-BE06-8D2D13136E32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67202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995FF4F-8C47-E140-8EEF-BBA886F4E926}" type="datetimeFigureOut">
              <a:rPr lang="ru-CZ" smtClean="0"/>
              <a:t>11.11.2025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876460F4-D6EC-124A-BE06-8D2D13136E32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3346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FA1311-E6E1-4AE4-FB9A-FA300D3119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385" y="2230414"/>
            <a:ext cx="8361229" cy="1198586"/>
          </a:xfrm>
        </p:spPr>
        <p:txBody>
          <a:bodyPr/>
          <a:lstStyle/>
          <a:p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Имя существительное</a:t>
            </a:r>
            <a:endParaRPr lang="ru-CZ" sz="6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28C2C27-1E2D-ED04-BCC7-CF41A492AF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519961"/>
          </a:xfrm>
        </p:spPr>
        <p:txBody>
          <a:bodyPr>
            <a:normAutofit lnSpcReduction="10000"/>
          </a:bodyPr>
          <a:lstStyle/>
          <a:p>
            <a:r>
              <a:rPr lang="ru-CZ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Одушевленность, падеж</a:t>
            </a:r>
          </a:p>
          <a:p>
            <a:r>
              <a:rPr lang="ru-C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6</a:t>
            </a:r>
            <a:endParaRPr lang="ru-CZ" sz="2000" dirty="0">
              <a:solidFill>
                <a:schemeClr val="tx1"/>
              </a:solidFill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9900669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86B1D5-62F1-5A49-CF37-30E601162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72312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Падеж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182667-B488-E427-4D47-EEAFADAA5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58112"/>
            <a:ext cx="10320528" cy="4888992"/>
          </a:xfrm>
        </p:spPr>
        <p:txBody>
          <a:bodyPr>
            <a:normAutofit/>
          </a:bodyPr>
          <a:lstStyle/>
          <a:p>
            <a:r>
              <a:rPr lang="ru-RU" sz="2200" b="1" u="sng" dirty="0">
                <a:effectLst/>
                <a:latin typeface="Times New Roman" panose="02020603050405020304" pitchFamily="18" charset="0"/>
              </a:rPr>
              <a:t>Категория падежа существительных</a:t>
            </a:r>
            <a:r>
              <a:rPr lang="ru-RU" sz="2200" b="1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>
                <a:effectLst/>
                <a:latin typeface="Times New Roman" panose="02020603050405020304" pitchFamily="18" charset="0"/>
              </a:rPr>
              <a:t>– это словоизменительная </a:t>
            </a:r>
            <a:r>
              <a:rPr lang="ru-RU" sz="2200" u="sng" dirty="0" err="1">
                <a:effectLst/>
                <a:latin typeface="Times New Roman" panose="02020603050405020304" pitchFamily="18" charset="0"/>
              </a:rPr>
              <a:t>синтаксическо</a:t>
            </a:r>
            <a:r>
              <a:rPr lang="ru-RU" sz="2200" u="sng" dirty="0">
                <a:effectLst/>
                <a:latin typeface="Times New Roman" panose="02020603050405020304" pitchFamily="18" charset="0"/>
              </a:rPr>
              <a:t>-морфологическая</a:t>
            </a:r>
            <a:r>
              <a:rPr lang="ru-RU" sz="22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200" u="sng" dirty="0">
                <a:effectLst/>
                <a:latin typeface="Times New Roman" panose="02020603050405020304" pitchFamily="18" charset="0"/>
              </a:rPr>
              <a:t>небинарная</a:t>
            </a:r>
            <a:r>
              <a:rPr lang="ru-RU" sz="2200" dirty="0">
                <a:effectLst/>
                <a:latin typeface="Times New Roman" panose="02020603050405020304" pitchFamily="18" charset="0"/>
              </a:rPr>
              <a:t> категория, основу которой составляют отношения между </a:t>
            </a:r>
            <a:r>
              <a:rPr lang="ru-RU" sz="2200" u="sng" dirty="0">
                <a:effectLst/>
                <a:latin typeface="Times New Roman" panose="02020603050405020304" pitchFamily="18" charset="0"/>
              </a:rPr>
              <a:t>падежной формой имени</a:t>
            </a:r>
            <a:r>
              <a:rPr lang="ru-RU" sz="2200" dirty="0">
                <a:effectLst/>
                <a:latin typeface="Times New Roman" panose="02020603050405020304" pitchFamily="18" charset="0"/>
              </a:rPr>
              <a:t>, реализующейся в языке в формах одного из падежей, и </a:t>
            </a:r>
            <a:r>
              <a:rPr lang="ru-RU" sz="2200" u="sng" dirty="0">
                <a:effectLst/>
                <a:latin typeface="Times New Roman" panose="02020603050405020304" pitchFamily="18" charset="0"/>
              </a:rPr>
              <a:t>другим (другими) словом (словами)</a:t>
            </a:r>
            <a:r>
              <a:rPr lang="ru-RU" sz="2200" dirty="0">
                <a:effectLst/>
                <a:latin typeface="Times New Roman" panose="02020603050405020304" pitchFamily="18" charset="0"/>
              </a:rPr>
              <a:t> в словосочетании и предложении. </a:t>
            </a:r>
          </a:p>
          <a:p>
            <a:r>
              <a:rPr lang="ru-CZ" sz="2200" b="1" u="sng" dirty="0">
                <a:latin typeface="Times New Roman" panose="02020603050405020304" pitchFamily="18" charset="0"/>
              </a:rPr>
              <a:t>Состав падежей в РЯ</a:t>
            </a:r>
            <a:r>
              <a:rPr lang="ru-CZ" sz="2200" dirty="0">
                <a:latin typeface="Times New Roman" panose="02020603050405020304" pitchFamily="18" charset="0"/>
              </a:rPr>
              <a:t> (итого 6): </a:t>
            </a:r>
            <a:r>
              <a:rPr lang="ru-RU" sz="1800" dirty="0">
                <a:effectLst/>
                <a:latin typeface="TimesNewRomanPSMT"/>
              </a:rPr>
              <a:t>именительный / номинатив (Кто? Что?), родительный / генитив (Кого? Чего?), дательный / датив (Кому? Чему?), винительный / аккузатив (Кого? Что?), </a:t>
            </a:r>
            <a:r>
              <a:rPr lang="ru-RU" sz="1800" b="1" dirty="0">
                <a:effectLst/>
                <a:latin typeface="TimesNewRomanPSMT"/>
              </a:rPr>
              <a:t>творительный / </a:t>
            </a:r>
            <a:r>
              <a:rPr lang="ru-RU" sz="1800" b="1" dirty="0" err="1">
                <a:effectLst/>
                <a:latin typeface="TimesNewRomanPSMT"/>
              </a:rPr>
              <a:t>инструментатив</a:t>
            </a:r>
            <a:r>
              <a:rPr lang="ru-RU" sz="1800" b="1" dirty="0">
                <a:effectLst/>
                <a:latin typeface="TimesNewRomanPSMT"/>
              </a:rPr>
              <a:t> (Кем? Чем?) и предложный / </a:t>
            </a:r>
            <a:r>
              <a:rPr lang="ru-RU" sz="1800" b="1" dirty="0" err="1">
                <a:effectLst/>
                <a:latin typeface="TimesNewRomanPSMT"/>
              </a:rPr>
              <a:t>препозитив</a:t>
            </a:r>
            <a:r>
              <a:rPr lang="ru-RU" sz="1800" b="1" dirty="0">
                <a:effectLst/>
                <a:latin typeface="TimesNewRomanPSMT"/>
              </a:rPr>
              <a:t> (О ком? О чем?)</a:t>
            </a:r>
            <a:r>
              <a:rPr lang="ru-RU" sz="1800" dirty="0">
                <a:effectLst/>
                <a:latin typeface="TimesNewRomanPSMT"/>
              </a:rPr>
              <a:t> падежи </a:t>
            </a:r>
            <a:r>
              <a:rPr lang="cs-CZ" sz="1800" dirty="0">
                <a:effectLst/>
                <a:latin typeface="TimesNewRomanPSMT"/>
              </a:rPr>
              <a:t>vs </a:t>
            </a:r>
            <a:r>
              <a:rPr lang="ru-RU" sz="2200" u="sng" dirty="0">
                <a:effectLst/>
                <a:latin typeface="TimesNewRomanPSMT"/>
              </a:rPr>
              <a:t>7 падежей в ЧЯ + последним в списке идет </a:t>
            </a:r>
            <a:r>
              <a:rPr lang="cs-CZ" sz="2200" u="sng" dirty="0" err="1">
                <a:effectLst/>
                <a:latin typeface="TimesNewRomanPSMT"/>
              </a:rPr>
              <a:t>Instr</a:t>
            </a:r>
            <a:r>
              <a:rPr lang="cs-CZ" sz="2200" u="sng" dirty="0">
                <a:effectLst/>
                <a:latin typeface="TimesNewRomanPSMT"/>
              </a:rPr>
              <a:t>., </a:t>
            </a:r>
            <a:r>
              <a:rPr lang="ru-RU" sz="2200" u="sng" dirty="0">
                <a:effectLst/>
                <a:latin typeface="TimesNewRomanPSMT"/>
              </a:rPr>
              <a:t>а </a:t>
            </a:r>
            <a:r>
              <a:rPr lang="cs-CZ" sz="2200" u="sng" dirty="0">
                <a:latin typeface="TimesNewRomanPSMT"/>
              </a:rPr>
              <a:t>Lok. –</a:t>
            </a:r>
            <a:r>
              <a:rPr lang="ru-RU" sz="2200" u="sng" dirty="0">
                <a:latin typeface="TimesNewRomanPSMT"/>
              </a:rPr>
              <a:t> перед ним.</a:t>
            </a:r>
            <a:endParaRPr lang="ru-RU" sz="2200" u="sng" dirty="0">
              <a:effectLst/>
              <a:latin typeface="TimesNewRomanPSMT"/>
            </a:endParaRPr>
          </a:p>
          <a:p>
            <a:r>
              <a:rPr lang="ru-RU" sz="2200" b="1" u="sng" dirty="0">
                <a:latin typeface="Times New Roman" panose="02020603050405020304" pitchFamily="18" charset="0"/>
              </a:rPr>
              <a:t>Формы со спорным статусом: </a:t>
            </a:r>
          </a:p>
          <a:p>
            <a:pPr lvl="1"/>
            <a:r>
              <a:rPr lang="ru-RU" sz="2200" i="0" dirty="0">
                <a:latin typeface="Times New Roman" panose="02020603050405020304" pitchFamily="18" charset="0"/>
              </a:rPr>
              <a:t>Второй родительный падеж (партитив),</a:t>
            </a:r>
          </a:p>
          <a:p>
            <a:pPr lvl="1"/>
            <a:r>
              <a:rPr lang="ru-RU" sz="2200" i="0" dirty="0">
                <a:latin typeface="Times New Roman" panose="02020603050405020304" pitchFamily="18" charset="0"/>
              </a:rPr>
              <a:t>Второй предложный падеж (локатив),</a:t>
            </a:r>
          </a:p>
          <a:p>
            <a:pPr lvl="1"/>
            <a:r>
              <a:rPr lang="ru-RU" sz="2200" i="0" dirty="0">
                <a:latin typeface="Times New Roman" panose="02020603050405020304" pitchFamily="18" charset="0"/>
              </a:rPr>
              <a:t>Второй винительный падеж (</a:t>
            </a:r>
            <a:r>
              <a:rPr lang="ru-RU" sz="2200" i="0" dirty="0" err="1">
                <a:latin typeface="Times New Roman" panose="02020603050405020304" pitchFamily="18" charset="0"/>
              </a:rPr>
              <a:t>включительный</a:t>
            </a:r>
            <a:r>
              <a:rPr lang="ru-RU" sz="2200" i="0" dirty="0">
                <a:latin typeface="Times New Roman" panose="02020603050405020304" pitchFamily="18" charset="0"/>
              </a:rPr>
              <a:t>),</a:t>
            </a:r>
          </a:p>
          <a:p>
            <a:pPr lvl="1"/>
            <a:r>
              <a:rPr lang="ru-RU" sz="2200" i="0" dirty="0">
                <a:latin typeface="Times New Roman" panose="02020603050405020304" pitchFamily="18" charset="0"/>
              </a:rPr>
              <a:t>Звательный падеж (вокатив).</a:t>
            </a:r>
          </a:p>
          <a:p>
            <a:endParaRPr lang="ru-RU" sz="2000" dirty="0">
              <a:effectLst/>
            </a:endParaRPr>
          </a:p>
          <a:p>
            <a:endParaRPr lang="ru-CZ" sz="22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324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AE4A15-B3BD-570C-E54A-BAB8A3D97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86968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Падежи со спорным статусом в РЯ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6CF555-4FC0-EB00-4564-A75A43E70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87424"/>
            <a:ext cx="9601200" cy="4379976"/>
          </a:xfrm>
        </p:spPr>
        <p:txBody>
          <a:bodyPr/>
          <a:lstStyle/>
          <a:p>
            <a:r>
              <a:rPr lang="ru-RU" sz="2000" b="1" i="0" u="sng" dirty="0">
                <a:latin typeface="Times New Roman" panose="02020603050405020304" pitchFamily="18" charset="0"/>
              </a:rPr>
              <a:t>Второй родительный падеж (партитив)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</a:rPr>
              <a:t>Касается </a:t>
            </a:r>
            <a:r>
              <a:rPr lang="ru-RU" i="0" u="sng" dirty="0">
                <a:latin typeface="Times New Roman" panose="02020603050405020304" pitchFamily="18" charset="0"/>
              </a:rPr>
              <a:t>только некоторых слов мужского рода 2-го склонения в ед. ч.</a:t>
            </a:r>
            <a:endParaRPr lang="cs-CZ" i="0" u="sng" dirty="0">
              <a:latin typeface="Times New Roman" panose="02020603050405020304" pitchFamily="18" charset="0"/>
            </a:endParaRPr>
          </a:p>
          <a:p>
            <a:pPr lvl="1"/>
            <a:r>
              <a:rPr lang="ru-RU" i="0" dirty="0">
                <a:latin typeface="Times New Roman" panose="02020603050405020304" pitchFamily="18" charset="0"/>
              </a:rPr>
              <a:t>Имеет </a:t>
            </a:r>
            <a:r>
              <a:rPr lang="ru-RU" i="0" u="sng" dirty="0">
                <a:latin typeface="Times New Roman" panose="02020603050405020304" pitchFamily="18" charset="0"/>
              </a:rPr>
              <a:t>отделительное</a:t>
            </a:r>
            <a:r>
              <a:rPr lang="ru-RU" i="0" dirty="0">
                <a:latin typeface="Times New Roman" panose="02020603050405020304" pitchFamily="18" charset="0"/>
              </a:rPr>
              <a:t> значение (</a:t>
            </a:r>
            <a:r>
              <a:rPr lang="ru-RU" dirty="0">
                <a:latin typeface="Times New Roman" panose="02020603050405020304" pitchFamily="18" charset="0"/>
              </a:rPr>
              <a:t>налей чаю х вкус чая</a:t>
            </a:r>
            <a:r>
              <a:rPr lang="ru-RU" i="0" dirty="0">
                <a:latin typeface="Times New Roman" panose="02020603050405020304" pitchFamily="18" charset="0"/>
              </a:rPr>
              <a:t>)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</a:rPr>
              <a:t>Распространен прежде всего в </a:t>
            </a:r>
            <a:r>
              <a:rPr lang="ru-RU" i="0" u="sng" dirty="0">
                <a:latin typeface="Times New Roman" panose="02020603050405020304" pitchFamily="18" charset="0"/>
              </a:rPr>
              <a:t>разг. речи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</a:rPr>
              <a:t>Е</a:t>
            </a:r>
            <a:r>
              <a:rPr lang="ru-CZ" i="0" dirty="0">
                <a:latin typeface="Times New Roman" panose="02020603050405020304" pitchFamily="18" charset="0"/>
              </a:rPr>
              <a:t>сть случаи </a:t>
            </a:r>
            <a:r>
              <a:rPr lang="ru-CZ" i="0" u="sng" dirty="0">
                <a:latin typeface="Times New Roman" panose="02020603050405020304" pitchFamily="18" charset="0"/>
              </a:rPr>
              <a:t>обязательного</a:t>
            </a:r>
            <a:r>
              <a:rPr lang="ru-CZ" i="0" dirty="0">
                <a:latin typeface="Times New Roman" panose="02020603050405020304" pitchFamily="18" charset="0"/>
              </a:rPr>
              <a:t> использования (</a:t>
            </a:r>
            <a:r>
              <a:rPr lang="ru-CZ" dirty="0">
                <a:latin typeface="Times New Roman" panose="02020603050405020304" pitchFamily="18" charset="0"/>
              </a:rPr>
              <a:t>ни разу, без году неделя, моя хата с краю</a:t>
            </a:r>
            <a:r>
              <a:rPr lang="ru-CZ" i="0" dirty="0">
                <a:latin typeface="Times New Roman" panose="02020603050405020304" pitchFamily="18" charset="0"/>
              </a:rPr>
              <a:t>)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</a:rPr>
              <a:t>М</a:t>
            </a:r>
            <a:r>
              <a:rPr lang="ru-CZ" i="0" dirty="0">
                <a:latin typeface="Times New Roman" panose="02020603050405020304" pitchFamily="18" charset="0"/>
              </a:rPr>
              <a:t>огут отражать </a:t>
            </a:r>
            <a:r>
              <a:rPr lang="ru-CZ" i="0" u="sng" dirty="0">
                <a:latin typeface="Times New Roman" panose="02020603050405020304" pitchFamily="18" charset="0"/>
              </a:rPr>
              <a:t>отличия в семантике</a:t>
            </a:r>
            <a:r>
              <a:rPr lang="ru-CZ" dirty="0">
                <a:latin typeface="Times New Roman" panose="02020603050405020304" pitchFamily="18" charset="0"/>
              </a:rPr>
              <a:t> </a:t>
            </a:r>
            <a:r>
              <a:rPr lang="ru-CZ" i="0" dirty="0">
                <a:latin typeface="Times New Roman" panose="02020603050405020304" pitchFamily="18" charset="0"/>
              </a:rPr>
              <a:t>(</a:t>
            </a:r>
            <a:r>
              <a:rPr lang="ru-CZ" dirty="0">
                <a:latin typeface="Times New Roman" panose="02020603050405020304" pitchFamily="18" charset="0"/>
              </a:rPr>
              <a:t>уйти из дому х уйти из дома, проводить до дому х проводить до дома</a:t>
            </a:r>
            <a:r>
              <a:rPr lang="ru-CZ" i="0" dirty="0">
                <a:latin typeface="Times New Roman" panose="02020603050405020304" pitchFamily="18" charset="0"/>
              </a:rPr>
              <a:t>)</a:t>
            </a:r>
          </a:p>
          <a:p>
            <a:pPr lvl="1"/>
            <a:endParaRPr lang="ru-CZ" i="0" dirty="0">
              <a:latin typeface="Times New Roman" panose="02020603050405020304" pitchFamily="18" charset="0"/>
            </a:endParaRPr>
          </a:p>
          <a:p>
            <a:pPr lvl="1"/>
            <a:r>
              <a:rPr lang="ru-CZ" i="0" dirty="0">
                <a:latin typeface="Times New Roman" panose="02020603050405020304" pitchFamily="18" charset="0"/>
              </a:rPr>
              <a:t>В ЧЯ существует </a:t>
            </a:r>
            <a:r>
              <a:rPr lang="cs-CZ" i="0" dirty="0">
                <a:latin typeface="Times New Roman" panose="02020603050405020304" pitchFamily="18" charset="0"/>
              </a:rPr>
              <a:t>partitivní genitiv, </a:t>
            </a:r>
            <a:r>
              <a:rPr lang="ru-RU" i="0" dirty="0">
                <a:latin typeface="Times New Roman" panose="02020603050405020304" pitchFamily="18" charset="0"/>
              </a:rPr>
              <a:t>в настоящее время считается устаревающим и </a:t>
            </a:r>
            <a:r>
              <a:rPr lang="ru-RU" i="0" dirty="0" err="1">
                <a:latin typeface="Times New Roman" panose="02020603050405020304" pitchFamily="18" charset="0"/>
              </a:rPr>
              <a:t>фразеологизированным</a:t>
            </a:r>
            <a:r>
              <a:rPr lang="ru-RU" i="0" dirty="0">
                <a:latin typeface="Times New Roman" panose="02020603050405020304" pitchFamily="18" charset="0"/>
              </a:rPr>
              <a:t> (</a:t>
            </a:r>
            <a:r>
              <a:rPr lang="cs-CZ" dirty="0">
                <a:latin typeface="Times New Roman" panose="02020603050405020304" pitchFamily="18" charset="0"/>
              </a:rPr>
              <a:t>Naber mi, </a:t>
            </a:r>
            <a:r>
              <a:rPr lang="cs-CZ" dirty="0" err="1">
                <a:latin typeface="Times New Roman" panose="02020603050405020304" pitchFamily="18" charset="0"/>
              </a:rPr>
              <a:t>dcérečko</a:t>
            </a:r>
            <a:r>
              <a:rPr lang="cs-CZ" dirty="0">
                <a:latin typeface="Times New Roman" panose="02020603050405020304" pitchFamily="18" charset="0"/>
              </a:rPr>
              <a:t>, vody</a:t>
            </a:r>
            <a:r>
              <a:rPr lang="ru-RU" i="0" dirty="0">
                <a:latin typeface="Times New Roman" panose="02020603050405020304" pitchFamily="18" charset="0"/>
              </a:rPr>
              <a:t>)</a:t>
            </a:r>
            <a:endParaRPr lang="ru-CZ" i="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089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AE4A15-B3BD-570C-E54A-BAB8A3D97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86968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Падежи со спорным статусом в РЯ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6CF555-4FC0-EB00-4564-A75A43E70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87424"/>
            <a:ext cx="9601200" cy="4379976"/>
          </a:xfrm>
        </p:spPr>
        <p:txBody>
          <a:bodyPr>
            <a:normAutofit fontScale="92500"/>
          </a:bodyPr>
          <a:lstStyle/>
          <a:p>
            <a:r>
              <a:rPr lang="ru-RU" sz="2000" b="1" i="0" u="sng" dirty="0">
                <a:latin typeface="Times New Roman" panose="02020603050405020304" pitchFamily="18" charset="0"/>
              </a:rPr>
              <a:t>Второй </a:t>
            </a:r>
            <a:r>
              <a:rPr lang="ru-RU" b="1" u="sng" dirty="0">
                <a:latin typeface="Times New Roman" panose="02020603050405020304" pitchFamily="18" charset="0"/>
              </a:rPr>
              <a:t>предложный</a:t>
            </a:r>
            <a:r>
              <a:rPr lang="ru-RU" sz="2000" b="1" i="0" u="sng" dirty="0">
                <a:latin typeface="Times New Roman" panose="02020603050405020304" pitchFamily="18" charset="0"/>
              </a:rPr>
              <a:t> падеж </a:t>
            </a:r>
            <a:r>
              <a:rPr lang="ru-RU" sz="2000" b="1" i="0" u="sng">
                <a:latin typeface="Times New Roman" panose="02020603050405020304" pitchFamily="18" charset="0"/>
              </a:rPr>
              <a:t>(</a:t>
            </a:r>
            <a:r>
              <a:rPr lang="ru-RU" b="1" u="sng">
                <a:latin typeface="Times New Roman" panose="02020603050405020304" pitchFamily="18" charset="0"/>
              </a:rPr>
              <a:t>локатив</a:t>
            </a:r>
            <a:r>
              <a:rPr lang="ru-RU" sz="2000" b="1" i="0" u="sng">
                <a:latin typeface="Times New Roman" panose="02020603050405020304" pitchFamily="18" charset="0"/>
              </a:rPr>
              <a:t>)</a:t>
            </a:r>
            <a:endParaRPr lang="ru-RU" sz="2000" b="1" i="0" u="sng" dirty="0">
              <a:latin typeface="Times New Roman" panose="02020603050405020304" pitchFamily="18" charset="0"/>
            </a:endParaRPr>
          </a:p>
          <a:p>
            <a:pPr lvl="1"/>
            <a:r>
              <a:rPr lang="ru-RU" i="0" dirty="0">
                <a:latin typeface="Times New Roman" panose="02020603050405020304" pitchFamily="18" charset="0"/>
              </a:rPr>
              <a:t>О</a:t>
            </a:r>
            <a:r>
              <a:rPr lang="ru-CZ" i="0" dirty="0">
                <a:latin typeface="Times New Roman" panose="02020603050405020304" pitchFamily="18" charset="0"/>
              </a:rPr>
              <a:t>кончание </a:t>
            </a:r>
            <a:r>
              <a:rPr lang="ru-CZ" dirty="0">
                <a:latin typeface="Times New Roman" panose="02020603050405020304" pitchFamily="18" charset="0"/>
              </a:rPr>
              <a:t>-у </a:t>
            </a:r>
            <a:r>
              <a:rPr lang="ru-CZ" i="0" dirty="0">
                <a:latin typeface="Times New Roman" panose="02020603050405020304" pitchFamily="18" charset="0"/>
              </a:rPr>
              <a:t>после предлогов </a:t>
            </a:r>
            <a:r>
              <a:rPr lang="ru-CZ" dirty="0">
                <a:latin typeface="Times New Roman" panose="02020603050405020304" pitchFamily="18" charset="0"/>
              </a:rPr>
              <a:t>в</a:t>
            </a:r>
            <a:r>
              <a:rPr lang="ru-CZ" i="0" dirty="0">
                <a:latin typeface="Times New Roman" panose="02020603050405020304" pitchFamily="18" charset="0"/>
              </a:rPr>
              <a:t> и </a:t>
            </a:r>
            <a:r>
              <a:rPr lang="ru-CZ" dirty="0">
                <a:latin typeface="Times New Roman" panose="02020603050405020304" pitchFamily="18" charset="0"/>
              </a:rPr>
              <a:t>на (в лесу, на дому)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</a:rPr>
              <a:t>П</a:t>
            </a:r>
            <a:r>
              <a:rPr lang="ru-CZ" i="0" dirty="0">
                <a:latin typeface="Times New Roman" panose="02020603050405020304" pitchFamily="18" charset="0"/>
              </a:rPr>
              <a:t>еремещение ударения с основы на окончание!</a:t>
            </a:r>
          </a:p>
          <a:p>
            <a:pPr lvl="1"/>
            <a:r>
              <a:rPr lang="ru-RU" sz="2000" i="0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Характерен для группы односложных существительных мужского рода в единственном числе</a:t>
            </a:r>
            <a:r>
              <a:rPr lang="ru-RU" sz="2000" i="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20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(</a:t>
            </a:r>
            <a:r>
              <a:rPr lang="ru-RU" sz="20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шкаф</a:t>
            </a:r>
            <a:r>
              <a:rPr lang="ru-RU" sz="2000" i="1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у</a:t>
            </a:r>
            <a:r>
              <a:rPr lang="ru-RU" sz="20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в лес</a:t>
            </a:r>
            <a:r>
              <a:rPr lang="ru-RU" sz="2000" i="1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у</a:t>
            </a:r>
            <a:r>
              <a:rPr lang="ru-RU" sz="20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на мост</a:t>
            </a:r>
            <a:r>
              <a:rPr lang="ru-RU" sz="2000" i="1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у</a:t>
            </a:r>
            <a:r>
              <a:rPr lang="ru-RU" sz="20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в бо</a:t>
            </a:r>
            <a:r>
              <a:rPr lang="ru-RU" sz="2000" i="1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ю</a:t>
            </a:r>
            <a:r>
              <a:rPr lang="ru-RU" sz="20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2000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х</a:t>
            </a:r>
            <a:r>
              <a:rPr lang="ru-RU" sz="20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о шкафе, о л</a:t>
            </a:r>
            <a:r>
              <a:rPr lang="ru-RU" sz="2000" i="1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е</a:t>
            </a:r>
            <a:r>
              <a:rPr lang="ru-RU" sz="20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се, о мост</a:t>
            </a:r>
            <a:r>
              <a:rPr lang="ru-RU" sz="2000" i="1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е</a:t>
            </a:r>
            <a:r>
              <a:rPr lang="ru-RU" sz="20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о б</a:t>
            </a:r>
            <a:r>
              <a:rPr lang="ru-RU" sz="2000" i="1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</a:t>
            </a:r>
            <a:r>
              <a:rPr lang="ru-RU" sz="2000" i="1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е)</a:t>
            </a:r>
          </a:p>
          <a:p>
            <a:pPr lvl="1"/>
            <a:r>
              <a:rPr lang="ru-RU" i="0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Характерен </a:t>
            </a:r>
            <a:r>
              <a:rPr lang="ru-RU" sz="2000" i="0" u="sng" kern="5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для некоторых существительных женского рода третьего склонения в единственном числе – проявляется </a:t>
            </a:r>
            <a:r>
              <a:rPr lang="ru-RU" sz="2000" i="0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переносом ударения на окончание</a:t>
            </a:r>
            <a:r>
              <a:rPr lang="ru-RU" sz="2000" i="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(</a:t>
            </a:r>
            <a:r>
              <a:rPr lang="ru-RU" sz="20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печ</a:t>
            </a:r>
            <a:r>
              <a:rPr lang="ru-RU" sz="2000" i="1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и</a:t>
            </a:r>
            <a:r>
              <a:rPr lang="ru-RU" sz="20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в кров</a:t>
            </a:r>
            <a:r>
              <a:rPr lang="ru-RU" sz="2000" i="1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и</a:t>
            </a:r>
            <a:r>
              <a:rPr lang="ru-RU" sz="20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на мел</a:t>
            </a:r>
            <a:r>
              <a:rPr lang="ru-RU" sz="2000" i="1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и</a:t>
            </a:r>
            <a:r>
              <a:rPr lang="ru-RU" sz="20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х</a:t>
            </a:r>
            <a:r>
              <a:rPr lang="ru-RU" sz="20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о п</a:t>
            </a:r>
            <a:r>
              <a:rPr lang="ru-RU" sz="2000" i="1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е</a:t>
            </a:r>
            <a:r>
              <a:rPr lang="ru-RU" sz="20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чи, о кр</a:t>
            </a:r>
            <a:r>
              <a:rPr lang="ru-RU" sz="2000" i="1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о</a:t>
            </a:r>
            <a:r>
              <a:rPr lang="ru-RU" sz="20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ви, о м</a:t>
            </a:r>
            <a:r>
              <a:rPr lang="ru-RU" sz="2000" i="1" u="sng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е</a:t>
            </a:r>
            <a:r>
              <a:rPr lang="ru-RU" sz="20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ли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). </a:t>
            </a:r>
          </a:p>
          <a:p>
            <a:pPr lvl="1"/>
            <a:r>
              <a:rPr lang="ru-RU" sz="2000" b="1" i="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Для некоторых существительных мужского рода употребление окончания –у в предложном падеже с пространственным значением является обязательным</a:t>
            </a:r>
            <a:r>
              <a:rPr lang="ru-RU" sz="2000" i="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(</a:t>
            </a:r>
            <a:r>
              <a:rPr lang="ru-RU" sz="20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во рту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</a:t>
            </a:r>
            <a:r>
              <a:rPr lang="ru-RU" sz="20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плену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</a:t>
            </a:r>
            <a:r>
              <a:rPr lang="ru-RU" sz="20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на полу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также во фразеологизмах, напр. </a:t>
            </a:r>
            <a:r>
              <a:rPr lang="ru-RU" sz="20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пойти на поводу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), </a:t>
            </a:r>
            <a:r>
              <a:rPr lang="ru-RU" sz="2000" b="1" i="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для некоторых – вариантным 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(</a:t>
            </a:r>
            <a:r>
              <a:rPr lang="ru-RU" sz="20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 хлеву – в хлеве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</a:t>
            </a:r>
            <a:r>
              <a:rPr lang="ru-RU" sz="20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на балу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– </a:t>
            </a:r>
            <a:r>
              <a:rPr lang="ru-RU" sz="20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на бале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), </a:t>
            </a:r>
            <a:r>
              <a:rPr lang="ru-RU" sz="2000" b="1" i="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для некоторых – невозможным 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(</a:t>
            </a:r>
            <a:r>
              <a:rPr lang="ru-RU" sz="20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двор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– </a:t>
            </a:r>
            <a:r>
              <a:rPr lang="ru-RU" sz="20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во дворе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, не *</a:t>
            </a:r>
            <a:r>
              <a:rPr lang="ru-RU" sz="2000" i="1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во двору</a:t>
            </a:r>
            <a:r>
              <a:rPr lang="ru-RU" sz="2000" kern="5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).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0352" lvl="1" indent="0">
              <a:buNone/>
            </a:pPr>
            <a:endParaRPr lang="ru-CZ" i="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100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AE4A15-B3BD-570C-E54A-BAB8A3D97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86968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Падежи со спорным статусом в РЯ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6CF555-4FC0-EB00-4564-A75A43E70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87424"/>
            <a:ext cx="9601200" cy="4379976"/>
          </a:xfrm>
        </p:spPr>
        <p:txBody>
          <a:bodyPr>
            <a:normAutofit/>
          </a:bodyPr>
          <a:lstStyle/>
          <a:p>
            <a:r>
              <a:rPr lang="ru-RU" sz="2200" b="1" i="0" u="sng" dirty="0">
                <a:latin typeface="Times New Roman" panose="02020603050405020304" pitchFamily="18" charset="0"/>
              </a:rPr>
              <a:t>Второй </a:t>
            </a:r>
            <a:r>
              <a:rPr lang="ru-RU" sz="2200" b="1" u="sng" dirty="0">
                <a:latin typeface="Times New Roman" panose="02020603050405020304" pitchFamily="18" charset="0"/>
              </a:rPr>
              <a:t>винительный</a:t>
            </a:r>
            <a:r>
              <a:rPr lang="ru-RU" sz="2200" b="1" i="0" u="sng" dirty="0">
                <a:latin typeface="Times New Roman" panose="02020603050405020304" pitchFamily="18" charset="0"/>
              </a:rPr>
              <a:t> падеж (</a:t>
            </a:r>
            <a:r>
              <a:rPr lang="ru-RU" sz="2200" b="1" u="sng" dirty="0" err="1">
                <a:latin typeface="Times New Roman" panose="02020603050405020304" pitchFamily="18" charset="0"/>
              </a:rPr>
              <a:t>включительный</a:t>
            </a:r>
            <a:r>
              <a:rPr lang="ru-RU" sz="2200" b="1" i="0" u="sng" dirty="0">
                <a:latin typeface="Times New Roman" panose="02020603050405020304" pitchFamily="18" charset="0"/>
              </a:rPr>
              <a:t>)</a:t>
            </a:r>
            <a:r>
              <a:rPr lang="ru-RU" sz="2200" b="1" i="0" dirty="0">
                <a:latin typeface="Times New Roman" panose="02020603050405020304" pitchFamily="18" charset="0"/>
              </a:rPr>
              <a:t> </a:t>
            </a: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встречается после предлога 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при небольшом количестве глаголов, и его окончания совпадают с </a:t>
            </a:r>
            <a:r>
              <a:rPr lang="ru-RU" sz="2200" b="0" i="0" u="sng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окончаниями именительного падежа множественного числа</a:t>
            </a: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пойти в солдаты, метить в начальники</a:t>
            </a: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т. п.)</a:t>
            </a:r>
          </a:p>
          <a:p>
            <a:endParaRPr lang="ru-RU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i="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Звательный падеж (вокатив) </a:t>
            </a:r>
          </a:p>
          <a:p>
            <a:pPr lvl="1"/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употребляется </a:t>
            </a:r>
            <a:r>
              <a:rPr lang="ru-RU" sz="2200" b="0" i="0" u="sng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разговорной речи</a:t>
            </a: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функции обращения у некоторых названий лиц на безударное 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-а/-я</a:t>
            </a: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мам</a:t>
            </a: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теть</a:t>
            </a: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Маш</a:t>
            </a: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Вань</a:t>
            </a:r>
          </a:p>
          <a:p>
            <a:pPr lvl="1"/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старая звательная форма 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Боже</a:t>
            </a: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Господи</a:t>
            </a: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отче</a:t>
            </a: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старче</a:t>
            </a: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сохранилась лишь у нескольких слов</a:t>
            </a:r>
          </a:p>
          <a:p>
            <a:pPr lvl="1"/>
            <a:r>
              <a:rPr lang="ru-CZ" sz="2200" i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ЧЯ имеет официальный статус падежа</a:t>
            </a:r>
            <a:endParaRPr lang="ru-RU" sz="2200" i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0352" lvl="1" indent="0">
              <a:buNone/>
            </a:pPr>
            <a:endParaRPr lang="ru-CZ" i="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604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9346E2-E974-6A66-139E-1A9F9C023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84504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Склонение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431CA5-64CA-4EEF-5976-F567778D5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572768"/>
            <a:ext cx="10558272" cy="4901184"/>
          </a:xfrm>
        </p:spPr>
        <p:txBody>
          <a:bodyPr>
            <a:normAutofit lnSpcReduction="10000"/>
          </a:bodyPr>
          <a:lstStyle/>
          <a:p>
            <a:r>
              <a:rPr lang="ru-RU" sz="2200" u="sng" dirty="0">
                <a:effectLst/>
                <a:latin typeface="Times New Roman" panose="02020603050405020304" pitchFamily="18" charset="0"/>
              </a:rPr>
              <a:t>Склонение</a:t>
            </a:r>
            <a:r>
              <a:rPr lang="ru-RU" sz="2200" dirty="0">
                <a:effectLst/>
                <a:latin typeface="Times New Roman" panose="02020603050405020304" pitchFamily="18" charset="0"/>
              </a:rPr>
              <a:t> – это изменение существительных по падежам и числам. </a:t>
            </a:r>
          </a:p>
          <a:p>
            <a:r>
              <a:rPr lang="ru-RU" sz="2200" dirty="0">
                <a:effectLst/>
                <a:latin typeface="Times New Roman" panose="02020603050405020304" pitchFamily="18" charset="0"/>
              </a:rPr>
              <a:t>Все существительные делятся на две группы: </a:t>
            </a:r>
            <a:r>
              <a:rPr lang="ru-RU" sz="2200" u="sng" dirty="0">
                <a:effectLst/>
                <a:latin typeface="Times New Roman" panose="02020603050405020304" pitchFamily="18" charset="0"/>
              </a:rPr>
              <a:t>склоняемые</a:t>
            </a:r>
            <a:r>
              <a:rPr lang="ru-RU" sz="2200" dirty="0">
                <a:effectLst/>
                <a:latin typeface="Times New Roman" panose="02020603050405020304" pitchFamily="18" charset="0"/>
              </a:rPr>
              <a:t> (</a:t>
            </a:r>
            <a:r>
              <a:rPr lang="ru-RU" sz="2200" dirty="0">
                <a:effectLst/>
                <a:latin typeface="Times New Roman,Italic" pitchFamily="2" charset="0"/>
              </a:rPr>
              <a:t>дом, гора, стекло</a:t>
            </a:r>
            <a:r>
              <a:rPr lang="ru-RU" sz="2200" dirty="0">
                <a:effectLst/>
                <a:latin typeface="Times New Roman" panose="02020603050405020304" pitchFamily="18" charset="0"/>
              </a:rPr>
              <a:t>) и </a:t>
            </a:r>
            <a:r>
              <a:rPr lang="ru-RU" sz="2200" u="sng" dirty="0">
                <a:effectLst/>
                <a:latin typeface="Times New Roman" panose="02020603050405020304" pitchFamily="18" charset="0"/>
              </a:rPr>
              <a:t>несклоняемые</a:t>
            </a:r>
            <a:r>
              <a:rPr lang="ru-RU" sz="2200" dirty="0">
                <a:effectLst/>
                <a:latin typeface="Times New Roman" panose="02020603050405020304" pitchFamily="18" charset="0"/>
              </a:rPr>
              <a:t> (</a:t>
            </a:r>
            <a:r>
              <a:rPr lang="ru-RU" sz="2200" dirty="0">
                <a:effectLst/>
                <a:latin typeface="Times New Roman,Italic" pitchFamily="2" charset="0"/>
              </a:rPr>
              <a:t>кофе, метро, леди</a:t>
            </a:r>
            <a:r>
              <a:rPr lang="ru-RU" sz="2200" dirty="0">
                <a:effectLst/>
                <a:latin typeface="Times New Roman" panose="02020603050405020304" pitchFamily="18" charset="0"/>
              </a:rPr>
              <a:t>). </a:t>
            </a:r>
          </a:p>
          <a:p>
            <a:r>
              <a:rPr lang="ru-RU" sz="2200" dirty="0">
                <a:latin typeface="Times New Roman" panose="02020603050405020304" pitchFamily="18" charset="0"/>
              </a:rPr>
              <a:t>Существительные, одинаково меняющиеся по падежам и числам, образуют </a:t>
            </a:r>
            <a:r>
              <a:rPr lang="ru-RU" sz="2200" u="sng" dirty="0">
                <a:latin typeface="Times New Roman" panose="02020603050405020304" pitchFamily="18" charset="0"/>
              </a:rPr>
              <a:t>тип склонения</a:t>
            </a:r>
            <a:r>
              <a:rPr lang="ru-RU" sz="2200" dirty="0">
                <a:latin typeface="Times New Roman" panose="02020603050405020304" pitchFamily="18" charset="0"/>
              </a:rPr>
              <a:t>. </a:t>
            </a:r>
          </a:p>
          <a:p>
            <a:r>
              <a:rPr lang="ru-RU" sz="2200" u="sng" dirty="0">
                <a:effectLst/>
                <a:latin typeface="TimesNewRomanPSMT"/>
              </a:rPr>
              <a:t>Типы склонения</a:t>
            </a:r>
            <a:r>
              <a:rPr lang="ru-RU" sz="2200" dirty="0">
                <a:effectLst/>
                <a:latin typeface="TimesNewRomanPSMT"/>
              </a:rPr>
              <a:t>: </a:t>
            </a:r>
          </a:p>
          <a:p>
            <a:pPr lvl="1"/>
            <a:r>
              <a:rPr lang="ru-RU" sz="2200" i="0" u="sng" dirty="0">
                <a:effectLst/>
                <a:latin typeface="TimesNewRomanPSMT"/>
              </a:rPr>
              <a:t>продуктивные</a:t>
            </a:r>
            <a:r>
              <a:rPr lang="ru-RU" sz="2200" i="0" dirty="0">
                <a:effectLst/>
                <a:latin typeface="TimesNewRomanPSMT"/>
              </a:rPr>
              <a:t> (т. е. активные в современном РЯ; большинство слов и новые слова изменяются по продуктивным моделям) </a:t>
            </a:r>
          </a:p>
          <a:p>
            <a:pPr lvl="1"/>
            <a:r>
              <a:rPr lang="ru-RU" sz="2200" i="0" u="sng" dirty="0">
                <a:effectLst/>
                <a:latin typeface="TimesNewRomanPSMT"/>
              </a:rPr>
              <a:t>непродуктивные</a:t>
            </a:r>
            <a:r>
              <a:rPr lang="ru-RU" sz="2200" i="0" dirty="0">
                <a:effectLst/>
                <a:latin typeface="TimesNewRomanPSMT"/>
              </a:rPr>
              <a:t> (доставшиеся «в наследство» от более ранних форм существования языка (новые слова не изменяются по их моделям) или появляющиеся ситуативно из-за процесса субстантивации)</a:t>
            </a:r>
            <a:endParaRPr lang="ru-RU" sz="1800" i="0" dirty="0">
              <a:latin typeface="TimesNewRomanPSMT"/>
            </a:endParaRPr>
          </a:p>
          <a:p>
            <a:pPr lvl="2"/>
            <a:r>
              <a:rPr lang="ru-RU" sz="1600" dirty="0">
                <a:effectLst/>
                <a:latin typeface="TimesNewRomanPSMT"/>
              </a:rPr>
              <a:t>Адъективное склонение – субстантивированные прилагательные и причастия (пирожное, столовая, учащийся)</a:t>
            </a:r>
          </a:p>
          <a:p>
            <a:pPr lvl="2"/>
            <a:r>
              <a:rPr lang="ru-RU" sz="1600" i="0" dirty="0">
                <a:latin typeface="TimesNewRomanPSMT"/>
              </a:rPr>
              <a:t>Смешанное склонение – 10 разносклоняемых ИС, </a:t>
            </a:r>
            <a:r>
              <a:rPr lang="ru-RU" sz="1600" i="1" dirty="0">
                <a:latin typeface="TimesNewRomanPSMT"/>
              </a:rPr>
              <a:t>дитя, путь</a:t>
            </a:r>
            <a:endParaRPr lang="ru-RU" sz="1600" i="1" dirty="0">
              <a:effectLst/>
              <a:latin typeface="TimesNewRomanPSMT"/>
            </a:endParaRPr>
          </a:p>
          <a:p>
            <a:endParaRPr lang="ru-RU" sz="2200" dirty="0">
              <a:latin typeface="Times New Roman" panose="02020603050405020304" pitchFamily="18" charset="0"/>
            </a:endParaRPr>
          </a:p>
          <a:p>
            <a:endParaRPr lang="ru-RU" sz="2200" dirty="0">
              <a:effectLst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3224270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2A93F1-92DE-2A2F-879E-006A0FB6A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96696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Склонение в РЯ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191992-4F3E-7C9A-106D-53942D687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11808"/>
            <a:ext cx="9601200" cy="4355592"/>
          </a:xfrm>
        </p:spPr>
        <p:txBody>
          <a:bodyPr>
            <a:normAutofit lnSpcReduction="1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РЯ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 типа склонения в ед. ч., один тип в мн.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ч. и один тип разносклоняемых существительных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(ИС на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</a:rPr>
              <a:t>К</a:t>
            </a:r>
            <a:r>
              <a:rPr lang="ru-RU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i="0" u="sng" dirty="0">
                <a:effectLst/>
                <a:latin typeface="Times New Roman" panose="02020603050405020304" pitchFamily="18" charset="0"/>
              </a:rPr>
              <a:t>первому склонению</a:t>
            </a:r>
            <a:r>
              <a:rPr lang="ru-RU" i="0" dirty="0">
                <a:effectLst/>
                <a:latin typeface="Times New Roman" panose="02020603050405020304" pitchFamily="18" charset="0"/>
              </a:rPr>
              <a:t> относятся существительные мужского, женского и общего рода с флексией </a:t>
            </a:r>
            <a:r>
              <a:rPr lang="ru-RU" i="0" dirty="0">
                <a:effectLst/>
                <a:latin typeface="Times New Roman,Italic" pitchFamily="2" charset="0"/>
              </a:rPr>
              <a:t>-а </a:t>
            </a:r>
            <a:r>
              <a:rPr lang="ru-RU" i="0" dirty="0">
                <a:effectLst/>
                <a:latin typeface="Times New Roman" panose="02020603050405020304" pitchFamily="18" charset="0"/>
              </a:rPr>
              <a:t>в именительном падеже</a:t>
            </a:r>
          </a:p>
          <a:p>
            <a:pPr lvl="1"/>
            <a:r>
              <a:rPr lang="ru-RU" i="0" dirty="0">
                <a:effectLst/>
                <a:latin typeface="Times New Roman" panose="02020603050405020304" pitchFamily="18" charset="0"/>
              </a:rPr>
              <a:t>Ко </a:t>
            </a:r>
            <a:r>
              <a:rPr lang="ru-RU" i="0" u="sng" dirty="0">
                <a:effectLst/>
                <a:latin typeface="Times New Roman" panose="02020603050405020304" pitchFamily="18" charset="0"/>
              </a:rPr>
              <a:t>второму склонению</a:t>
            </a:r>
            <a:r>
              <a:rPr lang="ru-RU" i="0" dirty="0">
                <a:effectLst/>
                <a:latin typeface="Times New Roman" panose="02020603050405020304" pitchFamily="18" charset="0"/>
              </a:rPr>
              <a:t> относятся существительные мужского рода с нулевой флексией в именительном падеже и среднего рода с флексиями -</a:t>
            </a:r>
            <a:r>
              <a:rPr lang="ru-RU" i="0" dirty="0">
                <a:effectLst/>
                <a:latin typeface="Times New Roman,Italic" pitchFamily="2" charset="0"/>
              </a:rPr>
              <a:t>е, </a:t>
            </a:r>
            <a:r>
              <a:rPr lang="ru-RU" i="0" dirty="0">
                <a:effectLst/>
                <a:latin typeface="Times New Roman" panose="02020603050405020304" pitchFamily="18" charset="0"/>
              </a:rPr>
              <a:t>-</a:t>
            </a:r>
            <a:r>
              <a:rPr lang="ru-RU" i="0" dirty="0">
                <a:effectLst/>
                <a:latin typeface="Times New Roman,Italic" pitchFamily="2" charset="0"/>
              </a:rPr>
              <a:t>о </a:t>
            </a:r>
            <a:r>
              <a:rPr lang="ru-RU" i="0" dirty="0">
                <a:effectLst/>
                <a:latin typeface="Times New Roman" panose="02020603050405020304" pitchFamily="18" charset="0"/>
              </a:rPr>
              <a:t>в именительном падеже</a:t>
            </a:r>
          </a:p>
          <a:p>
            <a:pPr lvl="1"/>
            <a:r>
              <a:rPr lang="ru-RU" i="0" dirty="0">
                <a:effectLst/>
                <a:latin typeface="Times New Roman" panose="02020603050405020304" pitchFamily="18" charset="0"/>
              </a:rPr>
              <a:t>К </a:t>
            </a:r>
            <a:r>
              <a:rPr lang="ru-RU" i="0" u="sng" dirty="0">
                <a:effectLst/>
                <a:latin typeface="Times New Roman" panose="02020603050405020304" pitchFamily="18" charset="0"/>
              </a:rPr>
              <a:t>третьему склонению</a:t>
            </a:r>
            <a:r>
              <a:rPr lang="ru-RU" i="0" dirty="0">
                <a:effectLst/>
                <a:latin typeface="Times New Roman" panose="02020603050405020304" pitchFamily="18" charset="0"/>
              </a:rPr>
              <a:t> относятся существительные женского рода с нулевой флексией в именительном падеже </a:t>
            </a:r>
            <a:endParaRPr lang="ru-RU" sz="2400" i="0" dirty="0">
              <a:latin typeface="Times New Roman" panose="02020603050405020304" pitchFamily="18" charset="0"/>
            </a:endParaRPr>
          </a:p>
          <a:p>
            <a:pPr lvl="1"/>
            <a:endParaRPr lang="ru-RU" sz="2400" i="0" dirty="0">
              <a:effectLst/>
              <a:latin typeface="Times New Roman" panose="02020603050405020304" pitchFamily="18" charset="0"/>
            </a:endParaRPr>
          </a:p>
          <a:p>
            <a:pPr lvl="1"/>
            <a:r>
              <a:rPr lang="ru-RU" sz="2200" i="0" dirty="0">
                <a:latin typeface="Times New Roman" panose="02020603050405020304" pitchFamily="18" charset="0"/>
              </a:rPr>
              <a:t>Данная классификация отвечает школьной практике, в университетской практике нумерация склонений иная: первым склонением считается второе из перечисленных выше.</a:t>
            </a:r>
            <a:endParaRPr lang="cs-CZ" sz="2200" i="0" dirty="0">
              <a:latin typeface="Times New Roman" panose="02020603050405020304" pitchFamily="18" charset="0"/>
            </a:endParaRPr>
          </a:p>
          <a:p>
            <a:pPr lvl="1"/>
            <a:endParaRPr lang="cs-CZ" sz="2200" i="0" dirty="0">
              <a:latin typeface="Times New Roman" panose="02020603050405020304" pitchFamily="18" charset="0"/>
            </a:endParaRPr>
          </a:p>
          <a:p>
            <a:pPr lvl="1"/>
            <a:endParaRPr lang="ru-RU" dirty="0">
              <a:effectLst/>
            </a:endParaRPr>
          </a:p>
          <a:p>
            <a:pPr lvl="1"/>
            <a:endParaRPr lang="ru-RU" dirty="0">
              <a:effectLst/>
            </a:endParaRPr>
          </a:p>
          <a:p>
            <a:pPr lvl="1"/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2988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3C8B89-E453-24F8-276A-41215C19B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82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Склонение в РЯ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FF9790-CE88-4E7B-AB4E-0D101CBD1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58112"/>
            <a:ext cx="9601200" cy="4209288"/>
          </a:xfrm>
        </p:spPr>
        <p:txBody>
          <a:bodyPr>
            <a:normAutofit fontScale="92500" lnSpcReduction="10000"/>
          </a:bodyPr>
          <a:lstStyle/>
          <a:p>
            <a:r>
              <a:rPr lang="ru-RU" sz="2200" dirty="0">
                <a:latin typeface="TimesNewRomanPSMT"/>
              </a:rPr>
              <a:t>Все склоняемые существительные, независимо от типа склонения в ед. ч., </a:t>
            </a:r>
            <a:r>
              <a:rPr lang="ru-RU" sz="2200" u="sng" dirty="0">
                <a:latin typeface="TimesNewRomanPSMT"/>
              </a:rPr>
              <a:t>имеют в мн. ч. одни и те же формы дат. п., </a:t>
            </a:r>
            <a:r>
              <a:rPr lang="ru-RU" sz="2200" u="sng" dirty="0" err="1">
                <a:latin typeface="TimesNewRomanPSMT"/>
              </a:rPr>
              <a:t>тв</a:t>
            </a:r>
            <a:r>
              <a:rPr lang="ru-RU" sz="2200" u="sng" dirty="0">
                <a:latin typeface="TimesNewRomanPSMT"/>
              </a:rPr>
              <a:t>. п. (за несколькими исключениями) и предл. п.</a:t>
            </a:r>
            <a:r>
              <a:rPr lang="ru-RU" sz="2200" dirty="0">
                <a:latin typeface="TimesNewRomanPSMT"/>
              </a:rPr>
              <a:t> Таким образом, во мн. ч. лишь две формы — им. и род. п. имеют флексии, иногда различающиеся по типам склонения.</a:t>
            </a:r>
          </a:p>
          <a:p>
            <a:r>
              <a:rPr lang="ru-RU" sz="2200" dirty="0">
                <a:effectLst/>
                <a:latin typeface="TimesNewRomanPSMT"/>
              </a:rPr>
              <a:t>Несклоняемые слова и аббревиатуры относятся к так называемому </a:t>
            </a:r>
            <a:r>
              <a:rPr lang="ru-RU" sz="2200" u="sng" dirty="0">
                <a:effectLst/>
                <a:latin typeface="TimesNewRomanPSMT"/>
              </a:rPr>
              <a:t>нулевому склонению</a:t>
            </a:r>
            <a:r>
              <a:rPr lang="ru-RU" sz="2200" dirty="0">
                <a:effectLst/>
                <a:latin typeface="TimesNewRomanPSMT"/>
              </a:rPr>
              <a:t> </a:t>
            </a:r>
          </a:p>
          <a:p>
            <a:r>
              <a:rPr lang="ru-RU" sz="2200" dirty="0">
                <a:latin typeface="TimesNewRomanPSMT"/>
              </a:rPr>
              <a:t>Не склоняются </a:t>
            </a:r>
            <a:r>
              <a:rPr lang="ru-RU" sz="2200" u="sng" dirty="0">
                <a:latin typeface="TimesNewRomanPSMT"/>
              </a:rPr>
              <a:t>многие географические названия</a:t>
            </a:r>
            <a:r>
              <a:rPr lang="ru-RU" sz="2200" dirty="0">
                <a:latin typeface="TimesNewRomanPSMT"/>
              </a:rPr>
              <a:t> на </a:t>
            </a:r>
            <a:r>
              <a:rPr lang="ru-RU" sz="2200" i="1" dirty="0">
                <a:latin typeface="TimesNewRomanPSMT"/>
              </a:rPr>
              <a:t>–ино, –</a:t>
            </a:r>
            <a:r>
              <a:rPr lang="ru-RU" sz="2200" i="1" dirty="0" err="1">
                <a:latin typeface="TimesNewRomanPSMT"/>
              </a:rPr>
              <a:t>ово</a:t>
            </a:r>
            <a:r>
              <a:rPr lang="ru-RU" sz="2200" i="1" dirty="0">
                <a:latin typeface="TimesNewRomanPSMT"/>
              </a:rPr>
              <a:t>, –</a:t>
            </a:r>
            <a:r>
              <a:rPr lang="ru-RU" sz="2200" i="1" dirty="0" err="1">
                <a:latin typeface="TimesNewRomanPSMT"/>
              </a:rPr>
              <a:t>ево</a:t>
            </a:r>
            <a:r>
              <a:rPr lang="ru-RU" sz="2200" i="1" dirty="0">
                <a:latin typeface="TimesNewRomanPSMT"/>
              </a:rPr>
              <a:t> (Приехали из Пушкино. Он работает в Михеево.).</a:t>
            </a:r>
          </a:p>
          <a:p>
            <a:r>
              <a:rPr lang="ru-RU" sz="2200" dirty="0">
                <a:effectLst/>
                <a:latin typeface="TimesNewRomanPSMT"/>
              </a:rPr>
              <a:t>Некоторые слова могут изменяться </a:t>
            </a:r>
            <a:r>
              <a:rPr lang="ru-RU" sz="2200" u="sng" dirty="0">
                <a:effectLst/>
                <a:latin typeface="TimesNewRomanPSMT"/>
              </a:rPr>
              <a:t>по местоименному типу</a:t>
            </a:r>
            <a:r>
              <a:rPr lang="ru-RU" sz="2200" dirty="0">
                <a:effectLst/>
                <a:latin typeface="TimesNewRomanPSMT"/>
              </a:rPr>
              <a:t>, например, существительное </a:t>
            </a:r>
            <a:r>
              <a:rPr lang="ru-RU" sz="2200" i="1" dirty="0">
                <a:effectLst/>
                <a:latin typeface="TimesNewRomanPS"/>
              </a:rPr>
              <a:t>ничья. </a:t>
            </a:r>
          </a:p>
          <a:p>
            <a:r>
              <a:rPr lang="ru-RU" sz="2200" dirty="0">
                <a:effectLst/>
                <a:latin typeface="TimesNewRomanPSMT"/>
              </a:rPr>
              <a:t>Существительные </a:t>
            </a:r>
            <a:r>
              <a:rPr lang="cs-CZ" sz="2200" u="sng" dirty="0">
                <a:effectLst/>
                <a:latin typeface="TimesNewRomanPSMT"/>
              </a:rPr>
              <a:t>pluralia tantum</a:t>
            </a:r>
            <a:r>
              <a:rPr lang="cs-CZ" sz="2200" dirty="0">
                <a:effectLst/>
                <a:latin typeface="TimesNewRomanPSMT"/>
              </a:rPr>
              <a:t> </a:t>
            </a:r>
            <a:r>
              <a:rPr lang="cs-CZ" sz="2200" i="1" dirty="0">
                <a:effectLst/>
                <a:latin typeface="TimesNewRomanPS"/>
              </a:rPr>
              <a:t>(</a:t>
            </a:r>
            <a:r>
              <a:rPr lang="ru-RU" sz="2200" i="1" dirty="0">
                <a:effectLst/>
                <a:latin typeface="TimesNewRomanPS"/>
              </a:rPr>
              <a:t>очки, ворота, ножницы, недра) </a:t>
            </a:r>
            <a:r>
              <a:rPr lang="ru-RU" sz="2200" dirty="0">
                <a:effectLst/>
                <a:latin typeface="TimesNewRomanPSMT"/>
              </a:rPr>
              <a:t>не относятся ни к какому склонению, однако иногда их относят к </a:t>
            </a:r>
            <a:r>
              <a:rPr lang="cs-CZ" sz="2200" dirty="0">
                <a:effectLst/>
                <a:latin typeface="TimesNewRomanPSMT"/>
              </a:rPr>
              <a:t>IV </a:t>
            </a:r>
            <a:r>
              <a:rPr lang="ru-RU" sz="2200" dirty="0">
                <a:effectLst/>
                <a:latin typeface="TimesNewRomanPSMT"/>
              </a:rPr>
              <a:t>склонению.</a:t>
            </a:r>
            <a:br>
              <a:rPr lang="ru-RU" sz="2200" dirty="0">
                <a:effectLst/>
                <a:latin typeface="TimesNewRomanPSMT"/>
              </a:rPr>
            </a:br>
            <a:endParaRPr lang="ru-RU" sz="2200" dirty="0"/>
          </a:p>
          <a:p>
            <a:endParaRPr lang="ru-RU" dirty="0"/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7119084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F1EA0C-0C47-7745-A7E7-568588E0B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11352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Склонение: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EC4D62-7195-7D0D-38F9-CB75D4FA7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26464"/>
            <a:ext cx="9601200" cy="4440936"/>
          </a:xfrm>
        </p:spPr>
        <p:txBody>
          <a:bodyPr>
            <a:normAutofit fontScale="85000" lnSpcReduction="10000"/>
          </a:bodyPr>
          <a:lstStyle/>
          <a:p>
            <a:r>
              <a:rPr lang="ru-RU" sz="2400" i="0" dirty="0">
                <a:latin typeface="Times New Roman" panose="02020603050405020304" pitchFamily="18" charset="0"/>
              </a:rPr>
              <a:t>В ЧЯ существует 14 типов склонения (</a:t>
            </a:r>
            <a:r>
              <a:rPr lang="cs-CZ" sz="2400" i="0" dirty="0">
                <a:latin typeface="Times New Roman" panose="02020603050405020304" pitchFamily="18" charset="0"/>
              </a:rPr>
              <a:t>deklinační vzory</a:t>
            </a:r>
            <a:r>
              <a:rPr lang="ru-RU" sz="2400" i="0" dirty="0">
                <a:latin typeface="Times New Roman" panose="02020603050405020304" pitchFamily="18" charset="0"/>
              </a:rPr>
              <a:t>)</a:t>
            </a:r>
            <a:r>
              <a:rPr lang="cs-CZ" sz="2400" i="0" dirty="0">
                <a:latin typeface="Times New Roman" panose="02020603050405020304" pitchFamily="18" charset="0"/>
              </a:rPr>
              <a:t>: </a:t>
            </a:r>
            <a:r>
              <a:rPr lang="ru-RU" sz="2400" i="0" dirty="0">
                <a:latin typeface="Times New Roman" panose="02020603050405020304" pitchFamily="18" charset="0"/>
              </a:rPr>
              <a:t>одушевленные мужского рода</a:t>
            </a:r>
            <a:r>
              <a:rPr lang="cs-CZ" sz="2400" i="0" dirty="0">
                <a:latin typeface="Times New Roman" panose="02020603050405020304" pitchFamily="18" charset="0"/>
              </a:rPr>
              <a:t> </a:t>
            </a:r>
            <a:r>
              <a:rPr lang="cs-CZ" sz="2400" i="1" dirty="0">
                <a:latin typeface="Times New Roman" panose="02020603050405020304" pitchFamily="18" charset="0"/>
              </a:rPr>
              <a:t>pán, muž, předseda, soudce</a:t>
            </a:r>
            <a:r>
              <a:rPr lang="cs-CZ" sz="2400" i="0" dirty="0">
                <a:latin typeface="Times New Roman" panose="02020603050405020304" pitchFamily="18" charset="0"/>
              </a:rPr>
              <a:t>,</a:t>
            </a:r>
            <a:r>
              <a:rPr lang="ru-RU" sz="2400" i="0" dirty="0">
                <a:latin typeface="Times New Roman" panose="02020603050405020304" pitchFamily="18" charset="0"/>
              </a:rPr>
              <a:t> неодушевленные мужского рода </a:t>
            </a:r>
            <a:r>
              <a:rPr lang="cs-CZ" sz="2400" i="1" dirty="0">
                <a:latin typeface="Times New Roman" panose="02020603050405020304" pitchFamily="18" charset="0"/>
              </a:rPr>
              <a:t>hrad, stroj</a:t>
            </a:r>
            <a:r>
              <a:rPr lang="cs-CZ" sz="2400" i="0" dirty="0">
                <a:latin typeface="Times New Roman" panose="02020603050405020304" pitchFamily="18" charset="0"/>
              </a:rPr>
              <a:t>, </a:t>
            </a:r>
            <a:r>
              <a:rPr lang="ru-RU" sz="2400" i="0" dirty="0">
                <a:latin typeface="Times New Roman" panose="02020603050405020304" pitchFamily="18" charset="0"/>
              </a:rPr>
              <a:t>женского рода </a:t>
            </a:r>
            <a:r>
              <a:rPr lang="cs-CZ" sz="2400" i="1" dirty="0">
                <a:latin typeface="Times New Roman" panose="02020603050405020304" pitchFamily="18" charset="0"/>
              </a:rPr>
              <a:t>žena, růže, píseň, kost</a:t>
            </a:r>
            <a:r>
              <a:rPr lang="cs-CZ" sz="2400" i="0" dirty="0">
                <a:latin typeface="Times New Roman" panose="02020603050405020304" pitchFamily="18" charset="0"/>
              </a:rPr>
              <a:t>, </a:t>
            </a:r>
            <a:r>
              <a:rPr lang="ru-RU" sz="2400" i="0" dirty="0">
                <a:latin typeface="Times New Roman" panose="02020603050405020304" pitchFamily="18" charset="0"/>
              </a:rPr>
              <a:t>среднего рода </a:t>
            </a:r>
            <a:r>
              <a:rPr lang="cs-CZ" sz="2400" i="1" dirty="0">
                <a:latin typeface="Times New Roman" panose="02020603050405020304" pitchFamily="18" charset="0"/>
              </a:rPr>
              <a:t>město, moře, kuře, stavení</a:t>
            </a:r>
            <a:r>
              <a:rPr lang="cs-CZ" sz="2400" i="0" dirty="0">
                <a:latin typeface="Times New Roman" panose="02020603050405020304" pitchFamily="18" charset="0"/>
              </a:rPr>
              <a:t>. </a:t>
            </a:r>
          </a:p>
          <a:p>
            <a:r>
              <a:rPr lang="cs-CZ" sz="2400" dirty="0">
                <a:latin typeface="TimesNewRomanPSMT"/>
              </a:rPr>
              <a:t>Č</a:t>
            </a:r>
            <a:r>
              <a:rPr lang="cs-CZ" sz="2400" dirty="0">
                <a:effectLst/>
                <a:latin typeface="TimesNewRomanPSMT"/>
              </a:rPr>
              <a:t>eská substantivní deklinace využ</a:t>
            </a:r>
            <a:r>
              <a:rPr lang="cs-CZ" sz="2400" dirty="0">
                <a:latin typeface="TimesNewRomanPSMT"/>
              </a:rPr>
              <a:t>í</a:t>
            </a:r>
            <a:r>
              <a:rPr lang="cs-CZ" sz="2400" dirty="0">
                <a:effectLst/>
                <a:latin typeface="TimesNewRomanPSMT"/>
              </a:rPr>
              <a:t>vá 24 různých koncovek, zatímco ruská pouze 17. </a:t>
            </a:r>
            <a:endParaRPr lang="cs-CZ" sz="2400" dirty="0"/>
          </a:p>
          <a:p>
            <a:r>
              <a:rPr lang="cs-CZ" sz="2400" dirty="0">
                <a:effectLst/>
                <a:latin typeface="TimesNewRomanPSMT"/>
              </a:rPr>
              <a:t>Ve vývoji ruštiny došlo k absolutnímu sjednocení koncovek substantiv ve tvarech </a:t>
            </a:r>
            <a:r>
              <a:rPr lang="cs-CZ" sz="2400" dirty="0" err="1">
                <a:effectLst/>
                <a:latin typeface="TimesNewRomanPSMT"/>
              </a:rPr>
              <a:t>Dpl</a:t>
            </a:r>
            <a:r>
              <a:rPr lang="cs-CZ" sz="2400" dirty="0">
                <a:effectLst/>
                <a:latin typeface="TimesNewRomanPSMT"/>
              </a:rPr>
              <a:t>, </a:t>
            </a:r>
            <a:r>
              <a:rPr lang="cs-CZ" sz="2400" dirty="0" err="1">
                <a:effectLst/>
                <a:latin typeface="TimesNewRomanPSMT"/>
              </a:rPr>
              <a:t>Lpl</a:t>
            </a:r>
            <a:r>
              <a:rPr lang="cs-CZ" sz="2400" dirty="0">
                <a:effectLst/>
                <a:latin typeface="TimesNewRomanPSMT"/>
              </a:rPr>
              <a:t> a </a:t>
            </a:r>
            <a:r>
              <a:rPr lang="cs-CZ" sz="2400" dirty="0" err="1">
                <a:effectLst/>
                <a:latin typeface="TimesNewRomanPSMT"/>
              </a:rPr>
              <a:t>Ipl</a:t>
            </a:r>
            <a:r>
              <a:rPr lang="cs-CZ" sz="2400" dirty="0">
                <a:effectLst/>
                <a:latin typeface="TimesNewRomanPSMT"/>
              </a:rPr>
              <a:t>. Třem ruským koncovkám odpovídá celkem 12 různých koncovek </a:t>
            </a:r>
            <a:r>
              <a:rPr lang="cs-CZ" sz="2400" dirty="0">
                <a:latin typeface="TimesNewRomanPSMT"/>
              </a:rPr>
              <a:t>č</a:t>
            </a:r>
            <a:r>
              <a:rPr lang="cs-CZ" sz="2400" dirty="0">
                <a:effectLst/>
                <a:latin typeface="TimesNewRomanPSMT"/>
              </a:rPr>
              <a:t>eských. </a:t>
            </a:r>
            <a:endParaRPr lang="cs-CZ" sz="2400" dirty="0"/>
          </a:p>
          <a:p>
            <a:r>
              <a:rPr lang="cs-CZ" sz="2400" dirty="0">
                <a:effectLst/>
                <a:latin typeface="TimesNewRomanPSMT"/>
              </a:rPr>
              <a:t>Ruský </a:t>
            </a:r>
            <a:r>
              <a:rPr lang="cs-CZ" sz="2400" dirty="0" err="1">
                <a:effectLst/>
                <a:latin typeface="TimesNewRomanPSMT"/>
              </a:rPr>
              <a:t>Npl</a:t>
            </a:r>
            <a:r>
              <a:rPr lang="cs-CZ" sz="2400" dirty="0">
                <a:effectLst/>
                <a:latin typeface="TimesNewRomanPSMT"/>
              </a:rPr>
              <a:t> představuje komplikovaněj</a:t>
            </a:r>
            <a:r>
              <a:rPr lang="cs-CZ" sz="2400" dirty="0">
                <a:latin typeface="TimesNewRomanPSMT"/>
              </a:rPr>
              <a:t>ší</a:t>
            </a:r>
            <a:r>
              <a:rPr lang="cs-CZ" sz="2400" dirty="0">
                <a:effectLst/>
                <a:latin typeface="TimesNewRomanPSMT"/>
              </a:rPr>
              <a:t> soubor tvarů (významná skupina maskulin typu </a:t>
            </a:r>
            <a:r>
              <a:rPr lang="ru-RU" sz="2400" i="1" dirty="0">
                <a:effectLst/>
                <a:latin typeface="TimesNewRomanPS"/>
              </a:rPr>
              <a:t>города, доктора, учителя </a:t>
            </a:r>
            <a:r>
              <a:rPr lang="cs-CZ" sz="2400" dirty="0">
                <a:effectLst/>
                <a:latin typeface="TimesNewRomanPSMT"/>
              </a:rPr>
              <a:t>s přízvučnou koncovkou </a:t>
            </a:r>
            <a:r>
              <a:rPr lang="cs-CZ" sz="2400" i="1" dirty="0">
                <a:effectLst/>
                <a:latin typeface="TimesNewRomanPS"/>
              </a:rPr>
              <a:t>-</a:t>
            </a:r>
            <a:r>
              <a:rPr lang="ru-RU" sz="2400" i="1" dirty="0">
                <a:effectLst/>
                <a:latin typeface="TimesNewRomanPS"/>
              </a:rPr>
              <a:t>а/-я</a:t>
            </a:r>
            <a:r>
              <a:rPr lang="cs-CZ" sz="2400" i="1" dirty="0">
                <a:latin typeface="TimesNewRomanPSMT"/>
              </a:rPr>
              <a:t>, </a:t>
            </a:r>
            <a:r>
              <a:rPr lang="cs-CZ" sz="2400" dirty="0">
                <a:latin typeface="TimesNewRomanPSMT"/>
              </a:rPr>
              <a:t>dále</a:t>
            </a:r>
            <a:r>
              <a:rPr lang="ru-RU" sz="2400" dirty="0">
                <a:effectLst/>
                <a:latin typeface="TimesNewRomanPSMT"/>
              </a:rPr>
              <a:t> </a:t>
            </a:r>
            <a:r>
              <a:rPr lang="cs-CZ" sz="2400" dirty="0">
                <a:effectLst/>
                <a:latin typeface="TimesNewRomanPSMT"/>
              </a:rPr>
              <a:t>skupina slov typu </a:t>
            </a:r>
            <a:r>
              <a:rPr lang="ru-RU" sz="2400" i="1" dirty="0">
                <a:effectLst/>
                <a:latin typeface="TimesNewRomanPS"/>
              </a:rPr>
              <a:t>горожанин – горожане</a:t>
            </a:r>
            <a:r>
              <a:rPr lang="ru-RU" sz="2400" dirty="0">
                <a:effectLst/>
                <a:latin typeface="TimesNewRomanPSMT"/>
              </a:rPr>
              <a:t>, </a:t>
            </a:r>
            <a:r>
              <a:rPr lang="cs-CZ" sz="2400" dirty="0">
                <a:effectLst/>
                <a:latin typeface="TimesNewRomanPSMT"/>
              </a:rPr>
              <a:t>tvary typu </a:t>
            </a:r>
            <a:r>
              <a:rPr lang="ru-RU" sz="2400" i="1" dirty="0">
                <a:effectLst/>
                <a:latin typeface="TimesNewRomanPS"/>
              </a:rPr>
              <a:t>братья, друзья, князья, сыновья, стулья, колосья </a:t>
            </a:r>
            <a:r>
              <a:rPr lang="cs-CZ" sz="2400" dirty="0">
                <a:effectLst/>
                <a:latin typeface="TimesNewRomanPSMT"/>
              </a:rPr>
              <a:t>atd.)</a:t>
            </a:r>
            <a:endParaRPr lang="cs-CZ" sz="2400" dirty="0"/>
          </a:p>
          <a:p>
            <a:r>
              <a:rPr lang="cs-CZ" sz="2400" dirty="0">
                <a:latin typeface="TimesNewRomanPSMT"/>
              </a:rPr>
              <a:t>Č</a:t>
            </a:r>
            <a:r>
              <a:rPr lang="cs-CZ" sz="2400" dirty="0">
                <a:effectLst/>
                <a:latin typeface="TimesNewRomanPSMT"/>
              </a:rPr>
              <a:t>eský </a:t>
            </a:r>
            <a:r>
              <a:rPr lang="cs-CZ" sz="2400" dirty="0" err="1">
                <a:effectLst/>
                <a:latin typeface="TimesNewRomanPSMT"/>
              </a:rPr>
              <a:t>Gpl</a:t>
            </a:r>
            <a:r>
              <a:rPr lang="cs-CZ" sz="2400" dirty="0">
                <a:effectLst/>
                <a:latin typeface="TimesNewRomanPSMT"/>
              </a:rPr>
              <a:t> je mnohem jednodušší.</a:t>
            </a:r>
            <a:br>
              <a:rPr lang="ru-RU" sz="2400" i="0" dirty="0">
                <a:latin typeface="Times New Roman" panose="02020603050405020304" pitchFamily="18" charset="0"/>
              </a:rPr>
            </a:br>
            <a:endParaRPr lang="ru-RU" sz="2400" i="0" dirty="0">
              <a:latin typeface="Times New Roman" panose="02020603050405020304" pitchFamily="18" charset="0"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1835740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D7C83A-3683-9608-B433-2E7615D3C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2964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 – основные понятия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CC245D-11BB-0663-2D4F-BB1E19A0C8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44320"/>
            <a:ext cx="9601200" cy="43230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>
                <a:latin typeface="Times New Roman" panose="02020603050405020304" pitchFamily="18" charset="0"/>
              </a:rPr>
              <a:t>И</a:t>
            </a:r>
            <a:r>
              <a:rPr lang="ru-RU" sz="1800" b="1" u="sng" dirty="0">
                <a:effectLst/>
                <a:latin typeface="Times New Roman" panose="02020603050405020304" pitchFamily="18" charset="0"/>
              </a:rPr>
              <a:t>мя существительное</a:t>
            </a:r>
            <a:r>
              <a:rPr lang="ru-RU" sz="1800" b="1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– это знаменательная часть речи, к которой относятся слова с общим грамматическим значением </a:t>
            </a:r>
            <a:r>
              <a:rPr lang="ru-RU" sz="1800" u="sng" dirty="0">
                <a:effectLst/>
                <a:latin typeface="Times New Roman" panose="02020603050405020304" pitchFamily="18" charset="0"/>
              </a:rPr>
              <a:t>предметности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(конкретный предмет, отвлеченное понятие, вещество, совокупность однородных предметов).</a:t>
            </a:r>
          </a:p>
          <a:p>
            <a:pPr marL="0" indent="0">
              <a:buNone/>
            </a:pPr>
            <a:r>
              <a:rPr lang="ru-RU" sz="1800" b="1" u="sng" dirty="0">
                <a:latin typeface="Times New Roman" panose="02020603050405020304" pitchFamily="18" charset="0"/>
              </a:rPr>
              <a:t>Грамматические категории ИС</a:t>
            </a:r>
            <a:r>
              <a:rPr lang="ru-RU" sz="1800" dirty="0">
                <a:latin typeface="Times New Roman" panose="02020603050405020304" pitchFamily="18" charset="0"/>
              </a:rPr>
              <a:t>: падеж, число, род, одушевленность/неодушевленность (рассматривается некоторыми грамматистами как лексико-грамматический разряд).</a:t>
            </a:r>
          </a:p>
          <a:p>
            <a:pPr marL="0" indent="0">
              <a:buNone/>
            </a:pPr>
            <a:r>
              <a:rPr lang="ru-RU" sz="1800" b="1" u="sng" dirty="0">
                <a:effectLst/>
                <a:latin typeface="Times New Roman" panose="02020603050405020304" pitchFamily="18" charset="0"/>
              </a:rPr>
              <a:t>Лексико-</a:t>
            </a:r>
            <a:r>
              <a:rPr lang="ru-RU" sz="1800" b="1" u="sng" dirty="0">
                <a:latin typeface="Times New Roman" panose="02020603050405020304" pitchFamily="18" charset="0"/>
              </a:rPr>
              <a:t>грамматические разряды ИС</a:t>
            </a:r>
            <a:r>
              <a:rPr lang="ru-RU" sz="1800" dirty="0">
                <a:latin typeface="Times New Roman" panose="02020603050405020304" pitchFamily="18" charset="0"/>
              </a:rPr>
              <a:t>:</a:t>
            </a:r>
          </a:p>
          <a:p>
            <a:r>
              <a:rPr lang="ru-RU" sz="1800" dirty="0">
                <a:latin typeface="Times New Roman" panose="02020603050405020304" pitchFamily="18" charset="0"/>
              </a:rPr>
              <a:t>Собственные и нарицательные</a:t>
            </a:r>
          </a:p>
          <a:p>
            <a:r>
              <a:rPr lang="ru-RU" sz="1800" dirty="0">
                <a:latin typeface="Times New Roman" panose="02020603050405020304" pitchFamily="18" charset="0"/>
              </a:rPr>
              <a:t>Конкретные (и их разновидность – единичные), абстрактные (отвлеченные), вещественные, собирательные </a:t>
            </a:r>
          </a:p>
          <a:p>
            <a:r>
              <a:rPr lang="ru-RU" sz="1800" dirty="0">
                <a:latin typeface="Times New Roman" panose="02020603050405020304" pitchFamily="18" charset="0"/>
              </a:rPr>
              <a:t>Одушевленные и неодушевленные (рассматривается некоторыми грамматистами как грамматическая категория по критерию «живой – неживой»)</a:t>
            </a:r>
          </a:p>
          <a:p>
            <a:pPr marL="0" indent="0">
              <a:buNone/>
            </a:pPr>
            <a:r>
              <a:rPr lang="ru-RU" sz="1800" u="sng" dirty="0">
                <a:effectLst/>
                <a:latin typeface="Times New Roman" panose="02020603050405020304" pitchFamily="18" charset="0"/>
              </a:rPr>
              <a:t>Перечисленные разряды пересекаются!</a:t>
            </a:r>
            <a:r>
              <a:rPr lang="ru-RU" sz="1800" dirty="0">
                <a:latin typeface="Times New Roman" panose="02020603050405020304" pitchFamily="18" charset="0"/>
              </a:rPr>
              <a:t>	</a:t>
            </a: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652747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D4B56E-6C4D-3D70-57AD-DDD5A8AB3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9916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Собственные и нарицательные ИС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85DC80-CCAB-2CEC-EA29-ECEEA91B3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84960"/>
            <a:ext cx="9601200" cy="4282440"/>
          </a:xfrm>
        </p:spPr>
        <p:txBody>
          <a:bodyPr>
            <a:normAutofit fontScale="92500" lnSpcReduction="20000"/>
          </a:bodyPr>
          <a:lstStyle/>
          <a:p>
            <a:r>
              <a:rPr lang="ru-RU" sz="2200" u="sng" dirty="0">
                <a:latin typeface="Times New Roman" panose="02020603050405020304" pitchFamily="18" charset="0"/>
              </a:rPr>
              <a:t>Имена нарицательные</a:t>
            </a:r>
            <a:r>
              <a:rPr lang="ru-RU" sz="2200" dirty="0">
                <a:latin typeface="Times New Roman" panose="02020603050405020304" pitchFamily="18" charset="0"/>
              </a:rPr>
              <a:t> (апеллятивы) служат обобщенным наименованием однородных предметов (</a:t>
            </a:r>
            <a:r>
              <a:rPr lang="ru-RU" sz="2200" dirty="0">
                <a:latin typeface="Times New Roman,Italic" pitchFamily="2" charset="0"/>
              </a:rPr>
              <a:t>лес, гора, стекло</a:t>
            </a:r>
            <a:r>
              <a:rPr lang="ru-RU" sz="2200" dirty="0">
                <a:latin typeface="Times New Roman" panose="02020603050405020304" pitchFamily="18" charset="0"/>
              </a:rPr>
              <a:t>). </a:t>
            </a:r>
          </a:p>
          <a:p>
            <a:pPr lvl="1"/>
            <a:r>
              <a:rPr lang="ru-RU" sz="2200" i="0" dirty="0">
                <a:latin typeface="Times New Roman" panose="02020603050405020304" pitchFamily="18" charset="0"/>
              </a:rPr>
              <a:t>Обычно изменяются по числам</a:t>
            </a:r>
          </a:p>
          <a:p>
            <a:r>
              <a:rPr lang="ru-RU" sz="2200" u="sng" dirty="0">
                <a:effectLst/>
                <a:latin typeface="Times New Roman" panose="02020603050405020304" pitchFamily="18" charset="0"/>
              </a:rPr>
              <a:t>Имена собственные</a:t>
            </a:r>
            <a:r>
              <a:rPr lang="ru-RU" sz="2200" dirty="0">
                <a:effectLst/>
                <a:latin typeface="Times New Roman" panose="02020603050405020304" pitchFamily="18" charset="0"/>
              </a:rPr>
              <a:t> (</a:t>
            </a:r>
            <a:r>
              <a:rPr lang="ru-RU" sz="2200" dirty="0" err="1">
                <a:effectLst/>
                <a:latin typeface="Times New Roman" panose="02020603050405020304" pitchFamily="18" charset="0"/>
              </a:rPr>
              <a:t>онимы</a:t>
            </a:r>
            <a:r>
              <a:rPr lang="ru-RU" sz="2200" dirty="0">
                <a:effectLst/>
                <a:latin typeface="Times New Roman" panose="02020603050405020304" pitchFamily="18" charset="0"/>
              </a:rPr>
              <a:t>) являются индивидуальными наименованиями предмета: имена, фамилии, клички животных, географические, астрономические и другие названия (</a:t>
            </a:r>
            <a:r>
              <a:rPr lang="ru-RU" sz="2200" dirty="0">
                <a:effectLst/>
                <a:latin typeface="Times New Roman,Italic" pitchFamily="2" charset="0"/>
              </a:rPr>
              <a:t>Иван, Жучка, Альпы, Карпаты, Марс, Венера</a:t>
            </a:r>
            <a:r>
              <a:rPr lang="ru-RU" sz="2200" dirty="0">
                <a:effectLst/>
                <a:latin typeface="Times New Roman" panose="02020603050405020304" pitchFamily="18" charset="0"/>
              </a:rPr>
              <a:t>). </a:t>
            </a:r>
          </a:p>
          <a:p>
            <a:pPr lvl="1"/>
            <a:r>
              <a:rPr lang="ru-RU" sz="2200" i="0" u="sng" dirty="0">
                <a:latin typeface="Times New Roman" panose="02020603050405020304" pitchFamily="18" charset="0"/>
              </a:rPr>
              <a:t>Разновидности</a:t>
            </a:r>
            <a:r>
              <a:rPr lang="ru-RU" sz="2200" i="0" dirty="0">
                <a:latin typeface="Times New Roman" panose="02020603050405020304" pitchFamily="18" charset="0"/>
              </a:rPr>
              <a:t>: антропонимы, топонимы, гидронимы, </a:t>
            </a:r>
            <a:r>
              <a:rPr lang="ru-RU" sz="2200" i="0" dirty="0" err="1">
                <a:latin typeface="Times New Roman" panose="02020603050405020304" pitchFamily="18" charset="0"/>
              </a:rPr>
              <a:t>зоонимы</a:t>
            </a:r>
            <a:r>
              <a:rPr lang="ru-RU" sz="2200" i="0" dirty="0">
                <a:latin typeface="Times New Roman" panose="02020603050405020304" pitchFamily="18" charset="0"/>
              </a:rPr>
              <a:t> (клички), астронимы, </a:t>
            </a:r>
            <a:r>
              <a:rPr lang="ru-RU" sz="2200" i="0" dirty="0" err="1">
                <a:latin typeface="Times New Roman" panose="02020603050405020304" pitchFamily="18" charset="0"/>
              </a:rPr>
              <a:t>ктематонимы</a:t>
            </a:r>
            <a:r>
              <a:rPr lang="ru-RU" sz="2200" i="0" dirty="0">
                <a:latin typeface="Times New Roman" panose="02020603050405020304" pitchFamily="18" charset="0"/>
              </a:rPr>
              <a:t> (названия объектов материального мира, изготовленных человеком: </a:t>
            </a:r>
            <a:r>
              <a:rPr lang="ru-RU" sz="2200" dirty="0">
                <a:latin typeface="Times New Roman" panose="02020603050405020304" pitchFamily="18" charset="0"/>
              </a:rPr>
              <a:t>(книга) «Унесенные ветром», (теплоход) «Александр Суворов», Большой театр</a:t>
            </a:r>
            <a:r>
              <a:rPr lang="ru-RU" sz="2200" i="0" dirty="0">
                <a:latin typeface="Times New Roman" panose="02020603050405020304" pitchFamily="18" charset="0"/>
              </a:rPr>
              <a:t>), </a:t>
            </a:r>
            <a:r>
              <a:rPr lang="ru-RU" sz="2200" i="0" dirty="0" err="1">
                <a:latin typeface="Times New Roman" panose="02020603050405020304" pitchFamily="18" charset="0"/>
              </a:rPr>
              <a:t>поэтонимы</a:t>
            </a:r>
            <a:r>
              <a:rPr lang="ru-RU" sz="2200" i="0" dirty="0">
                <a:latin typeface="Times New Roman" panose="02020603050405020304" pitchFamily="18" charset="0"/>
              </a:rPr>
              <a:t> (литературные имена собственные) </a:t>
            </a:r>
          </a:p>
          <a:p>
            <a:pPr lvl="1"/>
            <a:r>
              <a:rPr lang="ru-RU" sz="2200" i="0" dirty="0">
                <a:latin typeface="Times New Roman" panose="02020603050405020304" pitchFamily="18" charset="0"/>
              </a:rPr>
              <a:t>Обычно не изменяются по числам</a:t>
            </a:r>
          </a:p>
          <a:p>
            <a:pPr>
              <a:buFont typeface="Wingdings" pitchFamily="2" charset="2"/>
              <a:buChar char="v"/>
            </a:pPr>
            <a:r>
              <a:rPr lang="ru-RU" sz="2200" dirty="0">
                <a:latin typeface="Times New Roman" panose="02020603050405020304" pitchFamily="18" charset="0"/>
              </a:rPr>
              <a:t>Возможен переход из одного разряда в другой </a:t>
            </a:r>
            <a:r>
              <a:rPr lang="cs-CZ" sz="2200" dirty="0">
                <a:latin typeface="Times New Roman" panose="02020603050405020304" pitchFamily="18" charset="0"/>
              </a:rPr>
              <a:t>(</a:t>
            </a:r>
            <a:r>
              <a:rPr lang="ru-RU" sz="2200" i="1" dirty="0">
                <a:latin typeface="Times New Roman" panose="02020603050405020304" pitchFamily="18" charset="0"/>
              </a:rPr>
              <a:t>донжуан, собака Шарик</a:t>
            </a:r>
            <a:r>
              <a:rPr lang="cs-CZ" sz="2200" i="1" dirty="0">
                <a:latin typeface="Times New Roman" panose="02020603050405020304" pitchFamily="18" charset="0"/>
              </a:rPr>
              <a:t>)</a:t>
            </a:r>
            <a:endParaRPr lang="ru-RU" sz="2200" i="1" dirty="0">
              <a:latin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200" dirty="0">
                <a:latin typeface="Times New Roman" panose="02020603050405020304" pitchFamily="18" charset="0"/>
              </a:rPr>
              <a:t>Единственное отличие между ЧЯ и РЯ – национальная принадлежность (</a:t>
            </a:r>
            <a:r>
              <a:rPr lang="cs-CZ" sz="2200" i="1" dirty="0">
                <a:latin typeface="Times New Roman" panose="02020603050405020304" pitchFamily="18" charset="0"/>
              </a:rPr>
              <a:t>Angličan vs </a:t>
            </a:r>
            <a:r>
              <a:rPr lang="ru-RU" sz="2200" i="1" dirty="0">
                <a:latin typeface="Times New Roman" panose="02020603050405020304" pitchFamily="18" charset="0"/>
              </a:rPr>
              <a:t>англичанин</a:t>
            </a:r>
            <a:r>
              <a:rPr lang="ru-RU" sz="2200" dirty="0">
                <a:latin typeface="Times New Roman" panose="02020603050405020304" pitchFamily="18" charset="0"/>
              </a:rPr>
              <a:t>)</a:t>
            </a:r>
          </a:p>
          <a:p>
            <a:endParaRPr lang="ru-RU" sz="2200" dirty="0">
              <a:effectLst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068604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C078C3-71AC-5201-35AE-8349B655E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1788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Разряды нарицательных ИС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9C80B9-73F4-B92E-117C-76FE74B11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7552" y="1503680"/>
            <a:ext cx="10668000" cy="5080000"/>
          </a:xfrm>
        </p:spPr>
        <p:txBody>
          <a:bodyPr>
            <a:normAutofit fontScale="85000" lnSpcReduction="20000"/>
          </a:bodyPr>
          <a:lstStyle/>
          <a:p>
            <a:r>
              <a:rPr lang="ru-RU" sz="2000" b="1" u="sng" dirty="0">
                <a:latin typeface="Times New Roman" panose="02020603050405020304" pitchFamily="18" charset="0"/>
              </a:rPr>
              <a:t>Конкретные</a:t>
            </a:r>
            <a:r>
              <a:rPr lang="ru-RU" sz="2000" dirty="0">
                <a:latin typeface="Times New Roman" panose="02020603050405020304" pitchFamily="18" charset="0"/>
              </a:rPr>
              <a:t> – </a:t>
            </a:r>
            <a:r>
              <a:rPr lang="ru-RU" i="0" dirty="0">
                <a:effectLst/>
                <a:latin typeface="Times New Roman" panose="02020603050405020304" pitchFamily="18" charset="0"/>
              </a:rPr>
              <a:t>называют конкретный предмет или явление, воспринимаемое органами чувств </a:t>
            </a:r>
            <a:r>
              <a:rPr lang="ru-RU" i="0" dirty="0">
                <a:effectLst/>
                <a:latin typeface="Times New Roman,Italic" pitchFamily="2" charset="0"/>
              </a:rPr>
              <a:t>(человек, гроза)</a:t>
            </a:r>
          </a:p>
          <a:p>
            <a:pPr lvl="1"/>
            <a:r>
              <a:rPr lang="ru-RU" sz="1800" i="0" dirty="0">
                <a:effectLst/>
                <a:latin typeface="Times New Roman" panose="02020603050405020304" pitchFamily="18" charset="0"/>
              </a:rPr>
              <a:t>сочетаются с количественными числительными </a:t>
            </a:r>
            <a:r>
              <a:rPr lang="ru-RU" sz="1800" i="0" dirty="0">
                <a:effectLst/>
                <a:latin typeface="Times New Roman,Italic" pitchFamily="2" charset="0"/>
              </a:rPr>
              <a:t>(два человека)</a:t>
            </a:r>
          </a:p>
          <a:p>
            <a:pPr lvl="1"/>
            <a:r>
              <a:rPr lang="ru-RU" sz="1800" i="0" dirty="0">
                <a:effectLst/>
                <a:latin typeface="Times New Roman" panose="02020603050405020304" pitchFamily="18" charset="0"/>
              </a:rPr>
              <a:t>могут изменяться по числам </a:t>
            </a:r>
            <a:r>
              <a:rPr lang="ru-RU" sz="1800" i="0" dirty="0">
                <a:effectLst/>
                <a:latin typeface="Times New Roman,Italic" pitchFamily="2" charset="0"/>
              </a:rPr>
              <a:t>(гроза – грозы). </a:t>
            </a:r>
            <a:endParaRPr lang="ru-RU" i="0" dirty="0">
              <a:effectLst/>
            </a:endParaRPr>
          </a:p>
          <a:p>
            <a:pPr lvl="1">
              <a:buFont typeface="Wingdings" pitchFamily="2" charset="2"/>
              <a:buChar char="§"/>
            </a:pPr>
            <a:r>
              <a:rPr lang="ru-RU" b="1" i="0" u="sng" dirty="0">
                <a:latin typeface="Times New Roman" panose="02020603050405020304" pitchFamily="18" charset="0"/>
              </a:rPr>
              <a:t>Единичные</a:t>
            </a:r>
            <a:r>
              <a:rPr lang="ru-RU" i="0" dirty="0">
                <a:latin typeface="Times New Roman" panose="02020603050405020304" pitchFamily="18" charset="0"/>
              </a:rPr>
              <a:t> – </a:t>
            </a:r>
            <a:r>
              <a:rPr lang="ru-RU" sz="1800" i="0" dirty="0">
                <a:effectLst/>
                <a:latin typeface="Times New Roman" panose="02020603050405020304" pitchFamily="18" charset="0"/>
              </a:rPr>
              <a:t>образуются от соответствующих вещественных существительных с помощью суффиксов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-</a:t>
            </a:r>
            <a:r>
              <a:rPr lang="ru-RU" sz="1800" dirty="0">
                <a:effectLst/>
                <a:latin typeface="Times New Roman,Italic" pitchFamily="2" charset="0"/>
              </a:rPr>
              <a:t>ин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-</a:t>
            </a:r>
            <a:r>
              <a:rPr lang="ru-RU" sz="1800" dirty="0">
                <a:effectLst/>
                <a:latin typeface="Times New Roman,Italic" pitchFamily="2" charset="0"/>
              </a:rPr>
              <a:t>,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-</a:t>
            </a:r>
            <a:r>
              <a:rPr lang="ru-RU" sz="1800" dirty="0">
                <a:effectLst/>
                <a:latin typeface="Times New Roman,Italic" pitchFamily="2" charset="0"/>
              </a:rPr>
              <a:t>инк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- (горошина, соломинка, снежинка)</a:t>
            </a:r>
            <a:r>
              <a:rPr lang="ru-RU" sz="1800" dirty="0">
                <a:effectLst/>
                <a:latin typeface="Times New Roman,Italic" pitchFamily="2" charset="0"/>
              </a:rPr>
              <a:t>. </a:t>
            </a:r>
            <a:endParaRPr lang="ru-RU" b="1" i="0" u="sng" dirty="0">
              <a:latin typeface="Times New Roman" panose="02020603050405020304" pitchFamily="18" charset="0"/>
            </a:endParaRPr>
          </a:p>
          <a:p>
            <a:r>
              <a:rPr lang="ru-RU" sz="2000" b="1" u="sng" dirty="0">
                <a:latin typeface="Times New Roman" panose="02020603050405020304" pitchFamily="18" charset="0"/>
              </a:rPr>
              <a:t>Абстрактные</a:t>
            </a:r>
            <a:r>
              <a:rPr lang="ru-RU" sz="2000" dirty="0">
                <a:latin typeface="Times New Roman" panose="02020603050405020304" pitchFamily="18" charset="0"/>
              </a:rPr>
              <a:t> (отвлеченные) – </a:t>
            </a:r>
            <a:r>
              <a:rPr lang="ru-RU" dirty="0">
                <a:latin typeface="Times New Roman" panose="02020603050405020304" pitchFamily="18" charset="0"/>
              </a:rPr>
              <a:t>называют абстрактные понятия: свойства и качества (</a:t>
            </a:r>
            <a:r>
              <a:rPr lang="ru-RU" i="1" dirty="0">
                <a:latin typeface="Times New Roman" panose="02020603050405020304" pitchFamily="18" charset="0"/>
              </a:rPr>
              <a:t>выносливость, белизна</a:t>
            </a:r>
            <a:r>
              <a:rPr lang="ru-RU" dirty="0">
                <a:latin typeface="Times New Roman" panose="02020603050405020304" pitchFamily="18" charset="0"/>
              </a:rPr>
              <a:t>), действие или состояние (</a:t>
            </a:r>
            <a:r>
              <a:rPr lang="ru-RU" i="1" dirty="0">
                <a:latin typeface="Times New Roman" panose="02020603050405020304" pitchFamily="18" charset="0"/>
              </a:rPr>
              <a:t>бег, грусть</a:t>
            </a:r>
            <a:r>
              <a:rPr lang="ru-RU" dirty="0">
                <a:latin typeface="Times New Roman" panose="02020603050405020304" pitchFamily="18" charset="0"/>
              </a:rPr>
              <a:t>). </a:t>
            </a:r>
          </a:p>
          <a:p>
            <a:pPr lvl="1"/>
            <a:r>
              <a:rPr lang="ru-RU" sz="1800" i="0" dirty="0">
                <a:latin typeface="Times New Roman" panose="02020603050405020304" pitchFamily="18" charset="0"/>
              </a:rPr>
              <a:t>не изменяются по числам, как правило, употребляются в форме ед. ч. Сочетания с числительными встречаются в устойчивых выражениях и фразеологизмах (</a:t>
            </a:r>
            <a:r>
              <a:rPr lang="ru-RU" sz="1800" dirty="0">
                <a:latin typeface="Times New Roman" panose="02020603050405020304" pitchFamily="18" charset="0"/>
              </a:rPr>
              <a:t>семь потов</a:t>
            </a:r>
            <a:r>
              <a:rPr lang="ru-RU" sz="1800" i="0" dirty="0">
                <a:latin typeface="Times New Roman" panose="02020603050405020304" pitchFamily="18" charset="0"/>
              </a:rPr>
              <a:t>).</a:t>
            </a:r>
          </a:p>
          <a:p>
            <a:r>
              <a:rPr lang="ru-RU" sz="2000" b="1" u="sng" dirty="0">
                <a:latin typeface="Times New Roman" panose="02020603050405020304" pitchFamily="18" charset="0"/>
              </a:rPr>
              <a:t>Вещественные</a:t>
            </a:r>
            <a:r>
              <a:rPr lang="ru-RU" sz="2000" dirty="0">
                <a:latin typeface="Times New Roman" panose="02020603050405020304" pitchFamily="18" charset="0"/>
              </a:rPr>
              <a:t> – называют однородное по составу вещество, неделимую массу.</a:t>
            </a:r>
          </a:p>
          <a:p>
            <a:pPr lvl="1"/>
            <a:r>
              <a:rPr lang="ru-RU" sz="1800" i="0" dirty="0">
                <a:latin typeface="Times New Roman" panose="02020603050405020304" pitchFamily="18" charset="0"/>
              </a:rPr>
              <a:t>не изменяются по числам, употребляются либо только в ед. ч., либо в мн. ч., но при обозначении сортов, большого количества, занимающего большое пространство могут образовывать формы мн. ч. (</a:t>
            </a:r>
            <a:r>
              <a:rPr lang="ru-RU" sz="1800" dirty="0">
                <a:latin typeface="Times New Roman" panose="02020603050405020304" pitchFamily="18" charset="0"/>
              </a:rPr>
              <a:t>крымские вина, твердые сыры, подземные воды</a:t>
            </a:r>
            <a:r>
              <a:rPr lang="ru-RU" sz="1800" i="0" dirty="0">
                <a:latin typeface="Times New Roman" panose="02020603050405020304" pitchFamily="18" charset="0"/>
              </a:rPr>
              <a:t>).</a:t>
            </a:r>
          </a:p>
          <a:p>
            <a:r>
              <a:rPr lang="ru-RU" sz="2000" b="1" u="sng" dirty="0">
                <a:latin typeface="Times New Roman" panose="02020603050405020304" pitchFamily="18" charset="0"/>
              </a:rPr>
              <a:t>Собирательные</a:t>
            </a:r>
            <a:r>
              <a:rPr lang="ru-RU" sz="2000" dirty="0">
                <a:latin typeface="Times New Roman" panose="02020603050405020304" pitchFamily="18" charset="0"/>
              </a:rPr>
              <a:t> – </a:t>
            </a:r>
            <a:r>
              <a:rPr lang="ru-RU" dirty="0">
                <a:effectLst/>
                <a:latin typeface="Times New Roman" panose="02020603050405020304" pitchFamily="18" charset="0"/>
              </a:rPr>
              <a:t>называют совокупность предметов или лиц как одно неделимое целое </a:t>
            </a:r>
            <a:r>
              <a:rPr lang="ru-RU" dirty="0">
                <a:effectLst/>
                <a:latin typeface="Times New Roman,Italic" pitchFamily="2" charset="0"/>
              </a:rPr>
              <a:t>(молодежь, профессура, тряпье)</a:t>
            </a:r>
          </a:p>
          <a:p>
            <a:pPr lvl="1"/>
            <a:r>
              <a:rPr lang="ru-RU" sz="1800" i="0" dirty="0">
                <a:latin typeface="Times New Roman" panose="02020603050405020304" pitchFamily="18" charset="0"/>
              </a:rPr>
              <a:t>не изменяются по числам, употребляются в форме ед. ч.</a:t>
            </a:r>
          </a:p>
          <a:p>
            <a:pPr lvl="1"/>
            <a:r>
              <a:rPr lang="ru-RU" sz="1800" i="0" dirty="0">
                <a:latin typeface="Times New Roman" panose="02020603050405020304" pitchFamily="18" charset="0"/>
              </a:rPr>
              <a:t>слова, обозначающие часть от общего и поддающиеся счету, являются конкретными (</a:t>
            </a:r>
            <a:r>
              <a:rPr lang="ru-RU" sz="1800" dirty="0">
                <a:latin typeface="Times New Roman" panose="02020603050405020304" pitchFamily="18" charset="0"/>
              </a:rPr>
              <a:t>два отряда, семь групп</a:t>
            </a:r>
            <a:r>
              <a:rPr lang="ru-RU" sz="1800" i="0" dirty="0">
                <a:latin typeface="Times New Roman" panose="02020603050405020304" pitchFamily="18" charset="0"/>
              </a:rPr>
              <a:t>)</a:t>
            </a:r>
          </a:p>
          <a:p>
            <a:pPr marL="384048" lvl="1">
              <a:spcBef>
                <a:spcPts val="1000"/>
              </a:spcBef>
              <a:buFont typeface="Wingdings" pitchFamily="2" charset="2"/>
              <a:buChar char="v"/>
            </a:pPr>
            <a:r>
              <a:rPr lang="ru-RU" i="0" dirty="0">
                <a:latin typeface="Times New Roman" panose="02020603050405020304" pitchFamily="18" charset="0"/>
              </a:rPr>
              <a:t>Существуют и </a:t>
            </a:r>
            <a:r>
              <a:rPr lang="ru-RU" i="0" u="sng" dirty="0">
                <a:latin typeface="Times New Roman" panose="02020603050405020304" pitchFamily="18" charset="0"/>
              </a:rPr>
              <a:t>смешанные разряды</a:t>
            </a:r>
            <a:r>
              <a:rPr lang="ru-RU" i="0" dirty="0">
                <a:latin typeface="Times New Roman" panose="02020603050405020304" pitchFamily="18" charset="0"/>
              </a:rPr>
              <a:t> (конкретно-собирательные (</a:t>
            </a:r>
            <a:r>
              <a:rPr lang="ru-RU" dirty="0">
                <a:latin typeface="Times New Roman" panose="02020603050405020304" pitchFamily="18" charset="0"/>
              </a:rPr>
              <a:t>народ, толпа</a:t>
            </a:r>
            <a:r>
              <a:rPr lang="ru-RU" i="0" dirty="0">
                <a:latin typeface="Times New Roman" panose="02020603050405020304" pitchFamily="18" charset="0"/>
              </a:rPr>
              <a:t>); вещественно-собирательные (</a:t>
            </a:r>
            <a:r>
              <a:rPr lang="ru-RU" dirty="0">
                <a:latin typeface="Times New Roman" panose="02020603050405020304" pitchFamily="18" charset="0"/>
              </a:rPr>
              <a:t>щи, брусника</a:t>
            </a:r>
            <a:r>
              <a:rPr lang="ru-RU" i="0" dirty="0">
                <a:latin typeface="Times New Roman" panose="02020603050405020304" pitchFamily="18" charset="0"/>
              </a:rPr>
              <a:t>); отвлеченно-собирательные (</a:t>
            </a:r>
            <a:r>
              <a:rPr lang="ru-RU" dirty="0">
                <a:latin typeface="Times New Roman" panose="02020603050405020304" pitchFamily="18" charset="0"/>
              </a:rPr>
              <a:t>именины, дрязги</a:t>
            </a:r>
            <a:r>
              <a:rPr lang="ru-RU" i="0" dirty="0">
                <a:latin typeface="Times New Roman" panose="02020603050405020304" pitchFamily="18" charset="0"/>
              </a:rPr>
              <a:t>))</a:t>
            </a:r>
          </a:p>
          <a:p>
            <a:pPr marL="384048" lvl="1">
              <a:spcBef>
                <a:spcPts val="1000"/>
              </a:spcBef>
              <a:buFont typeface="Wingdings" pitchFamily="2" charset="2"/>
              <a:buChar char="v"/>
            </a:pPr>
            <a:endParaRPr lang="ru-RU" sz="2100" i="0" dirty="0">
              <a:latin typeface="Times New Roman" panose="02020603050405020304" pitchFamily="18" charset="0"/>
            </a:endParaRPr>
          </a:p>
          <a:p>
            <a:pPr marL="530352" lvl="1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990887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0CB385-7067-AC88-9312-D276778CD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74776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Одушевленность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6099DB-41DA-FD9E-C5A1-DAD25C1F4B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60576"/>
            <a:ext cx="10430256" cy="5047488"/>
          </a:xfrm>
        </p:spPr>
        <p:txBody>
          <a:bodyPr>
            <a:normAutofit fontScale="92500" lnSpcReduction="2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различать </a:t>
            </a:r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семантическое значение одушевленности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(то есть отнесение к классу живых или неживых предметов) и </a:t>
            </a:r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грамматическое значение одушевленности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(то есть выражение одушевленности грамматически)</a:t>
            </a: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«Живое» не всегда означает «одушевленное»!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 растения </a:t>
            </a:r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неодушевленные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хотя живые (ЧЯ = РЯ)</a:t>
            </a:r>
          </a:p>
          <a:p>
            <a:pPr lvl="1"/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фантастические и мифологические существа относятся к </a:t>
            </a:r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одушевленным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(ЧЯ = РЯ)</a:t>
            </a:r>
          </a:p>
          <a:p>
            <a:pPr lvl="1"/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 «мертвец», «покойник», «утопленник» (но не «труп»!) относятся к </a:t>
            </a:r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одушевленным 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(ЧЯ = РЯ)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азвание фигур в играх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ферзь, туз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игрушек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кукла, воздушный змей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относятся к </a:t>
            </a:r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одушевленным,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случае игрушек возможно и использование как </a:t>
            </a:r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неодуш.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(ЧЯ = РЯ)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ИС, обозначающие нерасчлененную совокупность живых существ, являются 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неодушевленными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народ, отряд, войска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равно как и блюда из морских животных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шпроты, креветки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(ЧЯ = РЯ)</a:t>
            </a:r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i="0" dirty="0">
                <a:effectLst/>
                <a:latin typeface="Times New Roman" panose="02020603050405020304" pitchFamily="18" charset="0"/>
              </a:rPr>
              <a:t>В конструкциях типа </a:t>
            </a:r>
            <a:r>
              <a:rPr lang="ru-RU" i="0" dirty="0">
                <a:effectLst/>
                <a:latin typeface="Times New Roman,Italic" pitchFamily="2" charset="0"/>
              </a:rPr>
              <a:t>записаться в добровольцы, избирать в депутаты </a:t>
            </a:r>
            <a:r>
              <a:rPr lang="ru-RU" i="0" dirty="0">
                <a:latin typeface="Times New Roman" panose="02020603050405020304" pitchFamily="18" charset="0"/>
              </a:rPr>
              <a:t>употребляется форма В. п. по образцу </a:t>
            </a:r>
            <a:r>
              <a:rPr lang="ru-RU" i="0" u="sng" dirty="0">
                <a:latin typeface="Times New Roman" panose="02020603050405020304" pitchFamily="18" charset="0"/>
              </a:rPr>
              <a:t>неодушевленных</a:t>
            </a:r>
            <a:r>
              <a:rPr lang="ru-RU" i="0" dirty="0">
                <a:latin typeface="Times New Roman" panose="02020603050405020304" pitchFamily="18" charset="0"/>
              </a:rPr>
              <a:t> ИС;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</a:rPr>
              <a:t>Существительные «вирус», «микроб» и «бактерия» выступают грамматически и как </a:t>
            </a:r>
            <a:r>
              <a:rPr lang="ru-RU" i="0" u="sng" dirty="0">
                <a:latin typeface="Times New Roman" panose="02020603050405020304" pitchFamily="18" charset="0"/>
              </a:rPr>
              <a:t>одушевленные</a:t>
            </a:r>
            <a:r>
              <a:rPr lang="ru-RU" i="0" dirty="0">
                <a:latin typeface="Times New Roman" panose="02020603050405020304" pitchFamily="18" charset="0"/>
              </a:rPr>
              <a:t>, и как </a:t>
            </a:r>
            <a:r>
              <a:rPr lang="ru-RU" i="0" u="sng" dirty="0">
                <a:latin typeface="Times New Roman" panose="02020603050405020304" pitchFamily="18" charset="0"/>
              </a:rPr>
              <a:t>неодушевленные 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(ЧЯ = РЯ)</a:t>
            </a:r>
            <a:r>
              <a:rPr lang="ru-RU" i="0" dirty="0">
                <a:latin typeface="Times New Roman" panose="02020603050405020304" pitchFamily="18" charset="0"/>
              </a:rPr>
              <a:t>, равно как и о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рганизмы в ранний период развития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личинка, зародыш, эмбрион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i="0" u="sng" dirty="0">
              <a:latin typeface="Times New Roman" panose="02020603050405020304" pitchFamily="18" charset="0"/>
            </a:endParaRPr>
          </a:p>
          <a:p>
            <a:pPr lvl="1"/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ru-CZ" i="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545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EF17DA-3A78-6D07-E9DB-B4E17339B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86968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Одушевленность в РЯ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F74728-267C-4903-7204-7CBE805F2E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72768"/>
            <a:ext cx="9601200" cy="4294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рамматическое проявление одушевленности/неодушевленности:</a:t>
            </a:r>
          </a:p>
          <a:p>
            <a:r>
              <a:rPr lang="ru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Одушевленность: 		</a:t>
            </a: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вин. п. мн. ч. = род. п. мн. ч. (во всех родах)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(вижу студент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без студент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вижу стол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без стол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(вижу женщин, без женщин </a:t>
            </a: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вижу школ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без школ)</a:t>
            </a:r>
          </a:p>
          <a:p>
            <a:pPr marL="0" indent="0">
              <a:buNone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(вижу чудовищ, без чудовищ </a:t>
            </a: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вижу моря, без мор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ей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530352" lvl="1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200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 м. р. (кроме слов на -а): </a:t>
            </a:r>
            <a:r>
              <a:rPr lang="ru-RU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200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вин. п. ед. ч. = род. п. ед. ч.</a:t>
            </a:r>
          </a:p>
          <a:p>
            <a:pPr marL="530352" lvl="1" indent="0">
              <a:buNone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(вижу студент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без студент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вижу стол, без стол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2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Неодушевленность: 		</a:t>
            </a: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вин. п. мн. ч. = им. п. мн. ч. </a:t>
            </a:r>
          </a:p>
          <a:p>
            <a:pPr marL="0" indent="0">
              <a:buNone/>
            </a:pPr>
            <a:r>
              <a:rPr lang="ru-RU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(вижу стол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стоят стол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вижу школ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стоят школ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ы)</a:t>
            </a:r>
            <a:endParaRPr lang="ru-RU" sz="2200" b="1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820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9F8F4F-BE13-B01B-0D54-E5C5ADE7E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47928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Одушевленность в ЧЯ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3A51A3-5F3D-2F2C-660B-EBB2BAC68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87424"/>
            <a:ext cx="9601200" cy="43799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Грамматически выражена только в случае ИС </a:t>
            </a:r>
            <a:r>
              <a:rPr lang="ru-CZ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мужского рода</a:t>
            </a:r>
            <a:r>
              <a:rPr lang="ru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Ед. число:</a:t>
            </a:r>
          </a:p>
          <a:p>
            <a:pPr lvl="1"/>
            <a:r>
              <a:rPr lang="cs-CZ" sz="2200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</a:t>
            </a:r>
            <a:r>
              <a:rPr lang="cs-CZ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= Gen. (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vidím muže – bez muže</a:t>
            </a:r>
            <a:r>
              <a:rPr lang="cs-CZ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cs-CZ" sz="2200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</a:t>
            </a:r>
            <a:r>
              <a:rPr lang="cs-CZ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≠ </a:t>
            </a:r>
            <a:r>
              <a:rPr lang="cs-CZ" sz="2200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</a:t>
            </a:r>
            <a:r>
              <a:rPr lang="cs-CZ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pán – pána vs stůl – stůl</a:t>
            </a:r>
            <a:r>
              <a:rPr lang="cs-CZ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cs-CZ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Dat. + Lok. – navíc koncovka –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ovi</a:t>
            </a:r>
            <a:r>
              <a:rPr lang="cs-CZ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pánovi – pánu</a:t>
            </a:r>
            <a:r>
              <a:rPr lang="cs-CZ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CZ" sz="22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Мн.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исло:</a:t>
            </a: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sz="2200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</a:t>
            </a:r>
            <a:r>
              <a:rPr lang="cs-CZ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koncovka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ové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pánové</a:t>
            </a:r>
            <a:r>
              <a:rPr lang="cs-CZ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alternace (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kluk – kluci, vlk – vlci</a:t>
            </a:r>
            <a:r>
              <a:rPr lang="cs-CZ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Výjimky: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rodiče, koně</a:t>
            </a:r>
          </a:p>
          <a:p>
            <a:pPr lvl="1"/>
            <a:r>
              <a:rPr lang="cs-CZ" sz="2200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</a:t>
            </a:r>
            <a:r>
              <a:rPr lang="cs-CZ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≠ </a:t>
            </a:r>
            <a:r>
              <a:rPr lang="cs-CZ" sz="2200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</a:t>
            </a:r>
            <a:r>
              <a:rPr lang="cs-CZ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páni/pánové – pány vs stoly – stoly</a:t>
            </a:r>
            <a:r>
              <a:rPr lang="cs-CZ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Грамматическое противопоставление </a:t>
            </a: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согласовании в им. п. мн. ч.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(касается прилагательных, местоимений и глаголов): </a:t>
            </a: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krásní muži –⁠⁠⁠⁠⁠⁠⁠ krásné stroje, tito muži –⁠⁠⁠⁠⁠⁠⁠ tyto stroje, muži bořili –⁠⁠⁠⁠⁠⁠⁠ stroje bořily</a:t>
            </a:r>
            <a:endParaRPr lang="ru-CZ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443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1701CA-1B8D-30B0-EE47-58269A58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47928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Одушевленность: РЯ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6AFF46-4F44-5FBE-FECD-AE5C51B3E2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3728"/>
            <a:ext cx="9601200" cy="4233672"/>
          </a:xfrm>
        </p:spPr>
        <p:txBody>
          <a:bodyPr/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оотношение между родовым значением, одушевленностью и флексией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(типом склонения)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языках неодинаково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РЯ в категорию одушевленности входят существительные, независимо от их грамматического рода, а в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ЧЯ только существительные мужского рода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РЯ категория одушевленности проявляется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в винительном падеже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одушевленные существительные имеют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собственные парадигмы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(тип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předseda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РЯ категория одушевленности проявляется посредством совпадения форм (синкретизм) род. п. и вин. п.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всех одушевленных существительных во множественном числе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для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одушевленных мужского рода в единственном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161183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F1A02C-F7D6-12B9-EF54-88906C3A5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11352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Одушевленность: РЯ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9D1F54-DBCB-1094-F64B-B49EE9909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97152"/>
            <a:ext cx="9601200" cy="4693920"/>
          </a:xfrm>
        </p:spPr>
        <p:txBody>
          <a:bodyPr>
            <a:normAutofit/>
          </a:bodyPr>
          <a:lstStyle/>
          <a:p>
            <a:r>
              <a:rPr lang="ru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ЧЯ ≠ РЯ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</a:rPr>
              <a:t>Выражение одушевленности в мн. ч. на грамматическом уровне в зависимости от смысла (ЧЯ: </a:t>
            </a:r>
            <a:r>
              <a:rPr lang="cs-CZ" dirty="0">
                <a:latin typeface="Times New Roman" panose="02020603050405020304" pitchFamily="18" charset="0"/>
              </a:rPr>
              <a:t>vodiči/vodiče, nosiči/nosiče</a:t>
            </a:r>
            <a:r>
              <a:rPr lang="ru-RU" i="0" dirty="0">
                <a:latin typeface="Times New Roman" panose="02020603050405020304" pitchFamily="18" charset="0"/>
              </a:rPr>
              <a:t>); в РЯ только одна форма.</a:t>
            </a:r>
          </a:p>
          <a:p>
            <a:pPr lvl="1"/>
            <a:r>
              <a:rPr lang="ru-RU" i="0" dirty="0">
                <a:effectLst/>
                <a:latin typeface="Times New Roman" panose="02020603050405020304" pitchFamily="18" charset="0"/>
              </a:rPr>
              <a:t>Окончания, выражающие одушевленность, в случае неодушевленных предметов </a:t>
            </a:r>
            <a:r>
              <a:rPr lang="ru-RU" i="0" dirty="0">
                <a:latin typeface="Times New Roman" panose="02020603050405020304" pitchFamily="18" charset="0"/>
              </a:rPr>
              <a:t>(</a:t>
            </a:r>
            <a:r>
              <a:rPr lang="cs-CZ" dirty="0">
                <a:latin typeface="Times New Roman" panose="02020603050405020304" pitchFamily="18" charset="0"/>
              </a:rPr>
              <a:t>sněhuláci</a:t>
            </a:r>
            <a:r>
              <a:rPr lang="cs-CZ" i="0" dirty="0">
                <a:latin typeface="Times New Roman" panose="02020603050405020304" pitchFamily="18" charset="0"/>
              </a:rPr>
              <a:t> – </a:t>
            </a:r>
            <a:r>
              <a:rPr lang="ru-RU" i="0" dirty="0">
                <a:latin typeface="Times New Roman" panose="02020603050405020304" pitchFamily="18" charset="0"/>
              </a:rPr>
              <a:t>похожи на человека)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</a:rPr>
              <a:t>Допустимость дублетных окончаний в случае неодушевленных ИС с суффиксами </a:t>
            </a:r>
            <a:r>
              <a:rPr lang="cs-CZ" dirty="0">
                <a:latin typeface="Times New Roman" panose="02020603050405020304" pitchFamily="18" charset="0"/>
              </a:rPr>
              <a:t>–tel, -</a:t>
            </a:r>
            <a:r>
              <a:rPr lang="cs-CZ" dirty="0" err="1">
                <a:latin typeface="Times New Roman" panose="02020603050405020304" pitchFamily="18" charset="0"/>
              </a:rPr>
              <a:t>ec</a:t>
            </a:r>
            <a:r>
              <a:rPr lang="cs-CZ" dirty="0">
                <a:latin typeface="Times New Roman" panose="02020603050405020304" pitchFamily="18" charset="0"/>
              </a:rPr>
              <a:t>:</a:t>
            </a:r>
            <a:r>
              <a:rPr lang="cs-CZ" i="0" dirty="0">
                <a:latin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</a:rPr>
              <a:t>ledoborci/ledoborce, ukazatelé/ukazatele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</a:rPr>
              <a:t>Использование одушевленной формы Вин. п. ед. ч., особенно в разговорном языке</a:t>
            </a:r>
            <a:r>
              <a:rPr lang="ru-RU" dirty="0">
                <a:latin typeface="Times New Roman" panose="02020603050405020304" pitchFamily="18" charset="0"/>
              </a:rPr>
              <a:t> (</a:t>
            </a:r>
            <a:r>
              <a:rPr lang="cs-CZ" dirty="0">
                <a:effectLst/>
                <a:latin typeface="Times New Roman,Italic" pitchFamily="2" charset="0"/>
              </a:rPr>
              <a:t>hrát ferbla, dát si panáka, buřta, tancovat </a:t>
            </a:r>
            <a:r>
              <a:rPr lang="cs-CZ" dirty="0" err="1">
                <a:effectLst/>
                <a:latin typeface="Times New Roman,Italic" pitchFamily="2" charset="0"/>
              </a:rPr>
              <a:t>rejdováka</a:t>
            </a:r>
            <a:r>
              <a:rPr lang="cs-CZ" dirty="0">
                <a:effectLst/>
                <a:latin typeface="Times New Roman,Italic" pitchFamily="2" charset="0"/>
              </a:rPr>
              <a:t>, koupit </a:t>
            </a:r>
            <a:r>
              <a:rPr lang="cs-CZ" dirty="0" err="1">
                <a:effectLst/>
                <a:latin typeface="Times New Roman,Italic" pitchFamily="2" charset="0"/>
              </a:rPr>
              <a:t>saaba</a:t>
            </a:r>
            <a:r>
              <a:rPr lang="cs-CZ" dirty="0">
                <a:effectLst/>
                <a:latin typeface="Times New Roman,Italic" pitchFamily="2" charset="0"/>
              </a:rPr>
              <a:t>; plavat kraula</a:t>
            </a:r>
            <a:r>
              <a:rPr lang="ru-RU" dirty="0">
                <a:latin typeface="Times New Roman,Italic" pitchFamily="2" charset="0"/>
              </a:rPr>
              <a:t>; </a:t>
            </a:r>
            <a:r>
              <a:rPr lang="cs-CZ" dirty="0">
                <a:latin typeface="Times New Roman,Italic" pitchFamily="2" charset="0"/>
              </a:rPr>
              <a:t>vypnout </a:t>
            </a:r>
            <a:r>
              <a:rPr lang="cs-CZ" dirty="0" err="1">
                <a:latin typeface="Times New Roman,Italic" pitchFamily="2" charset="0"/>
              </a:rPr>
              <a:t>mobila</a:t>
            </a:r>
            <a:r>
              <a:rPr lang="ru-RU" dirty="0">
                <a:latin typeface="Times New Roman" panose="02020603050405020304" pitchFamily="18" charset="0"/>
              </a:rPr>
              <a:t>); </a:t>
            </a:r>
            <a:r>
              <a:rPr lang="ru-RU" i="0" u="sng" dirty="0">
                <a:latin typeface="Times New Roman" panose="02020603050405020304" pitchFamily="18" charset="0"/>
              </a:rPr>
              <a:t>из этого перечня в РЯ подобная форма допустима только в отношении названий некоторых народных танцев</a:t>
            </a:r>
            <a:r>
              <a:rPr lang="ru-RU" i="0" dirty="0">
                <a:latin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</a:rPr>
              <a:t>(танцевать казачка, трепака)</a:t>
            </a:r>
          </a:p>
          <a:p>
            <a:pPr lvl="1"/>
            <a:r>
              <a:rPr lang="cs-CZ" i="0" dirty="0">
                <a:latin typeface="Times New Roman" panose="02020603050405020304" pitchFamily="18" charset="0"/>
              </a:rPr>
              <a:t>Zživotňující plurál </a:t>
            </a:r>
            <a:r>
              <a:rPr lang="ru-RU" i="0" dirty="0">
                <a:latin typeface="Times New Roman" panose="02020603050405020304" pitchFamily="18" charset="0"/>
              </a:rPr>
              <a:t>как стилистический архаизм </a:t>
            </a:r>
            <a:r>
              <a:rPr lang="cs-CZ" dirty="0">
                <a:latin typeface="Times New Roman" panose="02020603050405020304" pitchFamily="18" charset="0"/>
              </a:rPr>
              <a:t>hrobové, hájové</a:t>
            </a:r>
          </a:p>
          <a:p>
            <a:pPr lvl="1"/>
            <a:endParaRPr lang="cs-CZ" sz="2000" dirty="0">
              <a:effectLst/>
            </a:endParaRPr>
          </a:p>
          <a:p>
            <a:pPr lvl="1"/>
            <a:endParaRPr lang="ru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386487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{F7E294E0-0479-524C-84A7-2EF34449B9A4}tf10001072</Template>
  <TotalTime>646</TotalTime>
  <Words>2315</Words>
  <Application>Microsoft Macintosh PowerPoint</Application>
  <PresentationFormat>Широкоэкранный</PresentationFormat>
  <Paragraphs>137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Franklin Gothic Book</vt:lpstr>
      <vt:lpstr>Times New Roman</vt:lpstr>
      <vt:lpstr>Times New Roman,Italic</vt:lpstr>
      <vt:lpstr>TimesNewRomanPS</vt:lpstr>
      <vt:lpstr>TimesNewRomanPSMT</vt:lpstr>
      <vt:lpstr>Wingdings</vt:lpstr>
      <vt:lpstr>Уголки</vt:lpstr>
      <vt:lpstr>Имя существительное</vt:lpstr>
      <vt:lpstr>ИС – основные понятия</vt:lpstr>
      <vt:lpstr>Собственные и нарицательные ИС</vt:lpstr>
      <vt:lpstr>Разряды нарицательных ИС</vt:lpstr>
      <vt:lpstr>Одушевленность</vt:lpstr>
      <vt:lpstr>Одушевленность в РЯ</vt:lpstr>
      <vt:lpstr>Одушевленность в ЧЯ</vt:lpstr>
      <vt:lpstr>Одушевленность: РЯ vs ЧЯ</vt:lpstr>
      <vt:lpstr>Одушевленность: РЯ vs ЧЯ</vt:lpstr>
      <vt:lpstr>Падеж</vt:lpstr>
      <vt:lpstr>Падежи со спорным статусом в РЯ</vt:lpstr>
      <vt:lpstr>Падежи со спорным статусом в РЯ</vt:lpstr>
      <vt:lpstr>Падежи со спорным статусом в РЯ</vt:lpstr>
      <vt:lpstr>Склонение</vt:lpstr>
      <vt:lpstr>Склонение в РЯ</vt:lpstr>
      <vt:lpstr>Склонение в РЯ</vt:lpstr>
      <vt:lpstr>Склонение: ЧЯ vs РЯ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Имя существительное</dc:title>
  <dc:creator>MM</dc:creator>
  <cp:lastModifiedBy>MM</cp:lastModifiedBy>
  <cp:revision>11</cp:revision>
  <dcterms:created xsi:type="dcterms:W3CDTF">2025-11-10T14:43:29Z</dcterms:created>
  <dcterms:modified xsi:type="dcterms:W3CDTF">2025-11-11T19:52:59Z</dcterms:modified>
</cp:coreProperties>
</file>