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5" r:id="rId2"/>
    <p:sldId id="277" r:id="rId3"/>
    <p:sldId id="268" r:id="rId4"/>
    <p:sldId id="271" r:id="rId5"/>
    <p:sldId id="266" r:id="rId6"/>
    <p:sldId id="278" r:id="rId7"/>
    <p:sldId id="267" r:id="rId8"/>
    <p:sldId id="279" r:id="rId9"/>
    <p:sldId id="270" r:id="rId10"/>
    <p:sldId id="274" r:id="rId11"/>
    <p:sldId id="275" r:id="rId12"/>
    <p:sldId id="280" r:id="rId13"/>
    <p:sldId id="281" r:id="rId14"/>
    <p:sldId id="273" r:id="rId15"/>
    <p:sldId id="272" r:id="rId16"/>
    <p:sldId id="282" r:id="rId17"/>
    <p:sldId id="276" r:id="rId18"/>
    <p:sldId id="297" r:id="rId19"/>
    <p:sldId id="284" r:id="rId20"/>
    <p:sldId id="286" r:id="rId21"/>
    <p:sldId id="287" r:id="rId22"/>
    <p:sldId id="289" r:id="rId23"/>
    <p:sldId id="285" r:id="rId24"/>
    <p:sldId id="288" r:id="rId25"/>
    <p:sldId id="290" r:id="rId26"/>
    <p:sldId id="291" r:id="rId27"/>
    <p:sldId id="292" r:id="rId28"/>
    <p:sldId id="293" r:id="rId29"/>
    <p:sldId id="294" r:id="rId30"/>
    <p:sldId id="295" r:id="rId31"/>
    <p:sldId id="29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99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670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4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3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4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6F63-90B3-4F88-A809-88F888A94F21}" type="datetimeFigureOut">
              <a:rPr lang="cs-CZ" smtClean="0"/>
              <a:t>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1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Brežněvova éra 1964 - 1982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82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 – hlavní problém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9597" y="2318378"/>
            <a:ext cx="8915400" cy="4539622"/>
          </a:xfrm>
        </p:spPr>
        <p:txBody>
          <a:bodyPr/>
          <a:lstStyle/>
          <a:p>
            <a:r>
              <a:rPr lang="cs-CZ" dirty="0" smtClean="0"/>
              <a:t>Achillova pata ekonomiky</a:t>
            </a:r>
          </a:p>
          <a:p>
            <a:r>
              <a:rPr lang="cs-CZ" dirty="0" smtClean="0"/>
              <a:t>Zpočátku růst – 1966-1970 – o 21 %, následoval pokles</a:t>
            </a:r>
          </a:p>
          <a:p>
            <a:r>
              <a:rPr lang="cs-CZ" dirty="0" smtClean="0"/>
              <a:t>Stále funkční záhumenky – cca 3 % půdy, ale produkují 25 % výroby, pro řadu plodin nenahraditelné – monopolizace cibule, česneku, mrkve, rajčat, medu, králíků…. (sortiment, který stát nezajímal)</a:t>
            </a:r>
          </a:p>
          <a:p>
            <a:r>
              <a:rPr lang="cs-CZ" dirty="0" smtClean="0"/>
              <a:t>Požadavek obrovských investic - - až 35 % veškerých investic</a:t>
            </a:r>
          </a:p>
          <a:p>
            <a:r>
              <a:rPr lang="cs-CZ" dirty="0" smtClean="0"/>
              <a:t>Ale výkon zaostával za náklady i poptávkou/ stát dotoval</a:t>
            </a:r>
          </a:p>
          <a:p>
            <a:r>
              <a:rPr lang="cs-CZ" dirty="0" smtClean="0"/>
              <a:t>Stále extenzivní model</a:t>
            </a:r>
          </a:p>
        </p:txBody>
      </p:sp>
    </p:spTree>
    <p:extLst>
      <p:ext uri="{BB962C8B-B14F-4D97-AF65-F5344CB8AC3E}">
        <p14:creationId xmlns:p14="http://schemas.microsoft.com/office/powerpoint/2010/main" val="268708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problémy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16529"/>
            <a:ext cx="8915400" cy="5241471"/>
          </a:xfrm>
        </p:spPr>
        <p:txBody>
          <a:bodyPr/>
          <a:lstStyle/>
          <a:p>
            <a:r>
              <a:rPr lang="cs-CZ" b="1" dirty="0" smtClean="0"/>
              <a:t>Infrastruktura přetížená </a:t>
            </a:r>
            <a:r>
              <a:rPr lang="cs-CZ" dirty="0" smtClean="0"/>
              <a:t>– nestíhala rozvoj průmyslu</a:t>
            </a:r>
          </a:p>
          <a:p>
            <a:r>
              <a:rPr lang="cs-CZ" b="1" dirty="0" smtClean="0"/>
              <a:t>Slabá silniční síť</a:t>
            </a:r>
            <a:r>
              <a:rPr lang="cs-CZ" dirty="0" smtClean="0"/>
              <a:t> ve špatném stavu (málo asfaltových silnic)</a:t>
            </a:r>
          </a:p>
          <a:p>
            <a:r>
              <a:rPr lang="cs-CZ" b="1" dirty="0" smtClean="0"/>
              <a:t>Špatná organizace práce</a:t>
            </a:r>
          </a:p>
          <a:p>
            <a:pPr lvl="1"/>
            <a:r>
              <a:rPr lang="cs-CZ" dirty="0" smtClean="0"/>
              <a:t>Nadměrná byrokratizace, plánování, centralizace</a:t>
            </a:r>
          </a:p>
          <a:p>
            <a:pPr lvl="1"/>
            <a:r>
              <a:rPr lang="cs-CZ" dirty="0" smtClean="0"/>
              <a:t>Např. sovětský zemědělec v roce 1981 uživil 8 lidí, americký 65</a:t>
            </a:r>
          </a:p>
          <a:p>
            <a:r>
              <a:rPr lang="cs-CZ" b="1" dirty="0" smtClean="0"/>
              <a:t>Rozdělení výroby </a:t>
            </a:r>
            <a:r>
              <a:rPr lang="cs-CZ" dirty="0" smtClean="0"/>
              <a:t>– dopady po rozpadu SSSR</a:t>
            </a:r>
          </a:p>
          <a:p>
            <a:r>
              <a:rPr lang="cs-CZ" dirty="0" smtClean="0"/>
              <a:t>Průmysl – problém s poškozením přírody, jen dílčí úspěchy</a:t>
            </a:r>
          </a:p>
          <a:p>
            <a:pPr lvl="1"/>
            <a:r>
              <a:rPr lang="cs-CZ" dirty="0" smtClean="0"/>
              <a:t>Nebyly plněny plány</a:t>
            </a:r>
          </a:p>
          <a:p>
            <a:pPr lvl="1"/>
            <a:r>
              <a:rPr lang="cs-CZ" dirty="0" smtClean="0"/>
              <a:t>Hlavním problémem průmyslu – silná militarizace státu</a:t>
            </a:r>
          </a:p>
          <a:p>
            <a:pPr lvl="2"/>
            <a:r>
              <a:rPr lang="cs-CZ" dirty="0" smtClean="0"/>
              <a:t>Na zbrojení velké investice, jinak moc ne</a:t>
            </a:r>
          </a:p>
          <a:p>
            <a:pPr lvl="2"/>
            <a:r>
              <a:rPr lang="cs-CZ" dirty="0" smtClean="0"/>
              <a:t>Pocit nevyčerpatelných surovin – nebyl důvod vylepšovat technologie a šetřit</a:t>
            </a:r>
          </a:p>
        </p:txBody>
      </p:sp>
    </p:spTree>
    <p:extLst>
      <p:ext uri="{BB962C8B-B14F-4D97-AF65-F5344CB8AC3E}">
        <p14:creationId xmlns:p14="http://schemas.microsoft.com/office/powerpoint/2010/main" val="321940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Ropné šoky a jejich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Měly pozitivní nebo negativní dopad na SSSR?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22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Ropné šoky a jejich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89409"/>
            <a:ext cx="8915400" cy="4133937"/>
          </a:xfrm>
        </p:spPr>
        <p:txBody>
          <a:bodyPr/>
          <a:lstStyle/>
          <a:p>
            <a:pPr marL="342900" lvl="1" indent="-342900"/>
            <a:r>
              <a:rPr lang="cs-CZ" dirty="0" smtClean="0"/>
              <a:t>1973 – 1. ropný šok - Organizace arabských zemí vyhlásila embargo v souvislostí s válkou  během </a:t>
            </a:r>
            <a:r>
              <a:rPr lang="cs-CZ" dirty="0" err="1" smtClean="0"/>
              <a:t>Jom</a:t>
            </a:r>
            <a:r>
              <a:rPr lang="cs-CZ" dirty="0" smtClean="0"/>
              <a:t> </a:t>
            </a:r>
            <a:r>
              <a:rPr lang="cs-CZ" dirty="0" err="1" smtClean="0"/>
              <a:t>Kippur</a:t>
            </a:r>
            <a:endParaRPr lang="cs-CZ" dirty="0" smtClean="0"/>
          </a:p>
          <a:p>
            <a:pPr marL="742950" lvl="2" indent="-342900"/>
            <a:r>
              <a:rPr lang="cs-CZ" dirty="0" smtClean="0"/>
              <a:t>Růst cen až o 400 % (1974)</a:t>
            </a:r>
          </a:p>
          <a:p>
            <a:pPr marL="342900" lvl="1" indent="-342900"/>
            <a:r>
              <a:rPr lang="cs-CZ" dirty="0" smtClean="0"/>
              <a:t>1979 – 2. ropný šok – Íránská revoluce</a:t>
            </a:r>
          </a:p>
          <a:p>
            <a:pPr marL="342900" lvl="1" indent="-342900"/>
            <a:r>
              <a:rPr lang="cs-CZ" dirty="0" smtClean="0"/>
              <a:t>Vlivem </a:t>
            </a:r>
            <a:r>
              <a:rPr lang="cs-CZ" dirty="0"/>
              <a:t>ropných šoků se SSSR ekonomika trochu přiblížila té americké</a:t>
            </a:r>
          </a:p>
          <a:p>
            <a:pPr marL="342900" lvl="2" indent="-342900"/>
            <a:r>
              <a:rPr lang="cs-CZ" sz="1600" dirty="0" smtClean="0"/>
              <a:t>výrazné </a:t>
            </a:r>
            <a:r>
              <a:rPr lang="cs-CZ" sz="1600" dirty="0"/>
              <a:t>zdražení západních výrobků, které SSSR potřeboval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20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doby působící na ekonomiku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9186"/>
            <a:ext cx="8915400" cy="5600700"/>
          </a:xfrm>
        </p:spPr>
        <p:txBody>
          <a:bodyPr>
            <a:normAutofit/>
          </a:bodyPr>
          <a:lstStyle/>
          <a:p>
            <a:r>
              <a:rPr lang="cs-CZ" b="1" dirty="0" smtClean="0"/>
              <a:t>Brežněvova doktrína </a:t>
            </a:r>
            <a:r>
              <a:rPr lang="cs-CZ" dirty="0" smtClean="0"/>
              <a:t>– vznik v souvislosti s Pražským jarem</a:t>
            </a:r>
          </a:p>
          <a:p>
            <a:pPr lvl="1"/>
            <a:r>
              <a:rPr lang="cs-CZ" dirty="0" smtClean="0"/>
              <a:t>= doktrína omezené suverenity – Moskva má právo zasáhnout v případě ohrožení jednoty socialistického bloku</a:t>
            </a:r>
          </a:p>
          <a:p>
            <a:pPr lvl="1"/>
            <a:r>
              <a:rPr lang="cs-CZ" dirty="0" smtClean="0"/>
              <a:t>„se Sovětským svazem na věčné časy“</a:t>
            </a:r>
          </a:p>
          <a:p>
            <a:r>
              <a:rPr lang="cs-CZ" b="1" dirty="0" err="1" smtClean="0"/>
              <a:t>Détenté</a:t>
            </a:r>
            <a:r>
              <a:rPr lang="cs-CZ" b="1" dirty="0" smtClean="0"/>
              <a:t> a </a:t>
            </a:r>
            <a:r>
              <a:rPr lang="cs-CZ" b="1" dirty="0" err="1" smtClean="0"/>
              <a:t>Ostpolitik</a:t>
            </a:r>
            <a:endParaRPr lang="cs-CZ" b="1" dirty="0" smtClean="0"/>
          </a:p>
          <a:p>
            <a:r>
              <a:rPr lang="cs-CZ" dirty="0" smtClean="0"/>
              <a:t>Základem </a:t>
            </a:r>
            <a:r>
              <a:rPr lang="cs-CZ" b="1" dirty="0" smtClean="0"/>
              <a:t>velmocenského postavení SSSR jaderné zbraně </a:t>
            </a:r>
            <a:r>
              <a:rPr lang="cs-CZ" dirty="0" smtClean="0"/>
              <a:t>– diplomacie s USA založena na jednání o jejich regulaci</a:t>
            </a:r>
          </a:p>
          <a:p>
            <a:pPr lvl="1"/>
            <a:r>
              <a:rPr lang="cs-CZ" b="1" dirty="0" smtClean="0"/>
              <a:t>1972 SALT I </a:t>
            </a:r>
            <a:r>
              <a:rPr lang="cs-CZ" dirty="0" smtClean="0"/>
              <a:t>– maximální počet mezikontinentálních střel</a:t>
            </a:r>
          </a:p>
          <a:p>
            <a:pPr lvl="1"/>
            <a:r>
              <a:rPr lang="cs-CZ" dirty="0" smtClean="0"/>
              <a:t>Vedlo také k uzavření jiných dohod, také ekonomických – zvýhodněné úvěry z USA + levnější nákup obilí</a:t>
            </a:r>
          </a:p>
          <a:p>
            <a:pPr lvl="1"/>
            <a:r>
              <a:rPr lang="cs-CZ" b="1" dirty="0" smtClean="0"/>
              <a:t>1979 SALT II</a:t>
            </a:r>
          </a:p>
          <a:p>
            <a:pPr lvl="1"/>
            <a:r>
              <a:rPr lang="cs-CZ" dirty="0" err="1" smtClean="0"/>
              <a:t>Détenté</a:t>
            </a:r>
            <a:r>
              <a:rPr lang="cs-CZ" dirty="0" smtClean="0"/>
              <a:t> skončilo kvůli sovětským globálním ambicím</a:t>
            </a:r>
          </a:p>
          <a:p>
            <a:pPr lvl="2"/>
            <a:r>
              <a:rPr lang="cs-CZ" dirty="0" smtClean="0"/>
              <a:t>Prodej zbraní do problematických regionů</a:t>
            </a:r>
          </a:p>
          <a:p>
            <a:pPr lvl="2"/>
            <a:r>
              <a:rPr lang="cs-CZ" b="1" dirty="0" smtClean="0"/>
              <a:t>Vpád do Afganistánu </a:t>
            </a:r>
            <a:r>
              <a:rPr lang="cs-CZ" dirty="0" smtClean="0"/>
              <a:t>– negativní vliv na USA-SSSR vztahy – embargo na vývoz obilí, SALT II neratifikována, bojkot OH 1980</a:t>
            </a:r>
          </a:p>
        </p:txBody>
      </p:sp>
    </p:spTree>
    <p:extLst>
      <p:ext uri="{BB962C8B-B14F-4D97-AF65-F5344CB8AC3E}">
        <p14:creationId xmlns:p14="http://schemas.microsoft.com/office/powerpoint/2010/main" val="1005547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7996" y="215896"/>
            <a:ext cx="8911687" cy="1280890"/>
          </a:xfrm>
        </p:spPr>
        <p:txBody>
          <a:bodyPr/>
          <a:lstStyle/>
          <a:p>
            <a:r>
              <a:rPr lang="cs-CZ" dirty="0" smtClean="0"/>
              <a:t>Ekonomické aspekty -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283" y="2009104"/>
            <a:ext cx="8915400" cy="4848896"/>
          </a:xfrm>
        </p:spPr>
        <p:txBody>
          <a:bodyPr>
            <a:normAutofit/>
          </a:bodyPr>
          <a:lstStyle/>
          <a:p>
            <a:r>
              <a:rPr lang="cs-CZ" b="1" dirty="0" smtClean="0"/>
              <a:t>1977 – nová ústava </a:t>
            </a:r>
            <a:r>
              <a:rPr lang="cs-CZ" dirty="0" smtClean="0"/>
              <a:t>– SSSR země s rozvinutým socialismem a jednotného lidu – dělníci, rolníci, inteligence – důraz na blahobyt</a:t>
            </a:r>
          </a:p>
          <a:p>
            <a:r>
              <a:rPr lang="cs-CZ" dirty="0" smtClean="0"/>
              <a:t>V historické paměti Rusů jako </a:t>
            </a:r>
            <a:r>
              <a:rPr lang="cs-CZ" b="1" dirty="0" smtClean="0"/>
              <a:t>zlatá éra stability a hojnosti</a:t>
            </a:r>
          </a:p>
          <a:p>
            <a:pPr lvl="1"/>
            <a:r>
              <a:rPr lang="cs-CZ" dirty="0" smtClean="0"/>
              <a:t>Již není strach z hladu, absence </a:t>
            </a:r>
            <a:r>
              <a:rPr lang="cs-CZ" dirty="0"/>
              <a:t>stalinského </a:t>
            </a:r>
            <a:r>
              <a:rPr lang="cs-CZ" dirty="0" smtClean="0"/>
              <a:t>teroru</a:t>
            </a:r>
          </a:p>
          <a:p>
            <a:pPr lvl="1"/>
            <a:r>
              <a:rPr lang="cs-CZ" dirty="0" smtClean="0"/>
              <a:t>Stát jako ochránce před nepřítelem</a:t>
            </a:r>
          </a:p>
          <a:p>
            <a:pPr lvl="1"/>
            <a:r>
              <a:rPr lang="cs-CZ" dirty="0" smtClean="0"/>
              <a:t>Sociálně kulturní mobilita – rolníci i dělníci mohli stoupat v hierarchii</a:t>
            </a:r>
          </a:p>
          <a:p>
            <a:r>
              <a:rPr lang="cs-CZ" dirty="0" smtClean="0"/>
              <a:t>Existence </a:t>
            </a:r>
            <a:r>
              <a:rPr lang="cs-CZ" b="1" dirty="0" smtClean="0"/>
              <a:t>tolerované šedé ekonomiky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21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aspekty -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90941"/>
          </a:xfrm>
        </p:spPr>
        <p:txBody>
          <a:bodyPr/>
          <a:lstStyle/>
          <a:p>
            <a:r>
              <a:rPr lang="cs-CZ" b="1" dirty="0"/>
              <a:t>Zvyšování minimálních mezd </a:t>
            </a:r>
            <a:r>
              <a:rPr lang="cs-CZ" dirty="0"/>
              <a:t>– s důrazem na zemědělství (aby nedocházelo k vylidňování venkova)/ ale lidé vydělávali více než mohli utratit</a:t>
            </a:r>
          </a:p>
          <a:p>
            <a:pPr lvl="1"/>
            <a:r>
              <a:rPr lang="cs-CZ" dirty="0"/>
              <a:t>Levné potraviny (státní zásahy na udržení ceny), nízké nájmy</a:t>
            </a:r>
          </a:p>
          <a:p>
            <a:r>
              <a:rPr lang="cs-CZ" dirty="0"/>
              <a:t>Zaveden </a:t>
            </a:r>
            <a:r>
              <a:rPr lang="cs-CZ" b="1" dirty="0"/>
              <a:t>pětidenní pracovní týden</a:t>
            </a:r>
          </a:p>
          <a:p>
            <a:r>
              <a:rPr lang="cs-CZ" b="1" dirty="0"/>
              <a:t>Rozvoj konzumní společnosti </a:t>
            </a:r>
          </a:p>
          <a:p>
            <a:pPr lvl="1"/>
            <a:r>
              <a:rPr lang="cs-CZ" dirty="0"/>
              <a:t>Dvojsečné – sice zvyšuje důvěru v systém, ale zatěžuje rozpočet (stát garantuje stabilitu cen, společnost má ale vyšší nároky)</a:t>
            </a:r>
          </a:p>
          <a:p>
            <a:r>
              <a:rPr lang="cs-CZ" b="1" dirty="0"/>
              <a:t>Rozvoj masové televizní zábavy </a:t>
            </a:r>
            <a:r>
              <a:rPr lang="cs-CZ" dirty="0"/>
              <a:t>– snaha o modernizaci, aby se předešlo západním vlivům – Ala </a:t>
            </a:r>
            <a:r>
              <a:rPr lang="cs-CZ" dirty="0" err="1"/>
              <a:t>Pugačova</a:t>
            </a:r>
            <a:r>
              <a:rPr lang="cs-CZ" dirty="0"/>
              <a:t>, Mašina </a:t>
            </a:r>
            <a:r>
              <a:rPr lang="cs-CZ" dirty="0" err="1"/>
              <a:t>vremeni</a:t>
            </a:r>
            <a:endParaRPr lang="cs-CZ" dirty="0"/>
          </a:p>
          <a:p>
            <a:r>
              <a:rPr lang="cs-CZ" dirty="0"/>
              <a:t>Postupně ale letargii ze stagnace – alkoholismus na vzestupu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498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2311" y="-44518"/>
            <a:ext cx="8911687" cy="1280890"/>
          </a:xfrm>
        </p:spPr>
        <p:txBody>
          <a:bodyPr/>
          <a:lstStyle/>
          <a:p>
            <a:r>
              <a:rPr lang="cs-CZ" dirty="0" smtClean="0"/>
              <a:t>Konec Brežněvovy 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3492" y="595927"/>
            <a:ext cx="8915400" cy="6263640"/>
          </a:xfrm>
        </p:spPr>
        <p:txBody>
          <a:bodyPr>
            <a:normAutofit/>
          </a:bodyPr>
          <a:lstStyle/>
          <a:p>
            <a:r>
              <a:rPr lang="cs-CZ" dirty="0" smtClean="0"/>
              <a:t>10. listopadu 1982 zemřel Brežněv</a:t>
            </a:r>
          </a:p>
          <a:p>
            <a:r>
              <a:rPr lang="cs-CZ" dirty="0" smtClean="0"/>
              <a:t>Novým generálním tajemníkem </a:t>
            </a:r>
            <a:r>
              <a:rPr lang="cs-CZ" b="1" dirty="0" smtClean="0"/>
              <a:t>Jurij Andropov </a:t>
            </a:r>
            <a:r>
              <a:rPr lang="cs-CZ" dirty="0" smtClean="0"/>
              <a:t>(předtím předseda KGB)</a:t>
            </a:r>
          </a:p>
          <a:p>
            <a:pPr lvl="1"/>
            <a:r>
              <a:rPr lang="cs-CZ" dirty="0" smtClean="0"/>
              <a:t>Uvědomoval si problémy upadající ekonomiky i společnosti</a:t>
            </a:r>
          </a:p>
          <a:p>
            <a:pPr lvl="1"/>
            <a:r>
              <a:rPr lang="cs-CZ" dirty="0" smtClean="0"/>
              <a:t>Snaha těmto problémům čelit</a:t>
            </a:r>
          </a:p>
          <a:p>
            <a:pPr lvl="1"/>
            <a:r>
              <a:rPr lang="cs-CZ" dirty="0" smtClean="0"/>
              <a:t>Boj proti korupci</a:t>
            </a:r>
          </a:p>
          <a:p>
            <a:pPr lvl="1"/>
            <a:r>
              <a:rPr lang="cs-CZ" dirty="0" smtClean="0"/>
              <a:t>Snaha </a:t>
            </a:r>
            <a:r>
              <a:rPr lang="cs-CZ" dirty="0"/>
              <a:t>o omlazení strany X silné pozice </a:t>
            </a:r>
            <a:r>
              <a:rPr lang="cs-CZ" dirty="0" smtClean="0"/>
              <a:t>konzervativců</a:t>
            </a:r>
          </a:p>
          <a:p>
            <a:pPr lvl="1"/>
            <a:r>
              <a:rPr lang="cs-CZ" dirty="0" smtClean="0"/>
              <a:t>1981 na sjezdu představil program „dynamizace ekonomiky“</a:t>
            </a:r>
          </a:p>
          <a:p>
            <a:pPr lvl="2"/>
            <a:r>
              <a:rPr lang="cs-CZ" dirty="0" smtClean="0"/>
              <a:t>Upevnění disciplíny, výměna starých kádrů a boj proti korupci</a:t>
            </a:r>
          </a:p>
          <a:p>
            <a:pPr lvl="2"/>
            <a:r>
              <a:rPr lang="cs-CZ" dirty="0" smtClean="0"/>
              <a:t>K žádné opravdové reformě nedošlo</a:t>
            </a:r>
          </a:p>
          <a:p>
            <a:r>
              <a:rPr lang="cs-CZ" dirty="0" smtClean="0"/>
              <a:t>Od 1983 sovětská ekonomika zatížena </a:t>
            </a:r>
            <a:r>
              <a:rPr lang="cs-CZ" b="1" dirty="0" smtClean="0"/>
              <a:t>USA projektem Strategické obranné iniciativy</a:t>
            </a:r>
          </a:p>
          <a:p>
            <a:r>
              <a:rPr lang="cs-CZ" dirty="0" smtClean="0"/>
              <a:t>Studená válka na svém vrcholu</a:t>
            </a:r>
          </a:p>
          <a:p>
            <a:r>
              <a:rPr lang="cs-CZ" dirty="0" smtClean="0"/>
              <a:t>1984 zemřel Andropov</a:t>
            </a:r>
          </a:p>
          <a:p>
            <a:r>
              <a:rPr lang="cs-CZ" dirty="0"/>
              <a:t>1984-1985 – Konstantin Černěnko (13 měsíců)</a:t>
            </a:r>
          </a:p>
          <a:p>
            <a:pPr lvl="1"/>
            <a:r>
              <a:rPr lang="cs-CZ" dirty="0"/>
              <a:t>Pozastavení reforem</a:t>
            </a:r>
          </a:p>
          <a:p>
            <a:pPr lvl="1"/>
            <a:r>
              <a:rPr lang="cs-CZ" dirty="0"/>
              <a:t>konzervatismus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714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465789"/>
            <a:ext cx="8911687" cy="1280890"/>
          </a:xfrm>
        </p:spPr>
        <p:txBody>
          <a:bodyPr/>
          <a:lstStyle/>
          <a:p>
            <a:r>
              <a:rPr lang="cs-CZ" dirty="0" smtClean="0"/>
              <a:t>Období Gorbačova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694901" y="4969189"/>
            <a:ext cx="8915400" cy="377762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72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5028"/>
            <a:ext cx="8915400" cy="5593445"/>
          </a:xfrm>
        </p:spPr>
        <p:txBody>
          <a:bodyPr>
            <a:normAutofit/>
          </a:bodyPr>
          <a:lstStyle/>
          <a:p>
            <a:r>
              <a:rPr lang="cs-CZ" dirty="0" smtClean="0"/>
              <a:t>11. března 1985 zvolen Gorbačov</a:t>
            </a:r>
          </a:p>
          <a:p>
            <a:r>
              <a:rPr lang="cs-CZ" dirty="0" smtClean="0"/>
              <a:t>Potřeba oživení ekonomiky a politického systému</a:t>
            </a:r>
          </a:p>
          <a:p>
            <a:r>
              <a:rPr lang="cs-CZ" dirty="0" smtClean="0"/>
              <a:t>Nejprve důraz na ekonomiku, ukázalo se ale, že bez politické reformy to nepůjde</a:t>
            </a:r>
          </a:p>
          <a:p>
            <a:pPr lvl="1"/>
            <a:r>
              <a:rPr lang="cs-CZ" dirty="0" smtClean="0"/>
              <a:t>perestrojka a glasnosť</a:t>
            </a:r>
          </a:p>
          <a:p>
            <a:r>
              <a:rPr lang="cs-CZ" dirty="0" smtClean="0"/>
              <a:t>Dodnes rozdíl mezi vnitřním a vnějším vnímání Gorbačova</a:t>
            </a:r>
          </a:p>
          <a:p>
            <a:pPr lvl="0"/>
            <a:r>
              <a:rPr lang="cs-CZ" b="1" u="sng" dirty="0"/>
              <a:t>ideologicky</a:t>
            </a:r>
            <a:r>
              <a:rPr lang="cs-CZ" b="1" dirty="0"/>
              <a:t> návrat ke kořenům (leninismu)</a:t>
            </a:r>
            <a:endParaRPr lang="cs-CZ" dirty="0"/>
          </a:p>
          <a:p>
            <a:r>
              <a:rPr lang="cs-CZ" dirty="0" smtClean="0"/>
              <a:t>Hned zpočátku výměna ve vedení</a:t>
            </a:r>
          </a:p>
          <a:p>
            <a:pPr lvl="1"/>
            <a:r>
              <a:rPr lang="cs-CZ" dirty="0" smtClean="0"/>
              <a:t>Eduard </a:t>
            </a:r>
            <a:r>
              <a:rPr lang="cs-CZ" dirty="0" err="1" smtClean="0"/>
              <a:t>Ševarnadze</a:t>
            </a:r>
            <a:r>
              <a:rPr lang="cs-CZ" dirty="0" smtClean="0"/>
              <a:t>, Nikolaj </a:t>
            </a:r>
            <a:r>
              <a:rPr lang="cs-CZ" dirty="0" err="1" smtClean="0"/>
              <a:t>Ryžkov</a:t>
            </a:r>
            <a:r>
              <a:rPr lang="cs-CZ" dirty="0" smtClean="0"/>
              <a:t>, Boris Jelcin</a:t>
            </a:r>
          </a:p>
          <a:p>
            <a:r>
              <a:rPr lang="cs-CZ" dirty="0" smtClean="0"/>
              <a:t>Odkaz na leninské dědictví a kurz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Uskorenije</a:t>
            </a:r>
            <a:r>
              <a:rPr lang="cs-CZ" dirty="0" smtClean="0"/>
              <a:t>“ – urychlení společenského a ekonomického rozvoje</a:t>
            </a:r>
          </a:p>
          <a:p>
            <a:r>
              <a:rPr lang="cs-CZ" dirty="0" smtClean="0"/>
              <a:t>Stejně jako Andropov důraz na disciplínu</a:t>
            </a:r>
          </a:p>
          <a:p>
            <a:endParaRPr lang="cs-CZ" dirty="0"/>
          </a:p>
          <a:p>
            <a:r>
              <a:rPr lang="cs-CZ" dirty="0" smtClean="0"/>
              <a:t>1985 začíná protialkoholní kampaň</a:t>
            </a:r>
          </a:p>
          <a:p>
            <a:pPr marL="5715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25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byla výchozí situace éry Brežněva?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263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233969"/>
            <a:ext cx="8911687" cy="1280890"/>
          </a:xfrm>
        </p:spPr>
        <p:txBody>
          <a:bodyPr/>
          <a:lstStyle/>
          <a:p>
            <a:r>
              <a:rPr lang="cs-CZ" dirty="0" smtClean="0"/>
              <a:t>Proč se ideologicky navracelo ke kořenům – k leninismu?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93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 k leninismu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u="sng" dirty="0"/>
              <a:t>ideologicky</a:t>
            </a:r>
            <a:r>
              <a:rPr lang="cs-CZ" b="1" dirty="0"/>
              <a:t> návrat ke kořenům (leninismu), </a:t>
            </a:r>
            <a:r>
              <a:rPr lang="cs-CZ" dirty="0"/>
              <a:t>obroda – viníkem současné situace stalinismus a brežněvismus, ideologie deformovaly socialismus</a:t>
            </a:r>
          </a:p>
          <a:p>
            <a:pPr lvl="0"/>
            <a:r>
              <a:rPr lang="cs-CZ" dirty="0"/>
              <a:t>2 cíle: </a:t>
            </a:r>
          </a:p>
          <a:p>
            <a:pPr lvl="1"/>
            <a:r>
              <a:rPr lang="cs-CZ" dirty="0"/>
              <a:t>obnova ztracené legitimity režimu (vnitropoliticky)</a:t>
            </a:r>
          </a:p>
          <a:p>
            <a:pPr lvl="1"/>
            <a:r>
              <a:rPr lang="cs-CZ" dirty="0"/>
              <a:t>schopnost soutěžit s kapitalismem (mezinárodně)</a:t>
            </a:r>
          </a:p>
          <a:p>
            <a:pPr lvl="2"/>
            <a:r>
              <a:rPr lang="cs-CZ" dirty="0"/>
              <a:t>revize teorie o permanentní krizi kapitalistického systé­mu – poznání, že soutěživost vede k technologickému i sociálnímu pokroku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31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Hospodářská reforma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7518"/>
            <a:ext cx="8915400" cy="576312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Ekonomika poznamenaná </a:t>
            </a:r>
            <a:r>
              <a:rPr lang="cs-CZ" b="1" dirty="0" smtClean="0"/>
              <a:t>pádem cen ropy </a:t>
            </a:r>
            <a:r>
              <a:rPr lang="cs-CZ" dirty="0" smtClean="0"/>
              <a:t>a výbuchem v </a:t>
            </a:r>
            <a:r>
              <a:rPr lang="cs-CZ" b="1" dirty="0" smtClean="0"/>
              <a:t>Černobylu</a:t>
            </a:r>
          </a:p>
          <a:p>
            <a:pPr lvl="0"/>
            <a:r>
              <a:rPr lang="cs-CZ" dirty="0" smtClean="0"/>
              <a:t>V ekonomickém myšlení přetrvává koncept socialistického kolektivismu</a:t>
            </a:r>
          </a:p>
          <a:p>
            <a:pPr lvl="0"/>
            <a:r>
              <a:rPr lang="cs-CZ" dirty="0" smtClean="0"/>
              <a:t>cílem </a:t>
            </a:r>
            <a:r>
              <a:rPr lang="cs-CZ" dirty="0"/>
              <a:t>zvýšení produktivity, </a:t>
            </a:r>
            <a:r>
              <a:rPr lang="cs-CZ" b="1" dirty="0"/>
              <a:t>modernizace ekonomiky</a:t>
            </a:r>
          </a:p>
          <a:p>
            <a:pPr lvl="1"/>
            <a:r>
              <a:rPr lang="cs-CZ" b="1" dirty="0"/>
              <a:t>diskuze, zda se nevrátit k modifikované politice NEP</a:t>
            </a:r>
          </a:p>
          <a:p>
            <a:pPr lvl="1"/>
            <a:r>
              <a:rPr lang="cs-CZ" b="1" dirty="0"/>
              <a:t>zavedení </a:t>
            </a:r>
            <a:r>
              <a:rPr lang="cs-CZ" b="1" i="1" dirty="0"/>
              <a:t>tržních mechanismů</a:t>
            </a:r>
            <a:endParaRPr lang="cs-CZ" b="1" dirty="0"/>
          </a:p>
          <a:p>
            <a:pPr lvl="2"/>
            <a:r>
              <a:rPr lang="cs-CZ" dirty="0"/>
              <a:t>snížení státního podílu v podnicích</a:t>
            </a:r>
          </a:p>
          <a:p>
            <a:pPr lvl="2"/>
            <a:r>
              <a:rPr lang="cs-CZ" dirty="0"/>
              <a:t>inovace v řízení = omezení centrálního plánování</a:t>
            </a:r>
          </a:p>
          <a:p>
            <a:pPr lvl="3"/>
            <a:r>
              <a:rPr lang="cs-CZ" b="1" dirty="0"/>
              <a:t>zákony o státním podniku a družstevnictví</a:t>
            </a:r>
            <a:r>
              <a:rPr lang="cs-CZ" dirty="0"/>
              <a:t> </a:t>
            </a:r>
            <a:r>
              <a:rPr lang="cs-CZ" dirty="0" smtClean="0"/>
              <a:t>(1988</a:t>
            </a:r>
            <a:r>
              <a:rPr lang="cs-CZ" dirty="0"/>
              <a:t>)</a:t>
            </a:r>
          </a:p>
          <a:p>
            <a:pPr lvl="4"/>
            <a:r>
              <a:rPr lang="cs-CZ" dirty="0"/>
              <a:t>udělení větší volnosti výrobcům v cenové a mzdové politice, volná ruka ve vzájemném navazování vztahů, spolupráci </a:t>
            </a:r>
          </a:p>
          <a:p>
            <a:pPr lvl="4"/>
            <a:r>
              <a:rPr lang="cs-CZ" dirty="0"/>
              <a:t>posílení přímého vlivu zaměstnanců, pracujících v závodech = volba ředitele – populistické růsty mezd, uplácení bez reflexe vlastních ekonomických možností </a:t>
            </a:r>
            <a:endParaRPr lang="cs-CZ" dirty="0" smtClean="0"/>
          </a:p>
          <a:p>
            <a:pPr lvl="4"/>
            <a:r>
              <a:rPr lang="cs-CZ" dirty="0" smtClean="0"/>
              <a:t>Mohla vznikat družstva – soukromé podnikání, min. 3 lidé</a:t>
            </a:r>
          </a:p>
          <a:p>
            <a:pPr lvl="4"/>
            <a:r>
              <a:rPr lang="cs-CZ" dirty="0" smtClean="0"/>
              <a:t>Existovala domněnka, že zlikvidují deficit zboží a zlepší služby/ nepotvrdila se</a:t>
            </a:r>
            <a:endParaRPr lang="cs-CZ" dirty="0"/>
          </a:p>
          <a:p>
            <a:pPr lvl="3"/>
            <a:r>
              <a:rPr lang="cs-CZ" b="1" dirty="0" smtClean="0"/>
              <a:t>DECENTRALIZACE: ekonomická </a:t>
            </a:r>
            <a:r>
              <a:rPr lang="cs-CZ" b="1" dirty="0"/>
              <a:t>autonomie sovětských republik</a:t>
            </a:r>
          </a:p>
          <a:p>
            <a:pPr lvl="2"/>
            <a:r>
              <a:rPr lang="cs-CZ" dirty="0"/>
              <a:t>společné projekty se zahraničními </a:t>
            </a:r>
            <a:r>
              <a:rPr lang="cs-CZ" dirty="0" smtClean="0"/>
              <a:t>investory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910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21476"/>
            <a:ext cx="8915400" cy="47244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neprůchodnost systému, byrokratizace, pasivita, falšování údajů </a:t>
            </a:r>
          </a:p>
          <a:p>
            <a:pPr lvl="0"/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volání po větší otevřenosti, diskuzi nad problémy (= glasnost)</a:t>
            </a:r>
          </a:p>
          <a:p>
            <a:pPr lvl="1"/>
            <a:r>
              <a:rPr lang="cs-CZ" dirty="0"/>
              <a:t>otevřenost (glasnosť) a demokratizace, liberalizace – uvolnění kontroly</a:t>
            </a:r>
          </a:p>
          <a:p>
            <a:pPr lvl="0"/>
            <a:r>
              <a:rPr lang="cs-CZ" b="1" dirty="0" smtClean="0"/>
              <a:t>odpor </a:t>
            </a:r>
            <a:r>
              <a:rPr lang="cs-CZ" b="1" dirty="0"/>
              <a:t>státní a stranické byrokracie </a:t>
            </a:r>
            <a:r>
              <a:rPr lang="cs-CZ" dirty="0"/>
              <a:t>=&gt;reformy státních a stranických orgánů, odstraňování starých kádrů (ortodoxní)</a:t>
            </a:r>
          </a:p>
          <a:p>
            <a:pPr lvl="0"/>
            <a:r>
              <a:rPr lang="cs-CZ" b="1" u="sng" dirty="0"/>
              <a:t>ideologicky</a:t>
            </a:r>
            <a:r>
              <a:rPr lang="cs-CZ" b="1" dirty="0"/>
              <a:t> návrat ke kořenům (leninismu</a:t>
            </a:r>
            <a:r>
              <a:rPr lang="cs-CZ" b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966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89259"/>
            <a:ext cx="8911687" cy="1280890"/>
          </a:xfrm>
        </p:spPr>
        <p:txBody>
          <a:bodyPr/>
          <a:lstStyle/>
          <a:p>
            <a:r>
              <a:rPr lang="cs-CZ" dirty="0" smtClean="0"/>
              <a:t>Změna přístupu na mezinárodní scéně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081826"/>
            <a:ext cx="8915400" cy="5537915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zahraničně politicky </a:t>
            </a:r>
            <a:r>
              <a:rPr lang="cs-CZ" dirty="0"/>
              <a:t>– </a:t>
            </a:r>
            <a:r>
              <a:rPr lang="cs-CZ" i="1" dirty="0"/>
              <a:t>Perestrojka a </a:t>
            </a:r>
            <a:r>
              <a:rPr lang="cs-CZ" i="1" u="sng" dirty="0"/>
              <a:t>nové myšlení</a:t>
            </a:r>
            <a:r>
              <a:rPr lang="cs-CZ" i="1" dirty="0"/>
              <a:t> pro naši zem a pro celý svět</a:t>
            </a:r>
            <a:endParaRPr lang="cs-CZ" dirty="0"/>
          </a:p>
          <a:p>
            <a:pPr lvl="1"/>
            <a:r>
              <a:rPr lang="cs-CZ" dirty="0"/>
              <a:t>globální vzájemná závislost, společné globální zájmy lidstva</a:t>
            </a:r>
          </a:p>
          <a:p>
            <a:pPr lvl="1"/>
            <a:r>
              <a:rPr lang="cs-CZ" dirty="0"/>
              <a:t>rezignací na světový socialismus - koncepce „mírové koexisten­ce“ a vzájemné spolupráce</a:t>
            </a:r>
          </a:p>
          <a:p>
            <a:pPr lvl="2"/>
            <a:r>
              <a:rPr lang="cs-CZ" b="1" dirty="0"/>
              <a:t>revize teorie o nevyhnutelnosti imperialistických válek</a:t>
            </a:r>
          </a:p>
          <a:p>
            <a:pPr lvl="0"/>
            <a:r>
              <a:rPr lang="cs-CZ" dirty="0"/>
              <a:t>snížení mezinárodního napětí</a:t>
            </a:r>
            <a:r>
              <a:rPr lang="cs-CZ" b="1" dirty="0"/>
              <a:t> =&gt; nástroj ekonomické přeměny</a:t>
            </a:r>
            <a:endParaRPr lang="cs-CZ" dirty="0"/>
          </a:p>
          <a:p>
            <a:pPr lvl="1"/>
            <a:r>
              <a:rPr lang="cs-CZ" dirty="0"/>
              <a:t>odchod z </a:t>
            </a:r>
            <a:r>
              <a:rPr lang="cs-CZ" dirty="0" smtClean="0"/>
              <a:t>Afghánistánu</a:t>
            </a:r>
          </a:p>
          <a:p>
            <a:pPr lvl="1"/>
            <a:r>
              <a:rPr lang="cs-CZ" dirty="0" smtClean="0"/>
              <a:t>odzbrojovací </a:t>
            </a:r>
            <a:r>
              <a:rPr lang="cs-CZ" dirty="0"/>
              <a:t>jednání - jednostranné odzbrojovací </a:t>
            </a:r>
            <a:r>
              <a:rPr lang="cs-CZ" dirty="0" smtClean="0"/>
              <a:t>závazky</a:t>
            </a:r>
          </a:p>
          <a:p>
            <a:pPr lvl="1"/>
            <a:r>
              <a:rPr lang="cs-CZ" dirty="0" smtClean="0"/>
              <a:t>snížení </a:t>
            </a:r>
            <a:r>
              <a:rPr lang="cs-CZ" dirty="0"/>
              <a:t>sovět. ozbrojených sil o 0,5 mil </a:t>
            </a:r>
            <a:r>
              <a:rPr lang="cs-CZ" dirty="0" smtClean="0"/>
              <a:t>vojáků</a:t>
            </a:r>
          </a:p>
          <a:p>
            <a:pPr lvl="1"/>
            <a:r>
              <a:rPr lang="cs-CZ" dirty="0" smtClean="0"/>
              <a:t>snaha </a:t>
            </a:r>
            <a:r>
              <a:rPr lang="cs-CZ" dirty="0"/>
              <a:t>zastavit zbrojení, omezení vývoje jaderných zbraní a snížení jejich </a:t>
            </a:r>
            <a:r>
              <a:rPr lang="cs-CZ" dirty="0" smtClean="0"/>
              <a:t>počtu</a:t>
            </a:r>
          </a:p>
          <a:p>
            <a:pPr lvl="1"/>
            <a:r>
              <a:rPr lang="cs-CZ" b="1" dirty="0" smtClean="0"/>
              <a:t>dohoda </a:t>
            </a:r>
            <a:r>
              <a:rPr lang="cs-CZ" b="1" dirty="0"/>
              <a:t>o stažení a likvidací raket </a:t>
            </a:r>
            <a:r>
              <a:rPr lang="cs-CZ" dirty="0"/>
              <a:t>středního doletu z Evropy </a:t>
            </a:r>
            <a:r>
              <a:rPr lang="cs-CZ" b="1" dirty="0" smtClean="0"/>
              <a:t>(1987</a:t>
            </a:r>
            <a:r>
              <a:rPr lang="cs-CZ" b="1" dirty="0"/>
              <a:t>, Washington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smlouva </a:t>
            </a:r>
            <a:r>
              <a:rPr lang="cs-CZ" b="1" dirty="0"/>
              <a:t>o omezení konvenčních ozbrojených sil v Evropě </a:t>
            </a:r>
            <a:r>
              <a:rPr lang="cs-CZ" dirty="0"/>
              <a:t>(VS +NATO, </a:t>
            </a:r>
            <a:r>
              <a:rPr lang="cs-CZ" dirty="0" smtClean="0"/>
              <a:t>1990</a:t>
            </a:r>
            <a:r>
              <a:rPr lang="cs-CZ" dirty="0"/>
              <a:t>, Paříž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START </a:t>
            </a:r>
            <a:r>
              <a:rPr lang="cs-CZ" b="1" dirty="0"/>
              <a:t>I </a:t>
            </a:r>
            <a:r>
              <a:rPr lang="cs-CZ" b="1" dirty="0" smtClean="0"/>
              <a:t>(1991</a:t>
            </a:r>
            <a:r>
              <a:rPr lang="cs-CZ" b="1" dirty="0"/>
              <a:t>, Moskva) </a:t>
            </a:r>
          </a:p>
        </p:txBody>
      </p:sp>
    </p:spTree>
    <p:extLst>
      <p:ext uri="{BB962C8B-B14F-4D97-AF65-F5344CB8AC3E}">
        <p14:creationId xmlns:p14="http://schemas.microsoft.com/office/powerpoint/2010/main" val="632731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Ekonomická stagnace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4421"/>
            <a:ext cx="8915400" cy="5173579"/>
          </a:xfrm>
        </p:spPr>
        <p:txBody>
          <a:bodyPr/>
          <a:lstStyle/>
          <a:p>
            <a:pPr lvl="0"/>
            <a:r>
              <a:rPr lang="cs-CZ" b="1" dirty="0"/>
              <a:t>Černobyl </a:t>
            </a:r>
            <a:r>
              <a:rPr lang="cs-CZ" b="1" dirty="0" smtClean="0"/>
              <a:t>1986 </a:t>
            </a:r>
            <a:r>
              <a:rPr lang="cs-CZ" b="1" dirty="0"/>
              <a:t>=&gt;</a:t>
            </a:r>
            <a:r>
              <a:rPr lang="cs-CZ" dirty="0"/>
              <a:t> pochybnosti ohledně bezpečnosti provozu jaderných elektráren sovět. typu), </a:t>
            </a:r>
            <a:r>
              <a:rPr lang="cs-CZ" dirty="0" smtClean="0"/>
              <a:t>1988 zemětřesení </a:t>
            </a:r>
            <a:r>
              <a:rPr lang="cs-CZ" dirty="0"/>
              <a:t>v Arménii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snížení kredibility režimu</a:t>
            </a:r>
          </a:p>
          <a:p>
            <a:pPr lvl="0"/>
            <a:r>
              <a:rPr lang="cs-CZ" b="1" dirty="0"/>
              <a:t>pokles cen ropy a zemního plynu </a:t>
            </a:r>
            <a:r>
              <a:rPr lang="cs-CZ" dirty="0"/>
              <a:t>na světových trzích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pokles obchodu (do té doby za vysoké výnosy financování importu obilí) - 1986</a:t>
            </a:r>
          </a:p>
          <a:p>
            <a:pPr lvl="1"/>
            <a:r>
              <a:rPr lang="cs-CZ" dirty="0"/>
              <a:t>nárůst zahraničního dluhu (až 60 bilionů </a:t>
            </a:r>
            <a:r>
              <a:rPr lang="cs-CZ" dirty="0" smtClean="0"/>
              <a:t>$)</a:t>
            </a:r>
          </a:p>
          <a:p>
            <a:r>
              <a:rPr lang="cs-CZ" b="1" dirty="0" smtClean="0"/>
              <a:t>Deficit rozpočtu řešen uvolněním velkého objemu peněz do oběhu</a:t>
            </a:r>
            <a:r>
              <a:rPr lang="cs-CZ" dirty="0" smtClean="0"/>
              <a:t> – vedlo k inflaci (od roku 1990)</a:t>
            </a:r>
          </a:p>
          <a:p>
            <a:r>
              <a:rPr lang="cs-CZ" b="1" dirty="0" smtClean="0"/>
              <a:t>Každodenní život – obrovský nedostatek veškerého zboží</a:t>
            </a:r>
          </a:p>
          <a:p>
            <a:pPr lvl="0"/>
            <a:r>
              <a:rPr lang="cs-CZ" dirty="0" smtClean="0"/>
              <a:t>1988 </a:t>
            </a:r>
            <a:r>
              <a:rPr lang="cs-CZ" dirty="0"/>
              <a:t>konference KSS – </a:t>
            </a:r>
            <a:r>
              <a:rPr lang="cs-CZ" b="1" dirty="0"/>
              <a:t>Gorbačovovy návrhy ústavních/politických změn</a:t>
            </a:r>
          </a:p>
          <a:p>
            <a:pPr lvl="1"/>
            <a:r>
              <a:rPr lang="cs-CZ" dirty="0"/>
              <a:t>nová struktura státních orgánů - přesun moci z ÚV na stát (nově ustaven Sjezd lidových poslanců), </a:t>
            </a:r>
            <a:r>
              <a:rPr lang="cs-CZ" u="sng" dirty="0"/>
              <a:t>KS ztratila vliv na řízení ekonomiky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566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5043" y="2233969"/>
            <a:ext cx="8911687" cy="1280890"/>
          </a:xfrm>
        </p:spPr>
        <p:txBody>
          <a:bodyPr/>
          <a:lstStyle/>
          <a:p>
            <a:r>
              <a:rPr lang="cs-CZ" dirty="0" smtClean="0"/>
              <a:t>Ekonomická krize – proč k ní došlo?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873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Ekonomická krize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13268"/>
            <a:ext cx="8915400" cy="5344732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růst </a:t>
            </a:r>
            <a:r>
              <a:rPr lang="cs-CZ" b="1" dirty="0"/>
              <a:t>závislosti na dovozu potravin</a:t>
            </a:r>
          </a:p>
          <a:p>
            <a:pPr lvl="0"/>
            <a:r>
              <a:rPr lang="cs-CZ" b="1" dirty="0" smtClean="0"/>
              <a:t>pokles vývozu ropy</a:t>
            </a:r>
          </a:p>
          <a:p>
            <a:pPr lvl="0"/>
            <a:r>
              <a:rPr lang="cs-CZ" b="1" dirty="0" smtClean="0"/>
              <a:t>boj proti alkoholismu </a:t>
            </a:r>
            <a:r>
              <a:rPr lang="cs-CZ" dirty="0" smtClean="0"/>
              <a:t>– propad příjmů státního rozpočtu (23%, 1986)</a:t>
            </a:r>
          </a:p>
          <a:p>
            <a:pPr lvl="0"/>
            <a:r>
              <a:rPr lang="cs-CZ" dirty="0" smtClean="0"/>
              <a:t>=&gt; </a:t>
            </a:r>
            <a:r>
              <a:rPr lang="cs-CZ" dirty="0"/>
              <a:t>schodek státního rozpočtu (v souladu s reformami velké investice do průmyslu) až 10% HDP (1988)</a:t>
            </a:r>
          </a:p>
          <a:p>
            <a:pPr lvl="0"/>
            <a:r>
              <a:rPr lang="cs-CZ" dirty="0"/>
              <a:t>Sjezd lidových poslanců schválil zvýšení sociálních dávek a důchodů o 21%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prudký růst inflace (1990)</a:t>
            </a:r>
          </a:p>
          <a:p>
            <a:pPr lvl="0"/>
            <a:r>
              <a:rPr lang="cs-CZ" b="1" dirty="0"/>
              <a:t>Státní banka ztratila kontrolu nad množstvím peněz v oběhu </a:t>
            </a:r>
            <a:r>
              <a:rPr lang="cs-CZ" dirty="0"/>
              <a:t>(1990)</a:t>
            </a:r>
          </a:p>
          <a:p>
            <a:pPr lvl="0"/>
            <a:r>
              <a:rPr lang="cs-CZ" b="1" dirty="0"/>
              <a:t>nedostatková ekonomika – komodity nejsou</a:t>
            </a:r>
          </a:p>
          <a:p>
            <a:pPr lvl="1"/>
            <a:r>
              <a:rPr lang="cs-CZ" dirty="0"/>
              <a:t>pokles životní úrovně (opačný než avizovaný efekt), enormní fronty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potraviny na příděl (ne ve velkých městech), naturální směna mezi podniky</a:t>
            </a:r>
          </a:p>
          <a:p>
            <a:pPr lvl="0"/>
            <a:r>
              <a:rPr lang="cs-CZ" b="1" dirty="0"/>
              <a:t>zánik </a:t>
            </a:r>
            <a:r>
              <a:rPr lang="cs-CZ" b="1" dirty="0" smtClean="0"/>
              <a:t>RVHP1991 </a:t>
            </a:r>
            <a:r>
              <a:rPr lang="cs-CZ" dirty="0" smtClean="0"/>
              <a:t>– východoevropské země orientují ekonomiku na západ + přechod na tržní hospodářství – potíže s plánováním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32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712382"/>
            <a:ext cx="8915400" cy="5145618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modernizace </a:t>
            </a:r>
            <a:r>
              <a:rPr lang="cs-CZ" b="1" dirty="0"/>
              <a:t>průmyslu (strojírenství) </a:t>
            </a:r>
            <a:r>
              <a:rPr lang="cs-CZ" b="1" dirty="0" smtClean="0"/>
              <a:t> </a:t>
            </a:r>
            <a:r>
              <a:rPr lang="cs-CZ" dirty="0" smtClean="0"/>
              <a:t>- chybí investice</a:t>
            </a:r>
            <a:endParaRPr lang="cs-CZ" dirty="0"/>
          </a:p>
          <a:p>
            <a:pPr lvl="0"/>
            <a:r>
              <a:rPr lang="cs-CZ" dirty="0" smtClean="0"/>
              <a:t>kolaps </a:t>
            </a:r>
            <a:r>
              <a:rPr lang="cs-CZ" dirty="0"/>
              <a:t>systému výkupu a distribuce</a:t>
            </a:r>
          </a:p>
          <a:p>
            <a:pPr lvl="1"/>
            <a:r>
              <a:rPr lang="cs-CZ" b="1" dirty="0"/>
              <a:t>nacionalismus – jednotlivé republiky (oblasti) odmítaly dodávat do centra</a:t>
            </a:r>
          </a:p>
          <a:p>
            <a:pPr lvl="1"/>
            <a:r>
              <a:rPr lang="cs-CZ" b="1" dirty="0"/>
              <a:t>regionalismus – jednotlivé kolchozy, </a:t>
            </a:r>
            <a:r>
              <a:rPr lang="cs-CZ" b="1" dirty="0" smtClean="0"/>
              <a:t>podniky</a:t>
            </a:r>
          </a:p>
          <a:p>
            <a:pPr lvl="1"/>
            <a:r>
              <a:rPr lang="cs-CZ" dirty="0" smtClean="0"/>
              <a:t>nedůsledná zpožděná </a:t>
            </a:r>
            <a:r>
              <a:rPr lang="cs-CZ" b="1" dirty="0" smtClean="0"/>
              <a:t>cenová reforma</a:t>
            </a:r>
            <a:r>
              <a:rPr lang="cs-CZ" dirty="0" smtClean="0"/>
              <a:t> (1. pol. 1991) – stát si chce udržet cenový monopol – přispěla k rozvratu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843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91915"/>
            <a:ext cx="9129546" cy="5101389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hornické </a:t>
            </a:r>
            <a:r>
              <a:rPr lang="cs-CZ" b="1" dirty="0"/>
              <a:t>stávky </a:t>
            </a:r>
            <a:r>
              <a:rPr lang="cs-CZ" b="1" dirty="0" smtClean="0"/>
              <a:t>1989</a:t>
            </a:r>
            <a:endParaRPr lang="cs-CZ" b="1" dirty="0"/>
          </a:p>
          <a:p>
            <a:pPr lvl="0"/>
            <a:r>
              <a:rPr lang="cs-CZ" b="1" dirty="0" smtClean="0"/>
              <a:t>1990 </a:t>
            </a:r>
            <a:r>
              <a:rPr lang="cs-CZ" b="1" dirty="0"/>
              <a:t>zrušení monopolu </a:t>
            </a:r>
            <a:r>
              <a:rPr lang="cs-CZ" b="1" dirty="0" smtClean="0"/>
              <a:t>KS </a:t>
            </a:r>
            <a:r>
              <a:rPr lang="cs-CZ" dirty="0" smtClean="0"/>
              <a:t>garantované ústavou</a:t>
            </a:r>
            <a:endParaRPr lang="cs-CZ" dirty="0"/>
          </a:p>
          <a:p>
            <a:pPr lvl="0"/>
            <a:r>
              <a:rPr lang="cs-CZ" b="1" dirty="0"/>
              <a:t>Gorbačov prosazuje socialismus (až sociální demokracii), </a:t>
            </a:r>
            <a:r>
              <a:rPr lang="cs-CZ" dirty="0"/>
              <a:t>snaží se posílit svou pozici zavedením prezidentského úřadu </a:t>
            </a:r>
            <a:r>
              <a:rPr lang="cs-CZ" dirty="0" smtClean="0"/>
              <a:t>(březen 1990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volby </a:t>
            </a:r>
            <a:r>
              <a:rPr lang="cs-CZ" dirty="0" smtClean="0"/>
              <a:t>1990 </a:t>
            </a:r>
            <a:r>
              <a:rPr lang="cs-CZ" dirty="0"/>
              <a:t>do sovětů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republikové parlamenty</a:t>
            </a:r>
          </a:p>
          <a:p>
            <a:pPr lvl="0"/>
            <a:r>
              <a:rPr lang="cs-CZ" b="1" dirty="0" smtClean="0"/>
              <a:t>Únor 1990 </a:t>
            </a:r>
            <a:r>
              <a:rPr lang="cs-CZ" b="1" dirty="0"/>
              <a:t>1. demonstrace na podporu demokratizace, nepokoje v Pobaltí</a:t>
            </a:r>
          </a:p>
          <a:p>
            <a:pPr lvl="0"/>
            <a:r>
              <a:rPr lang="cs-CZ" dirty="0" smtClean="0"/>
              <a:t>V létě 1990 </a:t>
            </a:r>
            <a:r>
              <a:rPr lang="cs-CZ" b="1" dirty="0" smtClean="0"/>
              <a:t>odmítnut plán </a:t>
            </a:r>
            <a:r>
              <a:rPr lang="cs-CZ" b="1" dirty="0"/>
              <a:t>na vytvoření „kontrolované tržní ekonomiky</a:t>
            </a:r>
            <a:r>
              <a:rPr lang="cs-CZ" b="1" dirty="0" smtClean="0"/>
              <a:t>“</a:t>
            </a:r>
          </a:p>
          <a:p>
            <a:pPr lvl="0"/>
            <a:r>
              <a:rPr lang="cs-CZ" b="1" dirty="0" smtClean="0"/>
              <a:t>kritika </a:t>
            </a:r>
            <a:r>
              <a:rPr lang="cs-CZ" b="1" dirty="0"/>
              <a:t>reforem z armádních kruhů</a:t>
            </a:r>
          </a:p>
          <a:p>
            <a:r>
              <a:rPr lang="cs-CZ" dirty="0"/>
              <a:t>problémy s demonstracemi na Jižním Kavkaze </a:t>
            </a:r>
          </a:p>
        </p:txBody>
      </p:sp>
    </p:spTree>
    <p:extLst>
      <p:ext uri="{BB962C8B-B14F-4D97-AF65-F5344CB8AC3E}">
        <p14:creationId xmlns:p14="http://schemas.microsoft.com/office/powerpoint/2010/main" val="79367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4912" y="1264554"/>
            <a:ext cx="8915400" cy="5593445"/>
          </a:xfrm>
        </p:spPr>
        <p:txBody>
          <a:bodyPr>
            <a:normAutofit/>
          </a:bodyPr>
          <a:lstStyle/>
          <a:p>
            <a:r>
              <a:rPr lang="cs-CZ" dirty="0" smtClean="0"/>
              <a:t>Od počátku 60. let nastala stagnace</a:t>
            </a:r>
          </a:p>
          <a:p>
            <a:r>
              <a:rPr lang="cs-CZ" dirty="0" smtClean="0"/>
              <a:t>Oficiálně existovala „plná zaměstnanost“ – ve skutečnosti ne (cca 8 %)</a:t>
            </a:r>
          </a:p>
          <a:p>
            <a:r>
              <a:rPr lang="cs-CZ" dirty="0" smtClean="0"/>
              <a:t>Pokles ekonomiky, zpomalení/ tři hlavní příčiny</a:t>
            </a:r>
          </a:p>
          <a:p>
            <a:pPr lvl="1"/>
            <a:r>
              <a:rPr lang="cs-CZ" dirty="0" smtClean="0"/>
              <a:t>Odčerpávání pracovní síly do zbrojního průmyslu</a:t>
            </a:r>
          </a:p>
          <a:p>
            <a:pPr lvl="1"/>
            <a:r>
              <a:rPr lang="cs-CZ" dirty="0" smtClean="0"/>
              <a:t>Selhání pokusů o modernizaci</a:t>
            </a:r>
          </a:p>
          <a:p>
            <a:pPr lvl="1"/>
            <a:r>
              <a:rPr lang="cs-CZ" dirty="0" smtClean="0"/>
              <a:t>Centralismus, nepružnost systému</a:t>
            </a:r>
          </a:p>
          <a:p>
            <a:r>
              <a:rPr lang="cs-CZ" dirty="0" smtClean="0"/>
              <a:t>Nízká kvalita výrobků, nízká produktivita práce, vysoké náklady</a:t>
            </a:r>
          </a:p>
          <a:p>
            <a:r>
              <a:rPr lang="cs-CZ" dirty="0" smtClean="0"/>
              <a:t>Tradiční problém – zemědělství</a:t>
            </a:r>
          </a:p>
          <a:p>
            <a:pPr lvl="1"/>
            <a:r>
              <a:rPr lang="cs-CZ" dirty="0" smtClean="0"/>
              <a:t>Úroda sice rostla, ale poptávka také</a:t>
            </a:r>
          </a:p>
          <a:p>
            <a:pPr lvl="2"/>
            <a:r>
              <a:rPr lang="cs-CZ" dirty="0" smtClean="0"/>
              <a:t>Např. 1955 poptávka o 20 % vyšší než nabídka</a:t>
            </a:r>
          </a:p>
          <a:p>
            <a:pPr lvl="2"/>
            <a:r>
              <a:rPr lang="cs-CZ" dirty="0" smtClean="0"/>
              <a:t>Způsobeno růstem příjmů občanů a populačním růstem + problémy s počasím (1963 sucho)</a:t>
            </a:r>
          </a:p>
          <a:p>
            <a:pPr lvl="2"/>
            <a:r>
              <a:rPr lang="cs-CZ" dirty="0" smtClean="0"/>
              <a:t>Dovoz obilí z Kanady</a:t>
            </a:r>
          </a:p>
          <a:p>
            <a:pPr lvl="2"/>
            <a:r>
              <a:rPr lang="cs-CZ" dirty="0" smtClean="0"/>
              <a:t>Finanční zatížení kolchozů – zrušení strojně traktorových stanic</a:t>
            </a:r>
          </a:p>
          <a:p>
            <a:pPr lvl="2"/>
            <a:r>
              <a:rPr lang="cs-CZ" dirty="0" smtClean="0"/>
              <a:t>Zemědělská politika Chruščova – neúspěšná, podílela se na jeho pádu</a:t>
            </a:r>
          </a:p>
        </p:txBody>
      </p:sp>
    </p:spTree>
    <p:extLst>
      <p:ext uri="{BB962C8B-B14F-4D97-AF65-F5344CB8AC3E}">
        <p14:creationId xmlns:p14="http://schemas.microsoft.com/office/powerpoint/2010/main" val="2634694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pokus o reformu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7374" y="1620334"/>
            <a:ext cx="9602788" cy="5149939"/>
          </a:xfrm>
        </p:spPr>
        <p:txBody>
          <a:bodyPr>
            <a:normAutofit/>
          </a:bodyPr>
          <a:lstStyle/>
          <a:p>
            <a:r>
              <a:rPr lang="cs-CZ" dirty="0" smtClean="0"/>
              <a:t>Léto 1990 </a:t>
            </a:r>
            <a:r>
              <a:rPr lang="cs-CZ" dirty="0"/>
              <a:t>demokratická opozice předložila </a:t>
            </a:r>
            <a:r>
              <a:rPr lang="cs-CZ" b="1" dirty="0" err="1"/>
              <a:t>Šatalinův</a:t>
            </a:r>
            <a:r>
              <a:rPr lang="cs-CZ" b="1" dirty="0"/>
              <a:t> plán ekonomických reforem</a:t>
            </a:r>
            <a:r>
              <a:rPr lang="cs-CZ" dirty="0"/>
              <a:t> – na 500 </a:t>
            </a:r>
            <a:r>
              <a:rPr lang="cs-CZ" dirty="0" smtClean="0"/>
              <a:t>dní,</a:t>
            </a:r>
          </a:p>
          <a:p>
            <a:pPr lvl="1"/>
            <a:r>
              <a:rPr lang="cs-CZ" dirty="0" smtClean="0"/>
              <a:t>dalekosáhlá </a:t>
            </a:r>
            <a:r>
              <a:rPr lang="cs-CZ" dirty="0"/>
              <a:t>ekonomická opatření (vč. privatizace), mimořádné prezidentské </a:t>
            </a:r>
            <a:r>
              <a:rPr lang="cs-CZ" dirty="0" smtClean="0"/>
              <a:t>pravomoci</a:t>
            </a:r>
          </a:p>
          <a:p>
            <a:pPr lvl="1"/>
            <a:r>
              <a:rPr lang="cs-CZ" dirty="0" smtClean="0"/>
              <a:t>V podstatě se jednalo o zrychlenou privatizaci (jen 30 % podniků by zůstalo státu)</a:t>
            </a:r>
          </a:p>
          <a:p>
            <a:pPr lvl="1"/>
            <a:r>
              <a:rPr lang="cs-CZ" dirty="0" smtClean="0"/>
              <a:t>Decentralizace ekonomiky na úroveň svazových republik</a:t>
            </a:r>
            <a:endParaRPr lang="cs-CZ" dirty="0"/>
          </a:p>
          <a:p>
            <a:pPr lvl="1"/>
            <a:r>
              <a:rPr lang="cs-CZ" dirty="0" smtClean="0"/>
              <a:t> nesouhlas konzervativců, KGB a vojenských struktur, zamítnuto </a:t>
            </a:r>
          </a:p>
          <a:p>
            <a:pPr lvl="1"/>
            <a:r>
              <a:rPr lang="cs-CZ" dirty="0" smtClean="0"/>
              <a:t>důkaz </a:t>
            </a:r>
            <a:r>
              <a:rPr lang="cs-CZ" dirty="0"/>
              <a:t>Gorbačovovy </a:t>
            </a:r>
            <a:r>
              <a:rPr lang="cs-CZ" dirty="0" smtClean="0"/>
              <a:t>nerozhodnosti</a:t>
            </a:r>
            <a:endParaRPr lang="cs-CZ" dirty="0"/>
          </a:p>
          <a:p>
            <a:pPr lvl="1"/>
            <a:endParaRPr lang="cs-CZ" dirty="0"/>
          </a:p>
          <a:p>
            <a:pPr lvl="0"/>
            <a:r>
              <a:rPr lang="cs-CZ" dirty="0" smtClean="0"/>
              <a:t>Podzim 1990 </a:t>
            </a:r>
            <a:r>
              <a:rPr lang="cs-CZ" dirty="0"/>
              <a:t>Gorbačov situaci nemá pod kontrolou</a:t>
            </a:r>
          </a:p>
          <a:p>
            <a:pPr lvl="1"/>
            <a:r>
              <a:rPr lang="cs-CZ" dirty="0"/>
              <a:t>prezidentské dekrety suspendovány, ignorovány</a:t>
            </a:r>
          </a:p>
          <a:p>
            <a:pPr lvl="1"/>
            <a:r>
              <a:rPr lang="cs-CZ" dirty="0"/>
              <a:t>rozhodování funkcionářů bez ohledu na celosvazové orgány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810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Sovětského svazu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08484"/>
            <a:ext cx="8915400" cy="420273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další </a:t>
            </a:r>
            <a:r>
              <a:rPr lang="cs-CZ" dirty="0" smtClean="0"/>
              <a:t>protesty v</a:t>
            </a:r>
            <a:r>
              <a:rPr lang="cs-CZ" dirty="0"/>
              <a:t> Pobaltí </a:t>
            </a:r>
            <a:endParaRPr lang="cs-CZ" dirty="0" smtClean="0"/>
          </a:p>
          <a:p>
            <a:pPr lvl="1"/>
            <a:r>
              <a:rPr lang="cs-CZ" dirty="0" smtClean="0"/>
              <a:t>příprava </a:t>
            </a:r>
            <a:r>
              <a:rPr lang="cs-CZ" dirty="0"/>
              <a:t>nové </a:t>
            </a:r>
            <a:r>
              <a:rPr lang="cs-CZ" b="1" dirty="0"/>
              <a:t>svazové smlouvy (ústavy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měla být podepsána 20. 8. 91</a:t>
            </a:r>
          </a:p>
          <a:p>
            <a:pPr lvl="1"/>
            <a:r>
              <a:rPr lang="cs-CZ" dirty="0" smtClean="0"/>
              <a:t>přenos </a:t>
            </a:r>
            <a:r>
              <a:rPr lang="cs-CZ" dirty="0"/>
              <a:t>část moci z centra na republiky, společná finanční, ekonomická, obranná, zahraniční politika</a:t>
            </a:r>
          </a:p>
          <a:p>
            <a:pPr lvl="1"/>
            <a:r>
              <a:rPr lang="cs-CZ" dirty="0"/>
              <a:t>problémy zůstaly ve výši odvodů do svazové pokladny</a:t>
            </a:r>
          </a:p>
          <a:p>
            <a:pPr lvl="0"/>
            <a:r>
              <a:rPr lang="cs-CZ" b="1" dirty="0" smtClean="0"/>
              <a:t>19</a:t>
            </a:r>
            <a:r>
              <a:rPr lang="cs-CZ" b="1" dirty="0"/>
              <a:t>. 8. 1991 pokus o puč </a:t>
            </a:r>
            <a:r>
              <a:rPr lang="cs-CZ" dirty="0"/>
              <a:t>(konzer­vativci) × na Jelcinově straně většina </a:t>
            </a:r>
            <a:r>
              <a:rPr lang="cs-CZ" dirty="0" smtClean="0"/>
              <a:t>armády, potlačeno</a:t>
            </a:r>
          </a:p>
          <a:p>
            <a:pPr lvl="0"/>
            <a:r>
              <a:rPr lang="cs-CZ" dirty="0" smtClean="0"/>
              <a:t>rezignace Gorbačova </a:t>
            </a:r>
            <a:r>
              <a:rPr lang="cs-CZ" dirty="0"/>
              <a:t>na funkci gen. </a:t>
            </a:r>
            <a:r>
              <a:rPr lang="cs-CZ" dirty="0" smtClean="0"/>
              <a:t>Tajemníka, </a:t>
            </a:r>
            <a:r>
              <a:rPr lang="cs-CZ" dirty="0"/>
              <a:t>rozpad svazových struktur, nezávislost pobaltských republik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24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Sovětský svaz v Brežněvově éře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Neostalinismus?</a:t>
            </a:r>
          </a:p>
          <a:p>
            <a:r>
              <a:rPr lang="cs-CZ" dirty="0" smtClean="0"/>
              <a:t>Éra stagnace?</a:t>
            </a:r>
          </a:p>
          <a:p>
            <a:r>
              <a:rPr lang="cs-CZ" dirty="0" smtClean="0"/>
              <a:t>Zlaté časy?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29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Sovětský svaz v Brežněvově éře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8123"/>
            <a:ext cx="8915400" cy="5365820"/>
          </a:xfrm>
        </p:spPr>
        <p:txBody>
          <a:bodyPr>
            <a:normAutofit/>
          </a:bodyPr>
          <a:lstStyle/>
          <a:p>
            <a:r>
              <a:rPr lang="cs-CZ" dirty="0" smtClean="0"/>
              <a:t>Sovětský svaz na vrcholu úspěchů</a:t>
            </a:r>
          </a:p>
          <a:p>
            <a:r>
              <a:rPr lang="cs-CZ" dirty="0" smtClean="0"/>
              <a:t>Jaderná rovnováha s USA</a:t>
            </a:r>
          </a:p>
          <a:p>
            <a:r>
              <a:rPr lang="cs-CZ" dirty="0" smtClean="0"/>
              <a:t>Zásahy ve třetím světě</a:t>
            </a:r>
          </a:p>
          <a:p>
            <a:r>
              <a:rPr lang="cs-CZ" dirty="0" smtClean="0"/>
              <a:t>SSSR skutečnou supervelmocí</a:t>
            </a:r>
          </a:p>
          <a:p>
            <a:r>
              <a:rPr lang="cs-CZ" dirty="0" smtClean="0"/>
              <a:t>Na venek stabilní - na rozdíl od západu „absence vnitřních krizí“ (na západě v té době aféra </a:t>
            </a:r>
            <a:r>
              <a:rPr lang="cs-CZ" dirty="0" err="1" smtClean="0"/>
              <a:t>Watergate</a:t>
            </a:r>
            <a:r>
              <a:rPr lang="cs-CZ" dirty="0" smtClean="0"/>
              <a:t>, porážka ve Vietnamu, pád režimu šáha v Íránu)</a:t>
            </a:r>
          </a:p>
          <a:p>
            <a:r>
              <a:rPr lang="cs-CZ" dirty="0" smtClean="0"/>
              <a:t>Začíná ale stagnace režimu – ekonomická, politická</a:t>
            </a:r>
          </a:p>
          <a:p>
            <a:r>
              <a:rPr lang="cs-CZ" dirty="0" smtClean="0"/>
              <a:t>Chruščov  odstranil „stará pravidla hry o moc“ a  „represivní systém boje o moc“ – neměl prostředek na upevnění vlastní, poté vládne </a:t>
            </a:r>
            <a:r>
              <a:rPr lang="cs-CZ" b="1" dirty="0" smtClean="0"/>
              <a:t>nomenklatura</a:t>
            </a:r>
          </a:p>
          <a:p>
            <a:pPr lvl="1"/>
            <a:r>
              <a:rPr lang="cs-CZ" dirty="0" smtClean="0"/>
              <a:t>Vláda kolektivní charakter</a:t>
            </a:r>
          </a:p>
          <a:p>
            <a:pPr lvl="1"/>
            <a:r>
              <a:rPr lang="cs-CZ" dirty="0" smtClean="0"/>
              <a:t>Prvním tajemníkem – Leonid Brežněv</a:t>
            </a:r>
          </a:p>
          <a:p>
            <a:pPr lvl="1"/>
            <a:r>
              <a:rPr lang="cs-CZ" dirty="0" smtClean="0"/>
              <a:t>Alexej </a:t>
            </a:r>
            <a:r>
              <a:rPr lang="cs-CZ" dirty="0" err="1" smtClean="0"/>
              <a:t>Kosygin</a:t>
            </a:r>
            <a:r>
              <a:rPr lang="cs-CZ" dirty="0" smtClean="0"/>
              <a:t>, Nikolaj </a:t>
            </a:r>
            <a:r>
              <a:rPr lang="cs-CZ" dirty="0" err="1" smtClean="0"/>
              <a:t>Podgornyj</a:t>
            </a:r>
            <a:r>
              <a:rPr lang="cs-CZ" dirty="0" smtClean="0"/>
              <a:t>, Michail </a:t>
            </a:r>
            <a:r>
              <a:rPr lang="cs-CZ" dirty="0" err="1" smtClean="0"/>
              <a:t>Suslov</a:t>
            </a:r>
            <a:endParaRPr lang="cs-CZ" dirty="0" smtClean="0"/>
          </a:p>
          <a:p>
            <a:pPr lvl="1"/>
            <a:r>
              <a:rPr lang="cs-CZ" dirty="0" smtClean="0"/>
              <a:t>Restaurace starých pořádků – zrušeno střídání a časové omezení funkcí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347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555941"/>
            <a:ext cx="8911687" cy="1280890"/>
          </a:xfrm>
        </p:spPr>
        <p:txBody>
          <a:bodyPr/>
          <a:lstStyle/>
          <a:p>
            <a:r>
              <a:rPr lang="cs-CZ" dirty="0" smtClean="0"/>
              <a:t>Proč neostalinismus?</a:t>
            </a:r>
            <a:br>
              <a:rPr lang="cs-CZ" dirty="0" smtClean="0"/>
            </a:br>
            <a:r>
              <a:rPr lang="cs-CZ" dirty="0" smtClean="0"/>
              <a:t>V čem spočíval?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48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Sovětský svaz v Brežněvově </a:t>
            </a:r>
            <a:r>
              <a:rPr lang="cs-CZ" dirty="0" smtClean="0"/>
              <a:t>éře – návrat ke starým pořádkům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7544" y="2535982"/>
            <a:ext cx="8915400" cy="4712677"/>
          </a:xfrm>
        </p:spPr>
        <p:txBody>
          <a:bodyPr/>
          <a:lstStyle/>
          <a:p>
            <a:r>
              <a:rPr lang="cs-CZ" dirty="0" smtClean="0"/>
              <a:t>Rozpuštění </a:t>
            </a:r>
            <a:r>
              <a:rPr lang="cs-CZ" dirty="0" err="1" smtClean="0"/>
              <a:t>sovnarchozů</a:t>
            </a:r>
            <a:r>
              <a:rPr lang="cs-CZ" dirty="0" smtClean="0"/>
              <a:t>, nahrazení ústředními ministerstvy</a:t>
            </a:r>
          </a:p>
          <a:p>
            <a:pPr lvl="1"/>
            <a:r>
              <a:rPr lang="cs-CZ" dirty="0" smtClean="0"/>
              <a:t>Sovět </a:t>
            </a:r>
            <a:r>
              <a:rPr lang="cs-CZ" dirty="0" err="1" smtClean="0"/>
              <a:t>narodnogo</a:t>
            </a:r>
            <a:r>
              <a:rPr lang="cs-CZ" dirty="0" smtClean="0"/>
              <a:t> </a:t>
            </a:r>
            <a:r>
              <a:rPr lang="cs-CZ" dirty="0" err="1" smtClean="0"/>
              <a:t>chozajstva</a:t>
            </a:r>
            <a:r>
              <a:rPr lang="cs-CZ" dirty="0" smtClean="0"/>
              <a:t> = územně hospodářská jednotka, decentralizace, </a:t>
            </a:r>
          </a:p>
          <a:p>
            <a:r>
              <a:rPr lang="cs-CZ" dirty="0" smtClean="0"/>
              <a:t>Obnova poměrů z </a:t>
            </a:r>
            <a:r>
              <a:rPr lang="cs-CZ" dirty="0" err="1" smtClean="0"/>
              <a:t>předchruščovovských</a:t>
            </a:r>
            <a:r>
              <a:rPr lang="cs-CZ" dirty="0" smtClean="0"/>
              <a:t> let</a:t>
            </a:r>
          </a:p>
          <a:p>
            <a:r>
              <a:rPr lang="cs-CZ" dirty="0" smtClean="0"/>
              <a:t>„neostalinská gesta“ – přejmenování na generálního tajemníka a prezidium na politbyro</a:t>
            </a:r>
          </a:p>
          <a:p>
            <a:r>
              <a:rPr lang="cs-CZ" dirty="0" smtClean="0"/>
              <a:t>Nomenklaturní komunismus – kolektivní rozhodování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90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hlavní cíle období: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</a:t>
            </a:r>
            <a:r>
              <a:rPr lang="cs-CZ" dirty="0"/>
              <a:t>. vnitřní stabilita – ukončení destabilizace, potlačení inteligence</a:t>
            </a:r>
          </a:p>
          <a:p>
            <a:pPr lvl="1"/>
            <a:r>
              <a:rPr lang="cs-CZ" dirty="0"/>
              <a:t>2. umírněný kurz ekonomických reforem</a:t>
            </a:r>
          </a:p>
          <a:p>
            <a:pPr lvl="1"/>
            <a:r>
              <a:rPr lang="cs-CZ" dirty="0"/>
              <a:t>3. rovnováha s USA méně provokativní cestou (období </a:t>
            </a:r>
            <a:r>
              <a:rPr lang="cs-CZ" dirty="0" err="1"/>
              <a:t>détenté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=&gt;snaha o stabilitu a reformní komunismus, eliminace zmatků předchozí doby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Podařilo se?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2238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3871"/>
            <a:ext cx="8915400" cy="527412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Hlavní investice do vojensko-průmyslového komplexu </a:t>
            </a:r>
          </a:p>
          <a:p>
            <a:pPr lvl="1"/>
            <a:r>
              <a:rPr lang="cs-CZ" dirty="0"/>
              <a:t>Vojenská síla cestou pro jednání s </a:t>
            </a:r>
            <a:r>
              <a:rPr lang="cs-CZ" dirty="0" smtClean="0"/>
              <a:t>Američany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/>
              <a:t>Rozvoj automobilového průmyslu </a:t>
            </a:r>
            <a:r>
              <a:rPr lang="cs-CZ" dirty="0"/>
              <a:t>(na konci 70- let 1 automobil na 52 obyvatel)</a:t>
            </a:r>
          </a:p>
          <a:p>
            <a:pPr lvl="2"/>
            <a:r>
              <a:rPr lang="cs-CZ" dirty="0"/>
              <a:t>Rozvoj na rozdíl od dob Chruščova, ten preferoval hromadnou dopravu</a:t>
            </a:r>
          </a:p>
          <a:p>
            <a:r>
              <a:rPr lang="cs-CZ" b="1" dirty="0" err="1" smtClean="0"/>
              <a:t>Kosyginova</a:t>
            </a:r>
            <a:r>
              <a:rPr lang="cs-CZ" b="1" dirty="0" smtClean="0"/>
              <a:t> reforma 1965:</a:t>
            </a:r>
          </a:p>
          <a:p>
            <a:pPr lvl="1"/>
            <a:r>
              <a:rPr lang="cs-CZ" dirty="0" smtClean="0"/>
              <a:t>Snaha překonat kvantitativní kritéria ve výrobě ve prospěch kvality</a:t>
            </a:r>
          </a:p>
          <a:p>
            <a:pPr lvl="1"/>
            <a:r>
              <a:rPr lang="cs-CZ" dirty="0" smtClean="0"/>
              <a:t>Větší samostatnost vedení podniků</a:t>
            </a:r>
          </a:p>
          <a:p>
            <a:pPr lvl="1"/>
            <a:r>
              <a:rPr lang="cs-CZ" dirty="0" smtClean="0"/>
              <a:t>Snaha o motivaci k větším pracovním výkonům</a:t>
            </a:r>
          </a:p>
          <a:p>
            <a:pPr lvl="1"/>
            <a:r>
              <a:rPr lang="cs-CZ" dirty="0" smtClean="0"/>
              <a:t>Zastavena po roce 1968/ po invazi do Československa již nebyly tendence ke změnám</a:t>
            </a:r>
          </a:p>
          <a:p>
            <a:r>
              <a:rPr lang="cs-CZ" b="1" u="sng" dirty="0" smtClean="0"/>
              <a:t>PROČ SNAHA O PROMĚNU KRITÉRIÍ?</a:t>
            </a:r>
          </a:p>
          <a:p>
            <a:r>
              <a:rPr lang="cs-CZ" b="1" dirty="0" smtClean="0"/>
              <a:t>Problém s kvalitou produktů </a:t>
            </a:r>
            <a:r>
              <a:rPr lang="cs-CZ" dirty="0" smtClean="0"/>
              <a:t>– vysoká poruchovost</a:t>
            </a:r>
          </a:p>
          <a:p>
            <a:pPr lvl="1"/>
            <a:r>
              <a:rPr lang="cs-CZ" dirty="0" smtClean="0"/>
              <a:t>Např. r. 1975 – 40 % vyrobených lednic porucha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65356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1837</TotalTime>
  <Words>1616</Words>
  <Application>Microsoft Office PowerPoint</Application>
  <PresentationFormat>Širokoúhlá obrazovka</PresentationFormat>
  <Paragraphs>242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Century Gothic</vt:lpstr>
      <vt:lpstr>Wingdings</vt:lpstr>
      <vt:lpstr>Wingdings 3</vt:lpstr>
      <vt:lpstr>Stébla</vt:lpstr>
      <vt:lpstr>Brežněvova éra 1964 - 1982</vt:lpstr>
      <vt:lpstr>Jaká byla výchozí situace éry Brežněva?</vt:lpstr>
      <vt:lpstr>Výchozí situace</vt:lpstr>
      <vt:lpstr>Sovětský svaz v Brežněvově éře</vt:lpstr>
      <vt:lpstr>Sovětský svaz v Brežněvově éře</vt:lpstr>
      <vt:lpstr>Proč neostalinismus? V čem spočíval?</vt:lpstr>
      <vt:lpstr>Sovětský svaz v Brežněvově éře – návrat ke starým pořádkům</vt:lpstr>
      <vt:lpstr>Tři hlavní cíle období: </vt:lpstr>
      <vt:lpstr>Ekonomické aspekty</vt:lpstr>
      <vt:lpstr>Zemědělství – hlavní problém ekonomiky</vt:lpstr>
      <vt:lpstr>Další problémy ekonomiky</vt:lpstr>
      <vt:lpstr>Ropné šoky a jejich význam</vt:lpstr>
      <vt:lpstr>Ropné šoky a jejich význam</vt:lpstr>
      <vt:lpstr>Aspekty doby působící na ekonomiku</vt:lpstr>
      <vt:lpstr>Ekonomické aspekty - společnost</vt:lpstr>
      <vt:lpstr>Ekonomické aspekty - společnost</vt:lpstr>
      <vt:lpstr>Konec Brežněvovy éry</vt:lpstr>
      <vt:lpstr>Období Gorbačova</vt:lpstr>
      <vt:lpstr>Historický kontext</vt:lpstr>
      <vt:lpstr>Proč se ideologicky navracelo ke kořenům – k leninismu?</vt:lpstr>
      <vt:lpstr>Návrat k leninismu</vt:lpstr>
      <vt:lpstr>Hospodářská reforma</vt:lpstr>
      <vt:lpstr>Historický kontext</vt:lpstr>
      <vt:lpstr>Změna přístupu na mezinárodní scéně</vt:lpstr>
      <vt:lpstr>Ekonomická stagnace </vt:lpstr>
      <vt:lpstr>Ekonomická krize – proč k ní došlo?</vt:lpstr>
      <vt:lpstr>Ekonomická krize </vt:lpstr>
      <vt:lpstr>Důvody krize</vt:lpstr>
      <vt:lpstr>Důsledky krize</vt:lpstr>
      <vt:lpstr>Další pokus o reformu</vt:lpstr>
      <vt:lpstr>Konec Sovětského svazu</vt:lpstr>
    </vt:vector>
  </TitlesOfParts>
  <Company>Správa státních hmotných rezerv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Reformy Alexandra II.</dc:title>
  <dc:creator>Jasenčáková Miroslava</dc:creator>
  <cp:lastModifiedBy>Mirka</cp:lastModifiedBy>
  <cp:revision>67</cp:revision>
  <dcterms:created xsi:type="dcterms:W3CDTF">2017-10-10T07:19:29Z</dcterms:created>
  <dcterms:modified xsi:type="dcterms:W3CDTF">2020-12-08T14:31:25Z</dcterms:modified>
</cp:coreProperties>
</file>