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56"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080625" cy="7559675"/>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2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lstStyle/>
          <a:p>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32" name="PlaceHolder 4"/>
          <p:cNvSpPr>
            <a:spLocks noGrp="1"/>
          </p:cNvSpPr>
          <p:nvPr>
            <p:ph type="body"/>
          </p:nvPr>
        </p:nvSpPr>
        <p:spPr>
          <a:xfrm>
            <a:off x="5152680" y="4059360"/>
            <a:ext cx="4426920" cy="2091240"/>
          </a:xfrm>
          <a:prstGeom prst="rect">
            <a:avLst/>
          </a:prstGeom>
        </p:spPr>
        <p:txBody>
          <a:bodyPr lIns="0" tIns="0" rIns="0" bIns="0"/>
          <a:lstStyle/>
          <a:p>
            <a:endParaRPr/>
          </a:p>
        </p:txBody>
      </p:sp>
      <p:sp>
        <p:nvSpPr>
          <p:cNvPr id="33" name="PlaceHolder 5"/>
          <p:cNvSpPr>
            <a:spLocks noGrp="1"/>
          </p:cNvSpPr>
          <p:nvPr>
            <p:ph type="body"/>
          </p:nvPr>
        </p:nvSpPr>
        <p:spPr>
          <a:xfrm>
            <a:off x="504000" y="4059360"/>
            <a:ext cx="4426920" cy="20912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504000" y="1769040"/>
            <a:ext cx="9071640" cy="4384440"/>
          </a:xfrm>
          <a:prstGeom prst="rect">
            <a:avLst/>
          </a:prstGeom>
        </p:spPr>
        <p:txBody>
          <a:bodyPr lIns="0" tIns="0" rIns="0" bIns="0"/>
          <a:lstStyle/>
          <a:p>
            <a:endParaRPr/>
          </a:p>
        </p:txBody>
      </p:sp>
      <p:sp>
        <p:nvSpPr>
          <p:cNvPr id="36" name="PlaceHolder 3"/>
          <p:cNvSpPr>
            <a:spLocks noGrp="1"/>
          </p:cNvSpPr>
          <p:nvPr>
            <p:ph type="body"/>
          </p:nvPr>
        </p:nvSpPr>
        <p:spPr>
          <a:xfrm>
            <a:off x="504000" y="1769040"/>
            <a:ext cx="9071640" cy="4384440"/>
          </a:xfrm>
          <a:prstGeom prst="rect">
            <a:avLst/>
          </a:prstGeom>
        </p:spPr>
        <p:txBody>
          <a:bodyPr lIns="0" tIns="0" rIns="0" bIns="0"/>
          <a:lstStyle/>
          <a:p>
            <a:endParaRPr/>
          </a:p>
        </p:txBody>
      </p:sp>
      <p:pic>
        <p:nvPicPr>
          <p:cNvPr id="37" name="Obrázek 36"/>
          <p:cNvPicPr/>
          <p:nvPr/>
        </p:nvPicPr>
        <p:blipFill>
          <a:blip r:embed="rId2"/>
          <a:stretch/>
        </p:blipFill>
        <p:spPr>
          <a:xfrm>
            <a:off x="2292120" y="1768680"/>
            <a:ext cx="5495040" cy="4384440"/>
          </a:xfrm>
          <a:prstGeom prst="rect">
            <a:avLst/>
          </a:prstGeom>
          <a:ln>
            <a:noFill/>
          </a:ln>
        </p:spPr>
      </p:pic>
      <p:pic>
        <p:nvPicPr>
          <p:cNvPr id="38" name="Obrázek 37"/>
          <p:cNvPicPr/>
          <p:nvPr/>
        </p:nvPicPr>
        <p:blipFill>
          <a:blip r:embed="rId2"/>
          <a:stretch/>
        </p:blipFill>
        <p:spPr>
          <a:xfrm>
            <a:off x="2292120" y="1768680"/>
            <a:ext cx="5495040" cy="43844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504000" y="1769040"/>
            <a:ext cx="9071640" cy="438444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8" name="PlaceHolder 2"/>
          <p:cNvSpPr>
            <a:spLocks noGrp="1"/>
          </p:cNvSpPr>
          <p:nvPr>
            <p:ph type="body"/>
          </p:nvPr>
        </p:nvSpPr>
        <p:spPr>
          <a:xfrm>
            <a:off x="504000" y="1769040"/>
            <a:ext cx="9071640" cy="43844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504000" y="1769040"/>
            <a:ext cx="4426920" cy="4384440"/>
          </a:xfrm>
          <a:prstGeom prst="rect">
            <a:avLst/>
          </a:prstGeom>
        </p:spPr>
        <p:txBody>
          <a:bodyPr lIns="0" tIns="0" rIns="0" bIns="0"/>
          <a:lstStyle/>
          <a:p>
            <a:endParaRPr/>
          </a:p>
        </p:txBody>
      </p:sp>
      <p:sp>
        <p:nvSpPr>
          <p:cNvPr id="11" name="PlaceHolder 3"/>
          <p:cNvSpPr>
            <a:spLocks noGrp="1"/>
          </p:cNvSpPr>
          <p:nvPr>
            <p:ph type="body"/>
          </p:nvPr>
        </p:nvSpPr>
        <p:spPr>
          <a:xfrm>
            <a:off x="5152680" y="1769040"/>
            <a:ext cx="4426920" cy="43844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16" name="PlaceHolder 3"/>
          <p:cNvSpPr>
            <a:spLocks noGrp="1"/>
          </p:cNvSpPr>
          <p:nvPr>
            <p:ph type="body"/>
          </p:nvPr>
        </p:nvSpPr>
        <p:spPr>
          <a:xfrm>
            <a:off x="504000" y="4059360"/>
            <a:ext cx="4426920" cy="2091240"/>
          </a:xfrm>
          <a:prstGeom prst="rect">
            <a:avLst/>
          </a:prstGeom>
        </p:spPr>
        <p:txBody>
          <a:bodyPr lIns="0" tIns="0" rIns="0" bIns="0"/>
          <a:lstStyle/>
          <a:p>
            <a:endParaRPr/>
          </a:p>
        </p:txBody>
      </p:sp>
      <p:sp>
        <p:nvSpPr>
          <p:cNvPr id="17" name="PlaceHolder 4"/>
          <p:cNvSpPr>
            <a:spLocks noGrp="1"/>
          </p:cNvSpPr>
          <p:nvPr>
            <p:ph type="body"/>
          </p:nvPr>
        </p:nvSpPr>
        <p:spPr>
          <a:xfrm>
            <a:off x="5152680" y="1769040"/>
            <a:ext cx="4426920" cy="43844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504000" y="1769040"/>
            <a:ext cx="4426920" cy="4384440"/>
          </a:xfrm>
          <a:prstGeom prst="rect">
            <a:avLst/>
          </a:prstGeom>
        </p:spPr>
        <p:txBody>
          <a:bodyPr lIns="0" tIns="0" rIns="0" bIns="0"/>
          <a:lstStyle/>
          <a:p>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cs-CZ" sz="4400">
                <a:latin typeface="Arial"/>
              </a:rPr>
              <a:t>Klikněte pro úpravu formátu textu nadpisu</a:t>
            </a:r>
            <a:endParaRPr/>
          </a:p>
        </p:txBody>
      </p:sp>
      <p:sp>
        <p:nvSpPr>
          <p:cNvPr id="6" name="PlaceHolder 2"/>
          <p:cNvSpPr>
            <a:spLocks noGrp="1"/>
          </p:cNvSpPr>
          <p:nvPr>
            <p:ph type="body"/>
          </p:nvPr>
        </p:nvSpPr>
        <p:spPr>
          <a:xfrm>
            <a:off x="504000" y="1769040"/>
            <a:ext cx="9071640" cy="4384440"/>
          </a:xfrm>
          <a:prstGeom prst="rect">
            <a:avLst/>
          </a:prstGeom>
        </p:spPr>
        <p:txBody>
          <a:bodyPr lIns="0" tIns="0" rIns="0" bIns="0"/>
          <a:lstStyle/>
          <a:p>
            <a:pPr>
              <a:buSzPct val="45000"/>
              <a:buFont typeface="StarSymbol"/>
              <a:buChar char=""/>
            </a:pPr>
            <a:r>
              <a:rPr lang="cs-CZ" sz="3200">
                <a:latin typeface="Arial"/>
              </a:rPr>
              <a:t>Klikněte pro úpravu formátu textu osnovy</a:t>
            </a:r>
            <a:endParaRPr/>
          </a:p>
          <a:p>
            <a:pPr lvl="1">
              <a:buSzPct val="75000"/>
              <a:buFont typeface="StarSymbol"/>
              <a:buChar char=""/>
            </a:pPr>
            <a:r>
              <a:rPr lang="cs-CZ" sz="2800">
                <a:latin typeface="Arial"/>
              </a:rPr>
              <a:t>Druhá úroveň</a:t>
            </a:r>
            <a:endParaRPr/>
          </a:p>
          <a:p>
            <a:pPr lvl="2">
              <a:buSzPct val="45000"/>
              <a:buFont typeface="StarSymbol"/>
              <a:buChar char=""/>
            </a:pPr>
            <a:r>
              <a:rPr lang="cs-CZ" sz="2400">
                <a:latin typeface="Arial"/>
              </a:rPr>
              <a:t>Třetí úroveň</a:t>
            </a:r>
            <a:endParaRPr/>
          </a:p>
          <a:p>
            <a:pPr lvl="3">
              <a:buSzPct val="75000"/>
              <a:buFont typeface="StarSymbol"/>
              <a:buChar char=""/>
            </a:pPr>
            <a:r>
              <a:rPr lang="cs-CZ" sz="2000">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cs-CZ" sz="1400">
                <a:latin typeface="Times New Roman"/>
              </a:rPr>
              <a:t>&lt;datum/čas&gt;</a:t>
            </a:r>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cs-CZ" sz="1400">
                <a:latin typeface="Times New Roman"/>
              </a:rPr>
              <a:t>&lt;zápatí&gt;</a:t>
            </a:r>
            <a:endParaRP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423D967D-0B92-414C-87B3-C85BB7429996}" type="slidenum">
              <a:rPr lang="cs-CZ" sz="1400">
                <a:latin typeface="Times New Roman"/>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Lekce 8 – Radiální kategorie </a:t>
            </a:r>
            <a:endParaRPr lang="cs-CZ" dirty="0" smtClean="0">
              <a:effectLst/>
            </a:endParaRPr>
          </a:p>
          <a:p>
            <a:endParaRPr lang="cs-CZ" dirty="0"/>
          </a:p>
        </p:txBody>
      </p:sp>
    </p:spTree>
    <p:extLst>
      <p:ext uri="{BB962C8B-B14F-4D97-AF65-F5344CB8AC3E}">
        <p14:creationId xmlns:p14="http://schemas.microsoft.com/office/powerpoint/2010/main" val="3470538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Řetězení</a:t>
            </a:r>
            <a:r>
              <a:rPr lang="cs-CZ" dirty="0" smtClean="0">
                <a:effectLst/>
              </a:rPr>
              <a:t>: </a:t>
            </a:r>
          </a:p>
          <a:p>
            <a:r>
              <a:rPr lang="cs-CZ" dirty="0" smtClean="0">
                <a:effectLst/>
              </a:rPr>
              <a:t>série asociací skrze mýty a domény zkušenosti – složité kategorie jsou strukturovány pomocí řetězení, centrální členy spojené s dalšími, které jsou spojené s dalšími – ženy jsou spojeny se sluncem, jež je spojeno se spálením, jež je spojeno s jedovatou housenkou a jedovatá housenka je v dané kategorii díky tomuto řetězení.</a:t>
            </a:r>
          </a:p>
          <a:p>
            <a:endParaRPr lang="cs-CZ" dirty="0"/>
          </a:p>
        </p:txBody>
      </p:sp>
    </p:spTree>
    <p:extLst>
      <p:ext uri="{BB962C8B-B14F-4D97-AF65-F5344CB8AC3E}">
        <p14:creationId xmlns:p14="http://schemas.microsoft.com/office/powerpoint/2010/main" val="18962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Domény zkušenosti</a:t>
            </a:r>
            <a:r>
              <a:rPr lang="cs-CZ" dirty="0" smtClean="0">
                <a:effectLst/>
              </a:rPr>
              <a:t>: </a:t>
            </a:r>
          </a:p>
          <a:p>
            <a:r>
              <a:rPr lang="cs-CZ" dirty="0" smtClean="0">
                <a:effectLst/>
              </a:rPr>
              <a:t>z nich se vychází v dané kultuře – Existují základní domény zkušenosti, specifické pro danou kulturu. Tyto domény mohou charakterizovat propojení v řetězcích pro určitou kategorii.</a:t>
            </a:r>
          </a:p>
          <a:p>
            <a:endParaRPr lang="cs-CZ" dirty="0"/>
          </a:p>
        </p:txBody>
      </p:sp>
    </p:spTree>
    <p:extLst>
      <p:ext uri="{BB962C8B-B14F-4D97-AF65-F5344CB8AC3E}">
        <p14:creationId xmlns:p14="http://schemas.microsoft.com/office/powerpoint/2010/main" val="251662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Idealizované modely</a:t>
            </a:r>
            <a:r>
              <a:rPr lang="cs-CZ" dirty="0" smtClean="0">
                <a:effectLst/>
              </a:rPr>
              <a:t>: </a:t>
            </a:r>
          </a:p>
          <a:p>
            <a:r>
              <a:rPr lang="cs-CZ" dirty="0" smtClean="0">
                <a:effectLst/>
              </a:rPr>
              <a:t>víry a mýty, ideologie – na nich staví řetězení a kategorizace</a:t>
            </a:r>
          </a:p>
          <a:p>
            <a:endParaRPr lang="cs-CZ" dirty="0"/>
          </a:p>
        </p:txBody>
      </p:sp>
    </p:spTree>
    <p:extLst>
      <p:ext uri="{BB962C8B-B14F-4D97-AF65-F5344CB8AC3E}">
        <p14:creationId xmlns:p14="http://schemas.microsoft.com/office/powerpoint/2010/main" val="4124948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Konkrétní vědomosti:</a:t>
            </a:r>
            <a:r>
              <a:rPr lang="cs-CZ" dirty="0" smtClean="0">
                <a:effectLst/>
              </a:rPr>
              <a:t> </a:t>
            </a:r>
          </a:p>
          <a:p>
            <a:r>
              <a:rPr lang="cs-CZ" dirty="0" smtClean="0">
                <a:effectLst/>
              </a:rPr>
              <a:t>konkrétní znalosti např. o mytologii mají přednost před obecnými úvahami o vlastnostech</a:t>
            </a:r>
          </a:p>
          <a:p>
            <a:endParaRPr lang="cs-CZ" dirty="0"/>
          </a:p>
        </p:txBody>
      </p:sp>
    </p:spTree>
    <p:extLst>
      <p:ext uri="{BB962C8B-B14F-4D97-AF65-F5344CB8AC3E}">
        <p14:creationId xmlns:p14="http://schemas.microsoft.com/office/powerpoint/2010/main" val="10730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err="1" smtClean="0">
                <a:effectLst/>
              </a:rPr>
              <a:t>Zbytkovost</a:t>
            </a:r>
            <a:r>
              <a:rPr lang="cs-CZ" b="1" dirty="0" smtClean="0">
                <a:effectLst/>
              </a:rPr>
              <a:t>: </a:t>
            </a:r>
          </a:p>
          <a:p>
            <a:r>
              <a:rPr lang="cs-CZ" dirty="0" smtClean="0">
                <a:effectLst/>
              </a:rPr>
              <a:t>existují kategorie </a:t>
            </a:r>
            <a:r>
              <a:rPr lang="cs-CZ" i="1" dirty="0" smtClean="0">
                <a:effectLst/>
              </a:rPr>
              <a:t>vše ostatní</a:t>
            </a:r>
            <a:r>
              <a:rPr lang="cs-CZ" dirty="0" smtClean="0">
                <a:effectLst/>
              </a:rPr>
              <a:t>, nemají centrální členy, řetězení</a:t>
            </a:r>
          </a:p>
          <a:p>
            <a:endParaRPr lang="cs-CZ" dirty="0"/>
          </a:p>
        </p:txBody>
      </p:sp>
    </p:spTree>
    <p:extLst>
      <p:ext uri="{BB962C8B-B14F-4D97-AF65-F5344CB8AC3E}">
        <p14:creationId xmlns:p14="http://schemas.microsoft.com/office/powerpoint/2010/main" val="2856572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Absence společných vlastností</a:t>
            </a:r>
            <a:r>
              <a:rPr lang="cs-CZ" dirty="0" smtClean="0">
                <a:effectLst/>
              </a:rPr>
              <a:t>: </a:t>
            </a:r>
          </a:p>
          <a:p>
            <a:r>
              <a:rPr lang="cs-CZ" dirty="0" smtClean="0">
                <a:effectLst/>
              </a:rPr>
              <a:t>mezi rozmanitě vzniklými „sousedy“ v kategoriích nejsou společné vlastnosti. Kategorie nemusejí být definovány společnými vlastnostmi. </a:t>
            </a:r>
          </a:p>
          <a:p>
            <a:r>
              <a:rPr lang="cs-CZ" dirty="0" smtClean="0">
                <a:effectLst/>
              </a:rPr>
              <a:t>Na druhou stranu se zdá, že společné vlastnosti hrají jistou úlohu při charakterizování základních schémat uvnitř dané kategorie (jedlá rostlina, muž, žena).</a:t>
            </a:r>
          </a:p>
          <a:p>
            <a:endParaRPr lang="cs-CZ" dirty="0"/>
          </a:p>
        </p:txBody>
      </p:sp>
    </p:spTree>
    <p:extLst>
      <p:ext uri="{BB962C8B-B14F-4D97-AF65-F5344CB8AC3E}">
        <p14:creationId xmlns:p14="http://schemas.microsoft.com/office/powerpoint/2010/main" val="2261962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Motivovanost: </a:t>
            </a:r>
          </a:p>
          <a:p>
            <a:r>
              <a:rPr lang="cs-CZ" dirty="0" smtClean="0">
                <a:effectLst/>
              </a:rPr>
              <a:t>obecné principy tu jsou, ale musíme vědět vždy víc – který mýtus nebo doména zkušenosti je relevantní pro danou konkrétní věc </a:t>
            </a:r>
          </a:p>
          <a:p>
            <a:r>
              <a:rPr lang="cs-CZ" dirty="0" smtClean="0">
                <a:effectLst/>
              </a:rPr>
              <a:t>Mluvčí jazyka se prostě musí naučit, které domény jsou relevantní a které ne.</a:t>
            </a:r>
          </a:p>
          <a:p>
            <a:endParaRPr lang="cs-CZ" dirty="0"/>
          </a:p>
        </p:txBody>
      </p:sp>
    </p:spTree>
    <p:extLst>
      <p:ext uri="{BB962C8B-B14F-4D97-AF65-F5344CB8AC3E}">
        <p14:creationId xmlns:p14="http://schemas.microsoft.com/office/powerpoint/2010/main" val="285304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sz="2400" dirty="0" err="1" smtClean="0"/>
              <a:t>Borgesova</a:t>
            </a:r>
            <a:r>
              <a:rPr lang="cs-CZ" sz="2400" dirty="0" smtClean="0"/>
              <a:t> </a:t>
            </a:r>
            <a:r>
              <a:rPr lang="cs-CZ" sz="2400" smtClean="0"/>
              <a:t>fantastická čínská encyklopedie </a:t>
            </a:r>
            <a:r>
              <a:rPr lang="cs-CZ" sz="2400" i="1" dirty="0" smtClean="0"/>
              <a:t>Nebeské tržiště blahosklonných vědomostí </a:t>
            </a:r>
            <a:r>
              <a:rPr lang="cs-CZ" sz="2400" dirty="0" smtClean="0"/>
              <a:t>(1966, </a:t>
            </a:r>
            <a:r>
              <a:rPr lang="cs-CZ" sz="2400" dirty="0" err="1" smtClean="0"/>
              <a:t>překl</a:t>
            </a:r>
            <a:r>
              <a:rPr lang="cs-CZ" sz="2400" dirty="0" smtClean="0"/>
              <a:t>. F. </a:t>
            </a:r>
            <a:r>
              <a:rPr lang="cs-CZ" sz="2400" dirty="0" err="1" smtClean="0"/>
              <a:t>Vrhel</a:t>
            </a:r>
            <a:r>
              <a:rPr lang="cs-CZ" sz="2400" dirty="0" smtClean="0"/>
              <a:t> 1991, č. 5, s. 130). Zvířata se zde dělí na:</a:t>
            </a:r>
          </a:p>
          <a:p>
            <a:r>
              <a:rPr lang="cs-CZ" sz="2400" dirty="0" smtClean="0">
                <a:effectLst/>
              </a:rPr>
              <a:t>a, patřící císaři </a:t>
            </a:r>
            <a:br>
              <a:rPr lang="cs-CZ" sz="2400" dirty="0" smtClean="0">
                <a:effectLst/>
              </a:rPr>
            </a:br>
            <a:r>
              <a:rPr lang="cs-CZ" sz="2400" dirty="0" smtClean="0">
                <a:effectLst/>
              </a:rPr>
              <a:t>b, nabalzamovaná </a:t>
            </a:r>
            <a:br>
              <a:rPr lang="cs-CZ" sz="2400" dirty="0" smtClean="0">
                <a:effectLst/>
              </a:rPr>
            </a:br>
            <a:r>
              <a:rPr lang="cs-CZ" sz="2400" dirty="0" smtClean="0">
                <a:effectLst/>
              </a:rPr>
              <a:t>c, zdomácnělá </a:t>
            </a:r>
            <a:br>
              <a:rPr lang="cs-CZ" sz="2400" dirty="0" smtClean="0">
                <a:effectLst/>
              </a:rPr>
            </a:br>
            <a:r>
              <a:rPr lang="cs-CZ" sz="2400" dirty="0" smtClean="0">
                <a:effectLst/>
              </a:rPr>
              <a:t>d, prasátka </a:t>
            </a:r>
            <a:br>
              <a:rPr lang="cs-CZ" sz="2400" dirty="0" smtClean="0">
                <a:effectLst/>
              </a:rPr>
            </a:br>
            <a:r>
              <a:rPr lang="cs-CZ" sz="2400" dirty="0" smtClean="0">
                <a:effectLst/>
              </a:rPr>
              <a:t>e, sirény </a:t>
            </a:r>
            <a:br>
              <a:rPr lang="cs-CZ" sz="2400" dirty="0" smtClean="0">
                <a:effectLst/>
              </a:rPr>
            </a:br>
            <a:r>
              <a:rPr lang="cs-CZ" sz="2400" dirty="0" smtClean="0">
                <a:effectLst/>
              </a:rPr>
              <a:t>f, bájné </a:t>
            </a:r>
            <a:br>
              <a:rPr lang="cs-CZ" sz="2400" dirty="0" smtClean="0">
                <a:effectLst/>
              </a:rPr>
            </a:br>
            <a:r>
              <a:rPr lang="cs-CZ" sz="2400" dirty="0" smtClean="0">
                <a:effectLst/>
              </a:rPr>
              <a:t>g, toulavé psy </a:t>
            </a:r>
            <a:br>
              <a:rPr lang="cs-CZ" sz="2400" dirty="0" smtClean="0">
                <a:effectLst/>
              </a:rPr>
            </a:br>
            <a:r>
              <a:rPr lang="cs-CZ" sz="2400" dirty="0" smtClean="0">
                <a:effectLst/>
              </a:rPr>
              <a:t>h, zvířata zahrnutá do této kategorie </a:t>
            </a:r>
            <a:br>
              <a:rPr lang="cs-CZ" sz="2400" dirty="0" smtClean="0">
                <a:effectLst/>
              </a:rPr>
            </a:br>
            <a:r>
              <a:rPr lang="cs-CZ" sz="2400" dirty="0" smtClean="0">
                <a:effectLst/>
              </a:rPr>
              <a:t>i, co jsou jako bláznivá </a:t>
            </a:r>
            <a:br>
              <a:rPr lang="cs-CZ" sz="2400" dirty="0" smtClean="0">
                <a:effectLst/>
              </a:rPr>
            </a:br>
            <a:r>
              <a:rPr lang="cs-CZ" sz="2400" dirty="0" smtClean="0">
                <a:effectLst/>
              </a:rPr>
              <a:t>j, nespočítatelná </a:t>
            </a:r>
            <a:br>
              <a:rPr lang="cs-CZ" sz="2400" dirty="0" smtClean="0">
                <a:effectLst/>
              </a:rPr>
            </a:br>
            <a:r>
              <a:rPr lang="cs-CZ" sz="2400" dirty="0" smtClean="0">
                <a:effectLst/>
              </a:rPr>
              <a:t>k, nakreslená tenoučkým štětcem z velbloudí srsti </a:t>
            </a:r>
            <a:br>
              <a:rPr lang="cs-CZ" sz="2400" dirty="0" smtClean="0">
                <a:effectLst/>
              </a:rPr>
            </a:br>
            <a:r>
              <a:rPr lang="cs-CZ" sz="2400" dirty="0" smtClean="0">
                <a:effectLst/>
              </a:rPr>
              <a:t>l, a podobně </a:t>
            </a:r>
            <a:br>
              <a:rPr lang="cs-CZ" sz="2400" dirty="0" smtClean="0">
                <a:effectLst/>
              </a:rPr>
            </a:br>
            <a:r>
              <a:rPr lang="cs-CZ" sz="2400" dirty="0" smtClean="0">
                <a:effectLst/>
              </a:rPr>
              <a:t>m, ta, co právě rozbila džbán </a:t>
            </a:r>
            <a:br>
              <a:rPr lang="cs-CZ" sz="2400" dirty="0" smtClean="0">
                <a:effectLst/>
              </a:rPr>
            </a:br>
            <a:r>
              <a:rPr lang="cs-CZ" sz="2400" dirty="0" smtClean="0">
                <a:effectLst/>
              </a:rPr>
              <a:t>n, ta, co z dálky připomínají mouchy</a:t>
            </a:r>
          </a:p>
        </p:txBody>
      </p:sp>
    </p:spTree>
    <p:extLst>
      <p:ext uri="{BB962C8B-B14F-4D97-AF65-F5344CB8AC3E}">
        <p14:creationId xmlns:p14="http://schemas.microsoft.com/office/powerpoint/2010/main" val="208258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sz="2400" b="1" dirty="0" smtClean="0"/>
              <a:t>Klasifikátory jazyka </a:t>
            </a:r>
            <a:r>
              <a:rPr lang="cs-CZ" sz="2400" b="1" dirty="0" err="1" smtClean="0"/>
              <a:t>diyrbal</a:t>
            </a:r>
            <a:endParaRPr lang="cs-CZ" sz="2400" b="1" dirty="0" smtClean="0"/>
          </a:p>
          <a:p>
            <a:r>
              <a:rPr lang="cs-CZ" sz="2400" i="1" dirty="0" smtClean="0">
                <a:effectLst/>
              </a:rPr>
              <a:t>I. </a:t>
            </a:r>
            <a:r>
              <a:rPr lang="cs-CZ" sz="2400" i="1" dirty="0" err="1" smtClean="0">
                <a:effectLst/>
              </a:rPr>
              <a:t>Bayi</a:t>
            </a:r>
            <a:r>
              <a:rPr lang="cs-CZ" sz="2400" i="1" dirty="0" smtClean="0">
                <a:effectLst/>
              </a:rPr>
              <a:t>: </a:t>
            </a:r>
            <a:r>
              <a:rPr lang="cs-CZ" sz="2400" dirty="0" smtClean="0">
                <a:effectLst/>
              </a:rPr>
              <a:t>muži, klokani, vačice, netopýři, většina hadů, většina ryb, někteří ptáci, většina hmyzu, měsíc, bouře, duhy, bumerangy, některá kopí.</a:t>
            </a:r>
          </a:p>
          <a:p>
            <a:r>
              <a:rPr lang="cs-CZ" sz="2400" i="1" dirty="0" smtClean="0">
                <a:effectLst/>
              </a:rPr>
              <a:t>II. </a:t>
            </a:r>
            <a:r>
              <a:rPr lang="cs-CZ" sz="2400" i="1" dirty="0" err="1" smtClean="0">
                <a:effectLst/>
              </a:rPr>
              <a:t>Balan</a:t>
            </a:r>
            <a:r>
              <a:rPr lang="cs-CZ" sz="2400" dirty="0" smtClean="0">
                <a:effectLst/>
              </a:rPr>
              <a:t>: ženy, vakojezevci, psi, ptakopysci, ježury, někteří hadi, některé ryby, většina ptáků, světlušky, škorpióni, cikády, jedovatá housenka (</a:t>
            </a:r>
            <a:r>
              <a:rPr lang="cs-CZ" sz="2400" dirty="0" err="1" smtClean="0">
                <a:effectLst/>
              </a:rPr>
              <a:t>hairy</a:t>
            </a:r>
            <a:r>
              <a:rPr lang="cs-CZ" sz="2400" dirty="0" smtClean="0">
                <a:effectLst/>
              </a:rPr>
              <a:t> </a:t>
            </a:r>
            <a:r>
              <a:rPr lang="cs-CZ" sz="2400" dirty="0" err="1" smtClean="0">
                <a:effectLst/>
              </a:rPr>
              <a:t>mary</a:t>
            </a:r>
            <a:r>
              <a:rPr lang="cs-CZ" sz="2400" dirty="0" smtClean="0">
                <a:effectLst/>
              </a:rPr>
              <a:t> </a:t>
            </a:r>
            <a:r>
              <a:rPr lang="cs-CZ" sz="2400" dirty="0" err="1" smtClean="0">
                <a:effectLst/>
              </a:rPr>
              <a:t>grub</a:t>
            </a:r>
            <a:r>
              <a:rPr lang="cs-CZ" sz="2400" dirty="0" smtClean="0">
                <a:effectLst/>
              </a:rPr>
              <a:t>), cokoli spojené s vodou nebo ohněm, slunce a hvězdy, štíty, některá kopí, některé stromy atd.</a:t>
            </a:r>
          </a:p>
          <a:p>
            <a:r>
              <a:rPr lang="cs-CZ" sz="2400" i="1" dirty="0" smtClean="0">
                <a:effectLst/>
              </a:rPr>
              <a:t>III. </a:t>
            </a:r>
            <a:r>
              <a:rPr lang="cs-CZ" sz="2400" i="1" dirty="0" err="1" smtClean="0">
                <a:effectLst/>
              </a:rPr>
              <a:t>Balam</a:t>
            </a:r>
            <a:r>
              <a:rPr lang="cs-CZ" sz="2400" dirty="0" smtClean="0">
                <a:effectLst/>
              </a:rPr>
              <a:t>: veškeré jedlé ovoce a rostliny, na kterých toto ovoce roste, hlízy, kapradiny, med, cigarety, víno, koláče atd.</a:t>
            </a:r>
          </a:p>
          <a:p>
            <a:r>
              <a:rPr lang="cs-CZ" sz="2400" i="1" dirty="0" smtClean="0">
                <a:effectLst/>
              </a:rPr>
              <a:t>IV. </a:t>
            </a:r>
            <a:r>
              <a:rPr lang="cs-CZ" sz="2400" i="1" dirty="0" err="1" smtClean="0">
                <a:effectLst/>
              </a:rPr>
              <a:t>Bala</a:t>
            </a:r>
            <a:r>
              <a:rPr lang="cs-CZ" sz="2400" dirty="0" smtClean="0">
                <a:effectLst/>
              </a:rPr>
              <a:t>: části těla, maso, včely, vítr, podpory na pnoucí se natě sladkých brambor, některá kopí, většina stromů, tráva, bahno, kamení, zvuky a jazyk atd.</a:t>
            </a:r>
          </a:p>
        </p:txBody>
      </p:sp>
    </p:spTree>
    <p:extLst>
      <p:ext uri="{BB962C8B-B14F-4D97-AF65-F5344CB8AC3E}">
        <p14:creationId xmlns:p14="http://schemas.microsoft.com/office/powerpoint/2010/main" val="2106569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301320"/>
            <a:ext cx="9071640" cy="5851800"/>
          </a:xfrm>
          <a:prstGeom prst="rect">
            <a:avLst/>
          </a:prstGeom>
          <a:noFill/>
          <a:ln>
            <a:noFill/>
          </a:ln>
        </p:spPr>
        <p:txBody>
          <a:bodyPr lIns="0" tIns="0" rIns="0" bIns="0" anchor="ctr"/>
          <a:lstStyle/>
          <a:p>
            <a:pPr algn="ctr"/>
            <a:r>
              <a:rPr lang="cs-CZ" sz="3200">
                <a:latin typeface="Arial"/>
              </a:rPr>
              <a:t>I. Bayi: muži, zvířata</a:t>
            </a:r>
            <a:endParaRPr/>
          </a:p>
          <a:p>
            <a:pPr algn="ctr"/>
            <a:r>
              <a:rPr lang="cs-CZ" sz="3200">
                <a:latin typeface="Arial"/>
              </a:rPr>
              <a:t>II. Balan: ženy, voda, oheň, boj</a:t>
            </a:r>
            <a:endParaRPr/>
          </a:p>
          <a:p>
            <a:pPr algn="ctr"/>
            <a:r>
              <a:rPr lang="cs-CZ" sz="3200">
                <a:latin typeface="Arial"/>
              </a:rPr>
              <a:t>III. Balam: nemasité jídlo</a:t>
            </a:r>
            <a:endParaRPr/>
          </a:p>
          <a:p>
            <a:pPr algn="ctr"/>
            <a:r>
              <a:rPr lang="cs-CZ" sz="3200">
                <a:latin typeface="Arial"/>
              </a:rPr>
              <a:t>IV. Bala: všechno, co nespadá do ostatních tříd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princip domény zkušenosti: </a:t>
            </a:r>
            <a:r>
              <a:rPr lang="cs-CZ" dirty="0" smtClean="0">
                <a:effectLst/>
              </a:rPr>
              <a:t/>
            </a:r>
            <a:br>
              <a:rPr lang="cs-CZ" dirty="0" smtClean="0">
                <a:effectLst/>
              </a:rPr>
            </a:br>
            <a:endParaRPr lang="cs-CZ" dirty="0" smtClean="0">
              <a:effectLst/>
            </a:endParaRPr>
          </a:p>
          <a:p>
            <a:r>
              <a:rPr lang="cs-CZ" dirty="0" smtClean="0">
                <a:effectLst/>
              </a:rPr>
              <a:t>existuje-li základní doména zkušenosti, jež se asociuje s A, pak je přirozené, aby předměty z této domény byly v kategorii A</a:t>
            </a:r>
          </a:p>
          <a:p>
            <a:endParaRPr lang="cs-CZ" dirty="0"/>
          </a:p>
        </p:txBody>
      </p:sp>
    </p:spTree>
    <p:extLst>
      <p:ext uri="{BB962C8B-B14F-4D97-AF65-F5344CB8AC3E}">
        <p14:creationId xmlns:p14="http://schemas.microsoft.com/office/powerpoint/2010/main" val="2335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princip mýtu a víry:</a:t>
            </a:r>
            <a:endParaRPr lang="cs-CZ" dirty="0" smtClean="0">
              <a:effectLst/>
            </a:endParaRPr>
          </a:p>
          <a:p>
            <a:pPr marL="0" indent="0">
              <a:buNone/>
            </a:pPr>
            <a:endParaRPr lang="cs-CZ" dirty="0" smtClean="0">
              <a:effectLst/>
            </a:endParaRPr>
          </a:p>
          <a:p>
            <a:r>
              <a:rPr lang="cs-CZ" dirty="0" smtClean="0">
                <a:effectLst/>
              </a:rPr>
              <a:t>pokud má nějaké substantivum vlastnost X (na jejímž základě bychom čekali přináležení k určité třídě) ale je prostřednictvím víry nebo mýtu propojeno s vlastností Y, bude náležet do třídy Y a ne X.</a:t>
            </a:r>
          </a:p>
          <a:p>
            <a:pPr marL="0" indent="0">
              <a:buNone/>
            </a:pPr>
            <a:r>
              <a:rPr lang="cs-CZ" dirty="0" smtClean="0">
                <a:effectLst/>
              </a:rPr>
              <a:t/>
            </a:r>
            <a:br>
              <a:rPr lang="cs-CZ" dirty="0" smtClean="0">
                <a:effectLst/>
              </a:rPr>
            </a:br>
            <a:endParaRPr lang="cs-CZ" dirty="0" smtClean="0">
              <a:effectLst/>
            </a:endParaRPr>
          </a:p>
          <a:p>
            <a:endParaRPr lang="cs-CZ" dirty="0"/>
          </a:p>
        </p:txBody>
      </p:sp>
    </p:spTree>
    <p:extLst>
      <p:ext uri="{BB962C8B-B14F-4D97-AF65-F5344CB8AC3E}">
        <p14:creationId xmlns:p14="http://schemas.microsoft.com/office/powerpoint/2010/main" val="2029080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princip důležité vlastnosti:</a:t>
            </a:r>
            <a:endParaRPr lang="cs-CZ" dirty="0" smtClean="0">
              <a:effectLst/>
            </a:endParaRPr>
          </a:p>
          <a:p>
            <a:pPr marL="0" indent="0">
              <a:buNone/>
            </a:pPr>
            <a:endParaRPr lang="cs-CZ" dirty="0" smtClean="0">
              <a:effectLst/>
            </a:endParaRPr>
          </a:p>
          <a:p>
            <a:r>
              <a:rPr lang="cs-CZ" dirty="0" smtClean="0">
                <a:effectLst/>
              </a:rPr>
              <a:t>jestliže má určitá podmnožina substantiv nějakou důležitou vlastnost, kterou zbytek nemá, pak mohou být členové podmnožiny vřazeni do jiné třídy, než zbytek množiny, aby se tím zdůraznila tato vlastnost. Nejčastěji jde o </a:t>
            </a:r>
            <a:r>
              <a:rPr lang="cs-CZ" b="1" dirty="0" smtClean="0">
                <a:effectLst/>
              </a:rPr>
              <a:t>škodlivost</a:t>
            </a:r>
            <a:r>
              <a:rPr lang="cs-CZ" dirty="0" smtClean="0">
                <a:effectLst/>
              </a:rPr>
              <a:t>.</a:t>
            </a:r>
          </a:p>
          <a:p>
            <a:endParaRPr lang="cs-CZ" dirty="0"/>
          </a:p>
        </p:txBody>
      </p:sp>
    </p:spTree>
    <p:extLst>
      <p:ext uri="{BB962C8B-B14F-4D97-AF65-F5344CB8AC3E}">
        <p14:creationId xmlns:p14="http://schemas.microsoft.com/office/powerpoint/2010/main" val="1389336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sz="4000" b="1" dirty="0" smtClean="0">
                <a:effectLst/>
              </a:rPr>
              <a:t>Důležité obecné principy kategorizace v pozadí kategorií </a:t>
            </a:r>
            <a:r>
              <a:rPr lang="cs-CZ" sz="4000" b="1" dirty="0" err="1" smtClean="0">
                <a:effectLst/>
              </a:rPr>
              <a:t>diyrbalu</a:t>
            </a:r>
            <a:r>
              <a:rPr lang="cs-CZ" sz="4000" b="1" dirty="0" smtClean="0">
                <a:effectLst/>
              </a:rPr>
              <a:t>:</a:t>
            </a:r>
          </a:p>
          <a:p>
            <a:endParaRPr lang="cs-CZ" sz="4000" b="1" dirty="0"/>
          </a:p>
        </p:txBody>
      </p:sp>
    </p:spTree>
    <p:extLst>
      <p:ext uri="{BB962C8B-B14F-4D97-AF65-F5344CB8AC3E}">
        <p14:creationId xmlns:p14="http://schemas.microsoft.com/office/powerpoint/2010/main" val="1213828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p:nvPr>
        </p:nvSpPr>
        <p:spPr/>
        <p:txBody>
          <a:bodyPr/>
          <a:lstStyle/>
          <a:p>
            <a:r>
              <a:rPr lang="cs-CZ" b="1" dirty="0" smtClean="0">
                <a:effectLst/>
              </a:rPr>
              <a:t>Centralita</a:t>
            </a:r>
            <a:r>
              <a:rPr lang="cs-CZ" dirty="0" smtClean="0">
                <a:effectLst/>
              </a:rPr>
              <a:t>: </a:t>
            </a:r>
          </a:p>
          <a:p>
            <a:r>
              <a:rPr lang="cs-CZ" dirty="0" smtClean="0">
                <a:effectLst/>
              </a:rPr>
              <a:t>Kategorie mají centrální a necentrální členy. Konipasové a měsíc jsou méně centrálními členy kategorie I než muži.</a:t>
            </a:r>
          </a:p>
          <a:p>
            <a:endParaRPr lang="cs-CZ" dirty="0"/>
          </a:p>
        </p:txBody>
      </p:sp>
    </p:spTree>
    <p:extLst>
      <p:ext uri="{BB962C8B-B14F-4D97-AF65-F5344CB8AC3E}">
        <p14:creationId xmlns:p14="http://schemas.microsoft.com/office/powerpoint/2010/main" val="1935901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578</Words>
  <Application>Microsoft Office PowerPoint</Application>
  <PresentationFormat>Vlastní</PresentationFormat>
  <Paragraphs>40</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DejaVu Sans</vt:lpstr>
      <vt:lpstr>StarSymbol</vt:lpstr>
      <vt:lpstr>Times New Roman</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Doubek</dc:creator>
  <cp:lastModifiedBy>dd</cp:lastModifiedBy>
  <cp:revision>27</cp:revision>
  <dcterms:created xsi:type="dcterms:W3CDTF">2015-01-06T11:45:54Z</dcterms:created>
  <dcterms:modified xsi:type="dcterms:W3CDTF">2015-12-15T07:31:32Z</dcterms:modified>
  <dc:language>cs-CZ</dc:language>
</cp:coreProperties>
</file>