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30"/>
  </p:notesMasterIdLst>
  <p:sldIdLst>
    <p:sldId id="257" r:id="rId2"/>
    <p:sldId id="292" r:id="rId3"/>
    <p:sldId id="341" r:id="rId4"/>
    <p:sldId id="342" r:id="rId5"/>
    <p:sldId id="343" r:id="rId6"/>
    <p:sldId id="344" r:id="rId7"/>
    <p:sldId id="345" r:id="rId8"/>
    <p:sldId id="346" r:id="rId9"/>
    <p:sldId id="347" r:id="rId10"/>
    <p:sldId id="348" r:id="rId11"/>
    <p:sldId id="349" r:id="rId12"/>
    <p:sldId id="350" r:id="rId13"/>
    <p:sldId id="351" r:id="rId14"/>
    <p:sldId id="354" r:id="rId15"/>
    <p:sldId id="355" r:id="rId16"/>
    <p:sldId id="356" r:id="rId17"/>
    <p:sldId id="357" r:id="rId18"/>
    <p:sldId id="358" r:id="rId19"/>
    <p:sldId id="359" r:id="rId20"/>
    <p:sldId id="360" r:id="rId21"/>
    <p:sldId id="353" r:id="rId22"/>
    <p:sldId id="361" r:id="rId23"/>
    <p:sldId id="362" r:id="rId24"/>
    <p:sldId id="364" r:id="rId25"/>
    <p:sldId id="365" r:id="rId26"/>
    <p:sldId id="297" r:id="rId27"/>
    <p:sldId id="340" r:id="rId28"/>
    <p:sldId id="302" r:id="rId2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86567" autoAdjust="0"/>
  </p:normalViewPr>
  <p:slideViewPr>
    <p:cSldViewPr snapToGrid="0">
      <p:cViewPr varScale="1">
        <p:scale>
          <a:sx n="59" d="100"/>
          <a:sy n="59" d="100"/>
        </p:scale>
        <p:origin x="149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9ED13-5271-4F89-92B5-E14B2F20EEF9}" type="datetimeFigureOut">
              <a:rPr lang="cs-CZ" smtClean="0"/>
              <a:t>06.09.2022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164142-77CC-4B27-B3E9-6162C01CDA41}" type="slidenum">
              <a:rPr lang="cs-CZ" smtClean="0"/>
              <a:t>‹#›</a:t>
            </a:fld>
            <a:endParaRPr lang="cs-CZ"/>
          </a:p>
        </p:txBody>
      </p:sp>
    </p:spTree>
    <p:extLst>
      <p:ext uri="{BB962C8B-B14F-4D97-AF65-F5344CB8AC3E}">
        <p14:creationId xmlns:p14="http://schemas.microsoft.com/office/powerpoint/2010/main" val="1020482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8909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318899C-8993-4E8A-82C5-6B4A12212D52}" type="slidenum">
              <a:rPr lang="cs-CZ" altLang="cs-CZ" smtClean="0">
                <a:latin typeface="Arial" pitchFamily="34" charset="0"/>
                <a:cs typeface="Arial" pitchFamily="34" charset="0"/>
              </a:rPr>
              <a:pPr eaLnBrk="1" hangingPunct="1">
                <a:spcBef>
                  <a:spcPct val="0"/>
                </a:spcBef>
              </a:pPr>
              <a:t>8</a:t>
            </a:fld>
            <a:endParaRPr lang="cs-CZ" altLang="cs-CZ"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1E9E47-F9C1-456B-B270-7A45CFBCB763}" type="slidenum">
              <a:rPr lang="fr-FR" altLang="cs-CZ" smtClean="0">
                <a:solidFill>
                  <a:srgbClr val="000000"/>
                </a:solidFill>
                <a:latin typeface="Arial" pitchFamily="34" charset="0"/>
                <a:cs typeface="Arial" pitchFamily="34" charset="0"/>
              </a:rPr>
              <a:pPr eaLnBrk="1" hangingPunct="1">
                <a:spcBef>
                  <a:spcPct val="0"/>
                </a:spcBef>
              </a:pPr>
              <a:t>10</a:t>
            </a:fld>
            <a:endParaRPr lang="fr-FR" altLang="cs-CZ" smtClean="0">
              <a:solidFill>
                <a:srgbClr val="000000"/>
              </a:solidFill>
              <a:latin typeface="Arial" pitchFamily="34" charset="0"/>
              <a:cs typeface="Arial" pitchFamily="34" charset="0"/>
            </a:endParaRPr>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7CD3B44-69C3-4F62-9512-825A6CFF50C0}" type="slidenum">
              <a:rPr lang="fr-FR" altLang="cs-CZ" smtClean="0">
                <a:solidFill>
                  <a:srgbClr val="000000"/>
                </a:solidFill>
                <a:latin typeface="Arial" pitchFamily="34" charset="0"/>
                <a:cs typeface="Arial" pitchFamily="34" charset="0"/>
              </a:rPr>
              <a:pPr eaLnBrk="1" hangingPunct="1">
                <a:spcBef>
                  <a:spcPct val="0"/>
                </a:spcBef>
              </a:pPr>
              <a:t>11</a:t>
            </a:fld>
            <a:endParaRPr lang="fr-FR" altLang="cs-CZ" smtClean="0">
              <a:solidFill>
                <a:srgbClr val="000000"/>
              </a:solidFill>
              <a:latin typeface="Arial" pitchFamily="34" charset="0"/>
              <a:cs typeface="Arial" pitchFamily="34"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0750" eaLnBrk="0" hangingPunct="0">
              <a:spcBef>
                <a:spcPct val="30000"/>
              </a:spcBef>
              <a:defRPr sz="1200">
                <a:solidFill>
                  <a:schemeClr val="tx1"/>
                </a:solidFill>
                <a:latin typeface="Calibri" pitchFamily="34" charset="0"/>
              </a:defRPr>
            </a:lvl1pPr>
            <a:lvl2pPr marL="742950" indent="-285750" defTabSz="920750" eaLnBrk="0" hangingPunct="0">
              <a:spcBef>
                <a:spcPct val="30000"/>
              </a:spcBef>
              <a:defRPr sz="1200">
                <a:solidFill>
                  <a:schemeClr val="tx1"/>
                </a:solidFill>
                <a:latin typeface="Calibri" pitchFamily="34" charset="0"/>
              </a:defRPr>
            </a:lvl2pPr>
            <a:lvl3pPr marL="1143000" indent="-228600" defTabSz="920750" eaLnBrk="0" hangingPunct="0">
              <a:spcBef>
                <a:spcPct val="30000"/>
              </a:spcBef>
              <a:defRPr sz="1200">
                <a:solidFill>
                  <a:schemeClr val="tx1"/>
                </a:solidFill>
                <a:latin typeface="Calibri" pitchFamily="34" charset="0"/>
              </a:defRPr>
            </a:lvl3pPr>
            <a:lvl4pPr marL="1600200" indent="-228600" defTabSz="920750" eaLnBrk="0" hangingPunct="0">
              <a:spcBef>
                <a:spcPct val="30000"/>
              </a:spcBef>
              <a:defRPr sz="1200">
                <a:solidFill>
                  <a:schemeClr val="tx1"/>
                </a:solidFill>
                <a:latin typeface="Calibri" pitchFamily="34" charset="0"/>
              </a:defRPr>
            </a:lvl4pPr>
            <a:lvl5pPr marL="2057400" indent="-228600" defTabSz="920750" eaLnBrk="0" hangingPunct="0">
              <a:spcBef>
                <a:spcPct val="30000"/>
              </a:spcBef>
              <a:defRPr sz="1200">
                <a:solidFill>
                  <a:schemeClr val="tx1"/>
                </a:solidFill>
                <a:latin typeface="Calibri" pitchFamily="34" charset="0"/>
              </a:defRPr>
            </a:lvl5pPr>
            <a:lvl6pPr marL="2514600" indent="-228600" defTabSz="920750" eaLnBrk="0" fontAlgn="base" hangingPunct="0">
              <a:spcBef>
                <a:spcPct val="30000"/>
              </a:spcBef>
              <a:spcAft>
                <a:spcPct val="0"/>
              </a:spcAft>
              <a:defRPr sz="1200">
                <a:solidFill>
                  <a:schemeClr val="tx1"/>
                </a:solidFill>
                <a:latin typeface="Calibri" pitchFamily="34" charset="0"/>
              </a:defRPr>
            </a:lvl6pPr>
            <a:lvl7pPr marL="2971800" indent="-228600" defTabSz="920750" eaLnBrk="0" fontAlgn="base" hangingPunct="0">
              <a:spcBef>
                <a:spcPct val="30000"/>
              </a:spcBef>
              <a:spcAft>
                <a:spcPct val="0"/>
              </a:spcAft>
              <a:defRPr sz="1200">
                <a:solidFill>
                  <a:schemeClr val="tx1"/>
                </a:solidFill>
                <a:latin typeface="Calibri" pitchFamily="34" charset="0"/>
              </a:defRPr>
            </a:lvl7pPr>
            <a:lvl8pPr marL="3429000" indent="-228600" defTabSz="920750" eaLnBrk="0" fontAlgn="base" hangingPunct="0">
              <a:spcBef>
                <a:spcPct val="30000"/>
              </a:spcBef>
              <a:spcAft>
                <a:spcPct val="0"/>
              </a:spcAft>
              <a:defRPr sz="1200">
                <a:solidFill>
                  <a:schemeClr val="tx1"/>
                </a:solidFill>
                <a:latin typeface="Calibri" pitchFamily="34" charset="0"/>
              </a:defRPr>
            </a:lvl8pPr>
            <a:lvl9pPr marL="3886200" indent="-228600" defTabSz="92075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F102A0-9152-4315-98C2-2F3C2FAE80EC}" type="slidenum">
              <a:rPr lang="de-DE" altLang="cs-CZ" smtClean="0">
                <a:solidFill>
                  <a:srgbClr val="000000"/>
                </a:solidFill>
                <a:latin typeface="Times New Roman" pitchFamily="18" charset="0"/>
                <a:cs typeface="Arial" pitchFamily="34" charset="0"/>
              </a:rPr>
              <a:pPr eaLnBrk="1" hangingPunct="1">
                <a:spcBef>
                  <a:spcPct val="0"/>
                </a:spcBef>
              </a:pPr>
              <a:t>12</a:t>
            </a:fld>
            <a:endParaRPr lang="de-DE" altLang="cs-CZ" smtClean="0">
              <a:solidFill>
                <a:srgbClr val="000000"/>
              </a:solidFill>
              <a:latin typeface="Times New Roman" pitchFamily="18" charset="0"/>
              <a:cs typeface="Arial" pitchFamily="34" charset="0"/>
            </a:endParaRPr>
          </a:p>
        </p:txBody>
      </p:sp>
      <p:sp>
        <p:nvSpPr>
          <p:cNvPr id="92163" name="Rectangle 2"/>
          <p:cNvSpPr>
            <a:spLocks noGrp="1" noRot="1" noChangeAspect="1" noChangeArrowheads="1" noTextEdit="1"/>
          </p:cNvSpPr>
          <p:nvPr>
            <p:ph type="sldImg"/>
          </p:nvPr>
        </p:nvSpPr>
        <p:spPr bwMode="auto">
          <a:xfrm>
            <a:off x="1144588" y="685800"/>
            <a:ext cx="4568825" cy="3427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cs-CZ" b="1" dirty="0" smtClean="0"/>
              <a:t>Physical Fitness</a:t>
            </a:r>
          </a:p>
          <a:p>
            <a:r>
              <a:rPr lang="en-US" altLang="cs-CZ" sz="1000" dirty="0" smtClean="0"/>
              <a:t>PF is a key prerequisite for acquiring and maintaining the required individual basic skills. It is defined as the degree to which key physical performance parameters in the field of general and specific fitness basics and coordination skills are met. It is determined by things such as the state of health, the level of the basic motor abilities (strength,  stamina, coordination), mental processes (i.e. motivational, emotional and cognitive processes ) and the prevailing environmental conditions. PF serves the purpose of enabling  military tasks to be performed in a sustainable and stable manner  and military requirements to be met in a similar way.</a:t>
            </a:r>
            <a:endParaRPr lang="de-DE" altLang="cs-CZ" sz="1000" dirty="0" smtClean="0"/>
          </a:p>
          <a:p>
            <a:r>
              <a:rPr lang="en-GB" altLang="cs-CZ" sz="1000" dirty="0" smtClean="0"/>
              <a:t>The improvement and maintenance of PF are also prerequisites for the prevention of damage to health , for the development of robustness (resilience) and for the restoration of military capabilities and skills.</a:t>
            </a:r>
          </a:p>
          <a:p>
            <a:r>
              <a:rPr lang="en-GB" altLang="cs-CZ" sz="1000" dirty="0" smtClean="0"/>
              <a:t>Starting with basic military training, PF is developed specifically through routine duty in Germany to participation in operations abroad via the following levels:</a:t>
            </a:r>
          </a:p>
          <a:p>
            <a:r>
              <a:rPr lang="de-DE" altLang="cs-CZ" sz="1000" b="1" dirty="0" smtClean="0"/>
              <a:t>[Slide </a:t>
            </a:r>
            <a:r>
              <a:rPr lang="de-DE" altLang="cs-CZ" sz="1000" b="1" dirty="0" err="1" smtClean="0"/>
              <a:t>shown</a:t>
            </a:r>
            <a:r>
              <a:rPr lang="de-DE" altLang="cs-CZ" sz="1000" b="1" dirty="0" smtClean="0"/>
              <a:t>]</a:t>
            </a:r>
          </a:p>
          <a:p>
            <a:r>
              <a:rPr lang="en-GB" altLang="cs-CZ" sz="1000" dirty="0" smtClean="0"/>
              <a:t>Every soldier has to achieved a basic level of capability-based fitness during the general physical training provided. The tool for measuring this is the basic fitness test (BFT). This test has to be passed by all the soldiers in the </a:t>
            </a:r>
            <a:r>
              <a:rPr lang="en-GB" altLang="cs-CZ" sz="1000" dirty="0" err="1" smtClean="0"/>
              <a:t>Bundeswehr</a:t>
            </a:r>
            <a:r>
              <a:rPr lang="en-GB" altLang="cs-CZ" sz="1000" dirty="0" smtClean="0"/>
              <a:t> once a year. Building on this, a level of sustainable, high-quality, capability-based </a:t>
            </a:r>
            <a:r>
              <a:rPr lang="en-GB" altLang="cs-CZ" sz="1000" b="1" dirty="0" smtClean="0"/>
              <a:t>basic military fitness </a:t>
            </a:r>
            <a:r>
              <a:rPr lang="en-GB" altLang="cs-CZ" sz="1000" dirty="0" smtClean="0"/>
              <a:t>must be established during the general physical training and military fitness training provided. This establishes the joint basis for the next level of fitness that has to be attained, the functional fitness level. To prove their swimming skills, soldiers must swim 100 metres in clothes once a year. They must pass the 6 km march test once a year to prove that they are capable of marching the minimum distance required.</a:t>
            </a:r>
          </a:p>
          <a:p>
            <a:r>
              <a:rPr lang="en-GB" altLang="cs-CZ" sz="1000" dirty="0" smtClean="0"/>
              <a:t>In the field of military fitness training, the training control tool must be used at the basic military fitness level.</a:t>
            </a:r>
          </a:p>
          <a:p>
            <a:r>
              <a:rPr lang="en-GB" altLang="cs-CZ" sz="1000" dirty="0" smtClean="0"/>
              <a:t>The level of post-related </a:t>
            </a:r>
            <a:r>
              <a:rPr lang="en-GB" altLang="cs-CZ" sz="1000" b="1" dirty="0" smtClean="0"/>
              <a:t>functional fitness </a:t>
            </a:r>
            <a:r>
              <a:rPr lang="en-GB" altLang="cs-CZ" sz="1000" dirty="0" smtClean="0"/>
              <a:t>that has to be attained is based on the physical requirements of each post or service. The major organisational elements are responsible for specifying the minimum requirements and the training that has to be provided in general physical training and military fitness training.</a:t>
            </a:r>
          </a:p>
          <a:p>
            <a:r>
              <a:rPr lang="en-GB" altLang="cs-CZ" sz="1000" dirty="0" smtClean="0"/>
              <a:t>PF training </a:t>
            </a:r>
            <a:r>
              <a:rPr lang="en-GB" altLang="cs-CZ" sz="1000" b="1" dirty="0" smtClean="0"/>
              <a:t>during operational deployment </a:t>
            </a:r>
            <a:r>
              <a:rPr lang="en-GB" altLang="cs-CZ" sz="1000" dirty="0" smtClean="0"/>
              <a:t>serves the purpose of maintaining functional fitness for the duration of the deployment. The framework conditions are set by the regulation on the maintenance of physical fitness during operations abroad, which provides details on how PF can be maintained during operational deployment.</a:t>
            </a:r>
            <a:endParaRPr lang="en-GB" altLang="cs-CZ" sz="1000" b="1" dirty="0" smtClean="0"/>
          </a:p>
          <a:p>
            <a:r>
              <a:rPr lang="en-GB" altLang="cs-CZ" sz="1000" dirty="0" smtClean="0"/>
              <a:t>The purpose of </a:t>
            </a:r>
            <a:r>
              <a:rPr lang="en-GB" altLang="cs-CZ" sz="1000" b="1" dirty="0" smtClean="0"/>
              <a:t>post-operation </a:t>
            </a:r>
            <a:r>
              <a:rPr lang="en-GB" altLang="cs-CZ" sz="1000" dirty="0" smtClean="0"/>
              <a:t>PF is mainly to restore basic fitness after a regenerative process. The exercise programme conducted at the post-operation recovery workshop and the post-operation preventive treatment provided  can initiate that process. </a:t>
            </a:r>
          </a:p>
          <a:p>
            <a:r>
              <a:rPr lang="en-GB" altLang="cs-CZ" sz="1000" dirty="0" smtClean="0"/>
              <a:t>The joint requirements for basic fitness and basic military fitness have been developed and refined under the lead responsibility of the Armed Forces Training Directorate of the German Joint Support Service Headquarters. </a:t>
            </a:r>
          </a:p>
          <a:p>
            <a:r>
              <a:rPr lang="en-GB" altLang="cs-CZ" sz="1000" dirty="0" smtClean="0"/>
              <a:t>The achievement, maintenance and restoration of physical fitness require technical skills and qualified experts. The following staff is available for conducting physical training: </a:t>
            </a:r>
          </a:p>
          <a:p>
            <a:r>
              <a:rPr lang="en-GB" altLang="cs-CZ" sz="1000" dirty="0" smtClean="0"/>
              <a:t>full-time </a:t>
            </a:r>
            <a:r>
              <a:rPr lang="en-GB" altLang="cs-CZ" sz="1000" dirty="0" err="1" smtClean="0"/>
              <a:t>Bundeswehr</a:t>
            </a:r>
            <a:r>
              <a:rPr lang="en-GB" altLang="cs-CZ" sz="1000" dirty="0" smtClean="0"/>
              <a:t> sports instructors (belonging to the target organisation of the Territorial </a:t>
            </a:r>
            <a:r>
              <a:rPr lang="en-GB" altLang="cs-CZ" sz="1000" dirty="0" err="1" smtClean="0"/>
              <a:t>Bundeswehr</a:t>
            </a:r>
            <a:r>
              <a:rPr lang="en-GB" altLang="cs-CZ" sz="1000" dirty="0" smtClean="0"/>
              <a:t> Tasks Command and the Land Commands), who provide technical advice and support for the units/offices at the regional and national levels; military fitness trainers , personnel who serve part-time as </a:t>
            </a:r>
            <a:r>
              <a:rPr lang="en-GB" altLang="cs-CZ" sz="1000" dirty="0" err="1" smtClean="0"/>
              <a:t>Bundeswehr</a:t>
            </a:r>
            <a:r>
              <a:rPr lang="en-GB" altLang="cs-CZ" sz="1000" dirty="0" smtClean="0"/>
              <a:t> sports instructors and specialist sports instructors; officers who have studied sport at university and serve as part-time instructors (as available in the units / offices).</a:t>
            </a:r>
          </a:p>
          <a:p>
            <a:endParaRPr lang="de-DE" altLang="cs-CZ" sz="1000" dirty="0" smtClean="0"/>
          </a:p>
          <a:p>
            <a:endParaRPr lang="de-DE" altLang="cs-CZ" dirty="0" smtClean="0"/>
          </a:p>
          <a:p>
            <a:endParaRPr lang="de-DE" altLang="cs-CZ" dirty="0" smtClean="0"/>
          </a:p>
        </p:txBody>
      </p:sp>
      <p:sp>
        <p:nvSpPr>
          <p:cNvPr id="9728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53B8C93-DD4E-42AC-9602-D7872EA9D656}" type="slidenum">
              <a:rPr lang="de-DE" altLang="cs-CZ" smtClean="0">
                <a:solidFill>
                  <a:srgbClr val="000000"/>
                </a:solidFill>
                <a:latin typeface="Arial" pitchFamily="34" charset="0"/>
                <a:cs typeface="Arial" pitchFamily="34" charset="0"/>
              </a:rPr>
              <a:pPr eaLnBrk="1" hangingPunct="1">
                <a:spcBef>
                  <a:spcPct val="0"/>
                </a:spcBef>
              </a:pPr>
              <a:t>13</a:t>
            </a:fld>
            <a:endParaRPr lang="de-DE" altLang="cs-CZ" smtClean="0">
              <a:solidFill>
                <a:srgbClr val="000000"/>
              </a:solidFill>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de-DE" altLang="cs-CZ" b="1" dirty="0" err="1" smtClean="0"/>
              <a:t>Physical</a:t>
            </a:r>
            <a:r>
              <a:rPr lang="de-DE" altLang="cs-CZ" b="1" dirty="0" smtClean="0"/>
              <a:t> Fitness</a:t>
            </a:r>
          </a:p>
          <a:p>
            <a:r>
              <a:rPr lang="en-GB" altLang="cs-CZ" dirty="0" smtClean="0"/>
              <a:t>The training field of PF in the </a:t>
            </a:r>
            <a:r>
              <a:rPr lang="en-GB" altLang="cs-CZ" dirty="0" err="1" smtClean="0"/>
              <a:t>Bundeswehr</a:t>
            </a:r>
            <a:r>
              <a:rPr lang="en-GB" altLang="cs-CZ" dirty="0" smtClean="0"/>
              <a:t> is structured in the subfields of general physical training and military fitness training (cf. the overlay). Sports events, competitions, minimum PF requirements and performance records are elements of both subfields. The general physical training is supplemented by the special physical training and the leisure time sports. </a:t>
            </a:r>
          </a:p>
          <a:p>
            <a:r>
              <a:rPr lang="en-GB" altLang="cs-CZ" dirty="0" smtClean="0"/>
              <a:t>The </a:t>
            </a:r>
            <a:r>
              <a:rPr lang="en-GB" altLang="cs-CZ" dirty="0" err="1" smtClean="0"/>
              <a:t>Bundeswehr</a:t>
            </a:r>
            <a:r>
              <a:rPr lang="en-GB" altLang="cs-CZ" dirty="0" smtClean="0"/>
              <a:t> also promotes top-level sportsmen and women who are in federal squads athletes and is a member of the International Council of Military Sports (</a:t>
            </a:r>
            <a:r>
              <a:rPr lang="en-GB" altLang="cs-CZ" dirty="0" err="1" smtClean="0"/>
              <a:t>Conseil</a:t>
            </a:r>
            <a:r>
              <a:rPr lang="en-GB" altLang="cs-CZ" dirty="0" smtClean="0"/>
              <a:t> International du Sport </a:t>
            </a:r>
            <a:r>
              <a:rPr lang="en-GB" altLang="cs-CZ" dirty="0" err="1" smtClean="0"/>
              <a:t>Militaire</a:t>
            </a:r>
            <a:r>
              <a:rPr lang="en-GB" altLang="cs-CZ" dirty="0" smtClean="0"/>
              <a:t> – CISM).</a:t>
            </a:r>
          </a:p>
          <a:p>
            <a:r>
              <a:rPr lang="en-GB" altLang="cs-CZ" dirty="0" smtClean="0"/>
              <a:t>The general physical training and military fitness training as well as the provision of performance records have to be ordered in the duty roster and/or in directives. </a:t>
            </a:r>
          </a:p>
          <a:p>
            <a:r>
              <a:rPr lang="en-GB" altLang="cs-CZ" dirty="0" smtClean="0"/>
              <a:t>The detailed planning for course-based training has to be laid down by the major organisational elements in major organisational element directives. The objective in career courses is to improve physical fitness, while the minimum objective in  speciality training courses and other courses is to attain or maintain physical fitness, depending on the duration of the course concerned. </a:t>
            </a:r>
          </a:p>
          <a:p>
            <a:r>
              <a:rPr lang="en-GB" altLang="cs-CZ" dirty="0" smtClean="0"/>
              <a:t>In offices and integrated staffs at home and abroad, where duty, the sports facilities, the sports equipment, the PT / military fitness instructors and the chains of command are particular, adjust the way in which physical training is conducted to the local conditions, in observance of the regulations on disablement benefits and pensions. The </a:t>
            </a:r>
            <a:r>
              <a:rPr lang="en-GB" altLang="cs-CZ" dirty="0" err="1" smtClean="0"/>
              <a:t>Bundeswehr</a:t>
            </a:r>
            <a:r>
              <a:rPr lang="en-GB" altLang="cs-CZ" dirty="0" smtClean="0"/>
              <a:t> Military Fitness Cup and other competitions can be organised</a:t>
            </a:r>
            <a:r>
              <a:rPr lang="en-GB" altLang="cs-CZ" sz="1100" dirty="0" smtClean="0"/>
              <a:t>.</a:t>
            </a:r>
          </a:p>
          <a:p>
            <a:endParaRPr lang="cs-CZ" dirty="0"/>
          </a:p>
        </p:txBody>
      </p:sp>
      <p:sp>
        <p:nvSpPr>
          <p:cNvPr id="4" name="Zástupný symbol pro číslo snímku 3"/>
          <p:cNvSpPr>
            <a:spLocks noGrp="1"/>
          </p:cNvSpPr>
          <p:nvPr>
            <p:ph type="sldNum" sz="quarter" idx="10"/>
          </p:nvPr>
        </p:nvSpPr>
        <p:spPr/>
        <p:txBody>
          <a:bodyPr/>
          <a:lstStyle/>
          <a:p>
            <a:fld id="{C0164142-77CC-4B27-B3E9-6162C01CDA41}" type="slidenum">
              <a:rPr lang="cs-CZ" smtClean="0"/>
              <a:t>14</a:t>
            </a:fld>
            <a:endParaRPr lang="cs-CZ"/>
          </a:p>
        </p:txBody>
      </p:sp>
    </p:spTree>
    <p:extLst>
      <p:ext uri="{BB962C8B-B14F-4D97-AF65-F5344CB8AC3E}">
        <p14:creationId xmlns:p14="http://schemas.microsoft.com/office/powerpoint/2010/main" val="2043698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3 Veri Yer Tutucusu"/>
          <p:cNvSpPr>
            <a:spLocks noGrp="1"/>
          </p:cNvSpPr>
          <p:nvPr>
            <p:ph type="dt" sz="half" idx="10"/>
          </p:nvPr>
        </p:nvSpPr>
        <p:spPr>
          <a:ln/>
        </p:spPr>
        <p:txBody>
          <a:bodyPr/>
          <a:lstStyle>
            <a:lvl1pPr>
              <a:defRPr/>
            </a:lvl1pPr>
          </a:lstStyle>
          <a:p>
            <a:pPr>
              <a:defRPr/>
            </a:pPr>
            <a:endParaRPr lang="en-US"/>
          </a:p>
        </p:txBody>
      </p:sp>
      <p:sp>
        <p:nvSpPr>
          <p:cNvPr id="5" name="4 Altbilgi Yer Tutucusu"/>
          <p:cNvSpPr>
            <a:spLocks noGrp="1"/>
          </p:cNvSpPr>
          <p:nvPr>
            <p:ph type="ftr" sz="quarter" idx="11"/>
          </p:nvPr>
        </p:nvSpPr>
        <p:spPr>
          <a:ln/>
        </p:spPr>
        <p:txBody>
          <a:bodyPr/>
          <a:lstStyle>
            <a:lvl1pPr>
              <a:defRPr/>
            </a:lvl1pPr>
          </a:lstStyle>
          <a:p>
            <a:pPr>
              <a:defRPr/>
            </a:pPr>
            <a:endParaRPr lang="en-US"/>
          </a:p>
        </p:txBody>
      </p:sp>
      <p:sp>
        <p:nvSpPr>
          <p:cNvPr id="6"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579097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3 Veri Yer Tutucusu"/>
          <p:cNvSpPr>
            <a:spLocks noGrp="1"/>
          </p:cNvSpPr>
          <p:nvPr>
            <p:ph type="dt" sz="half" idx="10"/>
          </p:nvPr>
        </p:nvSpPr>
        <p:spPr>
          <a:ln/>
        </p:spPr>
        <p:txBody>
          <a:bodyPr/>
          <a:lstStyle>
            <a:lvl1pPr>
              <a:defRPr/>
            </a:lvl1pPr>
          </a:lstStyle>
          <a:p>
            <a:pPr>
              <a:defRPr/>
            </a:pPr>
            <a:endParaRPr lang="en-US"/>
          </a:p>
        </p:txBody>
      </p:sp>
      <p:sp>
        <p:nvSpPr>
          <p:cNvPr id="5" name="4 Altbilgi Yer Tutucusu"/>
          <p:cNvSpPr>
            <a:spLocks noGrp="1"/>
          </p:cNvSpPr>
          <p:nvPr>
            <p:ph type="ftr" sz="quarter" idx="11"/>
          </p:nvPr>
        </p:nvSpPr>
        <p:spPr>
          <a:ln/>
        </p:spPr>
        <p:txBody>
          <a:bodyPr/>
          <a:lstStyle>
            <a:lvl1pPr>
              <a:defRPr/>
            </a:lvl1pPr>
          </a:lstStyle>
          <a:p>
            <a:pPr>
              <a:defRPr/>
            </a:pPr>
            <a:endParaRPr lang="en-US"/>
          </a:p>
        </p:txBody>
      </p:sp>
      <p:sp>
        <p:nvSpPr>
          <p:cNvPr id="6"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67305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152400"/>
            <a:ext cx="1943100" cy="59436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85800" y="152400"/>
            <a:ext cx="5676900" cy="59436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3 Veri Yer Tutucusu"/>
          <p:cNvSpPr>
            <a:spLocks noGrp="1"/>
          </p:cNvSpPr>
          <p:nvPr>
            <p:ph type="dt" sz="half" idx="10"/>
          </p:nvPr>
        </p:nvSpPr>
        <p:spPr>
          <a:ln/>
        </p:spPr>
        <p:txBody>
          <a:bodyPr/>
          <a:lstStyle>
            <a:lvl1pPr>
              <a:defRPr/>
            </a:lvl1pPr>
          </a:lstStyle>
          <a:p>
            <a:pPr>
              <a:defRPr/>
            </a:pPr>
            <a:endParaRPr lang="en-US"/>
          </a:p>
        </p:txBody>
      </p:sp>
      <p:sp>
        <p:nvSpPr>
          <p:cNvPr id="5" name="4 Altbilgi Yer Tutucusu"/>
          <p:cNvSpPr>
            <a:spLocks noGrp="1"/>
          </p:cNvSpPr>
          <p:nvPr>
            <p:ph type="ftr" sz="quarter" idx="11"/>
          </p:nvPr>
        </p:nvSpPr>
        <p:spPr>
          <a:ln/>
        </p:spPr>
        <p:txBody>
          <a:bodyPr/>
          <a:lstStyle>
            <a:lvl1pPr>
              <a:defRPr/>
            </a:lvl1pPr>
          </a:lstStyle>
          <a:p>
            <a:pPr>
              <a:defRPr/>
            </a:pPr>
            <a:endParaRPr lang="en-US"/>
          </a:p>
        </p:txBody>
      </p:sp>
      <p:sp>
        <p:nvSpPr>
          <p:cNvPr id="6"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473960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685800" y="152400"/>
            <a:ext cx="7772400" cy="914400"/>
          </a:xfrm>
        </p:spPr>
        <p:txBody>
          <a:bodyPr/>
          <a:lstStyle/>
          <a:p>
            <a:r>
              <a:rPr lang="cs-CZ" smtClean="0"/>
              <a:t>Kliknutím lze upravit styl.</a:t>
            </a:r>
            <a:endParaRPr lang="cs-CZ"/>
          </a:p>
        </p:txBody>
      </p:sp>
      <p:sp>
        <p:nvSpPr>
          <p:cNvPr id="3" name="Zástupný symbol pro objekt SmartArt 2"/>
          <p:cNvSpPr>
            <a:spLocks noGrp="1"/>
          </p:cNvSpPr>
          <p:nvPr>
            <p:ph type="dgm" idx="1"/>
          </p:nvPr>
        </p:nvSpPr>
        <p:spPr>
          <a:xfrm>
            <a:off x="685800" y="1295400"/>
            <a:ext cx="7772400" cy="4800600"/>
          </a:xfrm>
        </p:spPr>
        <p:txBody>
          <a:bodyPr/>
          <a:lstStyle/>
          <a:p>
            <a:pPr lvl="0"/>
            <a:endParaRPr lang="cs-CZ" noProof="0" smtClean="0"/>
          </a:p>
        </p:txBody>
      </p:sp>
      <p:sp>
        <p:nvSpPr>
          <p:cNvPr id="4" name="3 Veri Yer Tutucusu"/>
          <p:cNvSpPr>
            <a:spLocks noGrp="1"/>
          </p:cNvSpPr>
          <p:nvPr>
            <p:ph type="dt" sz="half" idx="10"/>
          </p:nvPr>
        </p:nvSpPr>
        <p:spPr>
          <a:ln/>
        </p:spPr>
        <p:txBody>
          <a:bodyPr/>
          <a:lstStyle>
            <a:lvl1pPr>
              <a:defRPr/>
            </a:lvl1pPr>
          </a:lstStyle>
          <a:p>
            <a:pPr>
              <a:defRPr/>
            </a:pPr>
            <a:endParaRPr lang="en-US"/>
          </a:p>
        </p:txBody>
      </p:sp>
      <p:sp>
        <p:nvSpPr>
          <p:cNvPr id="5" name="4 Altbilgi Yer Tutucusu"/>
          <p:cNvSpPr>
            <a:spLocks noGrp="1"/>
          </p:cNvSpPr>
          <p:nvPr>
            <p:ph type="ftr" sz="quarter" idx="11"/>
          </p:nvPr>
        </p:nvSpPr>
        <p:spPr>
          <a:ln/>
        </p:spPr>
        <p:txBody>
          <a:bodyPr/>
          <a:lstStyle>
            <a:lvl1pPr>
              <a:defRPr/>
            </a:lvl1pPr>
          </a:lstStyle>
          <a:p>
            <a:pPr>
              <a:defRPr/>
            </a:pPr>
            <a:endParaRPr lang="en-US"/>
          </a:p>
        </p:txBody>
      </p:sp>
      <p:sp>
        <p:nvSpPr>
          <p:cNvPr id="6"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4141696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ufzählung">
    <p:spTree>
      <p:nvGrpSpPr>
        <p:cNvPr id="1" name=""/>
        <p:cNvGrpSpPr/>
        <p:nvPr/>
      </p:nvGrpSpPr>
      <p:grpSpPr>
        <a:xfrm>
          <a:off x="0" y="0"/>
          <a:ext cx="0" cy="0"/>
          <a:chOff x="0" y="0"/>
          <a:chExt cx="0" cy="0"/>
        </a:xfrm>
      </p:grpSpPr>
      <p:sp>
        <p:nvSpPr>
          <p:cNvPr id="7" name="Titel 1"/>
          <p:cNvSpPr>
            <a:spLocks noGrp="1"/>
          </p:cNvSpPr>
          <p:nvPr>
            <p:ph type="ctrTitle"/>
          </p:nvPr>
        </p:nvSpPr>
        <p:spPr>
          <a:xfrm>
            <a:off x="283633" y="998009"/>
            <a:ext cx="7772400" cy="1192741"/>
          </a:xfrm>
          <a:prstGeom prst="rect">
            <a:avLst/>
          </a:prstGeom>
        </p:spPr>
        <p:txBody>
          <a:bodyPr/>
          <a:lstStyle>
            <a:lvl1pPr>
              <a:defRPr>
                <a:solidFill>
                  <a:schemeClr val="accent6"/>
                </a:solidFill>
              </a:defRPr>
            </a:lvl1pPr>
          </a:lstStyle>
          <a:p>
            <a:r>
              <a:rPr lang="cs-CZ" smtClean="0"/>
              <a:t>Kliknutím lze upravit styl.</a:t>
            </a:r>
            <a:endParaRPr lang="de-DE" dirty="0"/>
          </a:p>
        </p:txBody>
      </p:sp>
      <p:sp>
        <p:nvSpPr>
          <p:cNvPr id="12" name="Textplatzhalter 11"/>
          <p:cNvSpPr>
            <a:spLocks noGrp="1"/>
          </p:cNvSpPr>
          <p:nvPr>
            <p:ph type="body" sz="quarter" idx="11"/>
          </p:nvPr>
        </p:nvSpPr>
        <p:spPr>
          <a:xfrm>
            <a:off x="284163" y="2424113"/>
            <a:ext cx="8605836" cy="3364970"/>
          </a:xfrm>
          <a:prstGeom prst="rect">
            <a:avLst/>
          </a:prstGeom>
        </p:spPr>
        <p:txBody>
          <a:bodyPr vert="horz"/>
          <a:lstStyle>
            <a:lvl1pPr marL="342900" indent="-342900">
              <a:buClr>
                <a:srgbClr val="EE7203"/>
              </a:buClr>
              <a:buSzPct val="90000"/>
              <a:buFont typeface="Wingdings" charset="2"/>
              <a:buChar char="Ø"/>
              <a:defRPr sz="1800">
                <a:solidFill>
                  <a:schemeClr val="accent6"/>
                </a:solidFill>
              </a:defRPr>
            </a:lvl1pPr>
            <a:lvl2pPr marL="742950" indent="-285750">
              <a:buClr>
                <a:srgbClr val="EE7203"/>
              </a:buClr>
              <a:buSzPct val="90000"/>
              <a:buFont typeface="Courier New"/>
              <a:buChar char="o"/>
              <a:defRPr sz="1800">
                <a:solidFill>
                  <a:schemeClr val="accent6"/>
                </a:solidFill>
              </a:defRPr>
            </a:lvl2pPr>
            <a:lvl3pPr marL="1143000" indent="-228600">
              <a:buClr>
                <a:srgbClr val="EE7203"/>
              </a:buClr>
              <a:buSzPct val="100000"/>
              <a:buFont typeface="Arial"/>
              <a:buChar char="•"/>
              <a:defRPr sz="1800">
                <a:solidFill>
                  <a:schemeClr val="accent6"/>
                </a:solidFill>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5" name="Textplatzhalter 9"/>
          <p:cNvSpPr>
            <a:spLocks noGrp="1"/>
          </p:cNvSpPr>
          <p:nvPr>
            <p:ph type="body" sz="quarter" idx="14"/>
          </p:nvPr>
        </p:nvSpPr>
        <p:spPr>
          <a:xfrm>
            <a:off x="3293850" y="32369"/>
            <a:ext cx="5784850" cy="420687"/>
          </a:xfrm>
          <a:prstGeom prst="rect">
            <a:avLst/>
          </a:prstGeom>
        </p:spPr>
        <p:txBody>
          <a:bodyPr/>
          <a:lstStyle>
            <a:lvl1pPr algn="r">
              <a:defRPr sz="2400">
                <a:solidFill>
                  <a:schemeClr val="bg1">
                    <a:lumMod val="50000"/>
                  </a:schemeClr>
                </a:solidFill>
              </a:defRPr>
            </a:lvl1pPr>
          </a:lstStyle>
          <a:p>
            <a:pPr lvl="0"/>
            <a:r>
              <a:rPr lang="cs-CZ" smtClean="0"/>
              <a:t>Kliknutím lze upravit styly předlohy textu.</a:t>
            </a:r>
          </a:p>
        </p:txBody>
      </p:sp>
    </p:spTree>
    <p:extLst>
      <p:ext uri="{BB962C8B-B14F-4D97-AF65-F5344CB8AC3E}">
        <p14:creationId xmlns:p14="http://schemas.microsoft.com/office/powerpoint/2010/main" val="1130718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3 Veri Yer Tutucusu"/>
          <p:cNvSpPr>
            <a:spLocks noGrp="1"/>
          </p:cNvSpPr>
          <p:nvPr>
            <p:ph type="dt" sz="half" idx="10"/>
          </p:nvPr>
        </p:nvSpPr>
        <p:spPr>
          <a:ln/>
        </p:spPr>
        <p:txBody>
          <a:bodyPr/>
          <a:lstStyle>
            <a:lvl1pPr>
              <a:defRPr/>
            </a:lvl1pPr>
          </a:lstStyle>
          <a:p>
            <a:pPr>
              <a:defRPr/>
            </a:pPr>
            <a:endParaRPr lang="en-US"/>
          </a:p>
        </p:txBody>
      </p:sp>
      <p:sp>
        <p:nvSpPr>
          <p:cNvPr id="5" name="4 Altbilgi Yer Tutucusu"/>
          <p:cNvSpPr>
            <a:spLocks noGrp="1"/>
          </p:cNvSpPr>
          <p:nvPr>
            <p:ph type="ftr" sz="quarter" idx="11"/>
          </p:nvPr>
        </p:nvSpPr>
        <p:spPr>
          <a:ln/>
        </p:spPr>
        <p:txBody>
          <a:bodyPr/>
          <a:lstStyle>
            <a:lvl1pPr>
              <a:defRPr/>
            </a:lvl1pPr>
          </a:lstStyle>
          <a:p>
            <a:pPr>
              <a:defRPr/>
            </a:pPr>
            <a:endParaRPr lang="en-US"/>
          </a:p>
        </p:txBody>
      </p:sp>
      <p:sp>
        <p:nvSpPr>
          <p:cNvPr id="6"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58057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3 Veri Yer Tutucusu"/>
          <p:cNvSpPr>
            <a:spLocks noGrp="1"/>
          </p:cNvSpPr>
          <p:nvPr>
            <p:ph type="dt" sz="half" idx="10"/>
          </p:nvPr>
        </p:nvSpPr>
        <p:spPr>
          <a:ln/>
        </p:spPr>
        <p:txBody>
          <a:bodyPr/>
          <a:lstStyle>
            <a:lvl1pPr>
              <a:defRPr/>
            </a:lvl1pPr>
          </a:lstStyle>
          <a:p>
            <a:pPr>
              <a:defRPr/>
            </a:pPr>
            <a:endParaRPr lang="en-US"/>
          </a:p>
        </p:txBody>
      </p:sp>
      <p:sp>
        <p:nvSpPr>
          <p:cNvPr id="5" name="4 Altbilgi Yer Tutucusu"/>
          <p:cNvSpPr>
            <a:spLocks noGrp="1"/>
          </p:cNvSpPr>
          <p:nvPr>
            <p:ph type="ftr" sz="quarter" idx="11"/>
          </p:nvPr>
        </p:nvSpPr>
        <p:spPr>
          <a:ln/>
        </p:spPr>
        <p:txBody>
          <a:bodyPr/>
          <a:lstStyle>
            <a:lvl1pPr>
              <a:defRPr/>
            </a:lvl1pPr>
          </a:lstStyle>
          <a:p>
            <a:pPr>
              <a:defRPr/>
            </a:pPr>
            <a:endParaRPr lang="en-US"/>
          </a:p>
        </p:txBody>
      </p:sp>
      <p:sp>
        <p:nvSpPr>
          <p:cNvPr id="6"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855446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858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3 Veri Yer Tutucusu"/>
          <p:cNvSpPr>
            <a:spLocks noGrp="1"/>
          </p:cNvSpPr>
          <p:nvPr>
            <p:ph type="dt" sz="half" idx="10"/>
          </p:nvPr>
        </p:nvSpPr>
        <p:spPr>
          <a:ln/>
        </p:spPr>
        <p:txBody>
          <a:bodyPr/>
          <a:lstStyle>
            <a:lvl1pPr>
              <a:defRPr/>
            </a:lvl1pPr>
          </a:lstStyle>
          <a:p>
            <a:pPr>
              <a:defRPr/>
            </a:pPr>
            <a:endParaRPr lang="en-US"/>
          </a:p>
        </p:txBody>
      </p:sp>
      <p:sp>
        <p:nvSpPr>
          <p:cNvPr id="6" name="4 Altbilgi Yer Tutucusu"/>
          <p:cNvSpPr>
            <a:spLocks noGrp="1"/>
          </p:cNvSpPr>
          <p:nvPr>
            <p:ph type="ftr" sz="quarter" idx="11"/>
          </p:nvPr>
        </p:nvSpPr>
        <p:spPr>
          <a:ln/>
        </p:spPr>
        <p:txBody>
          <a:bodyPr/>
          <a:lstStyle>
            <a:lvl1pPr>
              <a:defRPr/>
            </a:lvl1pPr>
          </a:lstStyle>
          <a:p>
            <a:pPr>
              <a:defRPr/>
            </a:pPr>
            <a:endParaRPr lang="en-US"/>
          </a:p>
        </p:txBody>
      </p:sp>
      <p:sp>
        <p:nvSpPr>
          <p:cNvPr id="7"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170901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3 Veri Yer Tutucusu"/>
          <p:cNvSpPr>
            <a:spLocks noGrp="1"/>
          </p:cNvSpPr>
          <p:nvPr>
            <p:ph type="dt" sz="half" idx="10"/>
          </p:nvPr>
        </p:nvSpPr>
        <p:spPr>
          <a:ln/>
        </p:spPr>
        <p:txBody>
          <a:bodyPr/>
          <a:lstStyle>
            <a:lvl1pPr>
              <a:defRPr/>
            </a:lvl1pPr>
          </a:lstStyle>
          <a:p>
            <a:pPr>
              <a:defRPr/>
            </a:pPr>
            <a:endParaRPr lang="en-US"/>
          </a:p>
        </p:txBody>
      </p:sp>
      <p:sp>
        <p:nvSpPr>
          <p:cNvPr id="8" name="4 Altbilgi Yer Tutucusu"/>
          <p:cNvSpPr>
            <a:spLocks noGrp="1"/>
          </p:cNvSpPr>
          <p:nvPr>
            <p:ph type="ftr" sz="quarter" idx="11"/>
          </p:nvPr>
        </p:nvSpPr>
        <p:spPr>
          <a:ln/>
        </p:spPr>
        <p:txBody>
          <a:bodyPr/>
          <a:lstStyle>
            <a:lvl1pPr>
              <a:defRPr/>
            </a:lvl1pPr>
          </a:lstStyle>
          <a:p>
            <a:pPr>
              <a:defRPr/>
            </a:pPr>
            <a:endParaRPr lang="en-US"/>
          </a:p>
        </p:txBody>
      </p:sp>
      <p:sp>
        <p:nvSpPr>
          <p:cNvPr id="9"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2687722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3 Veri Yer Tutucusu"/>
          <p:cNvSpPr>
            <a:spLocks noGrp="1"/>
          </p:cNvSpPr>
          <p:nvPr>
            <p:ph type="dt" sz="half" idx="10"/>
          </p:nvPr>
        </p:nvSpPr>
        <p:spPr>
          <a:ln/>
        </p:spPr>
        <p:txBody>
          <a:bodyPr/>
          <a:lstStyle>
            <a:lvl1pPr>
              <a:defRPr/>
            </a:lvl1pPr>
          </a:lstStyle>
          <a:p>
            <a:pPr>
              <a:defRPr/>
            </a:pPr>
            <a:endParaRPr lang="en-US"/>
          </a:p>
        </p:txBody>
      </p:sp>
      <p:sp>
        <p:nvSpPr>
          <p:cNvPr id="4" name="4 Altbilgi Yer Tutucusu"/>
          <p:cNvSpPr>
            <a:spLocks noGrp="1"/>
          </p:cNvSpPr>
          <p:nvPr>
            <p:ph type="ftr" sz="quarter" idx="11"/>
          </p:nvPr>
        </p:nvSpPr>
        <p:spPr>
          <a:ln/>
        </p:spPr>
        <p:txBody>
          <a:bodyPr/>
          <a:lstStyle>
            <a:lvl1pPr>
              <a:defRPr/>
            </a:lvl1pPr>
          </a:lstStyle>
          <a:p>
            <a:pPr>
              <a:defRPr/>
            </a:pPr>
            <a:endParaRPr lang="en-US"/>
          </a:p>
        </p:txBody>
      </p:sp>
      <p:sp>
        <p:nvSpPr>
          <p:cNvPr id="5"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2045533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3 Veri Yer Tutucusu"/>
          <p:cNvSpPr>
            <a:spLocks noGrp="1"/>
          </p:cNvSpPr>
          <p:nvPr>
            <p:ph type="dt" sz="half" idx="10"/>
          </p:nvPr>
        </p:nvSpPr>
        <p:spPr>
          <a:ln/>
        </p:spPr>
        <p:txBody>
          <a:bodyPr/>
          <a:lstStyle>
            <a:lvl1pPr>
              <a:defRPr/>
            </a:lvl1pPr>
          </a:lstStyle>
          <a:p>
            <a:pPr>
              <a:defRPr/>
            </a:pPr>
            <a:endParaRPr lang="en-US"/>
          </a:p>
        </p:txBody>
      </p:sp>
      <p:sp>
        <p:nvSpPr>
          <p:cNvPr id="3" name="4 Altbilgi Yer Tutucusu"/>
          <p:cNvSpPr>
            <a:spLocks noGrp="1"/>
          </p:cNvSpPr>
          <p:nvPr>
            <p:ph type="ftr" sz="quarter" idx="11"/>
          </p:nvPr>
        </p:nvSpPr>
        <p:spPr>
          <a:ln/>
        </p:spPr>
        <p:txBody>
          <a:bodyPr/>
          <a:lstStyle>
            <a:lvl1pPr>
              <a:defRPr/>
            </a:lvl1pPr>
          </a:lstStyle>
          <a:p>
            <a:pPr>
              <a:defRPr/>
            </a:pPr>
            <a:endParaRPr lang="en-US"/>
          </a:p>
        </p:txBody>
      </p:sp>
      <p:sp>
        <p:nvSpPr>
          <p:cNvPr id="4"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19432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3 Veri Yer Tutucusu"/>
          <p:cNvSpPr>
            <a:spLocks noGrp="1"/>
          </p:cNvSpPr>
          <p:nvPr>
            <p:ph type="dt" sz="half" idx="10"/>
          </p:nvPr>
        </p:nvSpPr>
        <p:spPr>
          <a:ln/>
        </p:spPr>
        <p:txBody>
          <a:bodyPr/>
          <a:lstStyle>
            <a:lvl1pPr>
              <a:defRPr/>
            </a:lvl1pPr>
          </a:lstStyle>
          <a:p>
            <a:pPr>
              <a:defRPr/>
            </a:pPr>
            <a:endParaRPr lang="en-US"/>
          </a:p>
        </p:txBody>
      </p:sp>
      <p:sp>
        <p:nvSpPr>
          <p:cNvPr id="6" name="4 Altbilgi Yer Tutucusu"/>
          <p:cNvSpPr>
            <a:spLocks noGrp="1"/>
          </p:cNvSpPr>
          <p:nvPr>
            <p:ph type="ftr" sz="quarter" idx="11"/>
          </p:nvPr>
        </p:nvSpPr>
        <p:spPr>
          <a:ln/>
        </p:spPr>
        <p:txBody>
          <a:bodyPr/>
          <a:lstStyle>
            <a:lvl1pPr>
              <a:defRPr/>
            </a:lvl1pPr>
          </a:lstStyle>
          <a:p>
            <a:pPr>
              <a:defRPr/>
            </a:pPr>
            <a:endParaRPr lang="en-US"/>
          </a:p>
        </p:txBody>
      </p:sp>
      <p:sp>
        <p:nvSpPr>
          <p:cNvPr id="7"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1844858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3 Veri Yer Tutucusu"/>
          <p:cNvSpPr>
            <a:spLocks noGrp="1"/>
          </p:cNvSpPr>
          <p:nvPr>
            <p:ph type="dt" sz="half" idx="10"/>
          </p:nvPr>
        </p:nvSpPr>
        <p:spPr>
          <a:ln/>
        </p:spPr>
        <p:txBody>
          <a:bodyPr/>
          <a:lstStyle>
            <a:lvl1pPr>
              <a:defRPr/>
            </a:lvl1pPr>
          </a:lstStyle>
          <a:p>
            <a:pPr>
              <a:defRPr/>
            </a:pPr>
            <a:endParaRPr lang="en-US"/>
          </a:p>
        </p:txBody>
      </p:sp>
      <p:sp>
        <p:nvSpPr>
          <p:cNvPr id="6" name="4 Altbilgi Yer Tutucusu"/>
          <p:cNvSpPr>
            <a:spLocks noGrp="1"/>
          </p:cNvSpPr>
          <p:nvPr>
            <p:ph type="ftr" sz="quarter" idx="11"/>
          </p:nvPr>
        </p:nvSpPr>
        <p:spPr>
          <a:ln/>
        </p:spPr>
        <p:txBody>
          <a:bodyPr/>
          <a:lstStyle>
            <a:lvl1pPr>
              <a:defRPr/>
            </a:lvl1pPr>
          </a:lstStyle>
          <a:p>
            <a:pPr>
              <a:defRPr/>
            </a:pPr>
            <a:endParaRPr lang="en-US"/>
          </a:p>
        </p:txBody>
      </p:sp>
      <p:sp>
        <p:nvSpPr>
          <p:cNvPr id="7" name="5 Slayt Numarası Yer Tutucusu"/>
          <p:cNvSpPr>
            <a:spLocks noGrp="1"/>
          </p:cNvSpPr>
          <p:nvPr>
            <p:ph type="sldNum" sz="quarter" idx="12"/>
          </p:nvPr>
        </p:nvSpPr>
        <p:spPr>
          <a:ln/>
        </p:spPr>
        <p:txBody>
          <a:bodyPr/>
          <a:lstStyle>
            <a:lvl1pPr>
              <a:defRPr/>
            </a:lvl1pPr>
          </a:lstStyle>
          <a:p>
            <a:pPr>
              <a:defRPr/>
            </a:pPr>
            <a:r>
              <a:rPr lang="tr-TR"/>
              <a:t>#65</a:t>
            </a:r>
            <a:endParaRPr lang="en-US"/>
          </a:p>
        </p:txBody>
      </p:sp>
    </p:spTree>
    <p:extLst>
      <p:ext uri="{BB962C8B-B14F-4D97-AF65-F5344CB8AC3E}">
        <p14:creationId xmlns:p14="http://schemas.microsoft.com/office/powerpoint/2010/main" val="134911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ideo" Target="file:///C:\Documents%20and%20Settings\Administrator\Desktop\Turkey%20ppt\worldmap_anim_text.avi"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Global05_Text"/>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91567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595" name="worldmap_anim_text.avi">
            <a:hlinkClick r:id="" action="ppaction://media"/>
          </p:cNvPr>
          <p:cNvPicPr>
            <a:picLocks noRot="1" noChangeAspect="1" noChangeArrowheads="1"/>
          </p:cNvPicPr>
          <p:nvPr>
            <a:videoFile r:link="rId15"/>
          </p:nvPr>
        </p:nvPicPr>
        <p:blipFill>
          <a:blip r:embed="rId17">
            <a:extLst>
              <a:ext uri="{28A0092B-C50C-407E-A947-70E740481C1C}">
                <a14:useLocalDpi xmlns:a14="http://schemas.microsoft.com/office/drawing/2010/main" val="0"/>
              </a:ext>
            </a:extLst>
          </a:blip>
          <a:srcRect/>
          <a:stretch>
            <a:fillRect/>
          </a:stretch>
        </p:blipFill>
        <p:spPr bwMode="auto">
          <a:xfrm>
            <a:off x="0" y="5281613"/>
            <a:ext cx="1563688"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p:cNvSpPr>
            <a:spLocks noGrp="1" noChangeArrowheads="1"/>
          </p:cNvSpPr>
          <p:nvPr>
            <p:ph type="title"/>
          </p:nvPr>
        </p:nvSpPr>
        <p:spPr bwMode="auto">
          <a:xfrm>
            <a:off x="685800" y="1524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smtClean="0"/>
              <a:t>Asıl başlık stili için tıklatın</a:t>
            </a:r>
          </a:p>
        </p:txBody>
      </p:sp>
      <p:sp>
        <p:nvSpPr>
          <p:cNvPr id="1029" name="Rectangle 5"/>
          <p:cNvSpPr>
            <a:spLocks noGrp="1" noChangeArrowheads="1"/>
          </p:cNvSpPr>
          <p:nvPr>
            <p:ph type="body" idx="1"/>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smtClean="0"/>
              <a:t>Asıl metin stillerini düzenlemek için tıklatın</a:t>
            </a:r>
          </a:p>
          <a:p>
            <a:pPr lvl="1"/>
            <a:r>
              <a:rPr lang="en-US" altLang="cs-CZ" smtClean="0"/>
              <a:t>İkinci düzey</a:t>
            </a:r>
          </a:p>
          <a:p>
            <a:pPr lvl="2"/>
            <a:r>
              <a:rPr lang="en-US" altLang="cs-CZ" smtClean="0"/>
              <a:t>Üçüncü düzey</a:t>
            </a:r>
          </a:p>
          <a:p>
            <a:pPr lvl="3"/>
            <a:r>
              <a:rPr lang="en-US" altLang="cs-CZ" smtClean="0"/>
              <a:t>Dördüncü düzey</a:t>
            </a:r>
          </a:p>
          <a:p>
            <a:pPr lvl="4"/>
            <a:r>
              <a:rPr lang="en-US" altLang="cs-CZ" smtClean="0"/>
              <a:t>Beşinci düzey</a:t>
            </a:r>
          </a:p>
        </p:txBody>
      </p:sp>
      <p:sp>
        <p:nvSpPr>
          <p:cNvPr id="9" name="3 Veri Yer Tutucusu"/>
          <p:cNvSpPr>
            <a:spLocks noGrp="1"/>
          </p:cNvSpPr>
          <p:nvPr>
            <p:ph type="dt" sz="half" idx="2"/>
          </p:nvPr>
        </p:nvSpPr>
        <p:spPr bwMode="auto">
          <a:xfrm>
            <a:off x="1676400" y="6248400"/>
            <a:ext cx="16002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mn-lt"/>
                <a:cs typeface="Arial" charset="0"/>
              </a:defRPr>
            </a:lvl1pPr>
          </a:lstStyle>
          <a:p>
            <a:pPr>
              <a:defRPr/>
            </a:pPr>
            <a:endParaRPr lang="en-US"/>
          </a:p>
        </p:txBody>
      </p:sp>
      <p:sp>
        <p:nvSpPr>
          <p:cNvPr id="10" name="4 Altbilgi Yer Tutucusu"/>
          <p:cNvSpPr>
            <a:spLocks noGrp="1"/>
          </p:cNvSpPr>
          <p:nvPr>
            <p:ph type="ftr" sz="quarter" idx="3"/>
          </p:nvPr>
        </p:nvSpPr>
        <p:spPr bwMode="auto">
          <a:xfrm>
            <a:off x="3429000" y="6248400"/>
            <a:ext cx="2971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mn-lt"/>
                <a:cs typeface="Arial" charset="0"/>
              </a:defRPr>
            </a:lvl1pPr>
          </a:lstStyle>
          <a:p>
            <a:pPr>
              <a:defRPr/>
            </a:pPr>
            <a:endParaRPr lang="en-US"/>
          </a:p>
        </p:txBody>
      </p:sp>
      <p:sp>
        <p:nvSpPr>
          <p:cNvPr id="11" name="5 Slayt Numarası Yer Tutucusu"/>
          <p:cNvSpPr>
            <a:spLocks noGrp="1"/>
          </p:cNvSpPr>
          <p:nvPr>
            <p:ph type="sldNum" sz="quarter" idx="4"/>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mn-lt"/>
                <a:cs typeface="Arial" charset="0"/>
              </a:defRPr>
            </a:lvl1pPr>
          </a:lstStyle>
          <a:p>
            <a:pPr>
              <a:defRPr/>
            </a:pPr>
            <a:r>
              <a:rPr lang="tr-TR"/>
              <a:t>#65</a:t>
            </a:r>
            <a:endParaRPr lang="en-US"/>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1059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repeatCount="indefinite" fill="hold" display="0">
                  <p:stCondLst>
                    <p:cond delay="indefinite"/>
                  </p:stCondLst>
                  <p:endCondLst>
                    <p:cond evt="onPrev" delay="0">
                      <p:tgtEl>
                        <p:sldTgt/>
                      </p:tgtEl>
                    </p:cond>
                  </p:endCondLst>
                </p:cTn>
                <p:tgtEl>
                  <p:spTgt spid="110595"/>
                </p:tgtEl>
              </p:cMediaNode>
            </p:video>
            <p:seq concurrent="1" nextAc="seek">
              <p:cTn id="8" restart="whenNotActive" fill="hold" evtFilter="cancelBubble" nodeType="interactiveSeq">
                <p:stCondLst>
                  <p:cond evt="onClick" delay="0">
                    <p:tgtEl>
                      <p:spTgt spid="110595"/>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110595"/>
                                        </p:tgtEl>
                                      </p:cBhvr>
                                    </p:cmd>
                                  </p:childTnLst>
                                </p:cTn>
                              </p:par>
                            </p:childTnLst>
                          </p:cTn>
                        </p:par>
                      </p:childTnLst>
                    </p:cTn>
                  </p:par>
                </p:childTnLst>
              </p:cTn>
              <p:nextCondLst>
                <p:cond evt="onClick" delay="0">
                  <p:tgtEl>
                    <p:spTgt spid="110595"/>
                  </p:tgtEl>
                </p:cond>
              </p:nextCondLst>
            </p:seq>
          </p:childTnLst>
        </p:cTn>
      </p:par>
    </p:tnLst>
  </p:timing>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cs typeface="Arial" charset="0"/>
        </a:defRPr>
      </a:lvl2pPr>
      <a:lvl3pPr algn="l" rtl="0" eaLnBrk="0" fontAlgn="base" hangingPunct="0">
        <a:spcBef>
          <a:spcPct val="0"/>
        </a:spcBef>
        <a:spcAft>
          <a:spcPct val="0"/>
        </a:spcAft>
        <a:defRPr sz="4400">
          <a:solidFill>
            <a:schemeClr val="tx2"/>
          </a:solidFill>
          <a:latin typeface="Times New Roman" pitchFamily="18" charset="0"/>
          <a:cs typeface="Arial" charset="0"/>
        </a:defRPr>
      </a:lvl3pPr>
      <a:lvl4pPr algn="l" rtl="0" eaLnBrk="0" fontAlgn="base" hangingPunct="0">
        <a:spcBef>
          <a:spcPct val="0"/>
        </a:spcBef>
        <a:spcAft>
          <a:spcPct val="0"/>
        </a:spcAft>
        <a:defRPr sz="4400">
          <a:solidFill>
            <a:schemeClr val="tx2"/>
          </a:solidFill>
          <a:latin typeface="Times New Roman" pitchFamily="18" charset="0"/>
          <a:cs typeface="Arial" charset="0"/>
        </a:defRPr>
      </a:lvl4pPr>
      <a:lvl5pPr algn="l" rtl="0" eaLnBrk="0" fontAlgn="base" hangingPunct="0">
        <a:spcBef>
          <a:spcPct val="0"/>
        </a:spcBef>
        <a:spcAft>
          <a:spcPct val="0"/>
        </a:spcAft>
        <a:defRPr sz="4400">
          <a:solidFill>
            <a:schemeClr val="tx2"/>
          </a:solidFill>
          <a:latin typeface="Times New Roman" pitchFamily="18" charset="0"/>
          <a:cs typeface="Arial" charset="0"/>
        </a:defRPr>
      </a:lvl5pPr>
      <a:lvl6pPr marL="457200" algn="l" rtl="0" fontAlgn="base">
        <a:spcBef>
          <a:spcPct val="0"/>
        </a:spcBef>
        <a:spcAft>
          <a:spcPct val="0"/>
        </a:spcAft>
        <a:defRPr sz="4400">
          <a:solidFill>
            <a:schemeClr val="tx2"/>
          </a:solidFill>
          <a:latin typeface="Times New Roman" pitchFamily="18" charset="0"/>
          <a:cs typeface="Arial" charset="0"/>
        </a:defRPr>
      </a:lvl6pPr>
      <a:lvl7pPr marL="914400" algn="l" rtl="0" fontAlgn="base">
        <a:spcBef>
          <a:spcPct val="0"/>
        </a:spcBef>
        <a:spcAft>
          <a:spcPct val="0"/>
        </a:spcAft>
        <a:defRPr sz="4400">
          <a:solidFill>
            <a:schemeClr val="tx2"/>
          </a:solidFill>
          <a:latin typeface="Times New Roman" pitchFamily="18" charset="0"/>
          <a:cs typeface="Arial" charset="0"/>
        </a:defRPr>
      </a:lvl7pPr>
      <a:lvl8pPr marL="1371600" algn="l" rtl="0" fontAlgn="base">
        <a:spcBef>
          <a:spcPct val="0"/>
        </a:spcBef>
        <a:spcAft>
          <a:spcPct val="0"/>
        </a:spcAft>
        <a:defRPr sz="4400">
          <a:solidFill>
            <a:schemeClr val="tx2"/>
          </a:solidFill>
          <a:latin typeface="Times New Roman" pitchFamily="18" charset="0"/>
          <a:cs typeface="Arial" charset="0"/>
        </a:defRPr>
      </a:lvl8pPr>
      <a:lvl9pPr marL="1828800" algn="l" rtl="0" fontAlgn="base">
        <a:spcBef>
          <a:spcPct val="0"/>
        </a:spcBef>
        <a:spcAft>
          <a:spcPct val="0"/>
        </a:spcAft>
        <a:defRPr sz="44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1125" y="120650"/>
            <a:ext cx="9385300" cy="1035050"/>
          </a:xfrm>
        </p:spPr>
        <p:txBody>
          <a:bodyPr/>
          <a:lstStyle/>
          <a:p>
            <a:pPr algn="ctr" eaLnBrk="1" hangingPunct="1"/>
            <a:r>
              <a:rPr lang="cs-CZ" altLang="cs-CZ" sz="3600" dirty="0" smtClean="0">
                <a:latin typeface="Arial" panose="020B0604020202020204" pitchFamily="34" charset="0"/>
              </a:rPr>
              <a:t>Tělesná výchova a sport v zahraničních armádách</a:t>
            </a:r>
          </a:p>
        </p:txBody>
      </p:sp>
      <p:sp>
        <p:nvSpPr>
          <p:cNvPr id="2051" name="Text Box 4"/>
          <p:cNvSpPr txBox="1">
            <a:spLocks noChangeArrowheads="1"/>
          </p:cNvSpPr>
          <p:nvPr/>
        </p:nvSpPr>
        <p:spPr bwMode="auto">
          <a:xfrm>
            <a:off x="4203700" y="4257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buFontTx/>
              <a:buNone/>
            </a:pPr>
            <a:endParaRPr lang="cs-CZ" altLang="cs-CZ" sz="2400"/>
          </a:p>
        </p:txBody>
      </p:sp>
      <p:pic>
        <p:nvPicPr>
          <p:cNvPr id="5125" name="Picture 5" descr="znak 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888" y="2170113"/>
            <a:ext cx="1576387" cy="208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6"/>
          <p:cNvSpPr txBox="1">
            <a:spLocks noChangeArrowheads="1"/>
          </p:cNvSpPr>
          <p:nvPr/>
        </p:nvSpPr>
        <p:spPr bwMode="auto">
          <a:xfrm>
            <a:off x="-180975" y="4930775"/>
            <a:ext cx="9324975"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lgn="ctr" eaLnBrk="1" hangingPunct="1">
              <a:spcBef>
                <a:spcPct val="0"/>
              </a:spcBef>
              <a:buFontTx/>
              <a:buNone/>
            </a:pPr>
            <a:r>
              <a:rPr lang="cs-CZ" altLang="cs-CZ" sz="2400" dirty="0">
                <a:solidFill>
                  <a:schemeClr val="tx2"/>
                </a:solidFill>
              </a:rPr>
              <a:t>    </a:t>
            </a:r>
            <a:r>
              <a:rPr lang="cs-CZ" altLang="cs-CZ" sz="2800" dirty="0">
                <a:solidFill>
                  <a:schemeClr val="tx2"/>
                </a:solidFill>
                <a:latin typeface="Arial" panose="020B0604020202020204" pitchFamily="34" charset="0"/>
              </a:rPr>
              <a:t>VO při FTVS UK Praha – katedra vojenské tělovýchovy</a:t>
            </a:r>
          </a:p>
          <a:p>
            <a:pPr algn="ctr" eaLnBrk="1" hangingPunct="1">
              <a:spcBef>
                <a:spcPct val="0"/>
              </a:spcBef>
              <a:buFontTx/>
              <a:buNone/>
            </a:pPr>
            <a:r>
              <a:rPr lang="cs-CZ" altLang="cs-CZ" sz="2800" dirty="0">
                <a:solidFill>
                  <a:schemeClr val="tx2"/>
                </a:solidFill>
                <a:latin typeface="Arial" panose="020B0604020202020204" pitchFamily="34" charset="0"/>
              </a:rPr>
              <a:t>    </a:t>
            </a:r>
            <a:r>
              <a:rPr lang="cs-CZ" altLang="cs-CZ" sz="2800" dirty="0" smtClean="0">
                <a:solidFill>
                  <a:schemeClr val="tx2"/>
                </a:solidFill>
                <a:latin typeface="Arial" panose="020B0604020202020204" pitchFamily="34" charset="0"/>
              </a:rPr>
              <a:t>plk. </a:t>
            </a:r>
            <a:r>
              <a:rPr lang="cs-CZ" altLang="cs-CZ" sz="2800" dirty="0" err="1" smtClean="0">
                <a:solidFill>
                  <a:schemeClr val="tx2"/>
                </a:solidFill>
                <a:latin typeface="Arial" panose="020B0604020202020204" pitchFamily="34" charset="0"/>
              </a:rPr>
              <a:t>gšt</a:t>
            </a:r>
            <a:r>
              <a:rPr lang="cs-CZ" altLang="cs-CZ" sz="2800" dirty="0" smtClean="0">
                <a:solidFill>
                  <a:schemeClr val="tx2"/>
                </a:solidFill>
                <a:latin typeface="Arial" panose="020B0604020202020204" pitchFamily="34" charset="0"/>
              </a:rPr>
              <a:t>.  </a:t>
            </a:r>
            <a:r>
              <a:rPr lang="cs-CZ" altLang="cs-CZ" sz="2800" dirty="0">
                <a:solidFill>
                  <a:schemeClr val="tx2"/>
                </a:solidFill>
                <a:latin typeface="Arial" panose="020B0604020202020204" pitchFamily="34" charset="0"/>
              </a:rPr>
              <a:t>doc. PaedDr. Lubomír Přívětivý, CSc.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5125"/>
                                        </p:tgtEl>
                                        <p:attrNameLst>
                                          <p:attrName>style.visibility</p:attrName>
                                        </p:attrNameLst>
                                      </p:cBhvr>
                                      <p:to>
                                        <p:strVal val="visible"/>
                                      </p:to>
                                    </p:set>
                                    <p:anim calcmode="lin" valueType="num">
                                      <p:cBhvr>
                                        <p:cTn id="7" dur="1000" fill="hold"/>
                                        <p:tgtEl>
                                          <p:spTgt spid="5125"/>
                                        </p:tgtEl>
                                        <p:attrNameLst>
                                          <p:attrName>ppt_w</p:attrName>
                                        </p:attrNameLst>
                                      </p:cBhvr>
                                      <p:tavLst>
                                        <p:tav tm="0">
                                          <p:val>
                                            <p:fltVal val="0"/>
                                          </p:val>
                                        </p:tav>
                                        <p:tav tm="100000">
                                          <p:val>
                                            <p:strVal val="#ppt_w"/>
                                          </p:val>
                                        </p:tav>
                                      </p:tavLst>
                                    </p:anim>
                                    <p:anim calcmode="lin" valueType="num">
                                      <p:cBhvr>
                                        <p:cTn id="8" dur="1000" fill="hold"/>
                                        <p:tgtEl>
                                          <p:spTgt spid="5125"/>
                                        </p:tgtEl>
                                        <p:attrNameLst>
                                          <p:attrName>ppt_h</p:attrName>
                                        </p:attrNameLst>
                                      </p:cBhvr>
                                      <p:tavLst>
                                        <p:tav tm="0">
                                          <p:val>
                                            <p:fltVal val="0"/>
                                          </p:val>
                                        </p:tav>
                                        <p:tav tm="100000">
                                          <p:val>
                                            <p:strVal val="#ppt_h"/>
                                          </p:val>
                                        </p:tav>
                                      </p:tavLst>
                                    </p:anim>
                                    <p:anim calcmode="lin" valueType="num">
                                      <p:cBhvr>
                                        <p:cTn id="9" dur="1000" fill="hold"/>
                                        <p:tgtEl>
                                          <p:spTgt spid="5125"/>
                                        </p:tgtEl>
                                        <p:attrNameLst>
                                          <p:attrName>style.rotation</p:attrName>
                                        </p:attrNameLst>
                                      </p:cBhvr>
                                      <p:tavLst>
                                        <p:tav tm="0">
                                          <p:val>
                                            <p:fltVal val="90"/>
                                          </p:val>
                                        </p:tav>
                                        <p:tav tm="100000">
                                          <p:val>
                                            <p:fltVal val="0"/>
                                          </p:val>
                                        </p:tav>
                                      </p:tavLst>
                                    </p:anim>
                                    <p:animEffect transition="in" filter="fade">
                                      <p:cBhvr>
                                        <p:cTn id="10" dur="10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Logo ACOS ROND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8161338" y="260350"/>
            <a:ext cx="739775" cy="803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9925" name="Text Box 5"/>
          <p:cNvSpPr txBox="1">
            <a:spLocks noChangeArrowheads="1"/>
          </p:cNvSpPr>
          <p:nvPr/>
        </p:nvSpPr>
        <p:spPr bwMode="auto">
          <a:xfrm>
            <a:off x="915988" y="260350"/>
            <a:ext cx="7312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cs-CZ" sz="2800" b="1">
                <a:solidFill>
                  <a:srgbClr val="000000"/>
                </a:solidFill>
                <a:latin typeface="Bookman Old Style" pitchFamily="18" charset="0"/>
                <a:cs typeface="+mn-cs"/>
              </a:rPr>
              <a:t>Sports classification pyramid</a:t>
            </a:r>
          </a:p>
        </p:txBody>
      </p:sp>
      <p:grpSp>
        <p:nvGrpSpPr>
          <p:cNvPr id="67588" name="Group 22"/>
          <p:cNvGrpSpPr>
            <a:grpSpLocks/>
          </p:cNvGrpSpPr>
          <p:nvPr/>
        </p:nvGrpSpPr>
        <p:grpSpPr bwMode="auto">
          <a:xfrm>
            <a:off x="715963" y="765175"/>
            <a:ext cx="4965700" cy="5373688"/>
            <a:chOff x="1079" y="663"/>
            <a:chExt cx="3388" cy="3385"/>
          </a:xfrm>
        </p:grpSpPr>
        <p:grpSp>
          <p:nvGrpSpPr>
            <p:cNvPr id="67594" name="Group 21"/>
            <p:cNvGrpSpPr>
              <a:grpSpLocks/>
            </p:cNvGrpSpPr>
            <p:nvPr/>
          </p:nvGrpSpPr>
          <p:grpSpPr bwMode="auto">
            <a:xfrm>
              <a:off x="1079" y="663"/>
              <a:ext cx="3388" cy="3385"/>
              <a:chOff x="1079" y="663"/>
              <a:chExt cx="3388" cy="3385"/>
            </a:xfrm>
          </p:grpSpPr>
          <p:sp>
            <p:nvSpPr>
              <p:cNvPr id="209928" name="AutoShape 8"/>
              <p:cNvSpPr>
                <a:spLocks noChangeArrowheads="1"/>
              </p:cNvSpPr>
              <p:nvPr/>
            </p:nvSpPr>
            <p:spPr bwMode="auto">
              <a:xfrm>
                <a:off x="1079" y="663"/>
                <a:ext cx="3388" cy="3385"/>
              </a:xfrm>
              <a:prstGeom prst="triangle">
                <a:avLst>
                  <a:gd name="adj" fmla="val 50000"/>
                </a:avLst>
              </a:prstGeom>
              <a:solidFill>
                <a:srgbClr val="FFFFFF"/>
              </a:solidFill>
              <a:ln w="9525">
                <a:solidFill>
                  <a:srgbClr val="000000"/>
                </a:solidFill>
                <a:miter lim="800000"/>
                <a:headEnd/>
                <a:tailEnd/>
              </a:ln>
            </p:spPr>
            <p:txBody>
              <a:bodyPr/>
              <a:lstStyle/>
              <a:p>
                <a:pPr>
                  <a:defRPr/>
                </a:pPr>
                <a:endParaRPr lang="cs-CZ" sz="2400" u="sng">
                  <a:solidFill>
                    <a:srgbClr val="000000"/>
                  </a:solidFill>
                  <a:latin typeface="Bookman Old Style" pitchFamily="18" charset="0"/>
                  <a:cs typeface="+mn-cs"/>
                </a:endParaRPr>
              </a:p>
            </p:txBody>
          </p:sp>
          <p:grpSp>
            <p:nvGrpSpPr>
              <p:cNvPr id="67598" name="Group 20"/>
              <p:cNvGrpSpPr>
                <a:grpSpLocks/>
              </p:cNvGrpSpPr>
              <p:nvPr/>
            </p:nvGrpSpPr>
            <p:grpSpPr bwMode="auto">
              <a:xfrm>
                <a:off x="1079" y="1298"/>
                <a:ext cx="3388" cy="2745"/>
                <a:chOff x="1079" y="1298"/>
                <a:chExt cx="3388" cy="2745"/>
              </a:xfrm>
            </p:grpSpPr>
            <p:sp>
              <p:nvSpPr>
                <p:cNvPr id="209930" name="AutoShape 10"/>
                <p:cNvSpPr>
                  <a:spLocks noChangeArrowheads="1"/>
                </p:cNvSpPr>
                <p:nvPr/>
              </p:nvSpPr>
              <p:spPr bwMode="auto">
                <a:xfrm rot="10800000">
                  <a:off x="1079" y="2251"/>
                  <a:ext cx="3388" cy="1792"/>
                </a:xfrm>
                <a:custGeom>
                  <a:avLst/>
                  <a:gdLst>
                    <a:gd name="G0" fmla="+- 5720 0 0"/>
                    <a:gd name="G1" fmla="+- 21600 0 5720"/>
                    <a:gd name="G2" fmla="*/ 5720 1 2"/>
                    <a:gd name="G3" fmla="+- 21600 0 G2"/>
                    <a:gd name="G4" fmla="+/ 5720 21600 2"/>
                    <a:gd name="G5" fmla="+/ G1 0 2"/>
                    <a:gd name="G6" fmla="*/ 21600 21600 5720"/>
                    <a:gd name="G7" fmla="*/ G6 1 2"/>
                    <a:gd name="G8" fmla="+- 21600 0 G7"/>
                    <a:gd name="G9" fmla="*/ 21600 1 2"/>
                    <a:gd name="G10" fmla="+- 5720 0 G9"/>
                    <a:gd name="G11" fmla="?: G10 G8 0"/>
                    <a:gd name="G12" fmla="?: G10 G7 21600"/>
                    <a:gd name="T0" fmla="*/ 18740 w 21600"/>
                    <a:gd name="T1" fmla="*/ 10800 h 21600"/>
                    <a:gd name="T2" fmla="*/ 10800 w 21600"/>
                    <a:gd name="T3" fmla="*/ 21600 h 21600"/>
                    <a:gd name="T4" fmla="*/ 2860 w 21600"/>
                    <a:gd name="T5" fmla="*/ 10800 h 21600"/>
                    <a:gd name="T6" fmla="*/ 10800 w 21600"/>
                    <a:gd name="T7" fmla="*/ 0 h 21600"/>
                    <a:gd name="T8" fmla="*/ 4660 w 21600"/>
                    <a:gd name="T9" fmla="*/ 4660 h 21600"/>
                    <a:gd name="T10" fmla="*/ 16940 w 21600"/>
                    <a:gd name="T11" fmla="*/ 16940 h 21600"/>
                  </a:gdLst>
                  <a:ahLst/>
                  <a:cxnLst>
                    <a:cxn ang="0">
                      <a:pos x="T0" y="T1"/>
                    </a:cxn>
                    <a:cxn ang="0">
                      <a:pos x="T2" y="T3"/>
                    </a:cxn>
                    <a:cxn ang="0">
                      <a:pos x="T4" y="T5"/>
                    </a:cxn>
                    <a:cxn ang="0">
                      <a:pos x="T6" y="T7"/>
                    </a:cxn>
                  </a:cxnLst>
                  <a:rect l="T8" t="T9" r="T10" b="T11"/>
                  <a:pathLst>
                    <a:path w="21600" h="21600">
                      <a:moveTo>
                        <a:pt x="0" y="0"/>
                      </a:moveTo>
                      <a:lnTo>
                        <a:pt x="5720" y="21600"/>
                      </a:lnTo>
                      <a:lnTo>
                        <a:pt x="15880" y="21600"/>
                      </a:lnTo>
                      <a:lnTo>
                        <a:pt x="21600" y="0"/>
                      </a:lnTo>
                      <a:close/>
                    </a:path>
                  </a:pathLst>
                </a:custGeom>
                <a:solidFill>
                  <a:srgbClr val="808000">
                    <a:alpha val="50000"/>
                  </a:srgbClr>
                </a:solidFill>
                <a:ln w="9525">
                  <a:solidFill>
                    <a:srgbClr val="000000"/>
                  </a:solidFill>
                  <a:miter lim="800000"/>
                  <a:headEnd/>
                  <a:tailEnd/>
                </a:ln>
              </p:spPr>
              <p:txBody>
                <a:bodyPr/>
                <a:lstStyle/>
                <a:p>
                  <a:pPr>
                    <a:defRPr/>
                  </a:pPr>
                  <a:endParaRPr lang="cs-CZ" sz="2400" u="sng">
                    <a:solidFill>
                      <a:srgbClr val="000000"/>
                    </a:solidFill>
                    <a:latin typeface="Bookman Old Style" pitchFamily="18" charset="0"/>
                    <a:cs typeface="+mn-cs"/>
                  </a:endParaRPr>
                </a:p>
              </p:txBody>
            </p:sp>
            <p:sp>
              <p:nvSpPr>
                <p:cNvPr id="209931" name="Line 11"/>
                <p:cNvSpPr>
                  <a:spLocks noChangeShapeType="1"/>
                </p:cNvSpPr>
                <p:nvPr/>
              </p:nvSpPr>
              <p:spPr bwMode="auto">
                <a:xfrm>
                  <a:off x="2285" y="1614"/>
                  <a:ext cx="97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09932" name="Text Box 12"/>
                <p:cNvSpPr txBox="1">
                  <a:spLocks noChangeArrowheads="1"/>
                </p:cNvSpPr>
                <p:nvPr/>
              </p:nvSpPr>
              <p:spPr bwMode="auto">
                <a:xfrm>
                  <a:off x="1305" y="3605"/>
                  <a:ext cx="2934"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b="1">
                      <a:solidFill>
                        <a:srgbClr val="000000"/>
                      </a:solidFill>
                      <a:latin typeface="Bookman Old Style" pitchFamily="18" charset="0"/>
                      <a:cs typeface="+mn-cs"/>
                    </a:rPr>
                    <a:t>Physical Activity</a:t>
                  </a:r>
                </a:p>
                <a:p>
                  <a:pPr algn="ctr">
                    <a:defRPr/>
                  </a:pPr>
                  <a:r>
                    <a:rPr lang="en-US" altLang="cs-CZ" b="1">
                      <a:solidFill>
                        <a:srgbClr val="000000"/>
                      </a:solidFill>
                      <a:latin typeface="Bookman Old Style" pitchFamily="18" charset="0"/>
                      <a:cs typeface="+mn-cs"/>
                    </a:rPr>
                    <a:t>( no regulations )</a:t>
                  </a:r>
                </a:p>
              </p:txBody>
            </p:sp>
            <p:sp>
              <p:nvSpPr>
                <p:cNvPr id="209933" name="Text Box 13"/>
                <p:cNvSpPr txBox="1">
                  <a:spLocks noChangeArrowheads="1"/>
                </p:cNvSpPr>
                <p:nvPr/>
              </p:nvSpPr>
              <p:spPr bwMode="auto">
                <a:xfrm>
                  <a:off x="1396" y="3022"/>
                  <a:ext cx="278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b="1">
                      <a:solidFill>
                        <a:srgbClr val="000000"/>
                      </a:solidFill>
                      <a:latin typeface="Bookman Old Style" pitchFamily="18" charset="0"/>
                      <a:cs typeface="+mn-cs"/>
                    </a:rPr>
                    <a:t>Physical Activity</a:t>
                  </a:r>
                </a:p>
                <a:p>
                  <a:pPr algn="ctr">
                    <a:defRPr/>
                  </a:pPr>
                  <a:r>
                    <a:rPr lang="en-US" altLang="cs-CZ" b="1">
                      <a:solidFill>
                        <a:srgbClr val="000000"/>
                      </a:solidFill>
                      <a:latin typeface="Bookman Old Style" pitchFamily="18" charset="0"/>
                      <a:cs typeface="+mn-cs"/>
                    </a:rPr>
                    <a:t>( specific regulations)</a:t>
                  </a:r>
                </a:p>
              </p:txBody>
            </p:sp>
            <p:sp>
              <p:nvSpPr>
                <p:cNvPr id="209934" name="Text Box 14"/>
                <p:cNvSpPr txBox="1">
                  <a:spLocks noChangeArrowheads="1"/>
                </p:cNvSpPr>
                <p:nvPr/>
              </p:nvSpPr>
              <p:spPr bwMode="auto">
                <a:xfrm>
                  <a:off x="1757" y="2412"/>
                  <a:ext cx="2032"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b="1">
                      <a:solidFill>
                        <a:srgbClr val="000000"/>
                      </a:solidFill>
                      <a:latin typeface="Bookman Old Style" pitchFamily="18" charset="0"/>
                      <a:cs typeface="+mn-cs"/>
                    </a:rPr>
                    <a:t>Physical Activity</a:t>
                  </a:r>
                </a:p>
                <a:p>
                  <a:pPr algn="ctr">
                    <a:defRPr/>
                  </a:pPr>
                  <a:r>
                    <a:rPr lang="en-US" altLang="cs-CZ" b="1">
                      <a:solidFill>
                        <a:srgbClr val="000000"/>
                      </a:solidFill>
                      <a:latin typeface="Bookman Old Style" pitchFamily="18" charset="0"/>
                      <a:cs typeface="+mn-cs"/>
                    </a:rPr>
                    <a:t> ( sports regulations)</a:t>
                  </a:r>
                </a:p>
                <a:p>
                  <a:pPr algn="ctr">
                    <a:defRPr/>
                  </a:pPr>
                  <a:endParaRPr lang="en-US" altLang="cs-CZ" b="1" u="sng">
                    <a:solidFill>
                      <a:srgbClr val="000000"/>
                    </a:solidFill>
                    <a:latin typeface="Bookman Old Style" pitchFamily="18" charset="0"/>
                    <a:cs typeface="+mn-cs"/>
                  </a:endParaRPr>
                </a:p>
              </p:txBody>
            </p:sp>
            <p:sp>
              <p:nvSpPr>
                <p:cNvPr id="209935" name="Text Box 15"/>
                <p:cNvSpPr txBox="1">
                  <a:spLocks noChangeArrowheads="1"/>
                </p:cNvSpPr>
                <p:nvPr/>
              </p:nvSpPr>
              <p:spPr bwMode="auto">
                <a:xfrm>
                  <a:off x="2077" y="1888"/>
                  <a:ext cx="1432"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b="1">
                      <a:solidFill>
                        <a:srgbClr val="000000"/>
                      </a:solidFill>
                      <a:latin typeface="Bookman Old Style" pitchFamily="18" charset="0"/>
                      <a:cs typeface="+mn-cs"/>
                    </a:rPr>
                    <a:t>Competition</a:t>
                  </a:r>
                  <a:endParaRPr lang="en-US" altLang="cs-CZ" b="1" u="sng">
                    <a:solidFill>
                      <a:srgbClr val="000000"/>
                    </a:solidFill>
                    <a:latin typeface="Bookman Old Style" pitchFamily="18" charset="0"/>
                    <a:cs typeface="+mn-cs"/>
                  </a:endParaRPr>
                </a:p>
              </p:txBody>
            </p:sp>
            <p:sp>
              <p:nvSpPr>
                <p:cNvPr id="209936" name="Text Box 16"/>
                <p:cNvSpPr txBox="1">
                  <a:spLocks noChangeArrowheads="1"/>
                </p:cNvSpPr>
                <p:nvPr/>
              </p:nvSpPr>
              <p:spPr bwMode="auto">
                <a:xfrm>
                  <a:off x="2349" y="1298"/>
                  <a:ext cx="860" cy="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b="1">
                      <a:solidFill>
                        <a:srgbClr val="000000"/>
                      </a:solidFill>
                      <a:latin typeface="Bookman Old Style" pitchFamily="18" charset="0"/>
                      <a:cs typeface="+mn-cs"/>
                    </a:rPr>
                    <a:t>Elite</a:t>
                  </a:r>
                  <a:endParaRPr lang="en-US" altLang="cs-CZ" b="1" u="sng">
                    <a:solidFill>
                      <a:srgbClr val="000000"/>
                    </a:solidFill>
                    <a:latin typeface="Bookman Old Style" pitchFamily="18" charset="0"/>
                    <a:cs typeface="+mn-cs"/>
                  </a:endParaRPr>
                </a:p>
              </p:txBody>
            </p:sp>
          </p:grpSp>
        </p:grpSp>
        <p:sp>
          <p:nvSpPr>
            <p:cNvPr id="209937" name="Line 17"/>
            <p:cNvSpPr>
              <a:spLocks noChangeShapeType="1"/>
            </p:cNvSpPr>
            <p:nvPr/>
          </p:nvSpPr>
          <p:spPr bwMode="auto">
            <a:xfrm>
              <a:off x="1380" y="3451"/>
              <a:ext cx="278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09938" name="Line 18"/>
            <p:cNvSpPr>
              <a:spLocks noChangeShapeType="1"/>
            </p:cNvSpPr>
            <p:nvPr/>
          </p:nvSpPr>
          <p:spPr bwMode="auto">
            <a:xfrm>
              <a:off x="1669" y="2840"/>
              <a:ext cx="21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09944" name="AutoShape 24"/>
          <p:cNvSpPr>
            <a:spLocks noChangeArrowheads="1"/>
          </p:cNvSpPr>
          <p:nvPr/>
        </p:nvSpPr>
        <p:spPr bwMode="auto">
          <a:xfrm>
            <a:off x="5303838" y="1196975"/>
            <a:ext cx="3455987" cy="1655763"/>
          </a:xfrm>
          <a:prstGeom prst="leftArrowCallout">
            <a:avLst>
              <a:gd name="adj1" fmla="val 29148"/>
              <a:gd name="adj2" fmla="val 25000"/>
              <a:gd name="adj3" fmla="val 37664"/>
              <a:gd name="adj4" fmla="val 69644"/>
            </a:avLst>
          </a:prstGeom>
          <a:noFill/>
          <a:ln w="9525">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sz="2400" u="sng">
              <a:solidFill>
                <a:srgbClr val="000000"/>
              </a:solidFill>
              <a:latin typeface="Bookman Old Style" pitchFamily="18" charset="0"/>
              <a:cs typeface="+mn-cs"/>
            </a:endParaRPr>
          </a:p>
        </p:txBody>
      </p:sp>
      <p:sp>
        <p:nvSpPr>
          <p:cNvPr id="209945" name="Text Box 25"/>
          <p:cNvSpPr txBox="1">
            <a:spLocks noChangeArrowheads="1"/>
          </p:cNvSpPr>
          <p:nvPr/>
        </p:nvSpPr>
        <p:spPr bwMode="auto">
          <a:xfrm>
            <a:off x="6432550" y="1557338"/>
            <a:ext cx="226060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cs-CZ" sz="2400" b="1">
                <a:solidFill>
                  <a:srgbClr val="000000"/>
                </a:solidFill>
                <a:latin typeface="Bookman Old Style" pitchFamily="18" charset="0"/>
                <a:cs typeface="+mn-cs"/>
              </a:rPr>
              <a:t>High Level Sport</a:t>
            </a:r>
          </a:p>
        </p:txBody>
      </p:sp>
      <p:sp>
        <p:nvSpPr>
          <p:cNvPr id="209946" name="AutoShape 26"/>
          <p:cNvSpPr>
            <a:spLocks noChangeArrowheads="1"/>
          </p:cNvSpPr>
          <p:nvPr/>
        </p:nvSpPr>
        <p:spPr bwMode="auto">
          <a:xfrm>
            <a:off x="5303838" y="3573463"/>
            <a:ext cx="3455987" cy="2808287"/>
          </a:xfrm>
          <a:prstGeom prst="leftArrowCallout">
            <a:avLst>
              <a:gd name="adj1" fmla="val 29148"/>
              <a:gd name="adj2" fmla="val 25000"/>
              <a:gd name="adj3" fmla="val 22207"/>
              <a:gd name="adj4" fmla="val 69644"/>
            </a:avLst>
          </a:prstGeom>
          <a:solidFill>
            <a:srgbClr val="808000">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sz="2400" u="sng">
              <a:solidFill>
                <a:srgbClr val="000000"/>
              </a:solidFill>
              <a:latin typeface="Bookman Old Style" pitchFamily="18" charset="0"/>
              <a:cs typeface="+mn-cs"/>
            </a:endParaRPr>
          </a:p>
        </p:txBody>
      </p:sp>
      <p:sp>
        <p:nvSpPr>
          <p:cNvPr id="209947" name="Text Box 27"/>
          <p:cNvSpPr txBox="1">
            <a:spLocks noChangeArrowheads="1"/>
          </p:cNvSpPr>
          <p:nvPr/>
        </p:nvSpPr>
        <p:spPr bwMode="auto">
          <a:xfrm>
            <a:off x="6034088" y="4724400"/>
            <a:ext cx="2527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endParaRPr lang="en-US" altLang="cs-CZ" sz="2400" u="sng">
              <a:solidFill>
                <a:srgbClr val="000000"/>
              </a:solidFill>
              <a:latin typeface="Bookman Old Style" pitchFamily="18" charset="0"/>
              <a:cs typeface="+mn-cs"/>
            </a:endParaRPr>
          </a:p>
        </p:txBody>
      </p:sp>
      <p:sp>
        <p:nvSpPr>
          <p:cNvPr id="209948" name="Text Box 28"/>
          <p:cNvSpPr txBox="1">
            <a:spLocks noChangeArrowheads="1"/>
          </p:cNvSpPr>
          <p:nvPr/>
        </p:nvSpPr>
        <p:spPr bwMode="auto">
          <a:xfrm>
            <a:off x="6299200" y="4076700"/>
            <a:ext cx="2460625" cy="306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cs-CZ" b="1">
                <a:solidFill>
                  <a:srgbClr val="000000"/>
                </a:solidFill>
                <a:latin typeface="Bookman Old Style" pitchFamily="18" charset="0"/>
                <a:cs typeface="+mn-cs"/>
              </a:rPr>
              <a:t> </a:t>
            </a:r>
            <a:r>
              <a:rPr lang="en-US" altLang="cs-CZ" sz="2000" b="1">
                <a:solidFill>
                  <a:srgbClr val="000000"/>
                </a:solidFill>
                <a:latin typeface="Bookman Old Style" pitchFamily="18" charset="0"/>
                <a:cs typeface="+mn-cs"/>
              </a:rPr>
              <a:t>Physical Training:</a:t>
            </a:r>
          </a:p>
          <a:p>
            <a:pPr>
              <a:spcBef>
                <a:spcPct val="50000"/>
              </a:spcBef>
              <a:buFontTx/>
              <a:buChar char="-"/>
              <a:defRPr/>
            </a:pPr>
            <a:r>
              <a:rPr lang="en-US" altLang="cs-CZ" b="1">
                <a:solidFill>
                  <a:srgbClr val="000000"/>
                </a:solidFill>
                <a:latin typeface="Bookman Old Style" pitchFamily="18" charset="0"/>
                <a:cs typeface="+mn-cs"/>
              </a:rPr>
              <a:t>Basic Fitness</a:t>
            </a:r>
          </a:p>
          <a:p>
            <a:pPr>
              <a:spcBef>
                <a:spcPct val="50000"/>
              </a:spcBef>
              <a:buFontTx/>
              <a:buChar char="-"/>
              <a:defRPr/>
            </a:pPr>
            <a:r>
              <a:rPr lang="en-US" altLang="cs-CZ" b="1">
                <a:solidFill>
                  <a:srgbClr val="000000"/>
                </a:solidFill>
                <a:latin typeface="Bookman Old Style" pitchFamily="18" charset="0"/>
                <a:cs typeface="+mn-cs"/>
              </a:rPr>
              <a:t>Functional Fitness</a:t>
            </a:r>
          </a:p>
          <a:p>
            <a:pPr>
              <a:spcBef>
                <a:spcPct val="50000"/>
              </a:spcBef>
              <a:defRPr/>
            </a:pPr>
            <a:r>
              <a:rPr lang="en-US" altLang="cs-CZ" b="1">
                <a:solidFill>
                  <a:srgbClr val="000000"/>
                </a:solidFill>
                <a:latin typeface="Bookman Old Style" pitchFamily="18" charset="0"/>
                <a:cs typeface="+mn-cs"/>
              </a:rPr>
              <a:t>-Operational fitness</a:t>
            </a:r>
          </a:p>
          <a:p>
            <a:pPr algn="ctr">
              <a:spcBef>
                <a:spcPct val="50000"/>
              </a:spcBef>
              <a:defRPr/>
            </a:pPr>
            <a:endParaRPr lang="en-US" altLang="cs-CZ" sz="2400" b="1">
              <a:solidFill>
                <a:srgbClr val="000000"/>
              </a:solidFill>
              <a:latin typeface="Bookman Old Style" pitchFamily="18" charset="0"/>
              <a:cs typeface="+mn-cs"/>
            </a:endParaRPr>
          </a:p>
        </p:txBody>
      </p:sp>
    </p:spTree>
    <p:extLst>
      <p:ext uri="{BB962C8B-B14F-4D97-AF65-F5344CB8AC3E}">
        <p14:creationId xmlns:p14="http://schemas.microsoft.com/office/powerpoint/2010/main" val="823813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10" name="Group 173"/>
          <p:cNvGrpSpPr>
            <a:grpSpLocks/>
          </p:cNvGrpSpPr>
          <p:nvPr/>
        </p:nvGrpSpPr>
        <p:grpSpPr bwMode="auto">
          <a:xfrm>
            <a:off x="184150" y="188913"/>
            <a:ext cx="8383588" cy="6284912"/>
            <a:chOff x="126" y="119"/>
            <a:chExt cx="5721" cy="3959"/>
          </a:xfrm>
        </p:grpSpPr>
        <p:pic>
          <p:nvPicPr>
            <p:cNvPr id="68611" name="Picture 2" descr="Logo ACOS ROND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2" y="119"/>
              <a:ext cx="505" cy="5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63" name="Text Box 3"/>
            <p:cNvSpPr txBox="1">
              <a:spLocks noChangeArrowheads="1"/>
            </p:cNvSpPr>
            <p:nvPr/>
          </p:nvSpPr>
          <p:spPr bwMode="auto">
            <a:xfrm>
              <a:off x="398" y="119"/>
              <a:ext cx="49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cs-CZ" sz="2800" b="1">
                  <a:solidFill>
                    <a:srgbClr val="000000"/>
                  </a:solidFill>
                  <a:latin typeface="Bookman Old Style" pitchFamily="18" charset="0"/>
                  <a:cs typeface="+mn-cs"/>
                </a:rPr>
                <a:t>Physical Training</a:t>
              </a:r>
            </a:p>
          </p:txBody>
        </p:sp>
        <p:sp>
          <p:nvSpPr>
            <p:cNvPr id="245780" name="Text Box 20"/>
            <p:cNvSpPr txBox="1">
              <a:spLocks noChangeArrowheads="1"/>
            </p:cNvSpPr>
            <p:nvPr/>
          </p:nvSpPr>
          <p:spPr bwMode="auto">
            <a:xfrm>
              <a:off x="3891" y="2931"/>
              <a:ext cx="17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endParaRPr lang="en-US" altLang="cs-CZ" sz="2400" u="sng">
                <a:solidFill>
                  <a:srgbClr val="000000"/>
                </a:solidFill>
                <a:latin typeface="Bookman Old Style" pitchFamily="18" charset="0"/>
                <a:cs typeface="+mn-cs"/>
              </a:endParaRPr>
            </a:p>
          </p:txBody>
        </p:sp>
        <p:sp>
          <p:nvSpPr>
            <p:cNvPr id="245783" name="AutoShape 23"/>
            <p:cNvSpPr>
              <a:spLocks noChangeAspect="1" noChangeArrowheads="1" noTextEdit="1"/>
            </p:cNvSpPr>
            <p:nvPr/>
          </p:nvSpPr>
          <p:spPr bwMode="auto">
            <a:xfrm>
              <a:off x="1536" y="438"/>
              <a:ext cx="3406" cy="3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784" name="Rectangle 24"/>
            <p:cNvSpPr>
              <a:spLocks noChangeArrowheads="1"/>
            </p:cNvSpPr>
            <p:nvPr/>
          </p:nvSpPr>
          <p:spPr bwMode="auto">
            <a:xfrm>
              <a:off x="2078" y="437"/>
              <a:ext cx="2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Comic Sans MS" pitchFamily="66" charset="0"/>
                  <a:cs typeface="+mn-cs"/>
                </a:rPr>
                <a:t> </a:t>
              </a:r>
              <a:endParaRPr lang="en-US" altLang="cs-CZ" sz="2400" u="sng">
                <a:solidFill>
                  <a:srgbClr val="000000"/>
                </a:solidFill>
                <a:latin typeface="Bookman Old Style" pitchFamily="18" charset="0"/>
                <a:cs typeface="+mn-cs"/>
              </a:endParaRPr>
            </a:p>
          </p:txBody>
        </p:sp>
        <p:sp>
          <p:nvSpPr>
            <p:cNvPr id="245785" name="Rectangle 25"/>
            <p:cNvSpPr>
              <a:spLocks noChangeArrowheads="1"/>
            </p:cNvSpPr>
            <p:nvPr/>
          </p:nvSpPr>
          <p:spPr bwMode="auto">
            <a:xfrm>
              <a:off x="2078" y="570"/>
              <a:ext cx="2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Comic Sans MS" pitchFamily="66" charset="0"/>
                  <a:cs typeface="+mn-cs"/>
                </a:rPr>
                <a:t> </a:t>
              </a:r>
              <a:endParaRPr lang="en-US" altLang="cs-CZ" sz="2400" u="sng">
                <a:solidFill>
                  <a:srgbClr val="000000"/>
                </a:solidFill>
                <a:latin typeface="Bookman Old Style" pitchFamily="18" charset="0"/>
                <a:cs typeface="+mn-cs"/>
              </a:endParaRPr>
            </a:p>
          </p:txBody>
        </p:sp>
        <p:sp>
          <p:nvSpPr>
            <p:cNvPr id="245786" name="Rectangle 26"/>
            <p:cNvSpPr>
              <a:spLocks noChangeArrowheads="1"/>
            </p:cNvSpPr>
            <p:nvPr/>
          </p:nvSpPr>
          <p:spPr bwMode="auto">
            <a:xfrm>
              <a:off x="1614" y="704"/>
              <a:ext cx="2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Comic Sans MS" pitchFamily="66" charset="0"/>
                  <a:cs typeface="+mn-cs"/>
                </a:rPr>
                <a:t> </a:t>
              </a:r>
              <a:endParaRPr lang="en-US" altLang="cs-CZ" sz="2400" u="sng">
                <a:solidFill>
                  <a:srgbClr val="000000"/>
                </a:solidFill>
                <a:latin typeface="Bookman Old Style" pitchFamily="18" charset="0"/>
                <a:cs typeface="+mn-cs"/>
              </a:endParaRPr>
            </a:p>
          </p:txBody>
        </p:sp>
        <p:sp>
          <p:nvSpPr>
            <p:cNvPr id="245787" name="Rectangle 27"/>
            <p:cNvSpPr>
              <a:spLocks noChangeArrowheads="1"/>
            </p:cNvSpPr>
            <p:nvPr/>
          </p:nvSpPr>
          <p:spPr bwMode="auto">
            <a:xfrm>
              <a:off x="1614" y="838"/>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88" name="Rectangle 28"/>
            <p:cNvSpPr>
              <a:spLocks noChangeArrowheads="1"/>
            </p:cNvSpPr>
            <p:nvPr/>
          </p:nvSpPr>
          <p:spPr bwMode="auto">
            <a:xfrm>
              <a:off x="1614" y="916"/>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89" name="Rectangle 29"/>
            <p:cNvSpPr>
              <a:spLocks noChangeArrowheads="1"/>
            </p:cNvSpPr>
            <p:nvPr/>
          </p:nvSpPr>
          <p:spPr bwMode="auto">
            <a:xfrm>
              <a:off x="1614" y="993"/>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0" name="Rectangle 30"/>
            <p:cNvSpPr>
              <a:spLocks noChangeArrowheads="1"/>
            </p:cNvSpPr>
            <p:nvPr/>
          </p:nvSpPr>
          <p:spPr bwMode="auto">
            <a:xfrm>
              <a:off x="1614" y="1070"/>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1" name="Rectangle 31"/>
            <p:cNvSpPr>
              <a:spLocks noChangeArrowheads="1"/>
            </p:cNvSpPr>
            <p:nvPr/>
          </p:nvSpPr>
          <p:spPr bwMode="auto">
            <a:xfrm>
              <a:off x="1614" y="1147"/>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2" name="Rectangle 32"/>
            <p:cNvSpPr>
              <a:spLocks noChangeArrowheads="1"/>
            </p:cNvSpPr>
            <p:nvPr/>
          </p:nvSpPr>
          <p:spPr bwMode="auto">
            <a:xfrm>
              <a:off x="1614" y="1224"/>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3" name="Rectangle 33"/>
            <p:cNvSpPr>
              <a:spLocks noChangeArrowheads="1"/>
            </p:cNvSpPr>
            <p:nvPr/>
          </p:nvSpPr>
          <p:spPr bwMode="auto">
            <a:xfrm>
              <a:off x="1614" y="1300"/>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4" name="Rectangle 34"/>
            <p:cNvSpPr>
              <a:spLocks noChangeArrowheads="1"/>
            </p:cNvSpPr>
            <p:nvPr/>
          </p:nvSpPr>
          <p:spPr bwMode="auto">
            <a:xfrm>
              <a:off x="1614" y="1378"/>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5" name="Rectangle 35"/>
            <p:cNvSpPr>
              <a:spLocks noChangeArrowheads="1"/>
            </p:cNvSpPr>
            <p:nvPr/>
          </p:nvSpPr>
          <p:spPr bwMode="auto">
            <a:xfrm>
              <a:off x="1614" y="1455"/>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6" name="Rectangle 36"/>
            <p:cNvSpPr>
              <a:spLocks noChangeArrowheads="1"/>
            </p:cNvSpPr>
            <p:nvPr/>
          </p:nvSpPr>
          <p:spPr bwMode="auto">
            <a:xfrm>
              <a:off x="1614" y="1532"/>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7" name="Rectangle 37"/>
            <p:cNvSpPr>
              <a:spLocks noChangeArrowheads="1"/>
            </p:cNvSpPr>
            <p:nvPr/>
          </p:nvSpPr>
          <p:spPr bwMode="auto">
            <a:xfrm>
              <a:off x="1614" y="1609"/>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8" name="Rectangle 38"/>
            <p:cNvSpPr>
              <a:spLocks noChangeArrowheads="1"/>
            </p:cNvSpPr>
            <p:nvPr/>
          </p:nvSpPr>
          <p:spPr bwMode="auto">
            <a:xfrm>
              <a:off x="1614" y="1685"/>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799" name="Rectangle 39"/>
            <p:cNvSpPr>
              <a:spLocks noChangeArrowheads="1"/>
            </p:cNvSpPr>
            <p:nvPr/>
          </p:nvSpPr>
          <p:spPr bwMode="auto">
            <a:xfrm>
              <a:off x="1614" y="1763"/>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0" name="Rectangle 40"/>
            <p:cNvSpPr>
              <a:spLocks noChangeArrowheads="1"/>
            </p:cNvSpPr>
            <p:nvPr/>
          </p:nvSpPr>
          <p:spPr bwMode="auto">
            <a:xfrm>
              <a:off x="1614" y="1840"/>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1" name="Rectangle 41"/>
            <p:cNvSpPr>
              <a:spLocks noChangeArrowheads="1"/>
            </p:cNvSpPr>
            <p:nvPr/>
          </p:nvSpPr>
          <p:spPr bwMode="auto">
            <a:xfrm>
              <a:off x="1614" y="1917"/>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2" name="Rectangle 42"/>
            <p:cNvSpPr>
              <a:spLocks noChangeArrowheads="1"/>
            </p:cNvSpPr>
            <p:nvPr/>
          </p:nvSpPr>
          <p:spPr bwMode="auto">
            <a:xfrm>
              <a:off x="1614" y="1994"/>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3" name="Rectangle 43"/>
            <p:cNvSpPr>
              <a:spLocks noChangeArrowheads="1"/>
            </p:cNvSpPr>
            <p:nvPr/>
          </p:nvSpPr>
          <p:spPr bwMode="auto">
            <a:xfrm>
              <a:off x="1614" y="2071"/>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4" name="Rectangle 44"/>
            <p:cNvSpPr>
              <a:spLocks noChangeArrowheads="1"/>
            </p:cNvSpPr>
            <p:nvPr/>
          </p:nvSpPr>
          <p:spPr bwMode="auto">
            <a:xfrm>
              <a:off x="1614" y="2147"/>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5" name="Rectangle 45"/>
            <p:cNvSpPr>
              <a:spLocks noChangeArrowheads="1"/>
            </p:cNvSpPr>
            <p:nvPr/>
          </p:nvSpPr>
          <p:spPr bwMode="auto">
            <a:xfrm>
              <a:off x="1614" y="2225"/>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6" name="Rectangle 46"/>
            <p:cNvSpPr>
              <a:spLocks noChangeArrowheads="1"/>
            </p:cNvSpPr>
            <p:nvPr/>
          </p:nvSpPr>
          <p:spPr bwMode="auto">
            <a:xfrm>
              <a:off x="1614" y="2302"/>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7" name="Rectangle 47"/>
            <p:cNvSpPr>
              <a:spLocks noChangeArrowheads="1"/>
            </p:cNvSpPr>
            <p:nvPr/>
          </p:nvSpPr>
          <p:spPr bwMode="auto">
            <a:xfrm>
              <a:off x="1614" y="2379"/>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8" name="Rectangle 48"/>
            <p:cNvSpPr>
              <a:spLocks noChangeArrowheads="1"/>
            </p:cNvSpPr>
            <p:nvPr/>
          </p:nvSpPr>
          <p:spPr bwMode="auto">
            <a:xfrm>
              <a:off x="1614" y="2456"/>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09" name="Rectangle 49"/>
            <p:cNvSpPr>
              <a:spLocks noChangeArrowheads="1"/>
            </p:cNvSpPr>
            <p:nvPr/>
          </p:nvSpPr>
          <p:spPr bwMode="auto">
            <a:xfrm>
              <a:off x="1614" y="2533"/>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0" name="Rectangle 50"/>
            <p:cNvSpPr>
              <a:spLocks noChangeArrowheads="1"/>
            </p:cNvSpPr>
            <p:nvPr/>
          </p:nvSpPr>
          <p:spPr bwMode="auto">
            <a:xfrm>
              <a:off x="1614" y="2609"/>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1" name="Rectangle 51"/>
            <p:cNvSpPr>
              <a:spLocks noChangeArrowheads="1"/>
            </p:cNvSpPr>
            <p:nvPr/>
          </p:nvSpPr>
          <p:spPr bwMode="auto">
            <a:xfrm>
              <a:off x="1614" y="2687"/>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2" name="Rectangle 52"/>
            <p:cNvSpPr>
              <a:spLocks noChangeArrowheads="1"/>
            </p:cNvSpPr>
            <p:nvPr/>
          </p:nvSpPr>
          <p:spPr bwMode="auto">
            <a:xfrm>
              <a:off x="1614" y="2764"/>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3" name="Rectangle 53"/>
            <p:cNvSpPr>
              <a:spLocks noChangeArrowheads="1"/>
            </p:cNvSpPr>
            <p:nvPr/>
          </p:nvSpPr>
          <p:spPr bwMode="auto">
            <a:xfrm>
              <a:off x="1614" y="2841"/>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4" name="Rectangle 54"/>
            <p:cNvSpPr>
              <a:spLocks noChangeArrowheads="1"/>
            </p:cNvSpPr>
            <p:nvPr/>
          </p:nvSpPr>
          <p:spPr bwMode="auto">
            <a:xfrm>
              <a:off x="1614" y="2918"/>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5" name="Rectangle 55"/>
            <p:cNvSpPr>
              <a:spLocks noChangeArrowheads="1"/>
            </p:cNvSpPr>
            <p:nvPr/>
          </p:nvSpPr>
          <p:spPr bwMode="auto">
            <a:xfrm>
              <a:off x="1614" y="2994"/>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6" name="Rectangle 56"/>
            <p:cNvSpPr>
              <a:spLocks noChangeArrowheads="1"/>
            </p:cNvSpPr>
            <p:nvPr/>
          </p:nvSpPr>
          <p:spPr bwMode="auto">
            <a:xfrm>
              <a:off x="1614" y="3072"/>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7" name="Rectangle 57"/>
            <p:cNvSpPr>
              <a:spLocks noChangeArrowheads="1"/>
            </p:cNvSpPr>
            <p:nvPr/>
          </p:nvSpPr>
          <p:spPr bwMode="auto">
            <a:xfrm>
              <a:off x="1614" y="3149"/>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8" name="Rectangle 58"/>
            <p:cNvSpPr>
              <a:spLocks noChangeArrowheads="1"/>
            </p:cNvSpPr>
            <p:nvPr/>
          </p:nvSpPr>
          <p:spPr bwMode="auto">
            <a:xfrm>
              <a:off x="1614" y="3226"/>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19" name="Rectangle 59"/>
            <p:cNvSpPr>
              <a:spLocks noChangeArrowheads="1"/>
            </p:cNvSpPr>
            <p:nvPr/>
          </p:nvSpPr>
          <p:spPr bwMode="auto">
            <a:xfrm>
              <a:off x="1614" y="3303"/>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0" name="Rectangle 60"/>
            <p:cNvSpPr>
              <a:spLocks noChangeArrowheads="1"/>
            </p:cNvSpPr>
            <p:nvPr/>
          </p:nvSpPr>
          <p:spPr bwMode="auto">
            <a:xfrm>
              <a:off x="1614" y="3380"/>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1" name="Rectangle 61"/>
            <p:cNvSpPr>
              <a:spLocks noChangeArrowheads="1"/>
            </p:cNvSpPr>
            <p:nvPr/>
          </p:nvSpPr>
          <p:spPr bwMode="auto">
            <a:xfrm>
              <a:off x="1614" y="3456"/>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2" name="Rectangle 62"/>
            <p:cNvSpPr>
              <a:spLocks noChangeArrowheads="1"/>
            </p:cNvSpPr>
            <p:nvPr/>
          </p:nvSpPr>
          <p:spPr bwMode="auto">
            <a:xfrm>
              <a:off x="1614" y="3534"/>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3" name="Rectangle 63"/>
            <p:cNvSpPr>
              <a:spLocks noChangeArrowheads="1"/>
            </p:cNvSpPr>
            <p:nvPr/>
          </p:nvSpPr>
          <p:spPr bwMode="auto">
            <a:xfrm>
              <a:off x="1614" y="3611"/>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4" name="Rectangle 64"/>
            <p:cNvSpPr>
              <a:spLocks noChangeArrowheads="1"/>
            </p:cNvSpPr>
            <p:nvPr/>
          </p:nvSpPr>
          <p:spPr bwMode="auto">
            <a:xfrm>
              <a:off x="1614" y="3688"/>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5" name="Rectangle 65"/>
            <p:cNvSpPr>
              <a:spLocks noChangeArrowheads="1"/>
            </p:cNvSpPr>
            <p:nvPr/>
          </p:nvSpPr>
          <p:spPr bwMode="auto">
            <a:xfrm>
              <a:off x="1614" y="3765"/>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6" name="Rectangle 66"/>
            <p:cNvSpPr>
              <a:spLocks noChangeArrowheads="1"/>
            </p:cNvSpPr>
            <p:nvPr/>
          </p:nvSpPr>
          <p:spPr bwMode="auto">
            <a:xfrm>
              <a:off x="1614" y="3842"/>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7" name="Rectangle 67"/>
            <p:cNvSpPr>
              <a:spLocks noChangeArrowheads="1"/>
            </p:cNvSpPr>
            <p:nvPr/>
          </p:nvSpPr>
          <p:spPr bwMode="auto">
            <a:xfrm>
              <a:off x="1614" y="3918"/>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8" name="Rectangle 68"/>
            <p:cNvSpPr>
              <a:spLocks noChangeArrowheads="1"/>
            </p:cNvSpPr>
            <p:nvPr/>
          </p:nvSpPr>
          <p:spPr bwMode="auto">
            <a:xfrm>
              <a:off x="1614" y="3996"/>
              <a:ext cx="1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8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29" name="Line 69"/>
            <p:cNvSpPr>
              <a:spLocks noChangeShapeType="1"/>
            </p:cNvSpPr>
            <p:nvPr/>
          </p:nvSpPr>
          <p:spPr bwMode="auto">
            <a:xfrm>
              <a:off x="1954" y="2899"/>
              <a:ext cx="1989" cy="1"/>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45830" name="Line 70"/>
            <p:cNvSpPr>
              <a:spLocks noChangeShapeType="1"/>
            </p:cNvSpPr>
            <p:nvPr/>
          </p:nvSpPr>
          <p:spPr bwMode="auto">
            <a:xfrm>
              <a:off x="1954" y="1060"/>
              <a:ext cx="1" cy="2514"/>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45831" name="Line 71"/>
            <p:cNvSpPr>
              <a:spLocks noChangeShapeType="1"/>
            </p:cNvSpPr>
            <p:nvPr/>
          </p:nvSpPr>
          <p:spPr bwMode="auto">
            <a:xfrm>
              <a:off x="1954" y="3504"/>
              <a:ext cx="1989"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grpSp>
          <p:nvGrpSpPr>
            <p:cNvPr id="68663" name="Group 72"/>
            <p:cNvGrpSpPr>
              <a:grpSpLocks/>
            </p:cNvGrpSpPr>
            <p:nvPr/>
          </p:nvGrpSpPr>
          <p:grpSpPr bwMode="auto">
            <a:xfrm>
              <a:off x="1954" y="3764"/>
              <a:ext cx="157" cy="145"/>
              <a:chOff x="1966" y="3898"/>
              <a:chExt cx="157" cy="145"/>
            </a:xfrm>
          </p:grpSpPr>
          <p:sp>
            <p:nvSpPr>
              <p:cNvPr id="245833" name="Rectangle 73"/>
              <p:cNvSpPr>
                <a:spLocks noChangeArrowheads="1"/>
              </p:cNvSpPr>
              <p:nvPr/>
            </p:nvSpPr>
            <p:spPr bwMode="auto">
              <a:xfrm>
                <a:off x="1966" y="3898"/>
                <a:ext cx="157" cy="145"/>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34" name="Rectangle 74"/>
              <p:cNvSpPr>
                <a:spLocks noChangeArrowheads="1"/>
              </p:cNvSpPr>
              <p:nvPr/>
            </p:nvSpPr>
            <p:spPr bwMode="auto">
              <a:xfrm>
                <a:off x="1966" y="3898"/>
                <a:ext cx="157" cy="145"/>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grpSp>
          <p:nvGrpSpPr>
            <p:cNvPr id="68664" name="Group 75"/>
            <p:cNvGrpSpPr>
              <a:grpSpLocks/>
            </p:cNvGrpSpPr>
            <p:nvPr/>
          </p:nvGrpSpPr>
          <p:grpSpPr bwMode="auto">
            <a:xfrm>
              <a:off x="2530" y="3764"/>
              <a:ext cx="157" cy="145"/>
              <a:chOff x="2542" y="3898"/>
              <a:chExt cx="157" cy="145"/>
            </a:xfrm>
          </p:grpSpPr>
          <p:sp>
            <p:nvSpPr>
              <p:cNvPr id="245836" name="Rectangle 76"/>
              <p:cNvSpPr>
                <a:spLocks noChangeArrowheads="1"/>
              </p:cNvSpPr>
              <p:nvPr/>
            </p:nvSpPr>
            <p:spPr bwMode="auto">
              <a:xfrm>
                <a:off x="2542" y="3898"/>
                <a:ext cx="157" cy="145"/>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37" name="Rectangle 77"/>
              <p:cNvSpPr>
                <a:spLocks noChangeArrowheads="1"/>
              </p:cNvSpPr>
              <p:nvPr/>
            </p:nvSpPr>
            <p:spPr bwMode="auto">
              <a:xfrm>
                <a:off x="2542" y="3898"/>
                <a:ext cx="157" cy="145"/>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38" name="Rectangle 78"/>
            <p:cNvSpPr>
              <a:spLocks noChangeArrowheads="1"/>
            </p:cNvSpPr>
            <p:nvPr/>
          </p:nvSpPr>
          <p:spPr bwMode="auto">
            <a:xfrm>
              <a:off x="2163" y="3764"/>
              <a:ext cx="314" cy="1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39" name="Rectangle 79"/>
            <p:cNvSpPr>
              <a:spLocks noChangeArrowheads="1"/>
            </p:cNvSpPr>
            <p:nvPr/>
          </p:nvSpPr>
          <p:spPr bwMode="auto">
            <a:xfrm>
              <a:off x="2216" y="3791"/>
              <a:ext cx="17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Joint</a:t>
              </a:r>
              <a:endParaRPr lang="en-US" altLang="cs-CZ" sz="2400" u="sng">
                <a:solidFill>
                  <a:srgbClr val="000000"/>
                </a:solidFill>
                <a:latin typeface="Bookman Old Style" pitchFamily="18" charset="0"/>
                <a:cs typeface="+mn-cs"/>
              </a:endParaRPr>
            </a:p>
          </p:txBody>
        </p:sp>
        <p:sp>
          <p:nvSpPr>
            <p:cNvPr id="245840" name="Rectangle 80"/>
            <p:cNvSpPr>
              <a:spLocks noChangeArrowheads="1"/>
            </p:cNvSpPr>
            <p:nvPr/>
          </p:nvSpPr>
          <p:spPr bwMode="auto">
            <a:xfrm>
              <a:off x="2390" y="3791"/>
              <a:ext cx="1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41" name="Rectangle 81"/>
            <p:cNvSpPr>
              <a:spLocks noChangeArrowheads="1"/>
            </p:cNvSpPr>
            <p:nvPr/>
          </p:nvSpPr>
          <p:spPr bwMode="auto">
            <a:xfrm>
              <a:off x="2739" y="3754"/>
              <a:ext cx="606" cy="1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42" name="Rectangle 82"/>
            <p:cNvSpPr>
              <a:spLocks noChangeArrowheads="1"/>
            </p:cNvSpPr>
            <p:nvPr/>
          </p:nvSpPr>
          <p:spPr bwMode="auto">
            <a:xfrm>
              <a:off x="2792" y="3780"/>
              <a:ext cx="42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Composante</a:t>
              </a:r>
              <a:endParaRPr lang="en-US" altLang="cs-CZ" sz="2400" u="sng">
                <a:solidFill>
                  <a:srgbClr val="000000"/>
                </a:solidFill>
                <a:latin typeface="Bookman Old Style" pitchFamily="18" charset="0"/>
                <a:cs typeface="+mn-cs"/>
              </a:endParaRPr>
            </a:p>
          </p:txBody>
        </p:sp>
        <p:sp>
          <p:nvSpPr>
            <p:cNvPr id="245843" name="Rectangle 83"/>
            <p:cNvSpPr>
              <a:spLocks noChangeArrowheads="1"/>
            </p:cNvSpPr>
            <p:nvPr/>
          </p:nvSpPr>
          <p:spPr bwMode="auto">
            <a:xfrm>
              <a:off x="3219" y="3780"/>
              <a:ext cx="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grpSp>
          <p:nvGrpSpPr>
            <p:cNvPr id="68671" name="Group 84"/>
            <p:cNvGrpSpPr>
              <a:grpSpLocks/>
            </p:cNvGrpSpPr>
            <p:nvPr/>
          </p:nvGrpSpPr>
          <p:grpSpPr bwMode="auto">
            <a:xfrm>
              <a:off x="3409" y="3754"/>
              <a:ext cx="157" cy="144"/>
              <a:chOff x="3421" y="3888"/>
              <a:chExt cx="157" cy="144"/>
            </a:xfrm>
          </p:grpSpPr>
          <p:sp>
            <p:nvSpPr>
              <p:cNvPr id="245845" name="Rectangle 85"/>
              <p:cNvSpPr>
                <a:spLocks noChangeArrowheads="1"/>
              </p:cNvSpPr>
              <p:nvPr/>
            </p:nvSpPr>
            <p:spPr bwMode="auto">
              <a:xfrm>
                <a:off x="3423" y="3888"/>
                <a:ext cx="155" cy="144"/>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46" name="Rectangle 86"/>
              <p:cNvSpPr>
                <a:spLocks noChangeArrowheads="1"/>
              </p:cNvSpPr>
              <p:nvPr/>
            </p:nvSpPr>
            <p:spPr bwMode="auto">
              <a:xfrm>
                <a:off x="3423" y="3888"/>
                <a:ext cx="155" cy="144"/>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47" name="Rectangle 87"/>
            <p:cNvSpPr>
              <a:spLocks noChangeArrowheads="1"/>
            </p:cNvSpPr>
            <p:nvPr/>
          </p:nvSpPr>
          <p:spPr bwMode="auto">
            <a:xfrm>
              <a:off x="3576" y="3764"/>
              <a:ext cx="730" cy="1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48" name="Rectangle 88"/>
            <p:cNvSpPr>
              <a:spLocks noChangeArrowheads="1"/>
            </p:cNvSpPr>
            <p:nvPr/>
          </p:nvSpPr>
          <p:spPr bwMode="auto">
            <a:xfrm>
              <a:off x="3629" y="3791"/>
              <a:ext cx="1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Joint/</a:t>
              </a:r>
              <a:endParaRPr lang="en-US" altLang="cs-CZ" sz="2400" u="sng">
                <a:solidFill>
                  <a:srgbClr val="000000"/>
                </a:solidFill>
                <a:latin typeface="Bookman Old Style" pitchFamily="18" charset="0"/>
                <a:cs typeface="+mn-cs"/>
              </a:endParaRPr>
            </a:p>
          </p:txBody>
        </p:sp>
        <p:sp>
          <p:nvSpPr>
            <p:cNvPr id="245849" name="Rectangle 89"/>
            <p:cNvSpPr>
              <a:spLocks noChangeArrowheads="1"/>
            </p:cNvSpPr>
            <p:nvPr/>
          </p:nvSpPr>
          <p:spPr bwMode="auto">
            <a:xfrm>
              <a:off x="3826" y="3791"/>
              <a:ext cx="41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Composante</a:t>
              </a:r>
              <a:endParaRPr lang="en-US" altLang="cs-CZ" sz="2400" u="sng">
                <a:solidFill>
                  <a:srgbClr val="000000"/>
                </a:solidFill>
                <a:latin typeface="Bookman Old Style" pitchFamily="18" charset="0"/>
                <a:cs typeface="+mn-cs"/>
              </a:endParaRPr>
            </a:p>
          </p:txBody>
        </p:sp>
        <p:sp>
          <p:nvSpPr>
            <p:cNvPr id="245850" name="Rectangle 90"/>
            <p:cNvSpPr>
              <a:spLocks noChangeArrowheads="1"/>
            </p:cNvSpPr>
            <p:nvPr/>
          </p:nvSpPr>
          <p:spPr bwMode="auto">
            <a:xfrm>
              <a:off x="4251" y="3791"/>
              <a:ext cx="1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51" name="Freeform 91"/>
            <p:cNvSpPr>
              <a:spLocks noEditPoints="1"/>
            </p:cNvSpPr>
            <p:nvPr/>
          </p:nvSpPr>
          <p:spPr bwMode="auto">
            <a:xfrm>
              <a:off x="3920" y="1687"/>
              <a:ext cx="44" cy="775"/>
            </a:xfrm>
            <a:custGeom>
              <a:avLst/>
              <a:gdLst>
                <a:gd name="T0" fmla="*/ 167 w 400"/>
                <a:gd name="T1" fmla="*/ 7680 h 7713"/>
                <a:gd name="T2" fmla="*/ 167 w 400"/>
                <a:gd name="T3" fmla="*/ 333 h 7713"/>
                <a:gd name="T4" fmla="*/ 200 w 400"/>
                <a:gd name="T5" fmla="*/ 300 h 7713"/>
                <a:gd name="T6" fmla="*/ 234 w 400"/>
                <a:gd name="T7" fmla="*/ 333 h 7713"/>
                <a:gd name="T8" fmla="*/ 234 w 400"/>
                <a:gd name="T9" fmla="*/ 7680 h 7713"/>
                <a:gd name="T10" fmla="*/ 200 w 400"/>
                <a:gd name="T11" fmla="*/ 7713 h 7713"/>
                <a:gd name="T12" fmla="*/ 167 w 400"/>
                <a:gd name="T13" fmla="*/ 7680 h 7713"/>
                <a:gd name="T14" fmla="*/ 0 w 400"/>
                <a:gd name="T15" fmla="*/ 400 h 7713"/>
                <a:gd name="T16" fmla="*/ 200 w 400"/>
                <a:gd name="T17" fmla="*/ 0 h 7713"/>
                <a:gd name="T18" fmla="*/ 400 w 400"/>
                <a:gd name="T19" fmla="*/ 400 h 7713"/>
                <a:gd name="T20" fmla="*/ 0 w 400"/>
                <a:gd name="T21" fmla="*/ 400 h 7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7713">
                  <a:moveTo>
                    <a:pt x="167" y="7680"/>
                  </a:moveTo>
                  <a:lnTo>
                    <a:pt x="167" y="333"/>
                  </a:lnTo>
                  <a:cubicBezTo>
                    <a:pt x="167" y="315"/>
                    <a:pt x="182" y="300"/>
                    <a:pt x="200" y="300"/>
                  </a:cubicBezTo>
                  <a:cubicBezTo>
                    <a:pt x="219" y="300"/>
                    <a:pt x="234" y="315"/>
                    <a:pt x="234" y="333"/>
                  </a:cubicBezTo>
                  <a:lnTo>
                    <a:pt x="234" y="7680"/>
                  </a:lnTo>
                  <a:cubicBezTo>
                    <a:pt x="234" y="7699"/>
                    <a:pt x="219" y="7713"/>
                    <a:pt x="200" y="7713"/>
                  </a:cubicBezTo>
                  <a:cubicBezTo>
                    <a:pt x="182" y="7713"/>
                    <a:pt x="167" y="7699"/>
                    <a:pt x="167" y="7680"/>
                  </a:cubicBezTo>
                  <a:close/>
                  <a:moveTo>
                    <a:pt x="0" y="400"/>
                  </a:moveTo>
                  <a:lnTo>
                    <a:pt x="200" y="0"/>
                  </a:lnTo>
                  <a:lnTo>
                    <a:pt x="400" y="400"/>
                  </a:lnTo>
                  <a:lnTo>
                    <a:pt x="0" y="400"/>
                  </a:ln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sp>
          <p:nvSpPr>
            <p:cNvPr id="245852" name="Line 92"/>
            <p:cNvSpPr>
              <a:spLocks noChangeShapeType="1"/>
            </p:cNvSpPr>
            <p:nvPr/>
          </p:nvSpPr>
          <p:spPr bwMode="auto">
            <a:xfrm>
              <a:off x="1954" y="2892"/>
              <a:ext cx="1989"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45853" name="Freeform 93"/>
            <p:cNvSpPr>
              <a:spLocks noEditPoints="1"/>
            </p:cNvSpPr>
            <p:nvPr/>
          </p:nvSpPr>
          <p:spPr bwMode="auto">
            <a:xfrm>
              <a:off x="1951" y="1274"/>
              <a:ext cx="1992" cy="5"/>
            </a:xfrm>
            <a:custGeom>
              <a:avLst/>
              <a:gdLst>
                <a:gd name="T0" fmla="*/ 0 w 18290"/>
                <a:gd name="T1" fmla="*/ 25 h 50"/>
                <a:gd name="T2" fmla="*/ 375 w 18290"/>
                <a:gd name="T3" fmla="*/ 50 h 50"/>
                <a:gd name="T4" fmla="*/ 875 w 18290"/>
                <a:gd name="T5" fmla="*/ 50 h 50"/>
                <a:gd name="T6" fmla="*/ 1250 w 18290"/>
                <a:gd name="T7" fmla="*/ 25 h 50"/>
                <a:gd name="T8" fmla="*/ 1575 w 18290"/>
                <a:gd name="T9" fmla="*/ 0 h 50"/>
                <a:gd name="T10" fmla="*/ 1775 w 18290"/>
                <a:gd name="T11" fmla="*/ 0 h 50"/>
                <a:gd name="T12" fmla="*/ 1775 w 18290"/>
                <a:gd name="T13" fmla="*/ 0 h 50"/>
                <a:gd name="T14" fmla="*/ 2100 w 18290"/>
                <a:gd name="T15" fmla="*/ 25 h 50"/>
                <a:gd name="T16" fmla="*/ 2475 w 18290"/>
                <a:gd name="T17" fmla="*/ 50 h 50"/>
                <a:gd name="T18" fmla="*/ 2975 w 18290"/>
                <a:gd name="T19" fmla="*/ 50 h 50"/>
                <a:gd name="T20" fmla="*/ 3350 w 18290"/>
                <a:gd name="T21" fmla="*/ 25 h 50"/>
                <a:gd name="T22" fmla="*/ 3675 w 18290"/>
                <a:gd name="T23" fmla="*/ 0 h 50"/>
                <a:gd name="T24" fmla="*/ 3875 w 18290"/>
                <a:gd name="T25" fmla="*/ 0 h 50"/>
                <a:gd name="T26" fmla="*/ 3875 w 18290"/>
                <a:gd name="T27" fmla="*/ 0 h 50"/>
                <a:gd name="T28" fmla="*/ 4200 w 18290"/>
                <a:gd name="T29" fmla="*/ 25 h 50"/>
                <a:gd name="T30" fmla="*/ 4575 w 18290"/>
                <a:gd name="T31" fmla="*/ 50 h 50"/>
                <a:gd name="T32" fmla="*/ 5075 w 18290"/>
                <a:gd name="T33" fmla="*/ 50 h 50"/>
                <a:gd name="T34" fmla="*/ 5450 w 18290"/>
                <a:gd name="T35" fmla="*/ 25 h 50"/>
                <a:gd name="T36" fmla="*/ 5775 w 18290"/>
                <a:gd name="T37" fmla="*/ 0 h 50"/>
                <a:gd name="T38" fmla="*/ 5975 w 18290"/>
                <a:gd name="T39" fmla="*/ 0 h 50"/>
                <a:gd name="T40" fmla="*/ 5975 w 18290"/>
                <a:gd name="T41" fmla="*/ 0 h 50"/>
                <a:gd name="T42" fmla="*/ 6300 w 18290"/>
                <a:gd name="T43" fmla="*/ 25 h 50"/>
                <a:gd name="T44" fmla="*/ 6675 w 18290"/>
                <a:gd name="T45" fmla="*/ 50 h 50"/>
                <a:gd name="T46" fmla="*/ 7175 w 18290"/>
                <a:gd name="T47" fmla="*/ 50 h 50"/>
                <a:gd name="T48" fmla="*/ 7550 w 18290"/>
                <a:gd name="T49" fmla="*/ 25 h 50"/>
                <a:gd name="T50" fmla="*/ 7875 w 18290"/>
                <a:gd name="T51" fmla="*/ 0 h 50"/>
                <a:gd name="T52" fmla="*/ 8075 w 18290"/>
                <a:gd name="T53" fmla="*/ 0 h 50"/>
                <a:gd name="T54" fmla="*/ 8075 w 18290"/>
                <a:gd name="T55" fmla="*/ 0 h 50"/>
                <a:gd name="T56" fmla="*/ 8400 w 18290"/>
                <a:gd name="T57" fmla="*/ 25 h 50"/>
                <a:gd name="T58" fmla="*/ 8775 w 18290"/>
                <a:gd name="T59" fmla="*/ 50 h 50"/>
                <a:gd name="T60" fmla="*/ 9275 w 18290"/>
                <a:gd name="T61" fmla="*/ 50 h 50"/>
                <a:gd name="T62" fmla="*/ 9650 w 18290"/>
                <a:gd name="T63" fmla="*/ 25 h 50"/>
                <a:gd name="T64" fmla="*/ 9975 w 18290"/>
                <a:gd name="T65" fmla="*/ 0 h 50"/>
                <a:gd name="T66" fmla="*/ 10175 w 18290"/>
                <a:gd name="T67" fmla="*/ 0 h 50"/>
                <a:gd name="T68" fmla="*/ 10175 w 18290"/>
                <a:gd name="T69" fmla="*/ 0 h 50"/>
                <a:gd name="T70" fmla="*/ 10500 w 18290"/>
                <a:gd name="T71" fmla="*/ 25 h 50"/>
                <a:gd name="T72" fmla="*/ 10875 w 18290"/>
                <a:gd name="T73" fmla="*/ 50 h 50"/>
                <a:gd name="T74" fmla="*/ 11375 w 18290"/>
                <a:gd name="T75" fmla="*/ 50 h 50"/>
                <a:gd name="T76" fmla="*/ 11750 w 18290"/>
                <a:gd name="T77" fmla="*/ 25 h 50"/>
                <a:gd name="T78" fmla="*/ 12075 w 18290"/>
                <a:gd name="T79" fmla="*/ 0 h 50"/>
                <a:gd name="T80" fmla="*/ 12275 w 18290"/>
                <a:gd name="T81" fmla="*/ 0 h 50"/>
                <a:gd name="T82" fmla="*/ 12275 w 18290"/>
                <a:gd name="T83" fmla="*/ 0 h 50"/>
                <a:gd name="T84" fmla="*/ 12600 w 18290"/>
                <a:gd name="T85" fmla="*/ 25 h 50"/>
                <a:gd name="T86" fmla="*/ 12975 w 18290"/>
                <a:gd name="T87" fmla="*/ 50 h 50"/>
                <a:gd name="T88" fmla="*/ 13475 w 18290"/>
                <a:gd name="T89" fmla="*/ 50 h 50"/>
                <a:gd name="T90" fmla="*/ 13850 w 18290"/>
                <a:gd name="T91" fmla="*/ 25 h 50"/>
                <a:gd name="T92" fmla="*/ 14175 w 18290"/>
                <a:gd name="T93" fmla="*/ 0 h 50"/>
                <a:gd name="T94" fmla="*/ 14375 w 18290"/>
                <a:gd name="T95" fmla="*/ 0 h 50"/>
                <a:gd name="T96" fmla="*/ 14375 w 18290"/>
                <a:gd name="T97" fmla="*/ 0 h 50"/>
                <a:gd name="T98" fmla="*/ 14700 w 18290"/>
                <a:gd name="T99" fmla="*/ 25 h 50"/>
                <a:gd name="T100" fmla="*/ 15075 w 18290"/>
                <a:gd name="T101" fmla="*/ 50 h 50"/>
                <a:gd name="T102" fmla="*/ 15575 w 18290"/>
                <a:gd name="T103" fmla="*/ 50 h 50"/>
                <a:gd name="T104" fmla="*/ 15950 w 18290"/>
                <a:gd name="T105" fmla="*/ 25 h 50"/>
                <a:gd name="T106" fmla="*/ 16275 w 18290"/>
                <a:gd name="T107" fmla="*/ 0 h 50"/>
                <a:gd name="T108" fmla="*/ 16475 w 18290"/>
                <a:gd name="T109" fmla="*/ 0 h 50"/>
                <a:gd name="T110" fmla="*/ 16475 w 18290"/>
                <a:gd name="T111" fmla="*/ 0 h 50"/>
                <a:gd name="T112" fmla="*/ 16800 w 18290"/>
                <a:gd name="T113" fmla="*/ 25 h 50"/>
                <a:gd name="T114" fmla="*/ 17175 w 18290"/>
                <a:gd name="T115" fmla="*/ 50 h 50"/>
                <a:gd name="T116" fmla="*/ 17675 w 18290"/>
                <a:gd name="T117" fmla="*/ 50 h 50"/>
                <a:gd name="T118" fmla="*/ 18050 w 18290"/>
                <a:gd name="T119" fmla="*/ 25 h 50"/>
                <a:gd name="T120" fmla="*/ 18265 w 18290"/>
                <a:gd name="T1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290" h="50">
                  <a:moveTo>
                    <a:pt x="25" y="0"/>
                  </a:moveTo>
                  <a:lnTo>
                    <a:pt x="175" y="0"/>
                  </a:lnTo>
                  <a:cubicBezTo>
                    <a:pt x="189" y="0"/>
                    <a:pt x="200" y="11"/>
                    <a:pt x="200" y="25"/>
                  </a:cubicBezTo>
                  <a:cubicBezTo>
                    <a:pt x="200" y="39"/>
                    <a:pt x="189" y="50"/>
                    <a:pt x="175" y="50"/>
                  </a:cubicBezTo>
                  <a:lnTo>
                    <a:pt x="25" y="50"/>
                  </a:lnTo>
                  <a:cubicBezTo>
                    <a:pt x="12" y="50"/>
                    <a:pt x="0" y="39"/>
                    <a:pt x="0" y="25"/>
                  </a:cubicBezTo>
                  <a:cubicBezTo>
                    <a:pt x="0" y="11"/>
                    <a:pt x="12" y="0"/>
                    <a:pt x="25" y="0"/>
                  </a:cubicBezTo>
                  <a:close/>
                  <a:moveTo>
                    <a:pt x="375" y="0"/>
                  </a:moveTo>
                  <a:lnTo>
                    <a:pt x="525" y="0"/>
                  </a:lnTo>
                  <a:cubicBezTo>
                    <a:pt x="539" y="0"/>
                    <a:pt x="550" y="11"/>
                    <a:pt x="550" y="25"/>
                  </a:cubicBezTo>
                  <a:cubicBezTo>
                    <a:pt x="550" y="39"/>
                    <a:pt x="539" y="50"/>
                    <a:pt x="525" y="50"/>
                  </a:cubicBezTo>
                  <a:lnTo>
                    <a:pt x="375" y="50"/>
                  </a:lnTo>
                  <a:cubicBezTo>
                    <a:pt x="362" y="50"/>
                    <a:pt x="350" y="39"/>
                    <a:pt x="350" y="25"/>
                  </a:cubicBezTo>
                  <a:cubicBezTo>
                    <a:pt x="350" y="11"/>
                    <a:pt x="362" y="0"/>
                    <a:pt x="375" y="0"/>
                  </a:cubicBezTo>
                  <a:close/>
                  <a:moveTo>
                    <a:pt x="725" y="0"/>
                  </a:moveTo>
                  <a:lnTo>
                    <a:pt x="875" y="0"/>
                  </a:lnTo>
                  <a:cubicBezTo>
                    <a:pt x="889" y="0"/>
                    <a:pt x="900" y="11"/>
                    <a:pt x="900" y="25"/>
                  </a:cubicBezTo>
                  <a:cubicBezTo>
                    <a:pt x="900" y="39"/>
                    <a:pt x="889" y="50"/>
                    <a:pt x="875" y="50"/>
                  </a:cubicBezTo>
                  <a:lnTo>
                    <a:pt x="725" y="50"/>
                  </a:lnTo>
                  <a:cubicBezTo>
                    <a:pt x="712" y="50"/>
                    <a:pt x="700" y="39"/>
                    <a:pt x="700" y="25"/>
                  </a:cubicBezTo>
                  <a:cubicBezTo>
                    <a:pt x="700" y="11"/>
                    <a:pt x="712" y="0"/>
                    <a:pt x="725" y="0"/>
                  </a:cubicBezTo>
                  <a:close/>
                  <a:moveTo>
                    <a:pt x="1075" y="0"/>
                  </a:moveTo>
                  <a:lnTo>
                    <a:pt x="1225" y="0"/>
                  </a:lnTo>
                  <a:cubicBezTo>
                    <a:pt x="1239" y="0"/>
                    <a:pt x="1250" y="11"/>
                    <a:pt x="1250" y="25"/>
                  </a:cubicBezTo>
                  <a:cubicBezTo>
                    <a:pt x="1250" y="39"/>
                    <a:pt x="1239" y="50"/>
                    <a:pt x="1225" y="50"/>
                  </a:cubicBezTo>
                  <a:lnTo>
                    <a:pt x="1075" y="50"/>
                  </a:lnTo>
                  <a:cubicBezTo>
                    <a:pt x="1062" y="50"/>
                    <a:pt x="1050" y="39"/>
                    <a:pt x="1050" y="25"/>
                  </a:cubicBezTo>
                  <a:cubicBezTo>
                    <a:pt x="1050" y="11"/>
                    <a:pt x="1062" y="0"/>
                    <a:pt x="1075" y="0"/>
                  </a:cubicBezTo>
                  <a:close/>
                  <a:moveTo>
                    <a:pt x="1425" y="0"/>
                  </a:moveTo>
                  <a:lnTo>
                    <a:pt x="1575" y="0"/>
                  </a:lnTo>
                  <a:cubicBezTo>
                    <a:pt x="1589" y="0"/>
                    <a:pt x="1600" y="11"/>
                    <a:pt x="1600" y="25"/>
                  </a:cubicBezTo>
                  <a:cubicBezTo>
                    <a:pt x="1600" y="39"/>
                    <a:pt x="1589" y="50"/>
                    <a:pt x="1575" y="50"/>
                  </a:cubicBezTo>
                  <a:lnTo>
                    <a:pt x="1425" y="50"/>
                  </a:lnTo>
                  <a:cubicBezTo>
                    <a:pt x="1412" y="50"/>
                    <a:pt x="1400" y="39"/>
                    <a:pt x="1400" y="25"/>
                  </a:cubicBezTo>
                  <a:cubicBezTo>
                    <a:pt x="1400" y="11"/>
                    <a:pt x="1412" y="0"/>
                    <a:pt x="1425" y="0"/>
                  </a:cubicBezTo>
                  <a:close/>
                  <a:moveTo>
                    <a:pt x="1775" y="0"/>
                  </a:moveTo>
                  <a:lnTo>
                    <a:pt x="1925" y="0"/>
                  </a:lnTo>
                  <a:cubicBezTo>
                    <a:pt x="1939" y="0"/>
                    <a:pt x="1950" y="11"/>
                    <a:pt x="1950" y="25"/>
                  </a:cubicBezTo>
                  <a:cubicBezTo>
                    <a:pt x="1950" y="39"/>
                    <a:pt x="1939" y="50"/>
                    <a:pt x="1925" y="50"/>
                  </a:cubicBezTo>
                  <a:lnTo>
                    <a:pt x="1775" y="50"/>
                  </a:lnTo>
                  <a:cubicBezTo>
                    <a:pt x="1762" y="50"/>
                    <a:pt x="1750" y="39"/>
                    <a:pt x="1750" y="25"/>
                  </a:cubicBezTo>
                  <a:cubicBezTo>
                    <a:pt x="1750" y="11"/>
                    <a:pt x="1762" y="0"/>
                    <a:pt x="1775" y="0"/>
                  </a:cubicBezTo>
                  <a:close/>
                  <a:moveTo>
                    <a:pt x="2125" y="0"/>
                  </a:moveTo>
                  <a:lnTo>
                    <a:pt x="2275" y="0"/>
                  </a:lnTo>
                  <a:cubicBezTo>
                    <a:pt x="2289" y="0"/>
                    <a:pt x="2300" y="11"/>
                    <a:pt x="2300" y="25"/>
                  </a:cubicBezTo>
                  <a:cubicBezTo>
                    <a:pt x="2300" y="39"/>
                    <a:pt x="2289" y="50"/>
                    <a:pt x="2275" y="50"/>
                  </a:cubicBezTo>
                  <a:lnTo>
                    <a:pt x="2125" y="50"/>
                  </a:lnTo>
                  <a:cubicBezTo>
                    <a:pt x="2112" y="50"/>
                    <a:pt x="2100" y="39"/>
                    <a:pt x="2100" y="25"/>
                  </a:cubicBezTo>
                  <a:cubicBezTo>
                    <a:pt x="2100" y="11"/>
                    <a:pt x="2112" y="0"/>
                    <a:pt x="2125" y="0"/>
                  </a:cubicBezTo>
                  <a:close/>
                  <a:moveTo>
                    <a:pt x="2475" y="0"/>
                  </a:moveTo>
                  <a:lnTo>
                    <a:pt x="2625" y="0"/>
                  </a:lnTo>
                  <a:cubicBezTo>
                    <a:pt x="2639" y="0"/>
                    <a:pt x="2650" y="11"/>
                    <a:pt x="2650" y="25"/>
                  </a:cubicBezTo>
                  <a:cubicBezTo>
                    <a:pt x="2650" y="39"/>
                    <a:pt x="2639" y="50"/>
                    <a:pt x="2625" y="50"/>
                  </a:cubicBezTo>
                  <a:lnTo>
                    <a:pt x="2475" y="50"/>
                  </a:lnTo>
                  <a:cubicBezTo>
                    <a:pt x="2462" y="50"/>
                    <a:pt x="2450" y="39"/>
                    <a:pt x="2450" y="25"/>
                  </a:cubicBezTo>
                  <a:cubicBezTo>
                    <a:pt x="2450" y="11"/>
                    <a:pt x="2462" y="0"/>
                    <a:pt x="2475" y="0"/>
                  </a:cubicBezTo>
                  <a:close/>
                  <a:moveTo>
                    <a:pt x="2825" y="0"/>
                  </a:moveTo>
                  <a:lnTo>
                    <a:pt x="2975" y="0"/>
                  </a:lnTo>
                  <a:cubicBezTo>
                    <a:pt x="2989" y="0"/>
                    <a:pt x="3000" y="11"/>
                    <a:pt x="3000" y="25"/>
                  </a:cubicBezTo>
                  <a:cubicBezTo>
                    <a:pt x="3000" y="39"/>
                    <a:pt x="2989" y="50"/>
                    <a:pt x="2975" y="50"/>
                  </a:cubicBezTo>
                  <a:lnTo>
                    <a:pt x="2825" y="50"/>
                  </a:lnTo>
                  <a:cubicBezTo>
                    <a:pt x="2812" y="50"/>
                    <a:pt x="2800" y="39"/>
                    <a:pt x="2800" y="25"/>
                  </a:cubicBezTo>
                  <a:cubicBezTo>
                    <a:pt x="2800" y="11"/>
                    <a:pt x="2812" y="0"/>
                    <a:pt x="2825" y="0"/>
                  </a:cubicBezTo>
                  <a:close/>
                  <a:moveTo>
                    <a:pt x="3175" y="0"/>
                  </a:moveTo>
                  <a:lnTo>
                    <a:pt x="3325" y="0"/>
                  </a:lnTo>
                  <a:cubicBezTo>
                    <a:pt x="3339" y="0"/>
                    <a:pt x="3350" y="11"/>
                    <a:pt x="3350" y="25"/>
                  </a:cubicBezTo>
                  <a:cubicBezTo>
                    <a:pt x="3350" y="39"/>
                    <a:pt x="3339" y="50"/>
                    <a:pt x="3325" y="50"/>
                  </a:cubicBezTo>
                  <a:lnTo>
                    <a:pt x="3175" y="50"/>
                  </a:lnTo>
                  <a:cubicBezTo>
                    <a:pt x="3162" y="50"/>
                    <a:pt x="3150" y="39"/>
                    <a:pt x="3150" y="25"/>
                  </a:cubicBezTo>
                  <a:cubicBezTo>
                    <a:pt x="3150" y="11"/>
                    <a:pt x="3162" y="0"/>
                    <a:pt x="3175" y="0"/>
                  </a:cubicBezTo>
                  <a:close/>
                  <a:moveTo>
                    <a:pt x="3525" y="0"/>
                  </a:moveTo>
                  <a:lnTo>
                    <a:pt x="3675" y="0"/>
                  </a:lnTo>
                  <a:cubicBezTo>
                    <a:pt x="3689" y="0"/>
                    <a:pt x="3700" y="11"/>
                    <a:pt x="3700" y="25"/>
                  </a:cubicBezTo>
                  <a:cubicBezTo>
                    <a:pt x="3700" y="39"/>
                    <a:pt x="3689" y="50"/>
                    <a:pt x="3675" y="50"/>
                  </a:cubicBezTo>
                  <a:lnTo>
                    <a:pt x="3525" y="50"/>
                  </a:lnTo>
                  <a:cubicBezTo>
                    <a:pt x="3512" y="50"/>
                    <a:pt x="3500" y="39"/>
                    <a:pt x="3500" y="25"/>
                  </a:cubicBezTo>
                  <a:cubicBezTo>
                    <a:pt x="3500" y="11"/>
                    <a:pt x="3512" y="0"/>
                    <a:pt x="3525" y="0"/>
                  </a:cubicBezTo>
                  <a:close/>
                  <a:moveTo>
                    <a:pt x="3875" y="0"/>
                  </a:moveTo>
                  <a:lnTo>
                    <a:pt x="4025" y="0"/>
                  </a:lnTo>
                  <a:cubicBezTo>
                    <a:pt x="4039" y="0"/>
                    <a:pt x="4050" y="11"/>
                    <a:pt x="4050" y="25"/>
                  </a:cubicBezTo>
                  <a:cubicBezTo>
                    <a:pt x="4050" y="39"/>
                    <a:pt x="4039" y="50"/>
                    <a:pt x="4025" y="50"/>
                  </a:cubicBezTo>
                  <a:lnTo>
                    <a:pt x="3875" y="50"/>
                  </a:lnTo>
                  <a:cubicBezTo>
                    <a:pt x="3862" y="50"/>
                    <a:pt x="3850" y="39"/>
                    <a:pt x="3850" y="25"/>
                  </a:cubicBezTo>
                  <a:cubicBezTo>
                    <a:pt x="3850" y="11"/>
                    <a:pt x="3862" y="0"/>
                    <a:pt x="3875" y="0"/>
                  </a:cubicBezTo>
                  <a:close/>
                  <a:moveTo>
                    <a:pt x="4225" y="0"/>
                  </a:moveTo>
                  <a:lnTo>
                    <a:pt x="4375" y="0"/>
                  </a:lnTo>
                  <a:cubicBezTo>
                    <a:pt x="4389" y="0"/>
                    <a:pt x="4400" y="11"/>
                    <a:pt x="4400" y="25"/>
                  </a:cubicBezTo>
                  <a:cubicBezTo>
                    <a:pt x="4400" y="39"/>
                    <a:pt x="4389" y="50"/>
                    <a:pt x="4375" y="50"/>
                  </a:cubicBezTo>
                  <a:lnTo>
                    <a:pt x="4225" y="50"/>
                  </a:lnTo>
                  <a:cubicBezTo>
                    <a:pt x="4212" y="50"/>
                    <a:pt x="4200" y="39"/>
                    <a:pt x="4200" y="25"/>
                  </a:cubicBezTo>
                  <a:cubicBezTo>
                    <a:pt x="4200" y="11"/>
                    <a:pt x="4212" y="0"/>
                    <a:pt x="4225" y="0"/>
                  </a:cubicBezTo>
                  <a:close/>
                  <a:moveTo>
                    <a:pt x="4575" y="0"/>
                  </a:moveTo>
                  <a:lnTo>
                    <a:pt x="4725" y="0"/>
                  </a:lnTo>
                  <a:cubicBezTo>
                    <a:pt x="4739" y="0"/>
                    <a:pt x="4750" y="11"/>
                    <a:pt x="4750" y="25"/>
                  </a:cubicBezTo>
                  <a:cubicBezTo>
                    <a:pt x="4750" y="39"/>
                    <a:pt x="4739" y="50"/>
                    <a:pt x="4725" y="50"/>
                  </a:cubicBezTo>
                  <a:lnTo>
                    <a:pt x="4575" y="50"/>
                  </a:lnTo>
                  <a:cubicBezTo>
                    <a:pt x="4562" y="50"/>
                    <a:pt x="4550" y="39"/>
                    <a:pt x="4550" y="25"/>
                  </a:cubicBezTo>
                  <a:cubicBezTo>
                    <a:pt x="4550" y="11"/>
                    <a:pt x="4562" y="0"/>
                    <a:pt x="4575" y="0"/>
                  </a:cubicBezTo>
                  <a:close/>
                  <a:moveTo>
                    <a:pt x="4925" y="0"/>
                  </a:moveTo>
                  <a:lnTo>
                    <a:pt x="5075" y="0"/>
                  </a:lnTo>
                  <a:cubicBezTo>
                    <a:pt x="5089" y="0"/>
                    <a:pt x="5100" y="11"/>
                    <a:pt x="5100" y="25"/>
                  </a:cubicBezTo>
                  <a:cubicBezTo>
                    <a:pt x="5100" y="39"/>
                    <a:pt x="5089" y="50"/>
                    <a:pt x="5075" y="50"/>
                  </a:cubicBezTo>
                  <a:lnTo>
                    <a:pt x="4925" y="50"/>
                  </a:lnTo>
                  <a:cubicBezTo>
                    <a:pt x="4912" y="50"/>
                    <a:pt x="4900" y="39"/>
                    <a:pt x="4900" y="25"/>
                  </a:cubicBezTo>
                  <a:cubicBezTo>
                    <a:pt x="4900" y="11"/>
                    <a:pt x="4912" y="0"/>
                    <a:pt x="4925" y="0"/>
                  </a:cubicBezTo>
                  <a:close/>
                  <a:moveTo>
                    <a:pt x="5275" y="0"/>
                  </a:moveTo>
                  <a:lnTo>
                    <a:pt x="5425" y="0"/>
                  </a:lnTo>
                  <a:cubicBezTo>
                    <a:pt x="5439" y="0"/>
                    <a:pt x="5450" y="11"/>
                    <a:pt x="5450" y="25"/>
                  </a:cubicBezTo>
                  <a:cubicBezTo>
                    <a:pt x="5450" y="39"/>
                    <a:pt x="5439" y="50"/>
                    <a:pt x="5425" y="50"/>
                  </a:cubicBezTo>
                  <a:lnTo>
                    <a:pt x="5275" y="50"/>
                  </a:lnTo>
                  <a:cubicBezTo>
                    <a:pt x="5262" y="50"/>
                    <a:pt x="5250" y="39"/>
                    <a:pt x="5250" y="25"/>
                  </a:cubicBezTo>
                  <a:cubicBezTo>
                    <a:pt x="5250" y="11"/>
                    <a:pt x="5262" y="0"/>
                    <a:pt x="5275" y="0"/>
                  </a:cubicBezTo>
                  <a:close/>
                  <a:moveTo>
                    <a:pt x="5625" y="0"/>
                  </a:moveTo>
                  <a:lnTo>
                    <a:pt x="5775" y="0"/>
                  </a:lnTo>
                  <a:cubicBezTo>
                    <a:pt x="5789" y="0"/>
                    <a:pt x="5800" y="11"/>
                    <a:pt x="5800" y="25"/>
                  </a:cubicBezTo>
                  <a:cubicBezTo>
                    <a:pt x="5800" y="39"/>
                    <a:pt x="5789" y="50"/>
                    <a:pt x="5775" y="50"/>
                  </a:cubicBezTo>
                  <a:lnTo>
                    <a:pt x="5625" y="50"/>
                  </a:lnTo>
                  <a:cubicBezTo>
                    <a:pt x="5612" y="50"/>
                    <a:pt x="5600" y="39"/>
                    <a:pt x="5600" y="25"/>
                  </a:cubicBezTo>
                  <a:cubicBezTo>
                    <a:pt x="5600" y="11"/>
                    <a:pt x="5612" y="0"/>
                    <a:pt x="5625" y="0"/>
                  </a:cubicBezTo>
                  <a:close/>
                  <a:moveTo>
                    <a:pt x="5975" y="0"/>
                  </a:moveTo>
                  <a:lnTo>
                    <a:pt x="6125" y="0"/>
                  </a:lnTo>
                  <a:cubicBezTo>
                    <a:pt x="6139" y="0"/>
                    <a:pt x="6150" y="11"/>
                    <a:pt x="6150" y="25"/>
                  </a:cubicBezTo>
                  <a:cubicBezTo>
                    <a:pt x="6150" y="39"/>
                    <a:pt x="6139" y="50"/>
                    <a:pt x="6125" y="50"/>
                  </a:cubicBezTo>
                  <a:lnTo>
                    <a:pt x="5975" y="50"/>
                  </a:lnTo>
                  <a:cubicBezTo>
                    <a:pt x="5962" y="50"/>
                    <a:pt x="5950" y="39"/>
                    <a:pt x="5950" y="25"/>
                  </a:cubicBezTo>
                  <a:cubicBezTo>
                    <a:pt x="5950" y="11"/>
                    <a:pt x="5962" y="0"/>
                    <a:pt x="5975" y="0"/>
                  </a:cubicBezTo>
                  <a:close/>
                  <a:moveTo>
                    <a:pt x="6325" y="0"/>
                  </a:moveTo>
                  <a:lnTo>
                    <a:pt x="6475" y="0"/>
                  </a:lnTo>
                  <a:cubicBezTo>
                    <a:pt x="6489" y="0"/>
                    <a:pt x="6500" y="11"/>
                    <a:pt x="6500" y="25"/>
                  </a:cubicBezTo>
                  <a:cubicBezTo>
                    <a:pt x="6500" y="39"/>
                    <a:pt x="6489" y="50"/>
                    <a:pt x="6475" y="50"/>
                  </a:cubicBezTo>
                  <a:lnTo>
                    <a:pt x="6325" y="50"/>
                  </a:lnTo>
                  <a:cubicBezTo>
                    <a:pt x="6312" y="50"/>
                    <a:pt x="6300" y="39"/>
                    <a:pt x="6300" y="25"/>
                  </a:cubicBezTo>
                  <a:cubicBezTo>
                    <a:pt x="6300" y="11"/>
                    <a:pt x="6312" y="0"/>
                    <a:pt x="6325" y="0"/>
                  </a:cubicBezTo>
                  <a:close/>
                  <a:moveTo>
                    <a:pt x="6675" y="0"/>
                  </a:moveTo>
                  <a:lnTo>
                    <a:pt x="6825" y="0"/>
                  </a:lnTo>
                  <a:cubicBezTo>
                    <a:pt x="6839" y="0"/>
                    <a:pt x="6850" y="11"/>
                    <a:pt x="6850" y="25"/>
                  </a:cubicBezTo>
                  <a:cubicBezTo>
                    <a:pt x="6850" y="39"/>
                    <a:pt x="6839" y="50"/>
                    <a:pt x="6825" y="50"/>
                  </a:cubicBezTo>
                  <a:lnTo>
                    <a:pt x="6675" y="50"/>
                  </a:lnTo>
                  <a:cubicBezTo>
                    <a:pt x="6662" y="50"/>
                    <a:pt x="6650" y="39"/>
                    <a:pt x="6650" y="25"/>
                  </a:cubicBezTo>
                  <a:cubicBezTo>
                    <a:pt x="6650" y="11"/>
                    <a:pt x="6662" y="0"/>
                    <a:pt x="6675" y="0"/>
                  </a:cubicBezTo>
                  <a:close/>
                  <a:moveTo>
                    <a:pt x="7025" y="0"/>
                  </a:moveTo>
                  <a:lnTo>
                    <a:pt x="7175" y="0"/>
                  </a:lnTo>
                  <a:cubicBezTo>
                    <a:pt x="7189" y="0"/>
                    <a:pt x="7200" y="11"/>
                    <a:pt x="7200" y="25"/>
                  </a:cubicBezTo>
                  <a:cubicBezTo>
                    <a:pt x="7200" y="39"/>
                    <a:pt x="7189" y="50"/>
                    <a:pt x="7175" y="50"/>
                  </a:cubicBezTo>
                  <a:lnTo>
                    <a:pt x="7025" y="50"/>
                  </a:lnTo>
                  <a:cubicBezTo>
                    <a:pt x="7012" y="50"/>
                    <a:pt x="7000" y="39"/>
                    <a:pt x="7000" y="25"/>
                  </a:cubicBezTo>
                  <a:cubicBezTo>
                    <a:pt x="7000" y="11"/>
                    <a:pt x="7012" y="0"/>
                    <a:pt x="7025" y="0"/>
                  </a:cubicBezTo>
                  <a:close/>
                  <a:moveTo>
                    <a:pt x="7375" y="0"/>
                  </a:moveTo>
                  <a:lnTo>
                    <a:pt x="7525" y="0"/>
                  </a:lnTo>
                  <a:cubicBezTo>
                    <a:pt x="7539" y="0"/>
                    <a:pt x="7550" y="11"/>
                    <a:pt x="7550" y="25"/>
                  </a:cubicBezTo>
                  <a:cubicBezTo>
                    <a:pt x="7550" y="39"/>
                    <a:pt x="7539" y="50"/>
                    <a:pt x="7525" y="50"/>
                  </a:cubicBezTo>
                  <a:lnTo>
                    <a:pt x="7375" y="50"/>
                  </a:lnTo>
                  <a:cubicBezTo>
                    <a:pt x="7362" y="50"/>
                    <a:pt x="7350" y="39"/>
                    <a:pt x="7350" y="25"/>
                  </a:cubicBezTo>
                  <a:cubicBezTo>
                    <a:pt x="7350" y="11"/>
                    <a:pt x="7362" y="0"/>
                    <a:pt x="7375" y="0"/>
                  </a:cubicBezTo>
                  <a:close/>
                  <a:moveTo>
                    <a:pt x="7725" y="0"/>
                  </a:moveTo>
                  <a:lnTo>
                    <a:pt x="7875" y="0"/>
                  </a:lnTo>
                  <a:cubicBezTo>
                    <a:pt x="7889" y="0"/>
                    <a:pt x="7900" y="11"/>
                    <a:pt x="7900" y="25"/>
                  </a:cubicBezTo>
                  <a:cubicBezTo>
                    <a:pt x="7900" y="39"/>
                    <a:pt x="7889" y="50"/>
                    <a:pt x="7875" y="50"/>
                  </a:cubicBezTo>
                  <a:lnTo>
                    <a:pt x="7725" y="50"/>
                  </a:lnTo>
                  <a:cubicBezTo>
                    <a:pt x="7712" y="50"/>
                    <a:pt x="7700" y="39"/>
                    <a:pt x="7700" y="25"/>
                  </a:cubicBezTo>
                  <a:cubicBezTo>
                    <a:pt x="7700" y="11"/>
                    <a:pt x="7712" y="0"/>
                    <a:pt x="7725" y="0"/>
                  </a:cubicBezTo>
                  <a:close/>
                  <a:moveTo>
                    <a:pt x="8075" y="0"/>
                  </a:moveTo>
                  <a:lnTo>
                    <a:pt x="8225" y="0"/>
                  </a:lnTo>
                  <a:cubicBezTo>
                    <a:pt x="8239" y="0"/>
                    <a:pt x="8250" y="11"/>
                    <a:pt x="8250" y="25"/>
                  </a:cubicBezTo>
                  <a:cubicBezTo>
                    <a:pt x="8250" y="39"/>
                    <a:pt x="8239" y="50"/>
                    <a:pt x="8225" y="50"/>
                  </a:cubicBezTo>
                  <a:lnTo>
                    <a:pt x="8075" y="50"/>
                  </a:lnTo>
                  <a:cubicBezTo>
                    <a:pt x="8062" y="50"/>
                    <a:pt x="8050" y="39"/>
                    <a:pt x="8050" y="25"/>
                  </a:cubicBezTo>
                  <a:cubicBezTo>
                    <a:pt x="8050" y="11"/>
                    <a:pt x="8062" y="0"/>
                    <a:pt x="8075" y="0"/>
                  </a:cubicBezTo>
                  <a:close/>
                  <a:moveTo>
                    <a:pt x="8425" y="0"/>
                  </a:moveTo>
                  <a:lnTo>
                    <a:pt x="8575" y="0"/>
                  </a:lnTo>
                  <a:cubicBezTo>
                    <a:pt x="8589" y="0"/>
                    <a:pt x="8600" y="11"/>
                    <a:pt x="8600" y="25"/>
                  </a:cubicBezTo>
                  <a:cubicBezTo>
                    <a:pt x="8600" y="39"/>
                    <a:pt x="8589" y="50"/>
                    <a:pt x="8575" y="50"/>
                  </a:cubicBezTo>
                  <a:lnTo>
                    <a:pt x="8425" y="50"/>
                  </a:lnTo>
                  <a:cubicBezTo>
                    <a:pt x="8412" y="50"/>
                    <a:pt x="8400" y="39"/>
                    <a:pt x="8400" y="25"/>
                  </a:cubicBezTo>
                  <a:cubicBezTo>
                    <a:pt x="8400" y="11"/>
                    <a:pt x="8412" y="0"/>
                    <a:pt x="8425" y="0"/>
                  </a:cubicBezTo>
                  <a:close/>
                  <a:moveTo>
                    <a:pt x="8775" y="0"/>
                  </a:moveTo>
                  <a:lnTo>
                    <a:pt x="8925" y="0"/>
                  </a:lnTo>
                  <a:cubicBezTo>
                    <a:pt x="8939" y="0"/>
                    <a:pt x="8950" y="11"/>
                    <a:pt x="8950" y="25"/>
                  </a:cubicBezTo>
                  <a:cubicBezTo>
                    <a:pt x="8950" y="39"/>
                    <a:pt x="8939" y="50"/>
                    <a:pt x="8925" y="50"/>
                  </a:cubicBezTo>
                  <a:lnTo>
                    <a:pt x="8775" y="50"/>
                  </a:lnTo>
                  <a:cubicBezTo>
                    <a:pt x="8762" y="50"/>
                    <a:pt x="8750" y="39"/>
                    <a:pt x="8750" y="25"/>
                  </a:cubicBezTo>
                  <a:cubicBezTo>
                    <a:pt x="8750" y="11"/>
                    <a:pt x="8762" y="0"/>
                    <a:pt x="8775" y="0"/>
                  </a:cubicBezTo>
                  <a:close/>
                  <a:moveTo>
                    <a:pt x="9125" y="0"/>
                  </a:moveTo>
                  <a:lnTo>
                    <a:pt x="9275" y="0"/>
                  </a:lnTo>
                  <a:cubicBezTo>
                    <a:pt x="9289" y="0"/>
                    <a:pt x="9300" y="11"/>
                    <a:pt x="9300" y="25"/>
                  </a:cubicBezTo>
                  <a:cubicBezTo>
                    <a:pt x="9300" y="39"/>
                    <a:pt x="9289" y="50"/>
                    <a:pt x="9275" y="50"/>
                  </a:cubicBezTo>
                  <a:lnTo>
                    <a:pt x="9125" y="50"/>
                  </a:lnTo>
                  <a:cubicBezTo>
                    <a:pt x="9112" y="50"/>
                    <a:pt x="9100" y="39"/>
                    <a:pt x="9100" y="25"/>
                  </a:cubicBezTo>
                  <a:cubicBezTo>
                    <a:pt x="9100" y="11"/>
                    <a:pt x="9112" y="0"/>
                    <a:pt x="9125" y="0"/>
                  </a:cubicBezTo>
                  <a:close/>
                  <a:moveTo>
                    <a:pt x="9475" y="0"/>
                  </a:moveTo>
                  <a:lnTo>
                    <a:pt x="9625" y="0"/>
                  </a:lnTo>
                  <a:cubicBezTo>
                    <a:pt x="9639" y="0"/>
                    <a:pt x="9650" y="11"/>
                    <a:pt x="9650" y="25"/>
                  </a:cubicBezTo>
                  <a:cubicBezTo>
                    <a:pt x="9650" y="39"/>
                    <a:pt x="9639" y="50"/>
                    <a:pt x="9625" y="50"/>
                  </a:cubicBezTo>
                  <a:lnTo>
                    <a:pt x="9475" y="50"/>
                  </a:lnTo>
                  <a:cubicBezTo>
                    <a:pt x="9462" y="50"/>
                    <a:pt x="9450" y="39"/>
                    <a:pt x="9450" y="25"/>
                  </a:cubicBezTo>
                  <a:cubicBezTo>
                    <a:pt x="9450" y="11"/>
                    <a:pt x="9462" y="0"/>
                    <a:pt x="9475" y="0"/>
                  </a:cubicBezTo>
                  <a:close/>
                  <a:moveTo>
                    <a:pt x="9825" y="0"/>
                  </a:moveTo>
                  <a:lnTo>
                    <a:pt x="9975" y="0"/>
                  </a:lnTo>
                  <a:cubicBezTo>
                    <a:pt x="9989" y="0"/>
                    <a:pt x="10000" y="11"/>
                    <a:pt x="10000" y="25"/>
                  </a:cubicBezTo>
                  <a:cubicBezTo>
                    <a:pt x="10000" y="39"/>
                    <a:pt x="9989" y="50"/>
                    <a:pt x="9975" y="50"/>
                  </a:cubicBezTo>
                  <a:lnTo>
                    <a:pt x="9825" y="50"/>
                  </a:lnTo>
                  <a:cubicBezTo>
                    <a:pt x="9812" y="50"/>
                    <a:pt x="9800" y="39"/>
                    <a:pt x="9800" y="25"/>
                  </a:cubicBezTo>
                  <a:cubicBezTo>
                    <a:pt x="9800" y="11"/>
                    <a:pt x="9812" y="0"/>
                    <a:pt x="9825" y="0"/>
                  </a:cubicBezTo>
                  <a:close/>
                  <a:moveTo>
                    <a:pt x="10175" y="0"/>
                  </a:moveTo>
                  <a:lnTo>
                    <a:pt x="10325" y="0"/>
                  </a:lnTo>
                  <a:cubicBezTo>
                    <a:pt x="10339" y="0"/>
                    <a:pt x="10350" y="11"/>
                    <a:pt x="10350" y="25"/>
                  </a:cubicBezTo>
                  <a:cubicBezTo>
                    <a:pt x="10350" y="39"/>
                    <a:pt x="10339" y="50"/>
                    <a:pt x="10325" y="50"/>
                  </a:cubicBezTo>
                  <a:lnTo>
                    <a:pt x="10175" y="50"/>
                  </a:lnTo>
                  <a:cubicBezTo>
                    <a:pt x="10162" y="50"/>
                    <a:pt x="10150" y="39"/>
                    <a:pt x="10150" y="25"/>
                  </a:cubicBezTo>
                  <a:cubicBezTo>
                    <a:pt x="10150" y="11"/>
                    <a:pt x="10162" y="0"/>
                    <a:pt x="10175" y="0"/>
                  </a:cubicBezTo>
                  <a:close/>
                  <a:moveTo>
                    <a:pt x="10525" y="0"/>
                  </a:moveTo>
                  <a:lnTo>
                    <a:pt x="10675" y="0"/>
                  </a:lnTo>
                  <a:cubicBezTo>
                    <a:pt x="10689" y="0"/>
                    <a:pt x="10700" y="11"/>
                    <a:pt x="10700" y="25"/>
                  </a:cubicBezTo>
                  <a:cubicBezTo>
                    <a:pt x="10700" y="39"/>
                    <a:pt x="10689" y="50"/>
                    <a:pt x="10675" y="50"/>
                  </a:cubicBezTo>
                  <a:lnTo>
                    <a:pt x="10525" y="50"/>
                  </a:lnTo>
                  <a:cubicBezTo>
                    <a:pt x="10512" y="50"/>
                    <a:pt x="10500" y="39"/>
                    <a:pt x="10500" y="25"/>
                  </a:cubicBezTo>
                  <a:cubicBezTo>
                    <a:pt x="10500" y="11"/>
                    <a:pt x="10512" y="0"/>
                    <a:pt x="10525" y="0"/>
                  </a:cubicBezTo>
                  <a:close/>
                  <a:moveTo>
                    <a:pt x="10875" y="0"/>
                  </a:moveTo>
                  <a:lnTo>
                    <a:pt x="11025" y="0"/>
                  </a:lnTo>
                  <a:cubicBezTo>
                    <a:pt x="11039" y="0"/>
                    <a:pt x="11050" y="11"/>
                    <a:pt x="11050" y="25"/>
                  </a:cubicBezTo>
                  <a:cubicBezTo>
                    <a:pt x="11050" y="39"/>
                    <a:pt x="11039" y="50"/>
                    <a:pt x="11025" y="50"/>
                  </a:cubicBezTo>
                  <a:lnTo>
                    <a:pt x="10875" y="50"/>
                  </a:lnTo>
                  <a:cubicBezTo>
                    <a:pt x="10862" y="50"/>
                    <a:pt x="10850" y="39"/>
                    <a:pt x="10850" y="25"/>
                  </a:cubicBezTo>
                  <a:cubicBezTo>
                    <a:pt x="10850" y="11"/>
                    <a:pt x="10862" y="0"/>
                    <a:pt x="10875" y="0"/>
                  </a:cubicBezTo>
                  <a:close/>
                  <a:moveTo>
                    <a:pt x="11225" y="0"/>
                  </a:moveTo>
                  <a:lnTo>
                    <a:pt x="11375" y="0"/>
                  </a:lnTo>
                  <a:cubicBezTo>
                    <a:pt x="11389" y="0"/>
                    <a:pt x="11400" y="11"/>
                    <a:pt x="11400" y="25"/>
                  </a:cubicBezTo>
                  <a:cubicBezTo>
                    <a:pt x="11400" y="39"/>
                    <a:pt x="11389" y="50"/>
                    <a:pt x="11375" y="50"/>
                  </a:cubicBezTo>
                  <a:lnTo>
                    <a:pt x="11225" y="50"/>
                  </a:lnTo>
                  <a:cubicBezTo>
                    <a:pt x="11212" y="50"/>
                    <a:pt x="11200" y="39"/>
                    <a:pt x="11200" y="25"/>
                  </a:cubicBezTo>
                  <a:cubicBezTo>
                    <a:pt x="11200" y="11"/>
                    <a:pt x="11212" y="0"/>
                    <a:pt x="11225" y="0"/>
                  </a:cubicBezTo>
                  <a:close/>
                  <a:moveTo>
                    <a:pt x="11575" y="0"/>
                  </a:moveTo>
                  <a:lnTo>
                    <a:pt x="11725" y="0"/>
                  </a:lnTo>
                  <a:cubicBezTo>
                    <a:pt x="11739" y="0"/>
                    <a:pt x="11750" y="11"/>
                    <a:pt x="11750" y="25"/>
                  </a:cubicBezTo>
                  <a:cubicBezTo>
                    <a:pt x="11750" y="39"/>
                    <a:pt x="11739" y="50"/>
                    <a:pt x="11725" y="50"/>
                  </a:cubicBezTo>
                  <a:lnTo>
                    <a:pt x="11575" y="50"/>
                  </a:lnTo>
                  <a:cubicBezTo>
                    <a:pt x="11562" y="50"/>
                    <a:pt x="11550" y="39"/>
                    <a:pt x="11550" y="25"/>
                  </a:cubicBezTo>
                  <a:cubicBezTo>
                    <a:pt x="11550" y="11"/>
                    <a:pt x="11562" y="0"/>
                    <a:pt x="11575" y="0"/>
                  </a:cubicBezTo>
                  <a:close/>
                  <a:moveTo>
                    <a:pt x="11925" y="0"/>
                  </a:moveTo>
                  <a:lnTo>
                    <a:pt x="12075" y="0"/>
                  </a:lnTo>
                  <a:cubicBezTo>
                    <a:pt x="12089" y="0"/>
                    <a:pt x="12100" y="11"/>
                    <a:pt x="12100" y="25"/>
                  </a:cubicBezTo>
                  <a:cubicBezTo>
                    <a:pt x="12100" y="39"/>
                    <a:pt x="12089" y="50"/>
                    <a:pt x="12075" y="50"/>
                  </a:cubicBezTo>
                  <a:lnTo>
                    <a:pt x="11925" y="50"/>
                  </a:lnTo>
                  <a:cubicBezTo>
                    <a:pt x="11912" y="50"/>
                    <a:pt x="11900" y="39"/>
                    <a:pt x="11900" y="25"/>
                  </a:cubicBezTo>
                  <a:cubicBezTo>
                    <a:pt x="11900" y="11"/>
                    <a:pt x="11912" y="0"/>
                    <a:pt x="11925" y="0"/>
                  </a:cubicBezTo>
                  <a:close/>
                  <a:moveTo>
                    <a:pt x="12275" y="0"/>
                  </a:moveTo>
                  <a:lnTo>
                    <a:pt x="12425" y="0"/>
                  </a:lnTo>
                  <a:cubicBezTo>
                    <a:pt x="12439" y="0"/>
                    <a:pt x="12450" y="11"/>
                    <a:pt x="12450" y="25"/>
                  </a:cubicBezTo>
                  <a:cubicBezTo>
                    <a:pt x="12450" y="39"/>
                    <a:pt x="12439" y="50"/>
                    <a:pt x="12425" y="50"/>
                  </a:cubicBezTo>
                  <a:lnTo>
                    <a:pt x="12275" y="50"/>
                  </a:lnTo>
                  <a:cubicBezTo>
                    <a:pt x="12262" y="50"/>
                    <a:pt x="12250" y="39"/>
                    <a:pt x="12250" y="25"/>
                  </a:cubicBezTo>
                  <a:cubicBezTo>
                    <a:pt x="12250" y="11"/>
                    <a:pt x="12262" y="0"/>
                    <a:pt x="12275" y="0"/>
                  </a:cubicBezTo>
                  <a:close/>
                  <a:moveTo>
                    <a:pt x="12625" y="0"/>
                  </a:moveTo>
                  <a:lnTo>
                    <a:pt x="12775" y="0"/>
                  </a:lnTo>
                  <a:cubicBezTo>
                    <a:pt x="12789" y="0"/>
                    <a:pt x="12800" y="11"/>
                    <a:pt x="12800" y="25"/>
                  </a:cubicBezTo>
                  <a:cubicBezTo>
                    <a:pt x="12800" y="39"/>
                    <a:pt x="12789" y="50"/>
                    <a:pt x="12775" y="50"/>
                  </a:cubicBezTo>
                  <a:lnTo>
                    <a:pt x="12625" y="50"/>
                  </a:lnTo>
                  <a:cubicBezTo>
                    <a:pt x="12612" y="50"/>
                    <a:pt x="12600" y="39"/>
                    <a:pt x="12600" y="25"/>
                  </a:cubicBezTo>
                  <a:cubicBezTo>
                    <a:pt x="12600" y="11"/>
                    <a:pt x="12612" y="0"/>
                    <a:pt x="12625" y="0"/>
                  </a:cubicBezTo>
                  <a:close/>
                  <a:moveTo>
                    <a:pt x="12975" y="0"/>
                  </a:moveTo>
                  <a:lnTo>
                    <a:pt x="13125" y="0"/>
                  </a:lnTo>
                  <a:cubicBezTo>
                    <a:pt x="13139" y="0"/>
                    <a:pt x="13150" y="11"/>
                    <a:pt x="13150" y="25"/>
                  </a:cubicBezTo>
                  <a:cubicBezTo>
                    <a:pt x="13150" y="39"/>
                    <a:pt x="13139" y="50"/>
                    <a:pt x="13125" y="50"/>
                  </a:cubicBezTo>
                  <a:lnTo>
                    <a:pt x="12975" y="50"/>
                  </a:lnTo>
                  <a:cubicBezTo>
                    <a:pt x="12962" y="50"/>
                    <a:pt x="12950" y="39"/>
                    <a:pt x="12950" y="25"/>
                  </a:cubicBezTo>
                  <a:cubicBezTo>
                    <a:pt x="12950" y="11"/>
                    <a:pt x="12962" y="0"/>
                    <a:pt x="12975" y="0"/>
                  </a:cubicBezTo>
                  <a:close/>
                  <a:moveTo>
                    <a:pt x="13325" y="0"/>
                  </a:moveTo>
                  <a:lnTo>
                    <a:pt x="13475" y="0"/>
                  </a:lnTo>
                  <a:cubicBezTo>
                    <a:pt x="13489" y="0"/>
                    <a:pt x="13500" y="11"/>
                    <a:pt x="13500" y="25"/>
                  </a:cubicBezTo>
                  <a:cubicBezTo>
                    <a:pt x="13500" y="39"/>
                    <a:pt x="13489" y="50"/>
                    <a:pt x="13475" y="50"/>
                  </a:cubicBezTo>
                  <a:lnTo>
                    <a:pt x="13325" y="50"/>
                  </a:lnTo>
                  <a:cubicBezTo>
                    <a:pt x="13312" y="50"/>
                    <a:pt x="13300" y="39"/>
                    <a:pt x="13300" y="25"/>
                  </a:cubicBezTo>
                  <a:cubicBezTo>
                    <a:pt x="13300" y="11"/>
                    <a:pt x="13312" y="0"/>
                    <a:pt x="13325" y="0"/>
                  </a:cubicBezTo>
                  <a:close/>
                  <a:moveTo>
                    <a:pt x="13675" y="0"/>
                  </a:moveTo>
                  <a:lnTo>
                    <a:pt x="13825" y="0"/>
                  </a:lnTo>
                  <a:cubicBezTo>
                    <a:pt x="13839" y="0"/>
                    <a:pt x="13850" y="11"/>
                    <a:pt x="13850" y="25"/>
                  </a:cubicBezTo>
                  <a:cubicBezTo>
                    <a:pt x="13850" y="39"/>
                    <a:pt x="13839" y="50"/>
                    <a:pt x="13825" y="50"/>
                  </a:cubicBezTo>
                  <a:lnTo>
                    <a:pt x="13675" y="50"/>
                  </a:lnTo>
                  <a:cubicBezTo>
                    <a:pt x="13662" y="50"/>
                    <a:pt x="13650" y="39"/>
                    <a:pt x="13650" y="25"/>
                  </a:cubicBezTo>
                  <a:cubicBezTo>
                    <a:pt x="13650" y="11"/>
                    <a:pt x="13662" y="0"/>
                    <a:pt x="13675" y="0"/>
                  </a:cubicBezTo>
                  <a:close/>
                  <a:moveTo>
                    <a:pt x="14025" y="0"/>
                  </a:moveTo>
                  <a:lnTo>
                    <a:pt x="14175" y="0"/>
                  </a:lnTo>
                  <a:cubicBezTo>
                    <a:pt x="14189" y="0"/>
                    <a:pt x="14200" y="11"/>
                    <a:pt x="14200" y="25"/>
                  </a:cubicBezTo>
                  <a:cubicBezTo>
                    <a:pt x="14200" y="39"/>
                    <a:pt x="14189" y="50"/>
                    <a:pt x="14175" y="50"/>
                  </a:cubicBezTo>
                  <a:lnTo>
                    <a:pt x="14025" y="50"/>
                  </a:lnTo>
                  <a:cubicBezTo>
                    <a:pt x="14012" y="50"/>
                    <a:pt x="14000" y="39"/>
                    <a:pt x="14000" y="25"/>
                  </a:cubicBezTo>
                  <a:cubicBezTo>
                    <a:pt x="14000" y="11"/>
                    <a:pt x="14012" y="0"/>
                    <a:pt x="14025" y="0"/>
                  </a:cubicBezTo>
                  <a:close/>
                  <a:moveTo>
                    <a:pt x="14375" y="0"/>
                  </a:moveTo>
                  <a:lnTo>
                    <a:pt x="14525" y="0"/>
                  </a:lnTo>
                  <a:cubicBezTo>
                    <a:pt x="14539" y="0"/>
                    <a:pt x="14550" y="11"/>
                    <a:pt x="14550" y="25"/>
                  </a:cubicBezTo>
                  <a:cubicBezTo>
                    <a:pt x="14550" y="39"/>
                    <a:pt x="14539" y="50"/>
                    <a:pt x="14525" y="50"/>
                  </a:cubicBezTo>
                  <a:lnTo>
                    <a:pt x="14375" y="50"/>
                  </a:lnTo>
                  <a:cubicBezTo>
                    <a:pt x="14362" y="50"/>
                    <a:pt x="14350" y="39"/>
                    <a:pt x="14350" y="25"/>
                  </a:cubicBezTo>
                  <a:cubicBezTo>
                    <a:pt x="14350" y="11"/>
                    <a:pt x="14362" y="0"/>
                    <a:pt x="14375" y="0"/>
                  </a:cubicBezTo>
                  <a:close/>
                  <a:moveTo>
                    <a:pt x="14725" y="0"/>
                  </a:moveTo>
                  <a:lnTo>
                    <a:pt x="14875" y="0"/>
                  </a:lnTo>
                  <a:cubicBezTo>
                    <a:pt x="14889" y="0"/>
                    <a:pt x="14900" y="11"/>
                    <a:pt x="14900" y="25"/>
                  </a:cubicBezTo>
                  <a:cubicBezTo>
                    <a:pt x="14900" y="39"/>
                    <a:pt x="14889" y="50"/>
                    <a:pt x="14875" y="50"/>
                  </a:cubicBezTo>
                  <a:lnTo>
                    <a:pt x="14725" y="50"/>
                  </a:lnTo>
                  <a:cubicBezTo>
                    <a:pt x="14712" y="50"/>
                    <a:pt x="14700" y="39"/>
                    <a:pt x="14700" y="25"/>
                  </a:cubicBezTo>
                  <a:cubicBezTo>
                    <a:pt x="14700" y="11"/>
                    <a:pt x="14712" y="0"/>
                    <a:pt x="14725" y="0"/>
                  </a:cubicBezTo>
                  <a:close/>
                  <a:moveTo>
                    <a:pt x="15075" y="0"/>
                  </a:moveTo>
                  <a:lnTo>
                    <a:pt x="15225" y="0"/>
                  </a:lnTo>
                  <a:cubicBezTo>
                    <a:pt x="15239" y="0"/>
                    <a:pt x="15250" y="11"/>
                    <a:pt x="15250" y="25"/>
                  </a:cubicBezTo>
                  <a:cubicBezTo>
                    <a:pt x="15250" y="39"/>
                    <a:pt x="15239" y="50"/>
                    <a:pt x="15225" y="50"/>
                  </a:cubicBezTo>
                  <a:lnTo>
                    <a:pt x="15075" y="50"/>
                  </a:lnTo>
                  <a:cubicBezTo>
                    <a:pt x="15062" y="50"/>
                    <a:pt x="15050" y="39"/>
                    <a:pt x="15050" y="25"/>
                  </a:cubicBezTo>
                  <a:cubicBezTo>
                    <a:pt x="15050" y="11"/>
                    <a:pt x="15062" y="0"/>
                    <a:pt x="15075" y="0"/>
                  </a:cubicBezTo>
                  <a:close/>
                  <a:moveTo>
                    <a:pt x="15425" y="0"/>
                  </a:moveTo>
                  <a:lnTo>
                    <a:pt x="15575" y="0"/>
                  </a:lnTo>
                  <a:cubicBezTo>
                    <a:pt x="15589" y="0"/>
                    <a:pt x="15600" y="11"/>
                    <a:pt x="15600" y="25"/>
                  </a:cubicBezTo>
                  <a:cubicBezTo>
                    <a:pt x="15600" y="39"/>
                    <a:pt x="15589" y="50"/>
                    <a:pt x="15575" y="50"/>
                  </a:cubicBezTo>
                  <a:lnTo>
                    <a:pt x="15425" y="50"/>
                  </a:lnTo>
                  <a:cubicBezTo>
                    <a:pt x="15412" y="50"/>
                    <a:pt x="15400" y="39"/>
                    <a:pt x="15400" y="25"/>
                  </a:cubicBezTo>
                  <a:cubicBezTo>
                    <a:pt x="15400" y="11"/>
                    <a:pt x="15412" y="0"/>
                    <a:pt x="15425" y="0"/>
                  </a:cubicBezTo>
                  <a:close/>
                  <a:moveTo>
                    <a:pt x="15775" y="0"/>
                  </a:moveTo>
                  <a:lnTo>
                    <a:pt x="15925" y="0"/>
                  </a:lnTo>
                  <a:cubicBezTo>
                    <a:pt x="15939" y="0"/>
                    <a:pt x="15950" y="11"/>
                    <a:pt x="15950" y="25"/>
                  </a:cubicBezTo>
                  <a:cubicBezTo>
                    <a:pt x="15950" y="39"/>
                    <a:pt x="15939" y="50"/>
                    <a:pt x="15925" y="50"/>
                  </a:cubicBezTo>
                  <a:lnTo>
                    <a:pt x="15775" y="50"/>
                  </a:lnTo>
                  <a:cubicBezTo>
                    <a:pt x="15762" y="50"/>
                    <a:pt x="15750" y="39"/>
                    <a:pt x="15750" y="25"/>
                  </a:cubicBezTo>
                  <a:cubicBezTo>
                    <a:pt x="15750" y="11"/>
                    <a:pt x="15762" y="0"/>
                    <a:pt x="15775" y="0"/>
                  </a:cubicBezTo>
                  <a:close/>
                  <a:moveTo>
                    <a:pt x="16125" y="0"/>
                  </a:moveTo>
                  <a:lnTo>
                    <a:pt x="16275" y="0"/>
                  </a:lnTo>
                  <a:cubicBezTo>
                    <a:pt x="16289" y="0"/>
                    <a:pt x="16300" y="11"/>
                    <a:pt x="16300" y="25"/>
                  </a:cubicBezTo>
                  <a:cubicBezTo>
                    <a:pt x="16300" y="39"/>
                    <a:pt x="16289" y="50"/>
                    <a:pt x="16275" y="50"/>
                  </a:cubicBezTo>
                  <a:lnTo>
                    <a:pt x="16125" y="50"/>
                  </a:lnTo>
                  <a:cubicBezTo>
                    <a:pt x="16112" y="50"/>
                    <a:pt x="16100" y="39"/>
                    <a:pt x="16100" y="25"/>
                  </a:cubicBezTo>
                  <a:cubicBezTo>
                    <a:pt x="16100" y="11"/>
                    <a:pt x="16112" y="0"/>
                    <a:pt x="16125" y="0"/>
                  </a:cubicBezTo>
                  <a:close/>
                  <a:moveTo>
                    <a:pt x="16475" y="0"/>
                  </a:moveTo>
                  <a:lnTo>
                    <a:pt x="16625" y="0"/>
                  </a:lnTo>
                  <a:cubicBezTo>
                    <a:pt x="16639" y="0"/>
                    <a:pt x="16650" y="11"/>
                    <a:pt x="16650" y="25"/>
                  </a:cubicBezTo>
                  <a:cubicBezTo>
                    <a:pt x="16650" y="39"/>
                    <a:pt x="16639" y="50"/>
                    <a:pt x="16625" y="50"/>
                  </a:cubicBezTo>
                  <a:lnTo>
                    <a:pt x="16475" y="50"/>
                  </a:lnTo>
                  <a:cubicBezTo>
                    <a:pt x="16462" y="50"/>
                    <a:pt x="16450" y="39"/>
                    <a:pt x="16450" y="25"/>
                  </a:cubicBezTo>
                  <a:cubicBezTo>
                    <a:pt x="16450" y="11"/>
                    <a:pt x="16462" y="0"/>
                    <a:pt x="16475" y="0"/>
                  </a:cubicBezTo>
                  <a:close/>
                  <a:moveTo>
                    <a:pt x="16825" y="0"/>
                  </a:moveTo>
                  <a:lnTo>
                    <a:pt x="16975" y="0"/>
                  </a:lnTo>
                  <a:cubicBezTo>
                    <a:pt x="16989" y="0"/>
                    <a:pt x="17000" y="11"/>
                    <a:pt x="17000" y="25"/>
                  </a:cubicBezTo>
                  <a:cubicBezTo>
                    <a:pt x="17000" y="39"/>
                    <a:pt x="16989" y="50"/>
                    <a:pt x="16975" y="50"/>
                  </a:cubicBezTo>
                  <a:lnTo>
                    <a:pt x="16825" y="50"/>
                  </a:lnTo>
                  <a:cubicBezTo>
                    <a:pt x="16812" y="50"/>
                    <a:pt x="16800" y="39"/>
                    <a:pt x="16800" y="25"/>
                  </a:cubicBezTo>
                  <a:cubicBezTo>
                    <a:pt x="16800" y="11"/>
                    <a:pt x="16812" y="0"/>
                    <a:pt x="16825" y="0"/>
                  </a:cubicBezTo>
                  <a:close/>
                  <a:moveTo>
                    <a:pt x="17175" y="0"/>
                  </a:moveTo>
                  <a:lnTo>
                    <a:pt x="17325" y="0"/>
                  </a:lnTo>
                  <a:cubicBezTo>
                    <a:pt x="17339" y="0"/>
                    <a:pt x="17350" y="11"/>
                    <a:pt x="17350" y="25"/>
                  </a:cubicBezTo>
                  <a:cubicBezTo>
                    <a:pt x="17350" y="39"/>
                    <a:pt x="17339" y="50"/>
                    <a:pt x="17325" y="50"/>
                  </a:cubicBezTo>
                  <a:lnTo>
                    <a:pt x="17175" y="50"/>
                  </a:lnTo>
                  <a:cubicBezTo>
                    <a:pt x="17162" y="50"/>
                    <a:pt x="17150" y="39"/>
                    <a:pt x="17150" y="25"/>
                  </a:cubicBezTo>
                  <a:cubicBezTo>
                    <a:pt x="17150" y="11"/>
                    <a:pt x="17162" y="0"/>
                    <a:pt x="17175" y="0"/>
                  </a:cubicBezTo>
                  <a:close/>
                  <a:moveTo>
                    <a:pt x="17525" y="0"/>
                  </a:moveTo>
                  <a:lnTo>
                    <a:pt x="17675" y="0"/>
                  </a:lnTo>
                  <a:cubicBezTo>
                    <a:pt x="17689" y="0"/>
                    <a:pt x="17700" y="11"/>
                    <a:pt x="17700" y="25"/>
                  </a:cubicBezTo>
                  <a:cubicBezTo>
                    <a:pt x="17700" y="39"/>
                    <a:pt x="17689" y="50"/>
                    <a:pt x="17675" y="50"/>
                  </a:cubicBezTo>
                  <a:lnTo>
                    <a:pt x="17525" y="50"/>
                  </a:lnTo>
                  <a:cubicBezTo>
                    <a:pt x="17512" y="50"/>
                    <a:pt x="17500" y="39"/>
                    <a:pt x="17500" y="25"/>
                  </a:cubicBezTo>
                  <a:cubicBezTo>
                    <a:pt x="17500" y="11"/>
                    <a:pt x="17512" y="0"/>
                    <a:pt x="17525" y="0"/>
                  </a:cubicBezTo>
                  <a:close/>
                  <a:moveTo>
                    <a:pt x="17875" y="0"/>
                  </a:moveTo>
                  <a:lnTo>
                    <a:pt x="18025" y="0"/>
                  </a:lnTo>
                  <a:cubicBezTo>
                    <a:pt x="18039" y="0"/>
                    <a:pt x="18050" y="11"/>
                    <a:pt x="18050" y="25"/>
                  </a:cubicBezTo>
                  <a:cubicBezTo>
                    <a:pt x="18050" y="39"/>
                    <a:pt x="18039" y="50"/>
                    <a:pt x="18025" y="50"/>
                  </a:cubicBezTo>
                  <a:lnTo>
                    <a:pt x="17875" y="50"/>
                  </a:lnTo>
                  <a:cubicBezTo>
                    <a:pt x="17862" y="50"/>
                    <a:pt x="17850" y="39"/>
                    <a:pt x="17850" y="25"/>
                  </a:cubicBezTo>
                  <a:cubicBezTo>
                    <a:pt x="17850" y="11"/>
                    <a:pt x="17862" y="0"/>
                    <a:pt x="17875" y="0"/>
                  </a:cubicBezTo>
                  <a:close/>
                  <a:moveTo>
                    <a:pt x="18225" y="0"/>
                  </a:moveTo>
                  <a:lnTo>
                    <a:pt x="18265" y="0"/>
                  </a:lnTo>
                  <a:cubicBezTo>
                    <a:pt x="18279" y="0"/>
                    <a:pt x="18290" y="11"/>
                    <a:pt x="18290" y="25"/>
                  </a:cubicBezTo>
                  <a:cubicBezTo>
                    <a:pt x="18290" y="39"/>
                    <a:pt x="18279" y="50"/>
                    <a:pt x="18265" y="50"/>
                  </a:cubicBezTo>
                  <a:lnTo>
                    <a:pt x="18225" y="50"/>
                  </a:lnTo>
                  <a:cubicBezTo>
                    <a:pt x="18212" y="50"/>
                    <a:pt x="18200" y="39"/>
                    <a:pt x="18200" y="25"/>
                  </a:cubicBezTo>
                  <a:cubicBezTo>
                    <a:pt x="18200" y="11"/>
                    <a:pt x="18212" y="0"/>
                    <a:pt x="18225" y="0"/>
                  </a:cubicBez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grpSp>
          <p:nvGrpSpPr>
            <p:cNvPr id="68679" name="Group 94"/>
            <p:cNvGrpSpPr>
              <a:grpSpLocks/>
            </p:cNvGrpSpPr>
            <p:nvPr/>
          </p:nvGrpSpPr>
          <p:grpSpPr bwMode="auto">
            <a:xfrm>
              <a:off x="1954" y="2484"/>
              <a:ext cx="1988" cy="1061"/>
              <a:chOff x="1966" y="2618"/>
              <a:chExt cx="1988" cy="1061"/>
            </a:xfrm>
          </p:grpSpPr>
          <p:sp>
            <p:nvSpPr>
              <p:cNvPr id="245855" name="Rectangle 95"/>
              <p:cNvSpPr>
                <a:spLocks noChangeArrowheads="1"/>
              </p:cNvSpPr>
              <p:nvPr/>
            </p:nvSpPr>
            <p:spPr bwMode="auto">
              <a:xfrm>
                <a:off x="1966" y="2618"/>
                <a:ext cx="1990" cy="1061"/>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56" name="Rectangle 96"/>
              <p:cNvSpPr>
                <a:spLocks noChangeArrowheads="1"/>
              </p:cNvSpPr>
              <p:nvPr/>
            </p:nvSpPr>
            <p:spPr bwMode="auto">
              <a:xfrm>
                <a:off x="1966" y="2618"/>
                <a:ext cx="1990" cy="1061"/>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grpSp>
          <p:nvGrpSpPr>
            <p:cNvPr id="68680" name="Group 97"/>
            <p:cNvGrpSpPr>
              <a:grpSpLocks/>
            </p:cNvGrpSpPr>
            <p:nvPr/>
          </p:nvGrpSpPr>
          <p:grpSpPr bwMode="auto">
            <a:xfrm>
              <a:off x="1954" y="1279"/>
              <a:ext cx="1988" cy="434"/>
              <a:chOff x="1966" y="1413"/>
              <a:chExt cx="1988" cy="434"/>
            </a:xfrm>
          </p:grpSpPr>
          <p:sp>
            <p:nvSpPr>
              <p:cNvPr id="245858" name="Freeform 98"/>
              <p:cNvSpPr>
                <a:spLocks/>
              </p:cNvSpPr>
              <p:nvPr/>
            </p:nvSpPr>
            <p:spPr bwMode="auto">
              <a:xfrm>
                <a:off x="1966" y="1413"/>
                <a:ext cx="1990" cy="434"/>
              </a:xfrm>
              <a:custGeom>
                <a:avLst/>
                <a:gdLst>
                  <a:gd name="T0" fmla="*/ 1988 w 1988"/>
                  <a:gd name="T1" fmla="*/ 0 h 434"/>
                  <a:gd name="T2" fmla="*/ 1988 w 1988"/>
                  <a:gd name="T3" fmla="*/ 434 h 434"/>
                  <a:gd name="T4" fmla="*/ 0 w 1988"/>
                  <a:gd name="T5" fmla="*/ 434 h 434"/>
                  <a:gd name="T6" fmla="*/ 1988 w 1988"/>
                  <a:gd name="T7" fmla="*/ 0 h 434"/>
                </a:gdLst>
                <a:ahLst/>
                <a:cxnLst>
                  <a:cxn ang="0">
                    <a:pos x="T0" y="T1"/>
                  </a:cxn>
                  <a:cxn ang="0">
                    <a:pos x="T2" y="T3"/>
                  </a:cxn>
                  <a:cxn ang="0">
                    <a:pos x="T4" y="T5"/>
                  </a:cxn>
                  <a:cxn ang="0">
                    <a:pos x="T6" y="T7"/>
                  </a:cxn>
                </a:cxnLst>
                <a:rect l="0" t="0" r="r" b="b"/>
                <a:pathLst>
                  <a:path w="1988" h="434">
                    <a:moveTo>
                      <a:pt x="1988" y="0"/>
                    </a:moveTo>
                    <a:lnTo>
                      <a:pt x="1988" y="434"/>
                    </a:lnTo>
                    <a:lnTo>
                      <a:pt x="0" y="434"/>
                    </a:lnTo>
                    <a:lnTo>
                      <a:pt x="1988" y="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59" name="Freeform 99"/>
              <p:cNvSpPr>
                <a:spLocks/>
              </p:cNvSpPr>
              <p:nvPr/>
            </p:nvSpPr>
            <p:spPr bwMode="auto">
              <a:xfrm>
                <a:off x="1966" y="1413"/>
                <a:ext cx="1990" cy="434"/>
              </a:xfrm>
              <a:custGeom>
                <a:avLst/>
                <a:gdLst>
                  <a:gd name="T0" fmla="*/ 1988 w 1988"/>
                  <a:gd name="T1" fmla="*/ 0 h 434"/>
                  <a:gd name="T2" fmla="*/ 1988 w 1988"/>
                  <a:gd name="T3" fmla="*/ 434 h 434"/>
                  <a:gd name="T4" fmla="*/ 0 w 1988"/>
                  <a:gd name="T5" fmla="*/ 434 h 434"/>
                  <a:gd name="T6" fmla="*/ 1988 w 1988"/>
                  <a:gd name="T7" fmla="*/ 0 h 434"/>
                </a:gdLst>
                <a:ahLst/>
                <a:cxnLst>
                  <a:cxn ang="0">
                    <a:pos x="T0" y="T1"/>
                  </a:cxn>
                  <a:cxn ang="0">
                    <a:pos x="T2" y="T3"/>
                  </a:cxn>
                  <a:cxn ang="0">
                    <a:pos x="T4" y="T5"/>
                  </a:cxn>
                  <a:cxn ang="0">
                    <a:pos x="T6" y="T7"/>
                  </a:cxn>
                </a:cxnLst>
                <a:rect l="0" t="0" r="r" b="b"/>
                <a:pathLst>
                  <a:path w="1988" h="434">
                    <a:moveTo>
                      <a:pt x="1988" y="0"/>
                    </a:moveTo>
                    <a:lnTo>
                      <a:pt x="1988" y="434"/>
                    </a:lnTo>
                    <a:lnTo>
                      <a:pt x="0" y="434"/>
                    </a:lnTo>
                    <a:lnTo>
                      <a:pt x="1988" y="0"/>
                    </a:lnTo>
                    <a:close/>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grpSp>
          <p:nvGrpSpPr>
            <p:cNvPr id="68681" name="Group 100"/>
            <p:cNvGrpSpPr>
              <a:grpSpLocks/>
            </p:cNvGrpSpPr>
            <p:nvPr/>
          </p:nvGrpSpPr>
          <p:grpSpPr bwMode="auto">
            <a:xfrm>
              <a:off x="2111" y="1713"/>
              <a:ext cx="1831" cy="771"/>
              <a:chOff x="2123" y="1847"/>
              <a:chExt cx="1831" cy="771"/>
            </a:xfrm>
          </p:grpSpPr>
          <p:sp>
            <p:nvSpPr>
              <p:cNvPr id="245861" name="Freeform 101"/>
              <p:cNvSpPr>
                <a:spLocks/>
              </p:cNvSpPr>
              <p:nvPr/>
            </p:nvSpPr>
            <p:spPr bwMode="auto">
              <a:xfrm>
                <a:off x="2123" y="1847"/>
                <a:ext cx="1833" cy="771"/>
              </a:xfrm>
              <a:custGeom>
                <a:avLst/>
                <a:gdLst>
                  <a:gd name="T0" fmla="*/ 1831 w 1831"/>
                  <a:gd name="T1" fmla="*/ 0 h 771"/>
                  <a:gd name="T2" fmla="*/ 1831 w 1831"/>
                  <a:gd name="T3" fmla="*/ 771 h 771"/>
                  <a:gd name="T4" fmla="*/ 0 w 1831"/>
                  <a:gd name="T5" fmla="*/ 771 h 771"/>
                  <a:gd name="T6" fmla="*/ 1831 w 1831"/>
                  <a:gd name="T7" fmla="*/ 0 h 771"/>
                </a:gdLst>
                <a:ahLst/>
                <a:cxnLst>
                  <a:cxn ang="0">
                    <a:pos x="T0" y="T1"/>
                  </a:cxn>
                  <a:cxn ang="0">
                    <a:pos x="T2" y="T3"/>
                  </a:cxn>
                  <a:cxn ang="0">
                    <a:pos x="T4" y="T5"/>
                  </a:cxn>
                  <a:cxn ang="0">
                    <a:pos x="T6" y="T7"/>
                  </a:cxn>
                </a:cxnLst>
                <a:rect l="0" t="0" r="r" b="b"/>
                <a:pathLst>
                  <a:path w="1831" h="771">
                    <a:moveTo>
                      <a:pt x="1831" y="0"/>
                    </a:moveTo>
                    <a:lnTo>
                      <a:pt x="1831" y="771"/>
                    </a:lnTo>
                    <a:lnTo>
                      <a:pt x="0" y="771"/>
                    </a:lnTo>
                    <a:lnTo>
                      <a:pt x="1831"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62" name="Freeform 102"/>
              <p:cNvSpPr>
                <a:spLocks/>
              </p:cNvSpPr>
              <p:nvPr/>
            </p:nvSpPr>
            <p:spPr bwMode="auto">
              <a:xfrm>
                <a:off x="2123" y="1847"/>
                <a:ext cx="1833" cy="771"/>
              </a:xfrm>
              <a:custGeom>
                <a:avLst/>
                <a:gdLst>
                  <a:gd name="T0" fmla="*/ 1831 w 1831"/>
                  <a:gd name="T1" fmla="*/ 0 h 771"/>
                  <a:gd name="T2" fmla="*/ 1831 w 1831"/>
                  <a:gd name="T3" fmla="*/ 771 h 771"/>
                  <a:gd name="T4" fmla="*/ 0 w 1831"/>
                  <a:gd name="T5" fmla="*/ 771 h 771"/>
                  <a:gd name="T6" fmla="*/ 1831 w 1831"/>
                  <a:gd name="T7" fmla="*/ 0 h 771"/>
                </a:gdLst>
                <a:ahLst/>
                <a:cxnLst>
                  <a:cxn ang="0">
                    <a:pos x="T0" y="T1"/>
                  </a:cxn>
                  <a:cxn ang="0">
                    <a:pos x="T2" y="T3"/>
                  </a:cxn>
                  <a:cxn ang="0">
                    <a:pos x="T4" y="T5"/>
                  </a:cxn>
                  <a:cxn ang="0">
                    <a:pos x="T6" y="T7"/>
                  </a:cxn>
                </a:cxnLst>
                <a:rect l="0" t="0" r="r" b="b"/>
                <a:pathLst>
                  <a:path w="1831" h="771">
                    <a:moveTo>
                      <a:pt x="1831" y="0"/>
                    </a:moveTo>
                    <a:lnTo>
                      <a:pt x="1831" y="771"/>
                    </a:lnTo>
                    <a:lnTo>
                      <a:pt x="0" y="771"/>
                    </a:lnTo>
                    <a:lnTo>
                      <a:pt x="1831" y="0"/>
                    </a:lnTo>
                    <a:close/>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grpSp>
          <p:nvGrpSpPr>
            <p:cNvPr id="68682" name="Group 103"/>
            <p:cNvGrpSpPr>
              <a:grpSpLocks/>
            </p:cNvGrpSpPr>
            <p:nvPr/>
          </p:nvGrpSpPr>
          <p:grpSpPr bwMode="auto">
            <a:xfrm>
              <a:off x="4151" y="2800"/>
              <a:ext cx="785" cy="230"/>
              <a:chOff x="4163" y="2934"/>
              <a:chExt cx="785" cy="230"/>
            </a:xfrm>
          </p:grpSpPr>
          <p:sp>
            <p:nvSpPr>
              <p:cNvPr id="245864" name="Rectangle 104"/>
              <p:cNvSpPr>
                <a:spLocks noChangeArrowheads="1"/>
              </p:cNvSpPr>
              <p:nvPr/>
            </p:nvSpPr>
            <p:spPr bwMode="auto">
              <a:xfrm>
                <a:off x="4163" y="2934"/>
                <a:ext cx="785"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sz="1200">
                    <a:solidFill>
                      <a:srgbClr val="000000"/>
                    </a:solidFill>
                    <a:latin typeface="Bookman Old Style" pitchFamily="18" charset="0"/>
                    <a:cs typeface="+mn-cs"/>
                  </a:rPr>
                  <a:t>Basic Fitness</a:t>
                </a:r>
              </a:p>
            </p:txBody>
          </p:sp>
          <p:sp>
            <p:nvSpPr>
              <p:cNvPr id="245865" name="Rectangle 105"/>
              <p:cNvSpPr>
                <a:spLocks noChangeArrowheads="1"/>
              </p:cNvSpPr>
              <p:nvPr/>
            </p:nvSpPr>
            <p:spPr bwMode="auto">
              <a:xfrm>
                <a:off x="4163" y="2934"/>
                <a:ext cx="785" cy="230"/>
              </a:xfrm>
              <a:prstGeom prst="rect">
                <a:avLst/>
              </a:prstGeom>
              <a:noFill/>
              <a:ln w="7938" cap="rnd">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67" name="Rectangle 107"/>
            <p:cNvSpPr>
              <a:spLocks noChangeArrowheads="1"/>
            </p:cNvSpPr>
            <p:nvPr/>
          </p:nvSpPr>
          <p:spPr bwMode="auto">
            <a:xfrm>
              <a:off x="4807" y="2827"/>
              <a:ext cx="1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69" name="Rectangle 109"/>
            <p:cNvSpPr>
              <a:spLocks noChangeArrowheads="1"/>
            </p:cNvSpPr>
            <p:nvPr/>
          </p:nvSpPr>
          <p:spPr bwMode="auto">
            <a:xfrm>
              <a:off x="4674" y="2914"/>
              <a:ext cx="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grpSp>
          <p:nvGrpSpPr>
            <p:cNvPr id="68685" name="Group 110"/>
            <p:cNvGrpSpPr>
              <a:grpSpLocks/>
            </p:cNvGrpSpPr>
            <p:nvPr/>
          </p:nvGrpSpPr>
          <p:grpSpPr bwMode="auto">
            <a:xfrm>
              <a:off x="4151" y="2002"/>
              <a:ext cx="785" cy="245"/>
              <a:chOff x="4163" y="2136"/>
              <a:chExt cx="785" cy="245"/>
            </a:xfrm>
          </p:grpSpPr>
          <p:sp>
            <p:nvSpPr>
              <p:cNvPr id="245871" name="Rectangle 111"/>
              <p:cNvSpPr>
                <a:spLocks noChangeArrowheads="1"/>
              </p:cNvSpPr>
              <p:nvPr/>
            </p:nvSpPr>
            <p:spPr bwMode="auto">
              <a:xfrm>
                <a:off x="4163" y="2136"/>
                <a:ext cx="785"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sz="1200">
                    <a:solidFill>
                      <a:srgbClr val="000000"/>
                    </a:solidFill>
                    <a:latin typeface="Bookman Old Style" pitchFamily="18" charset="0"/>
                    <a:cs typeface="+mn-cs"/>
                  </a:rPr>
                  <a:t>Functional Fitness</a:t>
                </a:r>
              </a:p>
            </p:txBody>
          </p:sp>
          <p:sp>
            <p:nvSpPr>
              <p:cNvPr id="245872" name="Rectangle 112"/>
              <p:cNvSpPr>
                <a:spLocks noChangeArrowheads="1"/>
              </p:cNvSpPr>
              <p:nvPr/>
            </p:nvSpPr>
            <p:spPr bwMode="auto">
              <a:xfrm>
                <a:off x="4163" y="2136"/>
                <a:ext cx="785" cy="245"/>
              </a:xfrm>
              <a:prstGeom prst="rect">
                <a:avLst/>
              </a:prstGeom>
              <a:noFill/>
              <a:ln w="7938" cap="rnd">
                <a:solidFill>
                  <a:srgbClr val="FFCC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75" name="Rectangle 115"/>
            <p:cNvSpPr>
              <a:spLocks noChangeArrowheads="1"/>
            </p:cNvSpPr>
            <p:nvPr/>
          </p:nvSpPr>
          <p:spPr bwMode="auto">
            <a:xfrm>
              <a:off x="4775" y="2116"/>
              <a:ext cx="2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grpSp>
          <p:nvGrpSpPr>
            <p:cNvPr id="68687" name="Group 116"/>
            <p:cNvGrpSpPr>
              <a:grpSpLocks/>
            </p:cNvGrpSpPr>
            <p:nvPr/>
          </p:nvGrpSpPr>
          <p:grpSpPr bwMode="auto">
            <a:xfrm>
              <a:off x="4151" y="1354"/>
              <a:ext cx="785" cy="267"/>
              <a:chOff x="4163" y="1488"/>
              <a:chExt cx="785" cy="267"/>
            </a:xfrm>
          </p:grpSpPr>
          <p:sp>
            <p:nvSpPr>
              <p:cNvPr id="245877" name="Rectangle 117"/>
              <p:cNvSpPr>
                <a:spLocks noChangeArrowheads="1"/>
              </p:cNvSpPr>
              <p:nvPr/>
            </p:nvSpPr>
            <p:spPr bwMode="auto">
              <a:xfrm>
                <a:off x="4163" y="1488"/>
                <a:ext cx="785" cy="2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altLang="cs-CZ" sz="1200">
                    <a:solidFill>
                      <a:srgbClr val="000000"/>
                    </a:solidFill>
                    <a:latin typeface="Bookman Old Style" pitchFamily="18" charset="0"/>
                    <a:cs typeface="+mn-cs"/>
                  </a:rPr>
                  <a:t>Operational Fitness </a:t>
                </a:r>
              </a:p>
            </p:txBody>
          </p:sp>
          <p:sp>
            <p:nvSpPr>
              <p:cNvPr id="245878" name="Rectangle 118"/>
              <p:cNvSpPr>
                <a:spLocks noChangeArrowheads="1"/>
              </p:cNvSpPr>
              <p:nvPr/>
            </p:nvSpPr>
            <p:spPr bwMode="auto">
              <a:xfrm>
                <a:off x="4163" y="1488"/>
                <a:ext cx="785" cy="267"/>
              </a:xfrm>
              <a:prstGeom prst="rect">
                <a:avLst/>
              </a:prstGeom>
              <a:noFill/>
              <a:ln w="7938" cap="rnd">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81" name="Rectangle 121"/>
            <p:cNvSpPr>
              <a:spLocks noChangeArrowheads="1"/>
            </p:cNvSpPr>
            <p:nvPr/>
          </p:nvSpPr>
          <p:spPr bwMode="auto">
            <a:xfrm>
              <a:off x="4801" y="1468"/>
              <a:ext cx="1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b="1">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82" name="Freeform 122"/>
            <p:cNvSpPr>
              <a:spLocks noEditPoints="1"/>
            </p:cNvSpPr>
            <p:nvPr/>
          </p:nvSpPr>
          <p:spPr bwMode="auto">
            <a:xfrm>
              <a:off x="1951" y="3239"/>
              <a:ext cx="1992" cy="5"/>
            </a:xfrm>
            <a:custGeom>
              <a:avLst/>
              <a:gdLst>
                <a:gd name="T0" fmla="*/ 0 w 18290"/>
                <a:gd name="T1" fmla="*/ 25 h 50"/>
                <a:gd name="T2" fmla="*/ 375 w 18290"/>
                <a:gd name="T3" fmla="*/ 50 h 50"/>
                <a:gd name="T4" fmla="*/ 875 w 18290"/>
                <a:gd name="T5" fmla="*/ 50 h 50"/>
                <a:gd name="T6" fmla="*/ 1250 w 18290"/>
                <a:gd name="T7" fmla="*/ 25 h 50"/>
                <a:gd name="T8" fmla="*/ 1575 w 18290"/>
                <a:gd name="T9" fmla="*/ 0 h 50"/>
                <a:gd name="T10" fmla="*/ 1775 w 18290"/>
                <a:gd name="T11" fmla="*/ 0 h 50"/>
                <a:gd name="T12" fmla="*/ 1775 w 18290"/>
                <a:gd name="T13" fmla="*/ 0 h 50"/>
                <a:gd name="T14" fmla="*/ 2100 w 18290"/>
                <a:gd name="T15" fmla="*/ 25 h 50"/>
                <a:gd name="T16" fmla="*/ 2475 w 18290"/>
                <a:gd name="T17" fmla="*/ 50 h 50"/>
                <a:gd name="T18" fmla="*/ 2975 w 18290"/>
                <a:gd name="T19" fmla="*/ 50 h 50"/>
                <a:gd name="T20" fmla="*/ 3350 w 18290"/>
                <a:gd name="T21" fmla="*/ 25 h 50"/>
                <a:gd name="T22" fmla="*/ 3675 w 18290"/>
                <a:gd name="T23" fmla="*/ 0 h 50"/>
                <a:gd name="T24" fmla="*/ 3875 w 18290"/>
                <a:gd name="T25" fmla="*/ 0 h 50"/>
                <a:gd name="T26" fmla="*/ 3875 w 18290"/>
                <a:gd name="T27" fmla="*/ 0 h 50"/>
                <a:gd name="T28" fmla="*/ 4200 w 18290"/>
                <a:gd name="T29" fmla="*/ 25 h 50"/>
                <a:gd name="T30" fmla="*/ 4575 w 18290"/>
                <a:gd name="T31" fmla="*/ 50 h 50"/>
                <a:gd name="T32" fmla="*/ 5075 w 18290"/>
                <a:gd name="T33" fmla="*/ 50 h 50"/>
                <a:gd name="T34" fmla="*/ 5450 w 18290"/>
                <a:gd name="T35" fmla="*/ 25 h 50"/>
                <a:gd name="T36" fmla="*/ 5775 w 18290"/>
                <a:gd name="T37" fmla="*/ 0 h 50"/>
                <a:gd name="T38" fmla="*/ 5975 w 18290"/>
                <a:gd name="T39" fmla="*/ 0 h 50"/>
                <a:gd name="T40" fmla="*/ 5975 w 18290"/>
                <a:gd name="T41" fmla="*/ 0 h 50"/>
                <a:gd name="T42" fmla="*/ 6300 w 18290"/>
                <a:gd name="T43" fmla="*/ 25 h 50"/>
                <a:gd name="T44" fmla="*/ 6675 w 18290"/>
                <a:gd name="T45" fmla="*/ 50 h 50"/>
                <a:gd name="T46" fmla="*/ 7175 w 18290"/>
                <a:gd name="T47" fmla="*/ 50 h 50"/>
                <a:gd name="T48" fmla="*/ 7550 w 18290"/>
                <a:gd name="T49" fmla="*/ 25 h 50"/>
                <a:gd name="T50" fmla="*/ 7875 w 18290"/>
                <a:gd name="T51" fmla="*/ 0 h 50"/>
                <a:gd name="T52" fmla="*/ 8075 w 18290"/>
                <a:gd name="T53" fmla="*/ 0 h 50"/>
                <a:gd name="T54" fmla="*/ 8075 w 18290"/>
                <a:gd name="T55" fmla="*/ 0 h 50"/>
                <a:gd name="T56" fmla="*/ 8400 w 18290"/>
                <a:gd name="T57" fmla="*/ 25 h 50"/>
                <a:gd name="T58" fmla="*/ 8775 w 18290"/>
                <a:gd name="T59" fmla="*/ 50 h 50"/>
                <a:gd name="T60" fmla="*/ 9275 w 18290"/>
                <a:gd name="T61" fmla="*/ 50 h 50"/>
                <a:gd name="T62" fmla="*/ 9650 w 18290"/>
                <a:gd name="T63" fmla="*/ 25 h 50"/>
                <a:gd name="T64" fmla="*/ 9975 w 18290"/>
                <a:gd name="T65" fmla="*/ 0 h 50"/>
                <a:gd name="T66" fmla="*/ 10175 w 18290"/>
                <a:gd name="T67" fmla="*/ 0 h 50"/>
                <a:gd name="T68" fmla="*/ 10175 w 18290"/>
                <a:gd name="T69" fmla="*/ 0 h 50"/>
                <a:gd name="T70" fmla="*/ 10500 w 18290"/>
                <a:gd name="T71" fmla="*/ 25 h 50"/>
                <a:gd name="T72" fmla="*/ 10875 w 18290"/>
                <a:gd name="T73" fmla="*/ 50 h 50"/>
                <a:gd name="T74" fmla="*/ 11375 w 18290"/>
                <a:gd name="T75" fmla="*/ 50 h 50"/>
                <a:gd name="T76" fmla="*/ 11750 w 18290"/>
                <a:gd name="T77" fmla="*/ 25 h 50"/>
                <a:gd name="T78" fmla="*/ 12075 w 18290"/>
                <a:gd name="T79" fmla="*/ 0 h 50"/>
                <a:gd name="T80" fmla="*/ 12275 w 18290"/>
                <a:gd name="T81" fmla="*/ 0 h 50"/>
                <a:gd name="T82" fmla="*/ 12275 w 18290"/>
                <a:gd name="T83" fmla="*/ 0 h 50"/>
                <a:gd name="T84" fmla="*/ 12600 w 18290"/>
                <a:gd name="T85" fmla="*/ 25 h 50"/>
                <a:gd name="T86" fmla="*/ 12975 w 18290"/>
                <a:gd name="T87" fmla="*/ 50 h 50"/>
                <a:gd name="T88" fmla="*/ 13475 w 18290"/>
                <a:gd name="T89" fmla="*/ 50 h 50"/>
                <a:gd name="T90" fmla="*/ 13850 w 18290"/>
                <a:gd name="T91" fmla="*/ 25 h 50"/>
                <a:gd name="T92" fmla="*/ 14175 w 18290"/>
                <a:gd name="T93" fmla="*/ 0 h 50"/>
                <a:gd name="T94" fmla="*/ 14375 w 18290"/>
                <a:gd name="T95" fmla="*/ 0 h 50"/>
                <a:gd name="T96" fmla="*/ 14375 w 18290"/>
                <a:gd name="T97" fmla="*/ 0 h 50"/>
                <a:gd name="T98" fmla="*/ 14700 w 18290"/>
                <a:gd name="T99" fmla="*/ 25 h 50"/>
                <a:gd name="T100" fmla="*/ 15075 w 18290"/>
                <a:gd name="T101" fmla="*/ 50 h 50"/>
                <a:gd name="T102" fmla="*/ 15575 w 18290"/>
                <a:gd name="T103" fmla="*/ 50 h 50"/>
                <a:gd name="T104" fmla="*/ 15950 w 18290"/>
                <a:gd name="T105" fmla="*/ 25 h 50"/>
                <a:gd name="T106" fmla="*/ 16275 w 18290"/>
                <a:gd name="T107" fmla="*/ 0 h 50"/>
                <a:gd name="T108" fmla="*/ 16475 w 18290"/>
                <a:gd name="T109" fmla="*/ 0 h 50"/>
                <a:gd name="T110" fmla="*/ 16475 w 18290"/>
                <a:gd name="T111" fmla="*/ 0 h 50"/>
                <a:gd name="T112" fmla="*/ 16800 w 18290"/>
                <a:gd name="T113" fmla="*/ 25 h 50"/>
                <a:gd name="T114" fmla="*/ 17175 w 18290"/>
                <a:gd name="T115" fmla="*/ 50 h 50"/>
                <a:gd name="T116" fmla="*/ 17675 w 18290"/>
                <a:gd name="T117" fmla="*/ 50 h 50"/>
                <a:gd name="T118" fmla="*/ 18050 w 18290"/>
                <a:gd name="T119" fmla="*/ 25 h 50"/>
                <a:gd name="T120" fmla="*/ 18265 w 18290"/>
                <a:gd name="T1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290" h="50">
                  <a:moveTo>
                    <a:pt x="25" y="0"/>
                  </a:moveTo>
                  <a:lnTo>
                    <a:pt x="175" y="0"/>
                  </a:lnTo>
                  <a:cubicBezTo>
                    <a:pt x="189" y="0"/>
                    <a:pt x="200" y="12"/>
                    <a:pt x="200" y="25"/>
                  </a:cubicBezTo>
                  <a:cubicBezTo>
                    <a:pt x="200" y="39"/>
                    <a:pt x="189" y="50"/>
                    <a:pt x="175" y="50"/>
                  </a:cubicBezTo>
                  <a:lnTo>
                    <a:pt x="25" y="50"/>
                  </a:lnTo>
                  <a:cubicBezTo>
                    <a:pt x="12" y="50"/>
                    <a:pt x="0" y="39"/>
                    <a:pt x="0" y="25"/>
                  </a:cubicBezTo>
                  <a:cubicBezTo>
                    <a:pt x="0" y="12"/>
                    <a:pt x="12" y="0"/>
                    <a:pt x="25" y="0"/>
                  </a:cubicBezTo>
                  <a:close/>
                  <a:moveTo>
                    <a:pt x="375" y="0"/>
                  </a:moveTo>
                  <a:lnTo>
                    <a:pt x="525" y="0"/>
                  </a:lnTo>
                  <a:cubicBezTo>
                    <a:pt x="539" y="0"/>
                    <a:pt x="550" y="12"/>
                    <a:pt x="550" y="25"/>
                  </a:cubicBezTo>
                  <a:cubicBezTo>
                    <a:pt x="550" y="39"/>
                    <a:pt x="539" y="50"/>
                    <a:pt x="525" y="50"/>
                  </a:cubicBezTo>
                  <a:lnTo>
                    <a:pt x="375" y="50"/>
                  </a:lnTo>
                  <a:cubicBezTo>
                    <a:pt x="362" y="50"/>
                    <a:pt x="350" y="39"/>
                    <a:pt x="350" y="25"/>
                  </a:cubicBezTo>
                  <a:cubicBezTo>
                    <a:pt x="350" y="12"/>
                    <a:pt x="362" y="0"/>
                    <a:pt x="375" y="0"/>
                  </a:cubicBezTo>
                  <a:close/>
                  <a:moveTo>
                    <a:pt x="725" y="0"/>
                  </a:moveTo>
                  <a:lnTo>
                    <a:pt x="875" y="0"/>
                  </a:lnTo>
                  <a:cubicBezTo>
                    <a:pt x="889" y="0"/>
                    <a:pt x="900" y="12"/>
                    <a:pt x="900" y="25"/>
                  </a:cubicBezTo>
                  <a:cubicBezTo>
                    <a:pt x="900" y="39"/>
                    <a:pt x="889" y="50"/>
                    <a:pt x="875" y="50"/>
                  </a:cubicBezTo>
                  <a:lnTo>
                    <a:pt x="725" y="50"/>
                  </a:lnTo>
                  <a:cubicBezTo>
                    <a:pt x="712" y="50"/>
                    <a:pt x="700" y="39"/>
                    <a:pt x="700" y="25"/>
                  </a:cubicBezTo>
                  <a:cubicBezTo>
                    <a:pt x="700" y="12"/>
                    <a:pt x="712" y="0"/>
                    <a:pt x="725" y="0"/>
                  </a:cubicBezTo>
                  <a:close/>
                  <a:moveTo>
                    <a:pt x="1075" y="0"/>
                  </a:moveTo>
                  <a:lnTo>
                    <a:pt x="1225" y="0"/>
                  </a:lnTo>
                  <a:cubicBezTo>
                    <a:pt x="1239" y="0"/>
                    <a:pt x="1250" y="12"/>
                    <a:pt x="1250" y="25"/>
                  </a:cubicBezTo>
                  <a:cubicBezTo>
                    <a:pt x="1250" y="39"/>
                    <a:pt x="1239" y="50"/>
                    <a:pt x="1225" y="50"/>
                  </a:cubicBezTo>
                  <a:lnTo>
                    <a:pt x="1075" y="50"/>
                  </a:lnTo>
                  <a:cubicBezTo>
                    <a:pt x="1062" y="50"/>
                    <a:pt x="1050" y="39"/>
                    <a:pt x="1050" y="25"/>
                  </a:cubicBezTo>
                  <a:cubicBezTo>
                    <a:pt x="1050" y="12"/>
                    <a:pt x="1062" y="0"/>
                    <a:pt x="1075" y="0"/>
                  </a:cubicBezTo>
                  <a:close/>
                  <a:moveTo>
                    <a:pt x="1425" y="0"/>
                  </a:moveTo>
                  <a:lnTo>
                    <a:pt x="1575" y="0"/>
                  </a:lnTo>
                  <a:cubicBezTo>
                    <a:pt x="1589" y="0"/>
                    <a:pt x="1600" y="12"/>
                    <a:pt x="1600" y="25"/>
                  </a:cubicBezTo>
                  <a:cubicBezTo>
                    <a:pt x="1600" y="39"/>
                    <a:pt x="1589" y="50"/>
                    <a:pt x="1575" y="50"/>
                  </a:cubicBezTo>
                  <a:lnTo>
                    <a:pt x="1425" y="50"/>
                  </a:lnTo>
                  <a:cubicBezTo>
                    <a:pt x="1412" y="50"/>
                    <a:pt x="1400" y="39"/>
                    <a:pt x="1400" y="25"/>
                  </a:cubicBezTo>
                  <a:cubicBezTo>
                    <a:pt x="1400" y="12"/>
                    <a:pt x="1412" y="0"/>
                    <a:pt x="1425" y="0"/>
                  </a:cubicBezTo>
                  <a:close/>
                  <a:moveTo>
                    <a:pt x="1775" y="0"/>
                  </a:moveTo>
                  <a:lnTo>
                    <a:pt x="1925" y="0"/>
                  </a:lnTo>
                  <a:cubicBezTo>
                    <a:pt x="1939" y="0"/>
                    <a:pt x="1950" y="12"/>
                    <a:pt x="1950" y="25"/>
                  </a:cubicBezTo>
                  <a:cubicBezTo>
                    <a:pt x="1950" y="39"/>
                    <a:pt x="1939" y="50"/>
                    <a:pt x="1925" y="50"/>
                  </a:cubicBezTo>
                  <a:lnTo>
                    <a:pt x="1775" y="50"/>
                  </a:lnTo>
                  <a:cubicBezTo>
                    <a:pt x="1762" y="50"/>
                    <a:pt x="1750" y="39"/>
                    <a:pt x="1750" y="25"/>
                  </a:cubicBezTo>
                  <a:cubicBezTo>
                    <a:pt x="1750" y="12"/>
                    <a:pt x="1762" y="0"/>
                    <a:pt x="1775" y="0"/>
                  </a:cubicBezTo>
                  <a:close/>
                  <a:moveTo>
                    <a:pt x="2125" y="0"/>
                  </a:moveTo>
                  <a:lnTo>
                    <a:pt x="2275" y="0"/>
                  </a:lnTo>
                  <a:cubicBezTo>
                    <a:pt x="2289" y="0"/>
                    <a:pt x="2300" y="12"/>
                    <a:pt x="2300" y="25"/>
                  </a:cubicBezTo>
                  <a:cubicBezTo>
                    <a:pt x="2300" y="39"/>
                    <a:pt x="2289" y="50"/>
                    <a:pt x="2275" y="50"/>
                  </a:cubicBezTo>
                  <a:lnTo>
                    <a:pt x="2125" y="50"/>
                  </a:lnTo>
                  <a:cubicBezTo>
                    <a:pt x="2112" y="50"/>
                    <a:pt x="2100" y="39"/>
                    <a:pt x="2100" y="25"/>
                  </a:cubicBezTo>
                  <a:cubicBezTo>
                    <a:pt x="2100" y="12"/>
                    <a:pt x="2112" y="0"/>
                    <a:pt x="2125" y="0"/>
                  </a:cubicBezTo>
                  <a:close/>
                  <a:moveTo>
                    <a:pt x="2475" y="0"/>
                  </a:moveTo>
                  <a:lnTo>
                    <a:pt x="2625" y="0"/>
                  </a:lnTo>
                  <a:cubicBezTo>
                    <a:pt x="2639" y="0"/>
                    <a:pt x="2650" y="12"/>
                    <a:pt x="2650" y="25"/>
                  </a:cubicBezTo>
                  <a:cubicBezTo>
                    <a:pt x="2650" y="39"/>
                    <a:pt x="2639" y="50"/>
                    <a:pt x="2625" y="50"/>
                  </a:cubicBezTo>
                  <a:lnTo>
                    <a:pt x="2475" y="50"/>
                  </a:lnTo>
                  <a:cubicBezTo>
                    <a:pt x="2462" y="50"/>
                    <a:pt x="2450" y="39"/>
                    <a:pt x="2450" y="25"/>
                  </a:cubicBezTo>
                  <a:cubicBezTo>
                    <a:pt x="2450" y="12"/>
                    <a:pt x="2462" y="0"/>
                    <a:pt x="2475" y="0"/>
                  </a:cubicBezTo>
                  <a:close/>
                  <a:moveTo>
                    <a:pt x="2825" y="0"/>
                  </a:moveTo>
                  <a:lnTo>
                    <a:pt x="2975" y="0"/>
                  </a:lnTo>
                  <a:cubicBezTo>
                    <a:pt x="2989" y="0"/>
                    <a:pt x="3000" y="12"/>
                    <a:pt x="3000" y="25"/>
                  </a:cubicBezTo>
                  <a:cubicBezTo>
                    <a:pt x="3000" y="39"/>
                    <a:pt x="2989" y="50"/>
                    <a:pt x="2975" y="50"/>
                  </a:cubicBezTo>
                  <a:lnTo>
                    <a:pt x="2825" y="50"/>
                  </a:lnTo>
                  <a:cubicBezTo>
                    <a:pt x="2812" y="50"/>
                    <a:pt x="2800" y="39"/>
                    <a:pt x="2800" y="25"/>
                  </a:cubicBezTo>
                  <a:cubicBezTo>
                    <a:pt x="2800" y="12"/>
                    <a:pt x="2812" y="0"/>
                    <a:pt x="2825" y="0"/>
                  </a:cubicBezTo>
                  <a:close/>
                  <a:moveTo>
                    <a:pt x="3175" y="0"/>
                  </a:moveTo>
                  <a:lnTo>
                    <a:pt x="3325" y="0"/>
                  </a:lnTo>
                  <a:cubicBezTo>
                    <a:pt x="3339" y="0"/>
                    <a:pt x="3350" y="12"/>
                    <a:pt x="3350" y="25"/>
                  </a:cubicBezTo>
                  <a:cubicBezTo>
                    <a:pt x="3350" y="39"/>
                    <a:pt x="3339" y="50"/>
                    <a:pt x="3325" y="50"/>
                  </a:cubicBezTo>
                  <a:lnTo>
                    <a:pt x="3175" y="50"/>
                  </a:lnTo>
                  <a:cubicBezTo>
                    <a:pt x="3162" y="50"/>
                    <a:pt x="3150" y="39"/>
                    <a:pt x="3150" y="25"/>
                  </a:cubicBezTo>
                  <a:cubicBezTo>
                    <a:pt x="3150" y="12"/>
                    <a:pt x="3162" y="0"/>
                    <a:pt x="3175" y="0"/>
                  </a:cubicBezTo>
                  <a:close/>
                  <a:moveTo>
                    <a:pt x="3525" y="0"/>
                  </a:moveTo>
                  <a:lnTo>
                    <a:pt x="3675" y="0"/>
                  </a:lnTo>
                  <a:cubicBezTo>
                    <a:pt x="3689" y="0"/>
                    <a:pt x="3700" y="12"/>
                    <a:pt x="3700" y="25"/>
                  </a:cubicBezTo>
                  <a:cubicBezTo>
                    <a:pt x="3700" y="39"/>
                    <a:pt x="3689" y="50"/>
                    <a:pt x="3675" y="50"/>
                  </a:cubicBezTo>
                  <a:lnTo>
                    <a:pt x="3525" y="50"/>
                  </a:lnTo>
                  <a:cubicBezTo>
                    <a:pt x="3512" y="50"/>
                    <a:pt x="3500" y="39"/>
                    <a:pt x="3500" y="25"/>
                  </a:cubicBezTo>
                  <a:cubicBezTo>
                    <a:pt x="3500" y="12"/>
                    <a:pt x="3512" y="0"/>
                    <a:pt x="3525" y="0"/>
                  </a:cubicBezTo>
                  <a:close/>
                  <a:moveTo>
                    <a:pt x="3875" y="0"/>
                  </a:moveTo>
                  <a:lnTo>
                    <a:pt x="4025" y="0"/>
                  </a:lnTo>
                  <a:cubicBezTo>
                    <a:pt x="4039" y="0"/>
                    <a:pt x="4050" y="12"/>
                    <a:pt x="4050" y="25"/>
                  </a:cubicBezTo>
                  <a:cubicBezTo>
                    <a:pt x="4050" y="39"/>
                    <a:pt x="4039" y="50"/>
                    <a:pt x="4025" y="50"/>
                  </a:cubicBezTo>
                  <a:lnTo>
                    <a:pt x="3875" y="50"/>
                  </a:lnTo>
                  <a:cubicBezTo>
                    <a:pt x="3862" y="50"/>
                    <a:pt x="3850" y="39"/>
                    <a:pt x="3850" y="25"/>
                  </a:cubicBezTo>
                  <a:cubicBezTo>
                    <a:pt x="3850" y="12"/>
                    <a:pt x="3862" y="0"/>
                    <a:pt x="3875" y="0"/>
                  </a:cubicBezTo>
                  <a:close/>
                  <a:moveTo>
                    <a:pt x="4225" y="0"/>
                  </a:moveTo>
                  <a:lnTo>
                    <a:pt x="4375" y="0"/>
                  </a:lnTo>
                  <a:cubicBezTo>
                    <a:pt x="4389" y="0"/>
                    <a:pt x="4400" y="12"/>
                    <a:pt x="4400" y="25"/>
                  </a:cubicBezTo>
                  <a:cubicBezTo>
                    <a:pt x="4400" y="39"/>
                    <a:pt x="4389" y="50"/>
                    <a:pt x="4375" y="50"/>
                  </a:cubicBezTo>
                  <a:lnTo>
                    <a:pt x="4225" y="50"/>
                  </a:lnTo>
                  <a:cubicBezTo>
                    <a:pt x="4212" y="50"/>
                    <a:pt x="4200" y="39"/>
                    <a:pt x="4200" y="25"/>
                  </a:cubicBezTo>
                  <a:cubicBezTo>
                    <a:pt x="4200" y="12"/>
                    <a:pt x="4212" y="0"/>
                    <a:pt x="4225" y="0"/>
                  </a:cubicBezTo>
                  <a:close/>
                  <a:moveTo>
                    <a:pt x="4575" y="0"/>
                  </a:moveTo>
                  <a:lnTo>
                    <a:pt x="4725" y="0"/>
                  </a:lnTo>
                  <a:cubicBezTo>
                    <a:pt x="4739" y="0"/>
                    <a:pt x="4750" y="12"/>
                    <a:pt x="4750" y="25"/>
                  </a:cubicBezTo>
                  <a:cubicBezTo>
                    <a:pt x="4750" y="39"/>
                    <a:pt x="4739" y="50"/>
                    <a:pt x="4725" y="50"/>
                  </a:cubicBezTo>
                  <a:lnTo>
                    <a:pt x="4575" y="50"/>
                  </a:lnTo>
                  <a:cubicBezTo>
                    <a:pt x="4562" y="50"/>
                    <a:pt x="4550" y="39"/>
                    <a:pt x="4550" y="25"/>
                  </a:cubicBezTo>
                  <a:cubicBezTo>
                    <a:pt x="4550" y="12"/>
                    <a:pt x="4562" y="0"/>
                    <a:pt x="4575" y="0"/>
                  </a:cubicBezTo>
                  <a:close/>
                  <a:moveTo>
                    <a:pt x="4925" y="0"/>
                  </a:moveTo>
                  <a:lnTo>
                    <a:pt x="5075" y="0"/>
                  </a:lnTo>
                  <a:cubicBezTo>
                    <a:pt x="5089" y="0"/>
                    <a:pt x="5100" y="12"/>
                    <a:pt x="5100" y="25"/>
                  </a:cubicBezTo>
                  <a:cubicBezTo>
                    <a:pt x="5100" y="39"/>
                    <a:pt x="5089" y="50"/>
                    <a:pt x="5075" y="50"/>
                  </a:cubicBezTo>
                  <a:lnTo>
                    <a:pt x="4925" y="50"/>
                  </a:lnTo>
                  <a:cubicBezTo>
                    <a:pt x="4912" y="50"/>
                    <a:pt x="4900" y="39"/>
                    <a:pt x="4900" y="25"/>
                  </a:cubicBezTo>
                  <a:cubicBezTo>
                    <a:pt x="4900" y="12"/>
                    <a:pt x="4912" y="0"/>
                    <a:pt x="4925" y="0"/>
                  </a:cubicBezTo>
                  <a:close/>
                  <a:moveTo>
                    <a:pt x="5275" y="0"/>
                  </a:moveTo>
                  <a:lnTo>
                    <a:pt x="5425" y="0"/>
                  </a:lnTo>
                  <a:cubicBezTo>
                    <a:pt x="5439" y="0"/>
                    <a:pt x="5450" y="12"/>
                    <a:pt x="5450" y="25"/>
                  </a:cubicBezTo>
                  <a:cubicBezTo>
                    <a:pt x="5450" y="39"/>
                    <a:pt x="5439" y="50"/>
                    <a:pt x="5425" y="50"/>
                  </a:cubicBezTo>
                  <a:lnTo>
                    <a:pt x="5275" y="50"/>
                  </a:lnTo>
                  <a:cubicBezTo>
                    <a:pt x="5262" y="50"/>
                    <a:pt x="5250" y="39"/>
                    <a:pt x="5250" y="25"/>
                  </a:cubicBezTo>
                  <a:cubicBezTo>
                    <a:pt x="5250" y="12"/>
                    <a:pt x="5262" y="0"/>
                    <a:pt x="5275" y="0"/>
                  </a:cubicBezTo>
                  <a:close/>
                  <a:moveTo>
                    <a:pt x="5625" y="0"/>
                  </a:moveTo>
                  <a:lnTo>
                    <a:pt x="5775" y="0"/>
                  </a:lnTo>
                  <a:cubicBezTo>
                    <a:pt x="5789" y="0"/>
                    <a:pt x="5800" y="12"/>
                    <a:pt x="5800" y="25"/>
                  </a:cubicBezTo>
                  <a:cubicBezTo>
                    <a:pt x="5800" y="39"/>
                    <a:pt x="5789" y="50"/>
                    <a:pt x="5775" y="50"/>
                  </a:cubicBezTo>
                  <a:lnTo>
                    <a:pt x="5625" y="50"/>
                  </a:lnTo>
                  <a:cubicBezTo>
                    <a:pt x="5612" y="50"/>
                    <a:pt x="5600" y="39"/>
                    <a:pt x="5600" y="25"/>
                  </a:cubicBezTo>
                  <a:cubicBezTo>
                    <a:pt x="5600" y="12"/>
                    <a:pt x="5612" y="0"/>
                    <a:pt x="5625" y="0"/>
                  </a:cubicBezTo>
                  <a:close/>
                  <a:moveTo>
                    <a:pt x="5975" y="0"/>
                  </a:moveTo>
                  <a:lnTo>
                    <a:pt x="6125" y="0"/>
                  </a:lnTo>
                  <a:cubicBezTo>
                    <a:pt x="6139" y="0"/>
                    <a:pt x="6150" y="12"/>
                    <a:pt x="6150" y="25"/>
                  </a:cubicBezTo>
                  <a:cubicBezTo>
                    <a:pt x="6150" y="39"/>
                    <a:pt x="6139" y="50"/>
                    <a:pt x="6125" y="50"/>
                  </a:cubicBezTo>
                  <a:lnTo>
                    <a:pt x="5975" y="50"/>
                  </a:lnTo>
                  <a:cubicBezTo>
                    <a:pt x="5962" y="50"/>
                    <a:pt x="5950" y="39"/>
                    <a:pt x="5950" y="25"/>
                  </a:cubicBezTo>
                  <a:cubicBezTo>
                    <a:pt x="5950" y="12"/>
                    <a:pt x="5962" y="0"/>
                    <a:pt x="5975" y="0"/>
                  </a:cubicBezTo>
                  <a:close/>
                  <a:moveTo>
                    <a:pt x="6325" y="0"/>
                  </a:moveTo>
                  <a:lnTo>
                    <a:pt x="6475" y="0"/>
                  </a:lnTo>
                  <a:cubicBezTo>
                    <a:pt x="6489" y="0"/>
                    <a:pt x="6500" y="12"/>
                    <a:pt x="6500" y="25"/>
                  </a:cubicBezTo>
                  <a:cubicBezTo>
                    <a:pt x="6500" y="39"/>
                    <a:pt x="6489" y="50"/>
                    <a:pt x="6475" y="50"/>
                  </a:cubicBezTo>
                  <a:lnTo>
                    <a:pt x="6325" y="50"/>
                  </a:lnTo>
                  <a:cubicBezTo>
                    <a:pt x="6312" y="50"/>
                    <a:pt x="6300" y="39"/>
                    <a:pt x="6300" y="25"/>
                  </a:cubicBezTo>
                  <a:cubicBezTo>
                    <a:pt x="6300" y="12"/>
                    <a:pt x="6312" y="0"/>
                    <a:pt x="6325" y="0"/>
                  </a:cubicBezTo>
                  <a:close/>
                  <a:moveTo>
                    <a:pt x="6675" y="0"/>
                  </a:moveTo>
                  <a:lnTo>
                    <a:pt x="6825" y="0"/>
                  </a:lnTo>
                  <a:cubicBezTo>
                    <a:pt x="6839" y="0"/>
                    <a:pt x="6850" y="12"/>
                    <a:pt x="6850" y="25"/>
                  </a:cubicBezTo>
                  <a:cubicBezTo>
                    <a:pt x="6850" y="39"/>
                    <a:pt x="6839" y="50"/>
                    <a:pt x="6825" y="50"/>
                  </a:cubicBezTo>
                  <a:lnTo>
                    <a:pt x="6675" y="50"/>
                  </a:lnTo>
                  <a:cubicBezTo>
                    <a:pt x="6662" y="50"/>
                    <a:pt x="6650" y="39"/>
                    <a:pt x="6650" y="25"/>
                  </a:cubicBezTo>
                  <a:cubicBezTo>
                    <a:pt x="6650" y="12"/>
                    <a:pt x="6662" y="0"/>
                    <a:pt x="6675" y="0"/>
                  </a:cubicBezTo>
                  <a:close/>
                  <a:moveTo>
                    <a:pt x="7025" y="0"/>
                  </a:moveTo>
                  <a:lnTo>
                    <a:pt x="7175" y="0"/>
                  </a:lnTo>
                  <a:cubicBezTo>
                    <a:pt x="7189" y="0"/>
                    <a:pt x="7200" y="12"/>
                    <a:pt x="7200" y="25"/>
                  </a:cubicBezTo>
                  <a:cubicBezTo>
                    <a:pt x="7200" y="39"/>
                    <a:pt x="7189" y="50"/>
                    <a:pt x="7175" y="50"/>
                  </a:cubicBezTo>
                  <a:lnTo>
                    <a:pt x="7025" y="50"/>
                  </a:lnTo>
                  <a:cubicBezTo>
                    <a:pt x="7012" y="50"/>
                    <a:pt x="7000" y="39"/>
                    <a:pt x="7000" y="25"/>
                  </a:cubicBezTo>
                  <a:cubicBezTo>
                    <a:pt x="7000" y="12"/>
                    <a:pt x="7012" y="0"/>
                    <a:pt x="7025" y="0"/>
                  </a:cubicBezTo>
                  <a:close/>
                  <a:moveTo>
                    <a:pt x="7375" y="0"/>
                  </a:moveTo>
                  <a:lnTo>
                    <a:pt x="7525" y="0"/>
                  </a:lnTo>
                  <a:cubicBezTo>
                    <a:pt x="7539" y="0"/>
                    <a:pt x="7550" y="12"/>
                    <a:pt x="7550" y="25"/>
                  </a:cubicBezTo>
                  <a:cubicBezTo>
                    <a:pt x="7550" y="39"/>
                    <a:pt x="7539" y="50"/>
                    <a:pt x="7525" y="50"/>
                  </a:cubicBezTo>
                  <a:lnTo>
                    <a:pt x="7375" y="50"/>
                  </a:lnTo>
                  <a:cubicBezTo>
                    <a:pt x="7362" y="50"/>
                    <a:pt x="7350" y="39"/>
                    <a:pt x="7350" y="25"/>
                  </a:cubicBezTo>
                  <a:cubicBezTo>
                    <a:pt x="7350" y="12"/>
                    <a:pt x="7362" y="0"/>
                    <a:pt x="7375" y="0"/>
                  </a:cubicBezTo>
                  <a:close/>
                  <a:moveTo>
                    <a:pt x="7725" y="0"/>
                  </a:moveTo>
                  <a:lnTo>
                    <a:pt x="7875" y="0"/>
                  </a:lnTo>
                  <a:cubicBezTo>
                    <a:pt x="7889" y="0"/>
                    <a:pt x="7900" y="12"/>
                    <a:pt x="7900" y="25"/>
                  </a:cubicBezTo>
                  <a:cubicBezTo>
                    <a:pt x="7900" y="39"/>
                    <a:pt x="7889" y="50"/>
                    <a:pt x="7875" y="50"/>
                  </a:cubicBezTo>
                  <a:lnTo>
                    <a:pt x="7725" y="50"/>
                  </a:lnTo>
                  <a:cubicBezTo>
                    <a:pt x="7712" y="50"/>
                    <a:pt x="7700" y="39"/>
                    <a:pt x="7700" y="25"/>
                  </a:cubicBezTo>
                  <a:cubicBezTo>
                    <a:pt x="7700" y="12"/>
                    <a:pt x="7712" y="0"/>
                    <a:pt x="7725" y="0"/>
                  </a:cubicBezTo>
                  <a:close/>
                  <a:moveTo>
                    <a:pt x="8075" y="0"/>
                  </a:moveTo>
                  <a:lnTo>
                    <a:pt x="8225" y="0"/>
                  </a:lnTo>
                  <a:cubicBezTo>
                    <a:pt x="8239" y="0"/>
                    <a:pt x="8250" y="12"/>
                    <a:pt x="8250" y="25"/>
                  </a:cubicBezTo>
                  <a:cubicBezTo>
                    <a:pt x="8250" y="39"/>
                    <a:pt x="8239" y="50"/>
                    <a:pt x="8225" y="50"/>
                  </a:cubicBezTo>
                  <a:lnTo>
                    <a:pt x="8075" y="50"/>
                  </a:lnTo>
                  <a:cubicBezTo>
                    <a:pt x="8062" y="50"/>
                    <a:pt x="8050" y="39"/>
                    <a:pt x="8050" y="25"/>
                  </a:cubicBezTo>
                  <a:cubicBezTo>
                    <a:pt x="8050" y="12"/>
                    <a:pt x="8062" y="0"/>
                    <a:pt x="8075" y="0"/>
                  </a:cubicBezTo>
                  <a:close/>
                  <a:moveTo>
                    <a:pt x="8425" y="0"/>
                  </a:moveTo>
                  <a:lnTo>
                    <a:pt x="8575" y="0"/>
                  </a:lnTo>
                  <a:cubicBezTo>
                    <a:pt x="8589" y="0"/>
                    <a:pt x="8600" y="12"/>
                    <a:pt x="8600" y="25"/>
                  </a:cubicBezTo>
                  <a:cubicBezTo>
                    <a:pt x="8600" y="39"/>
                    <a:pt x="8589" y="50"/>
                    <a:pt x="8575" y="50"/>
                  </a:cubicBezTo>
                  <a:lnTo>
                    <a:pt x="8425" y="50"/>
                  </a:lnTo>
                  <a:cubicBezTo>
                    <a:pt x="8412" y="50"/>
                    <a:pt x="8400" y="39"/>
                    <a:pt x="8400" y="25"/>
                  </a:cubicBezTo>
                  <a:cubicBezTo>
                    <a:pt x="8400" y="12"/>
                    <a:pt x="8412" y="0"/>
                    <a:pt x="8425" y="0"/>
                  </a:cubicBezTo>
                  <a:close/>
                  <a:moveTo>
                    <a:pt x="8775" y="0"/>
                  </a:moveTo>
                  <a:lnTo>
                    <a:pt x="8925" y="0"/>
                  </a:lnTo>
                  <a:cubicBezTo>
                    <a:pt x="8939" y="0"/>
                    <a:pt x="8950" y="12"/>
                    <a:pt x="8950" y="25"/>
                  </a:cubicBezTo>
                  <a:cubicBezTo>
                    <a:pt x="8950" y="39"/>
                    <a:pt x="8939" y="50"/>
                    <a:pt x="8925" y="50"/>
                  </a:cubicBezTo>
                  <a:lnTo>
                    <a:pt x="8775" y="50"/>
                  </a:lnTo>
                  <a:cubicBezTo>
                    <a:pt x="8762" y="50"/>
                    <a:pt x="8750" y="39"/>
                    <a:pt x="8750" y="25"/>
                  </a:cubicBezTo>
                  <a:cubicBezTo>
                    <a:pt x="8750" y="12"/>
                    <a:pt x="8762" y="0"/>
                    <a:pt x="8775" y="0"/>
                  </a:cubicBezTo>
                  <a:close/>
                  <a:moveTo>
                    <a:pt x="9125" y="0"/>
                  </a:moveTo>
                  <a:lnTo>
                    <a:pt x="9275" y="0"/>
                  </a:lnTo>
                  <a:cubicBezTo>
                    <a:pt x="9289" y="0"/>
                    <a:pt x="9300" y="12"/>
                    <a:pt x="9300" y="25"/>
                  </a:cubicBezTo>
                  <a:cubicBezTo>
                    <a:pt x="9300" y="39"/>
                    <a:pt x="9289" y="50"/>
                    <a:pt x="9275" y="50"/>
                  </a:cubicBezTo>
                  <a:lnTo>
                    <a:pt x="9125" y="50"/>
                  </a:lnTo>
                  <a:cubicBezTo>
                    <a:pt x="9112" y="50"/>
                    <a:pt x="9100" y="39"/>
                    <a:pt x="9100" y="25"/>
                  </a:cubicBezTo>
                  <a:cubicBezTo>
                    <a:pt x="9100" y="12"/>
                    <a:pt x="9112" y="0"/>
                    <a:pt x="9125" y="0"/>
                  </a:cubicBezTo>
                  <a:close/>
                  <a:moveTo>
                    <a:pt x="9475" y="0"/>
                  </a:moveTo>
                  <a:lnTo>
                    <a:pt x="9625" y="0"/>
                  </a:lnTo>
                  <a:cubicBezTo>
                    <a:pt x="9639" y="0"/>
                    <a:pt x="9650" y="12"/>
                    <a:pt x="9650" y="25"/>
                  </a:cubicBezTo>
                  <a:cubicBezTo>
                    <a:pt x="9650" y="39"/>
                    <a:pt x="9639" y="50"/>
                    <a:pt x="9625" y="50"/>
                  </a:cubicBezTo>
                  <a:lnTo>
                    <a:pt x="9475" y="50"/>
                  </a:lnTo>
                  <a:cubicBezTo>
                    <a:pt x="9462" y="50"/>
                    <a:pt x="9450" y="39"/>
                    <a:pt x="9450" y="25"/>
                  </a:cubicBezTo>
                  <a:cubicBezTo>
                    <a:pt x="9450" y="12"/>
                    <a:pt x="9462" y="0"/>
                    <a:pt x="9475" y="0"/>
                  </a:cubicBezTo>
                  <a:close/>
                  <a:moveTo>
                    <a:pt x="9825" y="0"/>
                  </a:moveTo>
                  <a:lnTo>
                    <a:pt x="9975" y="0"/>
                  </a:lnTo>
                  <a:cubicBezTo>
                    <a:pt x="9989" y="0"/>
                    <a:pt x="10000" y="12"/>
                    <a:pt x="10000" y="25"/>
                  </a:cubicBezTo>
                  <a:cubicBezTo>
                    <a:pt x="10000" y="39"/>
                    <a:pt x="9989" y="50"/>
                    <a:pt x="9975" y="50"/>
                  </a:cubicBezTo>
                  <a:lnTo>
                    <a:pt x="9825" y="50"/>
                  </a:lnTo>
                  <a:cubicBezTo>
                    <a:pt x="9812" y="50"/>
                    <a:pt x="9800" y="39"/>
                    <a:pt x="9800" y="25"/>
                  </a:cubicBezTo>
                  <a:cubicBezTo>
                    <a:pt x="9800" y="12"/>
                    <a:pt x="9812" y="0"/>
                    <a:pt x="9825" y="0"/>
                  </a:cubicBezTo>
                  <a:close/>
                  <a:moveTo>
                    <a:pt x="10175" y="0"/>
                  </a:moveTo>
                  <a:lnTo>
                    <a:pt x="10325" y="0"/>
                  </a:lnTo>
                  <a:cubicBezTo>
                    <a:pt x="10339" y="0"/>
                    <a:pt x="10350" y="12"/>
                    <a:pt x="10350" y="25"/>
                  </a:cubicBezTo>
                  <a:cubicBezTo>
                    <a:pt x="10350" y="39"/>
                    <a:pt x="10339" y="50"/>
                    <a:pt x="10325" y="50"/>
                  </a:cubicBezTo>
                  <a:lnTo>
                    <a:pt x="10175" y="50"/>
                  </a:lnTo>
                  <a:cubicBezTo>
                    <a:pt x="10162" y="50"/>
                    <a:pt x="10150" y="39"/>
                    <a:pt x="10150" y="25"/>
                  </a:cubicBezTo>
                  <a:cubicBezTo>
                    <a:pt x="10150" y="12"/>
                    <a:pt x="10162" y="0"/>
                    <a:pt x="10175" y="0"/>
                  </a:cubicBezTo>
                  <a:close/>
                  <a:moveTo>
                    <a:pt x="10525" y="0"/>
                  </a:moveTo>
                  <a:lnTo>
                    <a:pt x="10675" y="0"/>
                  </a:lnTo>
                  <a:cubicBezTo>
                    <a:pt x="10689" y="0"/>
                    <a:pt x="10700" y="12"/>
                    <a:pt x="10700" y="25"/>
                  </a:cubicBezTo>
                  <a:cubicBezTo>
                    <a:pt x="10700" y="39"/>
                    <a:pt x="10689" y="50"/>
                    <a:pt x="10675" y="50"/>
                  </a:cubicBezTo>
                  <a:lnTo>
                    <a:pt x="10525" y="50"/>
                  </a:lnTo>
                  <a:cubicBezTo>
                    <a:pt x="10512" y="50"/>
                    <a:pt x="10500" y="39"/>
                    <a:pt x="10500" y="25"/>
                  </a:cubicBezTo>
                  <a:cubicBezTo>
                    <a:pt x="10500" y="12"/>
                    <a:pt x="10512" y="0"/>
                    <a:pt x="10525" y="0"/>
                  </a:cubicBezTo>
                  <a:close/>
                  <a:moveTo>
                    <a:pt x="10875" y="0"/>
                  </a:moveTo>
                  <a:lnTo>
                    <a:pt x="11025" y="0"/>
                  </a:lnTo>
                  <a:cubicBezTo>
                    <a:pt x="11039" y="0"/>
                    <a:pt x="11050" y="12"/>
                    <a:pt x="11050" y="25"/>
                  </a:cubicBezTo>
                  <a:cubicBezTo>
                    <a:pt x="11050" y="39"/>
                    <a:pt x="11039" y="50"/>
                    <a:pt x="11025" y="50"/>
                  </a:cubicBezTo>
                  <a:lnTo>
                    <a:pt x="10875" y="50"/>
                  </a:lnTo>
                  <a:cubicBezTo>
                    <a:pt x="10862" y="50"/>
                    <a:pt x="10850" y="39"/>
                    <a:pt x="10850" y="25"/>
                  </a:cubicBezTo>
                  <a:cubicBezTo>
                    <a:pt x="10850" y="12"/>
                    <a:pt x="10862" y="0"/>
                    <a:pt x="10875" y="0"/>
                  </a:cubicBezTo>
                  <a:close/>
                  <a:moveTo>
                    <a:pt x="11225" y="0"/>
                  </a:moveTo>
                  <a:lnTo>
                    <a:pt x="11375" y="0"/>
                  </a:lnTo>
                  <a:cubicBezTo>
                    <a:pt x="11389" y="0"/>
                    <a:pt x="11400" y="12"/>
                    <a:pt x="11400" y="25"/>
                  </a:cubicBezTo>
                  <a:cubicBezTo>
                    <a:pt x="11400" y="39"/>
                    <a:pt x="11389" y="50"/>
                    <a:pt x="11375" y="50"/>
                  </a:cubicBezTo>
                  <a:lnTo>
                    <a:pt x="11225" y="50"/>
                  </a:lnTo>
                  <a:cubicBezTo>
                    <a:pt x="11212" y="50"/>
                    <a:pt x="11200" y="39"/>
                    <a:pt x="11200" y="25"/>
                  </a:cubicBezTo>
                  <a:cubicBezTo>
                    <a:pt x="11200" y="12"/>
                    <a:pt x="11212" y="0"/>
                    <a:pt x="11225" y="0"/>
                  </a:cubicBezTo>
                  <a:close/>
                  <a:moveTo>
                    <a:pt x="11575" y="0"/>
                  </a:moveTo>
                  <a:lnTo>
                    <a:pt x="11725" y="0"/>
                  </a:lnTo>
                  <a:cubicBezTo>
                    <a:pt x="11739" y="0"/>
                    <a:pt x="11750" y="12"/>
                    <a:pt x="11750" y="25"/>
                  </a:cubicBezTo>
                  <a:cubicBezTo>
                    <a:pt x="11750" y="39"/>
                    <a:pt x="11739" y="50"/>
                    <a:pt x="11725" y="50"/>
                  </a:cubicBezTo>
                  <a:lnTo>
                    <a:pt x="11575" y="50"/>
                  </a:lnTo>
                  <a:cubicBezTo>
                    <a:pt x="11562" y="50"/>
                    <a:pt x="11550" y="39"/>
                    <a:pt x="11550" y="25"/>
                  </a:cubicBezTo>
                  <a:cubicBezTo>
                    <a:pt x="11550" y="12"/>
                    <a:pt x="11562" y="0"/>
                    <a:pt x="11575" y="0"/>
                  </a:cubicBezTo>
                  <a:close/>
                  <a:moveTo>
                    <a:pt x="11925" y="0"/>
                  </a:moveTo>
                  <a:lnTo>
                    <a:pt x="12075" y="0"/>
                  </a:lnTo>
                  <a:cubicBezTo>
                    <a:pt x="12089" y="0"/>
                    <a:pt x="12100" y="12"/>
                    <a:pt x="12100" y="25"/>
                  </a:cubicBezTo>
                  <a:cubicBezTo>
                    <a:pt x="12100" y="39"/>
                    <a:pt x="12089" y="50"/>
                    <a:pt x="12075" y="50"/>
                  </a:cubicBezTo>
                  <a:lnTo>
                    <a:pt x="11925" y="50"/>
                  </a:lnTo>
                  <a:cubicBezTo>
                    <a:pt x="11912" y="50"/>
                    <a:pt x="11900" y="39"/>
                    <a:pt x="11900" y="25"/>
                  </a:cubicBezTo>
                  <a:cubicBezTo>
                    <a:pt x="11900" y="12"/>
                    <a:pt x="11912" y="0"/>
                    <a:pt x="11925" y="0"/>
                  </a:cubicBezTo>
                  <a:close/>
                  <a:moveTo>
                    <a:pt x="12275" y="0"/>
                  </a:moveTo>
                  <a:lnTo>
                    <a:pt x="12425" y="0"/>
                  </a:lnTo>
                  <a:cubicBezTo>
                    <a:pt x="12439" y="0"/>
                    <a:pt x="12450" y="12"/>
                    <a:pt x="12450" y="25"/>
                  </a:cubicBezTo>
                  <a:cubicBezTo>
                    <a:pt x="12450" y="39"/>
                    <a:pt x="12439" y="50"/>
                    <a:pt x="12425" y="50"/>
                  </a:cubicBezTo>
                  <a:lnTo>
                    <a:pt x="12275" y="50"/>
                  </a:lnTo>
                  <a:cubicBezTo>
                    <a:pt x="12262" y="50"/>
                    <a:pt x="12250" y="39"/>
                    <a:pt x="12250" y="25"/>
                  </a:cubicBezTo>
                  <a:cubicBezTo>
                    <a:pt x="12250" y="12"/>
                    <a:pt x="12262" y="0"/>
                    <a:pt x="12275" y="0"/>
                  </a:cubicBezTo>
                  <a:close/>
                  <a:moveTo>
                    <a:pt x="12625" y="0"/>
                  </a:moveTo>
                  <a:lnTo>
                    <a:pt x="12775" y="0"/>
                  </a:lnTo>
                  <a:cubicBezTo>
                    <a:pt x="12789" y="0"/>
                    <a:pt x="12800" y="12"/>
                    <a:pt x="12800" y="25"/>
                  </a:cubicBezTo>
                  <a:cubicBezTo>
                    <a:pt x="12800" y="39"/>
                    <a:pt x="12789" y="50"/>
                    <a:pt x="12775" y="50"/>
                  </a:cubicBezTo>
                  <a:lnTo>
                    <a:pt x="12625" y="50"/>
                  </a:lnTo>
                  <a:cubicBezTo>
                    <a:pt x="12612" y="50"/>
                    <a:pt x="12600" y="39"/>
                    <a:pt x="12600" y="25"/>
                  </a:cubicBezTo>
                  <a:cubicBezTo>
                    <a:pt x="12600" y="12"/>
                    <a:pt x="12612" y="0"/>
                    <a:pt x="12625" y="0"/>
                  </a:cubicBezTo>
                  <a:close/>
                  <a:moveTo>
                    <a:pt x="12975" y="0"/>
                  </a:moveTo>
                  <a:lnTo>
                    <a:pt x="13125" y="0"/>
                  </a:lnTo>
                  <a:cubicBezTo>
                    <a:pt x="13139" y="0"/>
                    <a:pt x="13150" y="12"/>
                    <a:pt x="13150" y="25"/>
                  </a:cubicBezTo>
                  <a:cubicBezTo>
                    <a:pt x="13150" y="39"/>
                    <a:pt x="13139" y="50"/>
                    <a:pt x="13125" y="50"/>
                  </a:cubicBezTo>
                  <a:lnTo>
                    <a:pt x="12975" y="50"/>
                  </a:lnTo>
                  <a:cubicBezTo>
                    <a:pt x="12962" y="50"/>
                    <a:pt x="12950" y="39"/>
                    <a:pt x="12950" y="25"/>
                  </a:cubicBezTo>
                  <a:cubicBezTo>
                    <a:pt x="12950" y="12"/>
                    <a:pt x="12962" y="0"/>
                    <a:pt x="12975" y="0"/>
                  </a:cubicBezTo>
                  <a:close/>
                  <a:moveTo>
                    <a:pt x="13325" y="0"/>
                  </a:moveTo>
                  <a:lnTo>
                    <a:pt x="13475" y="0"/>
                  </a:lnTo>
                  <a:cubicBezTo>
                    <a:pt x="13489" y="0"/>
                    <a:pt x="13500" y="12"/>
                    <a:pt x="13500" y="25"/>
                  </a:cubicBezTo>
                  <a:cubicBezTo>
                    <a:pt x="13500" y="39"/>
                    <a:pt x="13489" y="50"/>
                    <a:pt x="13475" y="50"/>
                  </a:cubicBezTo>
                  <a:lnTo>
                    <a:pt x="13325" y="50"/>
                  </a:lnTo>
                  <a:cubicBezTo>
                    <a:pt x="13312" y="50"/>
                    <a:pt x="13300" y="39"/>
                    <a:pt x="13300" y="25"/>
                  </a:cubicBezTo>
                  <a:cubicBezTo>
                    <a:pt x="13300" y="12"/>
                    <a:pt x="13312" y="0"/>
                    <a:pt x="13325" y="0"/>
                  </a:cubicBezTo>
                  <a:close/>
                  <a:moveTo>
                    <a:pt x="13675" y="0"/>
                  </a:moveTo>
                  <a:lnTo>
                    <a:pt x="13825" y="0"/>
                  </a:lnTo>
                  <a:cubicBezTo>
                    <a:pt x="13839" y="0"/>
                    <a:pt x="13850" y="12"/>
                    <a:pt x="13850" y="25"/>
                  </a:cubicBezTo>
                  <a:cubicBezTo>
                    <a:pt x="13850" y="39"/>
                    <a:pt x="13839" y="50"/>
                    <a:pt x="13825" y="50"/>
                  </a:cubicBezTo>
                  <a:lnTo>
                    <a:pt x="13675" y="50"/>
                  </a:lnTo>
                  <a:cubicBezTo>
                    <a:pt x="13662" y="50"/>
                    <a:pt x="13650" y="39"/>
                    <a:pt x="13650" y="25"/>
                  </a:cubicBezTo>
                  <a:cubicBezTo>
                    <a:pt x="13650" y="12"/>
                    <a:pt x="13662" y="0"/>
                    <a:pt x="13675" y="0"/>
                  </a:cubicBezTo>
                  <a:close/>
                  <a:moveTo>
                    <a:pt x="14025" y="0"/>
                  </a:moveTo>
                  <a:lnTo>
                    <a:pt x="14175" y="0"/>
                  </a:lnTo>
                  <a:cubicBezTo>
                    <a:pt x="14189" y="0"/>
                    <a:pt x="14200" y="12"/>
                    <a:pt x="14200" y="25"/>
                  </a:cubicBezTo>
                  <a:cubicBezTo>
                    <a:pt x="14200" y="39"/>
                    <a:pt x="14189" y="50"/>
                    <a:pt x="14175" y="50"/>
                  </a:cubicBezTo>
                  <a:lnTo>
                    <a:pt x="14025" y="50"/>
                  </a:lnTo>
                  <a:cubicBezTo>
                    <a:pt x="14012" y="50"/>
                    <a:pt x="14000" y="39"/>
                    <a:pt x="14000" y="25"/>
                  </a:cubicBezTo>
                  <a:cubicBezTo>
                    <a:pt x="14000" y="12"/>
                    <a:pt x="14012" y="0"/>
                    <a:pt x="14025" y="0"/>
                  </a:cubicBezTo>
                  <a:close/>
                  <a:moveTo>
                    <a:pt x="14375" y="0"/>
                  </a:moveTo>
                  <a:lnTo>
                    <a:pt x="14525" y="0"/>
                  </a:lnTo>
                  <a:cubicBezTo>
                    <a:pt x="14539" y="0"/>
                    <a:pt x="14550" y="12"/>
                    <a:pt x="14550" y="25"/>
                  </a:cubicBezTo>
                  <a:cubicBezTo>
                    <a:pt x="14550" y="39"/>
                    <a:pt x="14539" y="50"/>
                    <a:pt x="14525" y="50"/>
                  </a:cubicBezTo>
                  <a:lnTo>
                    <a:pt x="14375" y="50"/>
                  </a:lnTo>
                  <a:cubicBezTo>
                    <a:pt x="14362" y="50"/>
                    <a:pt x="14350" y="39"/>
                    <a:pt x="14350" y="25"/>
                  </a:cubicBezTo>
                  <a:cubicBezTo>
                    <a:pt x="14350" y="12"/>
                    <a:pt x="14362" y="0"/>
                    <a:pt x="14375" y="0"/>
                  </a:cubicBezTo>
                  <a:close/>
                  <a:moveTo>
                    <a:pt x="14725" y="0"/>
                  </a:moveTo>
                  <a:lnTo>
                    <a:pt x="14875" y="0"/>
                  </a:lnTo>
                  <a:cubicBezTo>
                    <a:pt x="14889" y="0"/>
                    <a:pt x="14900" y="12"/>
                    <a:pt x="14900" y="25"/>
                  </a:cubicBezTo>
                  <a:cubicBezTo>
                    <a:pt x="14900" y="39"/>
                    <a:pt x="14889" y="50"/>
                    <a:pt x="14875" y="50"/>
                  </a:cubicBezTo>
                  <a:lnTo>
                    <a:pt x="14725" y="50"/>
                  </a:lnTo>
                  <a:cubicBezTo>
                    <a:pt x="14712" y="50"/>
                    <a:pt x="14700" y="39"/>
                    <a:pt x="14700" y="25"/>
                  </a:cubicBezTo>
                  <a:cubicBezTo>
                    <a:pt x="14700" y="12"/>
                    <a:pt x="14712" y="0"/>
                    <a:pt x="14725" y="0"/>
                  </a:cubicBezTo>
                  <a:close/>
                  <a:moveTo>
                    <a:pt x="15075" y="0"/>
                  </a:moveTo>
                  <a:lnTo>
                    <a:pt x="15225" y="0"/>
                  </a:lnTo>
                  <a:cubicBezTo>
                    <a:pt x="15239" y="0"/>
                    <a:pt x="15250" y="12"/>
                    <a:pt x="15250" y="25"/>
                  </a:cubicBezTo>
                  <a:cubicBezTo>
                    <a:pt x="15250" y="39"/>
                    <a:pt x="15239" y="50"/>
                    <a:pt x="15225" y="50"/>
                  </a:cubicBezTo>
                  <a:lnTo>
                    <a:pt x="15075" y="50"/>
                  </a:lnTo>
                  <a:cubicBezTo>
                    <a:pt x="15062" y="50"/>
                    <a:pt x="15050" y="39"/>
                    <a:pt x="15050" y="25"/>
                  </a:cubicBezTo>
                  <a:cubicBezTo>
                    <a:pt x="15050" y="12"/>
                    <a:pt x="15062" y="0"/>
                    <a:pt x="15075" y="0"/>
                  </a:cubicBezTo>
                  <a:close/>
                  <a:moveTo>
                    <a:pt x="15425" y="0"/>
                  </a:moveTo>
                  <a:lnTo>
                    <a:pt x="15575" y="0"/>
                  </a:lnTo>
                  <a:cubicBezTo>
                    <a:pt x="15589" y="0"/>
                    <a:pt x="15600" y="12"/>
                    <a:pt x="15600" y="25"/>
                  </a:cubicBezTo>
                  <a:cubicBezTo>
                    <a:pt x="15600" y="39"/>
                    <a:pt x="15589" y="50"/>
                    <a:pt x="15575" y="50"/>
                  </a:cubicBezTo>
                  <a:lnTo>
                    <a:pt x="15425" y="50"/>
                  </a:lnTo>
                  <a:cubicBezTo>
                    <a:pt x="15412" y="50"/>
                    <a:pt x="15400" y="39"/>
                    <a:pt x="15400" y="25"/>
                  </a:cubicBezTo>
                  <a:cubicBezTo>
                    <a:pt x="15400" y="12"/>
                    <a:pt x="15412" y="0"/>
                    <a:pt x="15425" y="0"/>
                  </a:cubicBezTo>
                  <a:close/>
                  <a:moveTo>
                    <a:pt x="15775" y="0"/>
                  </a:moveTo>
                  <a:lnTo>
                    <a:pt x="15925" y="0"/>
                  </a:lnTo>
                  <a:cubicBezTo>
                    <a:pt x="15939" y="0"/>
                    <a:pt x="15950" y="12"/>
                    <a:pt x="15950" y="25"/>
                  </a:cubicBezTo>
                  <a:cubicBezTo>
                    <a:pt x="15950" y="39"/>
                    <a:pt x="15939" y="50"/>
                    <a:pt x="15925" y="50"/>
                  </a:cubicBezTo>
                  <a:lnTo>
                    <a:pt x="15775" y="50"/>
                  </a:lnTo>
                  <a:cubicBezTo>
                    <a:pt x="15762" y="50"/>
                    <a:pt x="15750" y="39"/>
                    <a:pt x="15750" y="25"/>
                  </a:cubicBezTo>
                  <a:cubicBezTo>
                    <a:pt x="15750" y="12"/>
                    <a:pt x="15762" y="0"/>
                    <a:pt x="15775" y="0"/>
                  </a:cubicBezTo>
                  <a:close/>
                  <a:moveTo>
                    <a:pt x="16125" y="0"/>
                  </a:moveTo>
                  <a:lnTo>
                    <a:pt x="16275" y="0"/>
                  </a:lnTo>
                  <a:cubicBezTo>
                    <a:pt x="16289" y="0"/>
                    <a:pt x="16300" y="12"/>
                    <a:pt x="16300" y="25"/>
                  </a:cubicBezTo>
                  <a:cubicBezTo>
                    <a:pt x="16300" y="39"/>
                    <a:pt x="16289" y="50"/>
                    <a:pt x="16275" y="50"/>
                  </a:cubicBezTo>
                  <a:lnTo>
                    <a:pt x="16125" y="50"/>
                  </a:lnTo>
                  <a:cubicBezTo>
                    <a:pt x="16112" y="50"/>
                    <a:pt x="16100" y="39"/>
                    <a:pt x="16100" y="25"/>
                  </a:cubicBezTo>
                  <a:cubicBezTo>
                    <a:pt x="16100" y="12"/>
                    <a:pt x="16112" y="0"/>
                    <a:pt x="16125" y="0"/>
                  </a:cubicBezTo>
                  <a:close/>
                  <a:moveTo>
                    <a:pt x="16475" y="0"/>
                  </a:moveTo>
                  <a:lnTo>
                    <a:pt x="16625" y="0"/>
                  </a:lnTo>
                  <a:cubicBezTo>
                    <a:pt x="16639" y="0"/>
                    <a:pt x="16650" y="12"/>
                    <a:pt x="16650" y="25"/>
                  </a:cubicBezTo>
                  <a:cubicBezTo>
                    <a:pt x="16650" y="39"/>
                    <a:pt x="16639" y="50"/>
                    <a:pt x="16625" y="50"/>
                  </a:cubicBezTo>
                  <a:lnTo>
                    <a:pt x="16475" y="50"/>
                  </a:lnTo>
                  <a:cubicBezTo>
                    <a:pt x="16462" y="50"/>
                    <a:pt x="16450" y="39"/>
                    <a:pt x="16450" y="25"/>
                  </a:cubicBezTo>
                  <a:cubicBezTo>
                    <a:pt x="16450" y="12"/>
                    <a:pt x="16462" y="0"/>
                    <a:pt x="16475" y="0"/>
                  </a:cubicBezTo>
                  <a:close/>
                  <a:moveTo>
                    <a:pt x="16825" y="0"/>
                  </a:moveTo>
                  <a:lnTo>
                    <a:pt x="16975" y="0"/>
                  </a:lnTo>
                  <a:cubicBezTo>
                    <a:pt x="16989" y="0"/>
                    <a:pt x="17000" y="12"/>
                    <a:pt x="17000" y="25"/>
                  </a:cubicBezTo>
                  <a:cubicBezTo>
                    <a:pt x="17000" y="39"/>
                    <a:pt x="16989" y="50"/>
                    <a:pt x="16975" y="50"/>
                  </a:cubicBezTo>
                  <a:lnTo>
                    <a:pt x="16825" y="50"/>
                  </a:lnTo>
                  <a:cubicBezTo>
                    <a:pt x="16812" y="50"/>
                    <a:pt x="16800" y="39"/>
                    <a:pt x="16800" y="25"/>
                  </a:cubicBezTo>
                  <a:cubicBezTo>
                    <a:pt x="16800" y="12"/>
                    <a:pt x="16812" y="0"/>
                    <a:pt x="16825" y="0"/>
                  </a:cubicBezTo>
                  <a:close/>
                  <a:moveTo>
                    <a:pt x="17175" y="0"/>
                  </a:moveTo>
                  <a:lnTo>
                    <a:pt x="17325" y="0"/>
                  </a:lnTo>
                  <a:cubicBezTo>
                    <a:pt x="17339" y="0"/>
                    <a:pt x="17350" y="12"/>
                    <a:pt x="17350" y="25"/>
                  </a:cubicBezTo>
                  <a:cubicBezTo>
                    <a:pt x="17350" y="39"/>
                    <a:pt x="17339" y="50"/>
                    <a:pt x="17325" y="50"/>
                  </a:cubicBezTo>
                  <a:lnTo>
                    <a:pt x="17175" y="50"/>
                  </a:lnTo>
                  <a:cubicBezTo>
                    <a:pt x="17162" y="50"/>
                    <a:pt x="17150" y="39"/>
                    <a:pt x="17150" y="25"/>
                  </a:cubicBezTo>
                  <a:cubicBezTo>
                    <a:pt x="17150" y="12"/>
                    <a:pt x="17162" y="0"/>
                    <a:pt x="17175" y="0"/>
                  </a:cubicBezTo>
                  <a:close/>
                  <a:moveTo>
                    <a:pt x="17525" y="0"/>
                  </a:moveTo>
                  <a:lnTo>
                    <a:pt x="17675" y="0"/>
                  </a:lnTo>
                  <a:cubicBezTo>
                    <a:pt x="17689" y="0"/>
                    <a:pt x="17700" y="12"/>
                    <a:pt x="17700" y="25"/>
                  </a:cubicBezTo>
                  <a:cubicBezTo>
                    <a:pt x="17700" y="39"/>
                    <a:pt x="17689" y="50"/>
                    <a:pt x="17675" y="50"/>
                  </a:cubicBezTo>
                  <a:lnTo>
                    <a:pt x="17525" y="50"/>
                  </a:lnTo>
                  <a:cubicBezTo>
                    <a:pt x="17512" y="50"/>
                    <a:pt x="17500" y="39"/>
                    <a:pt x="17500" y="25"/>
                  </a:cubicBezTo>
                  <a:cubicBezTo>
                    <a:pt x="17500" y="12"/>
                    <a:pt x="17512" y="0"/>
                    <a:pt x="17525" y="0"/>
                  </a:cubicBezTo>
                  <a:close/>
                  <a:moveTo>
                    <a:pt x="17875" y="0"/>
                  </a:moveTo>
                  <a:lnTo>
                    <a:pt x="18025" y="0"/>
                  </a:lnTo>
                  <a:cubicBezTo>
                    <a:pt x="18039" y="0"/>
                    <a:pt x="18050" y="12"/>
                    <a:pt x="18050" y="25"/>
                  </a:cubicBezTo>
                  <a:cubicBezTo>
                    <a:pt x="18050" y="39"/>
                    <a:pt x="18039" y="50"/>
                    <a:pt x="18025" y="50"/>
                  </a:cubicBezTo>
                  <a:lnTo>
                    <a:pt x="17875" y="50"/>
                  </a:lnTo>
                  <a:cubicBezTo>
                    <a:pt x="17862" y="50"/>
                    <a:pt x="17850" y="39"/>
                    <a:pt x="17850" y="25"/>
                  </a:cubicBezTo>
                  <a:cubicBezTo>
                    <a:pt x="17850" y="12"/>
                    <a:pt x="17862" y="0"/>
                    <a:pt x="17875" y="0"/>
                  </a:cubicBezTo>
                  <a:close/>
                  <a:moveTo>
                    <a:pt x="18225" y="0"/>
                  </a:moveTo>
                  <a:lnTo>
                    <a:pt x="18265" y="0"/>
                  </a:lnTo>
                  <a:cubicBezTo>
                    <a:pt x="18279" y="0"/>
                    <a:pt x="18290" y="12"/>
                    <a:pt x="18290" y="25"/>
                  </a:cubicBezTo>
                  <a:cubicBezTo>
                    <a:pt x="18290" y="39"/>
                    <a:pt x="18279" y="50"/>
                    <a:pt x="18265" y="50"/>
                  </a:cubicBezTo>
                  <a:lnTo>
                    <a:pt x="18225" y="50"/>
                  </a:lnTo>
                  <a:cubicBezTo>
                    <a:pt x="18212" y="50"/>
                    <a:pt x="18200" y="39"/>
                    <a:pt x="18200" y="25"/>
                  </a:cubicBezTo>
                  <a:cubicBezTo>
                    <a:pt x="18200" y="12"/>
                    <a:pt x="18212" y="0"/>
                    <a:pt x="18225" y="0"/>
                  </a:cubicBez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sp>
          <p:nvSpPr>
            <p:cNvPr id="245883" name="Freeform 123"/>
            <p:cNvSpPr>
              <a:spLocks noEditPoints="1"/>
            </p:cNvSpPr>
            <p:nvPr/>
          </p:nvSpPr>
          <p:spPr bwMode="auto">
            <a:xfrm>
              <a:off x="1932" y="3575"/>
              <a:ext cx="44" cy="100"/>
            </a:xfrm>
            <a:custGeom>
              <a:avLst/>
              <a:gdLst>
                <a:gd name="T0" fmla="*/ 234 w 400"/>
                <a:gd name="T1" fmla="*/ 33 h 993"/>
                <a:gd name="T2" fmla="*/ 234 w 400"/>
                <a:gd name="T3" fmla="*/ 660 h 993"/>
                <a:gd name="T4" fmla="*/ 200 w 400"/>
                <a:gd name="T5" fmla="*/ 693 h 993"/>
                <a:gd name="T6" fmla="*/ 167 w 400"/>
                <a:gd name="T7" fmla="*/ 660 h 993"/>
                <a:gd name="T8" fmla="*/ 167 w 400"/>
                <a:gd name="T9" fmla="*/ 33 h 993"/>
                <a:gd name="T10" fmla="*/ 200 w 400"/>
                <a:gd name="T11" fmla="*/ 0 h 993"/>
                <a:gd name="T12" fmla="*/ 234 w 400"/>
                <a:gd name="T13" fmla="*/ 33 h 993"/>
                <a:gd name="T14" fmla="*/ 400 w 400"/>
                <a:gd name="T15" fmla="*/ 593 h 993"/>
                <a:gd name="T16" fmla="*/ 200 w 400"/>
                <a:gd name="T17" fmla="*/ 993 h 993"/>
                <a:gd name="T18" fmla="*/ 0 w 400"/>
                <a:gd name="T19" fmla="*/ 593 h 993"/>
                <a:gd name="T20" fmla="*/ 400 w 400"/>
                <a:gd name="T21" fmla="*/ 593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993">
                  <a:moveTo>
                    <a:pt x="234" y="33"/>
                  </a:moveTo>
                  <a:lnTo>
                    <a:pt x="234" y="660"/>
                  </a:lnTo>
                  <a:cubicBezTo>
                    <a:pt x="234" y="679"/>
                    <a:pt x="219" y="693"/>
                    <a:pt x="200" y="693"/>
                  </a:cubicBezTo>
                  <a:cubicBezTo>
                    <a:pt x="182" y="693"/>
                    <a:pt x="167" y="679"/>
                    <a:pt x="167" y="660"/>
                  </a:cubicBezTo>
                  <a:lnTo>
                    <a:pt x="167" y="33"/>
                  </a:lnTo>
                  <a:cubicBezTo>
                    <a:pt x="167" y="15"/>
                    <a:pt x="182" y="0"/>
                    <a:pt x="200" y="0"/>
                  </a:cubicBezTo>
                  <a:cubicBezTo>
                    <a:pt x="219" y="0"/>
                    <a:pt x="234" y="15"/>
                    <a:pt x="234" y="33"/>
                  </a:cubicBezTo>
                  <a:close/>
                  <a:moveTo>
                    <a:pt x="400" y="593"/>
                  </a:moveTo>
                  <a:lnTo>
                    <a:pt x="200" y="993"/>
                  </a:lnTo>
                  <a:lnTo>
                    <a:pt x="0" y="593"/>
                  </a:lnTo>
                  <a:lnTo>
                    <a:pt x="400" y="593"/>
                  </a:ln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sp>
          <p:nvSpPr>
            <p:cNvPr id="245884" name="Freeform 124"/>
            <p:cNvSpPr>
              <a:spLocks noEditPoints="1"/>
            </p:cNvSpPr>
            <p:nvPr/>
          </p:nvSpPr>
          <p:spPr bwMode="auto">
            <a:xfrm>
              <a:off x="1932" y="1038"/>
              <a:ext cx="44" cy="100"/>
            </a:xfrm>
            <a:custGeom>
              <a:avLst/>
              <a:gdLst>
                <a:gd name="T0" fmla="*/ 334 w 800"/>
                <a:gd name="T1" fmla="*/ 1920 h 1986"/>
                <a:gd name="T2" fmla="*/ 334 w 800"/>
                <a:gd name="T3" fmla="*/ 666 h 1986"/>
                <a:gd name="T4" fmla="*/ 400 w 800"/>
                <a:gd name="T5" fmla="*/ 600 h 1986"/>
                <a:gd name="T6" fmla="*/ 467 w 800"/>
                <a:gd name="T7" fmla="*/ 666 h 1986"/>
                <a:gd name="T8" fmla="*/ 467 w 800"/>
                <a:gd name="T9" fmla="*/ 1920 h 1986"/>
                <a:gd name="T10" fmla="*/ 400 w 800"/>
                <a:gd name="T11" fmla="*/ 1986 h 1986"/>
                <a:gd name="T12" fmla="*/ 334 w 800"/>
                <a:gd name="T13" fmla="*/ 1920 h 1986"/>
                <a:gd name="T14" fmla="*/ 0 w 800"/>
                <a:gd name="T15" fmla="*/ 800 h 1986"/>
                <a:gd name="T16" fmla="*/ 400 w 800"/>
                <a:gd name="T17" fmla="*/ 0 h 1986"/>
                <a:gd name="T18" fmla="*/ 800 w 800"/>
                <a:gd name="T19" fmla="*/ 800 h 1986"/>
                <a:gd name="T20" fmla="*/ 0 w 800"/>
                <a:gd name="T21" fmla="*/ 80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0" h="1986">
                  <a:moveTo>
                    <a:pt x="334" y="1920"/>
                  </a:moveTo>
                  <a:lnTo>
                    <a:pt x="334" y="666"/>
                  </a:lnTo>
                  <a:cubicBezTo>
                    <a:pt x="334" y="630"/>
                    <a:pt x="364" y="600"/>
                    <a:pt x="400" y="600"/>
                  </a:cubicBezTo>
                  <a:cubicBezTo>
                    <a:pt x="437" y="600"/>
                    <a:pt x="467" y="630"/>
                    <a:pt x="467" y="666"/>
                  </a:cubicBezTo>
                  <a:lnTo>
                    <a:pt x="467" y="1920"/>
                  </a:lnTo>
                  <a:cubicBezTo>
                    <a:pt x="467" y="1957"/>
                    <a:pt x="437" y="1986"/>
                    <a:pt x="400" y="1986"/>
                  </a:cubicBezTo>
                  <a:cubicBezTo>
                    <a:pt x="364" y="1986"/>
                    <a:pt x="334" y="1957"/>
                    <a:pt x="334" y="1920"/>
                  </a:cubicBezTo>
                  <a:close/>
                  <a:moveTo>
                    <a:pt x="0" y="800"/>
                  </a:moveTo>
                  <a:lnTo>
                    <a:pt x="400" y="0"/>
                  </a:lnTo>
                  <a:lnTo>
                    <a:pt x="800" y="800"/>
                  </a:lnTo>
                  <a:lnTo>
                    <a:pt x="0" y="800"/>
                  </a:ln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grpSp>
          <p:nvGrpSpPr>
            <p:cNvPr id="68692" name="Group 125"/>
            <p:cNvGrpSpPr>
              <a:grpSpLocks/>
            </p:cNvGrpSpPr>
            <p:nvPr/>
          </p:nvGrpSpPr>
          <p:grpSpPr bwMode="auto">
            <a:xfrm>
              <a:off x="1693" y="3289"/>
              <a:ext cx="470" cy="145"/>
              <a:chOff x="1705" y="3423"/>
              <a:chExt cx="470" cy="145"/>
            </a:xfrm>
          </p:grpSpPr>
          <p:sp>
            <p:nvSpPr>
              <p:cNvPr id="245886" name="Rectangle 126"/>
              <p:cNvSpPr>
                <a:spLocks noChangeArrowheads="1"/>
              </p:cNvSpPr>
              <p:nvPr/>
            </p:nvSpPr>
            <p:spPr bwMode="auto">
              <a:xfrm>
                <a:off x="1703" y="3423"/>
                <a:ext cx="470" cy="1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87" name="Rectangle 127"/>
              <p:cNvSpPr>
                <a:spLocks noChangeArrowheads="1"/>
              </p:cNvSpPr>
              <p:nvPr/>
            </p:nvSpPr>
            <p:spPr bwMode="auto">
              <a:xfrm>
                <a:off x="1703" y="3423"/>
                <a:ext cx="470" cy="145"/>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88" name="Rectangle 128"/>
            <p:cNvSpPr>
              <a:spLocks noChangeArrowheads="1"/>
            </p:cNvSpPr>
            <p:nvPr/>
          </p:nvSpPr>
          <p:spPr bwMode="auto">
            <a:xfrm>
              <a:off x="1748" y="3319"/>
              <a:ext cx="3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Fmn Base</a:t>
              </a:r>
              <a:endParaRPr lang="en-US" altLang="cs-CZ" sz="2400" u="sng">
                <a:solidFill>
                  <a:srgbClr val="000000"/>
                </a:solidFill>
                <a:latin typeface="Bookman Old Style" pitchFamily="18" charset="0"/>
                <a:cs typeface="+mn-cs"/>
              </a:endParaRPr>
            </a:p>
          </p:txBody>
        </p:sp>
        <p:sp>
          <p:nvSpPr>
            <p:cNvPr id="245889" name="Rectangle 129"/>
            <p:cNvSpPr>
              <a:spLocks noChangeArrowheads="1"/>
            </p:cNvSpPr>
            <p:nvPr/>
          </p:nvSpPr>
          <p:spPr bwMode="auto">
            <a:xfrm>
              <a:off x="2069" y="3319"/>
              <a:ext cx="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grpSp>
          <p:nvGrpSpPr>
            <p:cNvPr id="68695" name="Group 130"/>
            <p:cNvGrpSpPr>
              <a:grpSpLocks/>
            </p:cNvGrpSpPr>
            <p:nvPr/>
          </p:nvGrpSpPr>
          <p:grpSpPr bwMode="auto">
            <a:xfrm>
              <a:off x="1693" y="3048"/>
              <a:ext cx="470" cy="145"/>
              <a:chOff x="1705" y="3182"/>
              <a:chExt cx="470" cy="145"/>
            </a:xfrm>
          </p:grpSpPr>
          <p:sp>
            <p:nvSpPr>
              <p:cNvPr id="245891" name="Rectangle 131"/>
              <p:cNvSpPr>
                <a:spLocks noChangeArrowheads="1"/>
              </p:cNvSpPr>
              <p:nvPr/>
            </p:nvSpPr>
            <p:spPr bwMode="auto">
              <a:xfrm>
                <a:off x="1703" y="3182"/>
                <a:ext cx="470" cy="1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92" name="Rectangle 132"/>
              <p:cNvSpPr>
                <a:spLocks noChangeArrowheads="1"/>
              </p:cNvSpPr>
              <p:nvPr/>
            </p:nvSpPr>
            <p:spPr bwMode="auto">
              <a:xfrm>
                <a:off x="1703" y="3182"/>
                <a:ext cx="470" cy="145"/>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93" name="Rectangle 133"/>
            <p:cNvSpPr>
              <a:spLocks noChangeArrowheads="1"/>
            </p:cNvSpPr>
            <p:nvPr/>
          </p:nvSpPr>
          <p:spPr bwMode="auto">
            <a:xfrm>
              <a:off x="1748" y="3078"/>
              <a:ext cx="3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Fmn Spec</a:t>
              </a:r>
              <a:endParaRPr lang="en-US" altLang="cs-CZ" sz="2400" u="sng">
                <a:solidFill>
                  <a:srgbClr val="000000"/>
                </a:solidFill>
                <a:latin typeface="Bookman Old Style" pitchFamily="18" charset="0"/>
                <a:cs typeface="+mn-cs"/>
              </a:endParaRPr>
            </a:p>
          </p:txBody>
        </p:sp>
        <p:sp>
          <p:nvSpPr>
            <p:cNvPr id="245894" name="Rectangle 134"/>
            <p:cNvSpPr>
              <a:spLocks noChangeArrowheads="1"/>
            </p:cNvSpPr>
            <p:nvPr/>
          </p:nvSpPr>
          <p:spPr bwMode="auto">
            <a:xfrm>
              <a:off x="2069" y="3078"/>
              <a:ext cx="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895" name="Freeform 135"/>
            <p:cNvSpPr>
              <a:spLocks noEditPoints="1"/>
            </p:cNvSpPr>
            <p:nvPr/>
          </p:nvSpPr>
          <p:spPr bwMode="auto">
            <a:xfrm>
              <a:off x="2560" y="2473"/>
              <a:ext cx="42" cy="1057"/>
            </a:xfrm>
            <a:custGeom>
              <a:avLst/>
              <a:gdLst>
                <a:gd name="T0" fmla="*/ 234 w 400"/>
                <a:gd name="T1" fmla="*/ 333 h 10523"/>
                <a:gd name="T2" fmla="*/ 234 w 400"/>
                <a:gd name="T3" fmla="*/ 10190 h 10523"/>
                <a:gd name="T4" fmla="*/ 200 w 400"/>
                <a:gd name="T5" fmla="*/ 10223 h 10523"/>
                <a:gd name="T6" fmla="*/ 167 w 400"/>
                <a:gd name="T7" fmla="*/ 10190 h 10523"/>
                <a:gd name="T8" fmla="*/ 167 w 400"/>
                <a:gd name="T9" fmla="*/ 333 h 10523"/>
                <a:gd name="T10" fmla="*/ 200 w 400"/>
                <a:gd name="T11" fmla="*/ 300 h 10523"/>
                <a:gd name="T12" fmla="*/ 234 w 400"/>
                <a:gd name="T13" fmla="*/ 333 h 10523"/>
                <a:gd name="T14" fmla="*/ 0 w 400"/>
                <a:gd name="T15" fmla="*/ 400 h 10523"/>
                <a:gd name="T16" fmla="*/ 200 w 400"/>
                <a:gd name="T17" fmla="*/ 0 h 10523"/>
                <a:gd name="T18" fmla="*/ 400 w 400"/>
                <a:gd name="T19" fmla="*/ 400 h 10523"/>
                <a:gd name="T20" fmla="*/ 0 w 400"/>
                <a:gd name="T21" fmla="*/ 400 h 10523"/>
                <a:gd name="T22" fmla="*/ 400 w 400"/>
                <a:gd name="T23" fmla="*/ 10123 h 10523"/>
                <a:gd name="T24" fmla="*/ 200 w 400"/>
                <a:gd name="T25" fmla="*/ 10523 h 10523"/>
                <a:gd name="T26" fmla="*/ 0 w 400"/>
                <a:gd name="T27" fmla="*/ 10123 h 10523"/>
                <a:gd name="T28" fmla="*/ 400 w 400"/>
                <a:gd name="T29" fmla="*/ 10123 h 10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0" h="10523">
                  <a:moveTo>
                    <a:pt x="234" y="333"/>
                  </a:moveTo>
                  <a:lnTo>
                    <a:pt x="234" y="10190"/>
                  </a:lnTo>
                  <a:cubicBezTo>
                    <a:pt x="234" y="10209"/>
                    <a:pt x="219" y="10223"/>
                    <a:pt x="200" y="10223"/>
                  </a:cubicBezTo>
                  <a:cubicBezTo>
                    <a:pt x="182" y="10223"/>
                    <a:pt x="167" y="10209"/>
                    <a:pt x="167" y="10190"/>
                  </a:cubicBezTo>
                  <a:lnTo>
                    <a:pt x="167" y="333"/>
                  </a:lnTo>
                  <a:cubicBezTo>
                    <a:pt x="167" y="315"/>
                    <a:pt x="182" y="300"/>
                    <a:pt x="200" y="300"/>
                  </a:cubicBezTo>
                  <a:cubicBezTo>
                    <a:pt x="219" y="300"/>
                    <a:pt x="234" y="315"/>
                    <a:pt x="234" y="333"/>
                  </a:cubicBezTo>
                  <a:close/>
                  <a:moveTo>
                    <a:pt x="0" y="400"/>
                  </a:moveTo>
                  <a:lnTo>
                    <a:pt x="200" y="0"/>
                  </a:lnTo>
                  <a:lnTo>
                    <a:pt x="400" y="400"/>
                  </a:lnTo>
                  <a:lnTo>
                    <a:pt x="0" y="400"/>
                  </a:lnTo>
                  <a:close/>
                  <a:moveTo>
                    <a:pt x="400" y="10123"/>
                  </a:moveTo>
                  <a:lnTo>
                    <a:pt x="200" y="10523"/>
                  </a:lnTo>
                  <a:lnTo>
                    <a:pt x="0" y="10123"/>
                  </a:lnTo>
                  <a:lnTo>
                    <a:pt x="400" y="10123"/>
                  </a:ln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grpSp>
          <p:nvGrpSpPr>
            <p:cNvPr id="68699" name="Group 136"/>
            <p:cNvGrpSpPr>
              <a:grpSpLocks/>
            </p:cNvGrpSpPr>
            <p:nvPr/>
          </p:nvGrpSpPr>
          <p:grpSpPr bwMode="auto">
            <a:xfrm>
              <a:off x="2216" y="2618"/>
              <a:ext cx="784" cy="193"/>
              <a:chOff x="2228" y="2752"/>
              <a:chExt cx="784" cy="193"/>
            </a:xfrm>
          </p:grpSpPr>
          <p:sp>
            <p:nvSpPr>
              <p:cNvPr id="245897" name="Rectangle 137"/>
              <p:cNvSpPr>
                <a:spLocks noChangeArrowheads="1"/>
              </p:cNvSpPr>
              <p:nvPr/>
            </p:nvSpPr>
            <p:spPr bwMode="auto">
              <a:xfrm>
                <a:off x="2228" y="2752"/>
                <a:ext cx="784" cy="1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898" name="Rectangle 138"/>
              <p:cNvSpPr>
                <a:spLocks noChangeArrowheads="1"/>
              </p:cNvSpPr>
              <p:nvPr/>
            </p:nvSpPr>
            <p:spPr bwMode="auto">
              <a:xfrm>
                <a:off x="2228" y="2752"/>
                <a:ext cx="784" cy="193"/>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899" name="Rectangle 139"/>
            <p:cNvSpPr>
              <a:spLocks noChangeArrowheads="1"/>
            </p:cNvSpPr>
            <p:nvPr/>
          </p:nvSpPr>
          <p:spPr bwMode="auto">
            <a:xfrm>
              <a:off x="2375" y="2648"/>
              <a:ext cx="45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Trg Phys Base</a:t>
              </a:r>
              <a:endParaRPr lang="en-US" altLang="cs-CZ" sz="2400" u="sng">
                <a:solidFill>
                  <a:srgbClr val="000000"/>
                </a:solidFill>
                <a:latin typeface="Bookman Old Style" pitchFamily="18" charset="0"/>
                <a:cs typeface="+mn-cs"/>
              </a:endParaRPr>
            </a:p>
          </p:txBody>
        </p:sp>
        <p:sp>
          <p:nvSpPr>
            <p:cNvPr id="245900" name="Rectangle 140"/>
            <p:cNvSpPr>
              <a:spLocks noChangeArrowheads="1"/>
            </p:cNvSpPr>
            <p:nvPr/>
          </p:nvSpPr>
          <p:spPr bwMode="auto">
            <a:xfrm>
              <a:off x="2842" y="2648"/>
              <a:ext cx="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grpSp>
          <p:nvGrpSpPr>
            <p:cNvPr id="68702" name="Group 141"/>
            <p:cNvGrpSpPr>
              <a:grpSpLocks/>
            </p:cNvGrpSpPr>
            <p:nvPr/>
          </p:nvGrpSpPr>
          <p:grpSpPr bwMode="auto">
            <a:xfrm>
              <a:off x="2216" y="3145"/>
              <a:ext cx="784" cy="192"/>
              <a:chOff x="2228" y="3279"/>
              <a:chExt cx="784" cy="192"/>
            </a:xfrm>
          </p:grpSpPr>
          <p:sp>
            <p:nvSpPr>
              <p:cNvPr id="245902" name="Rectangle 142"/>
              <p:cNvSpPr>
                <a:spLocks noChangeArrowheads="1"/>
              </p:cNvSpPr>
              <p:nvPr/>
            </p:nvSpPr>
            <p:spPr bwMode="auto">
              <a:xfrm>
                <a:off x="2228" y="3279"/>
                <a:ext cx="784" cy="1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903" name="Rectangle 143"/>
              <p:cNvSpPr>
                <a:spLocks noChangeArrowheads="1"/>
              </p:cNvSpPr>
              <p:nvPr/>
            </p:nvSpPr>
            <p:spPr bwMode="auto">
              <a:xfrm>
                <a:off x="2228" y="3279"/>
                <a:ext cx="784" cy="192"/>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904" name="Rectangle 144"/>
            <p:cNvSpPr>
              <a:spLocks noChangeArrowheads="1"/>
            </p:cNvSpPr>
            <p:nvPr/>
          </p:nvSpPr>
          <p:spPr bwMode="auto">
            <a:xfrm>
              <a:off x="2375" y="3174"/>
              <a:ext cx="45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Trg Phys Base</a:t>
              </a:r>
              <a:endParaRPr lang="en-US" altLang="cs-CZ" sz="2400" u="sng">
                <a:solidFill>
                  <a:srgbClr val="000000"/>
                </a:solidFill>
                <a:latin typeface="Bookman Old Style" pitchFamily="18" charset="0"/>
                <a:cs typeface="+mn-cs"/>
              </a:endParaRPr>
            </a:p>
          </p:txBody>
        </p:sp>
        <p:sp>
          <p:nvSpPr>
            <p:cNvPr id="245905" name="Rectangle 145"/>
            <p:cNvSpPr>
              <a:spLocks noChangeArrowheads="1"/>
            </p:cNvSpPr>
            <p:nvPr/>
          </p:nvSpPr>
          <p:spPr bwMode="auto">
            <a:xfrm>
              <a:off x="2842" y="3174"/>
              <a:ext cx="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grpSp>
          <p:nvGrpSpPr>
            <p:cNvPr id="68705" name="Group 146"/>
            <p:cNvGrpSpPr>
              <a:grpSpLocks/>
            </p:cNvGrpSpPr>
            <p:nvPr/>
          </p:nvGrpSpPr>
          <p:grpSpPr bwMode="auto">
            <a:xfrm>
              <a:off x="2006" y="1375"/>
              <a:ext cx="785" cy="242"/>
              <a:chOff x="2018" y="1509"/>
              <a:chExt cx="785" cy="242"/>
            </a:xfrm>
          </p:grpSpPr>
          <p:sp>
            <p:nvSpPr>
              <p:cNvPr id="245907" name="Rectangle 147"/>
              <p:cNvSpPr>
                <a:spLocks noChangeArrowheads="1"/>
              </p:cNvSpPr>
              <p:nvPr/>
            </p:nvSpPr>
            <p:spPr bwMode="auto">
              <a:xfrm>
                <a:off x="2018" y="1509"/>
                <a:ext cx="785"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908" name="Rectangle 148"/>
              <p:cNvSpPr>
                <a:spLocks noChangeArrowheads="1"/>
              </p:cNvSpPr>
              <p:nvPr/>
            </p:nvSpPr>
            <p:spPr bwMode="auto">
              <a:xfrm>
                <a:off x="2018" y="1509"/>
                <a:ext cx="785" cy="242"/>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909" name="Rectangle 149"/>
            <p:cNvSpPr>
              <a:spLocks noChangeArrowheads="1"/>
            </p:cNvSpPr>
            <p:nvPr/>
          </p:nvSpPr>
          <p:spPr bwMode="auto">
            <a:xfrm>
              <a:off x="2254" y="1403"/>
              <a:ext cx="30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Trg Phys </a:t>
              </a:r>
              <a:endParaRPr lang="en-US" altLang="cs-CZ" sz="2400" u="sng">
                <a:solidFill>
                  <a:srgbClr val="000000"/>
                </a:solidFill>
                <a:latin typeface="Bookman Old Style" pitchFamily="18" charset="0"/>
                <a:cs typeface="+mn-cs"/>
              </a:endParaRPr>
            </a:p>
          </p:txBody>
        </p:sp>
        <p:sp>
          <p:nvSpPr>
            <p:cNvPr id="245910" name="Rectangle 150"/>
            <p:cNvSpPr>
              <a:spLocks noChangeArrowheads="1"/>
            </p:cNvSpPr>
            <p:nvPr/>
          </p:nvSpPr>
          <p:spPr bwMode="auto">
            <a:xfrm>
              <a:off x="2190" y="1490"/>
              <a:ext cx="41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Opérationnel</a:t>
              </a:r>
              <a:endParaRPr lang="en-US" altLang="cs-CZ" sz="2400" u="sng">
                <a:solidFill>
                  <a:srgbClr val="000000"/>
                </a:solidFill>
                <a:latin typeface="Bookman Old Style" pitchFamily="18" charset="0"/>
                <a:cs typeface="+mn-cs"/>
              </a:endParaRPr>
            </a:p>
          </p:txBody>
        </p:sp>
        <p:sp>
          <p:nvSpPr>
            <p:cNvPr id="245911" name="Rectangle 151"/>
            <p:cNvSpPr>
              <a:spLocks noChangeArrowheads="1"/>
            </p:cNvSpPr>
            <p:nvPr/>
          </p:nvSpPr>
          <p:spPr bwMode="auto">
            <a:xfrm>
              <a:off x="2608" y="1490"/>
              <a:ext cx="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912" name="Freeform 152"/>
            <p:cNvSpPr>
              <a:spLocks noEditPoints="1"/>
            </p:cNvSpPr>
            <p:nvPr/>
          </p:nvSpPr>
          <p:spPr bwMode="auto">
            <a:xfrm>
              <a:off x="3920" y="1279"/>
              <a:ext cx="44" cy="426"/>
            </a:xfrm>
            <a:custGeom>
              <a:avLst/>
              <a:gdLst>
                <a:gd name="T0" fmla="*/ 167 w 400"/>
                <a:gd name="T1" fmla="*/ 4210 h 4243"/>
                <a:gd name="T2" fmla="*/ 167 w 400"/>
                <a:gd name="T3" fmla="*/ 333 h 4243"/>
                <a:gd name="T4" fmla="*/ 200 w 400"/>
                <a:gd name="T5" fmla="*/ 300 h 4243"/>
                <a:gd name="T6" fmla="*/ 234 w 400"/>
                <a:gd name="T7" fmla="*/ 333 h 4243"/>
                <a:gd name="T8" fmla="*/ 234 w 400"/>
                <a:gd name="T9" fmla="*/ 4210 h 4243"/>
                <a:gd name="T10" fmla="*/ 200 w 400"/>
                <a:gd name="T11" fmla="*/ 4243 h 4243"/>
                <a:gd name="T12" fmla="*/ 167 w 400"/>
                <a:gd name="T13" fmla="*/ 4210 h 4243"/>
                <a:gd name="T14" fmla="*/ 0 w 400"/>
                <a:gd name="T15" fmla="*/ 400 h 4243"/>
                <a:gd name="T16" fmla="*/ 200 w 400"/>
                <a:gd name="T17" fmla="*/ 0 h 4243"/>
                <a:gd name="T18" fmla="*/ 400 w 400"/>
                <a:gd name="T19" fmla="*/ 400 h 4243"/>
                <a:gd name="T20" fmla="*/ 0 w 400"/>
                <a:gd name="T21" fmla="*/ 40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4243">
                  <a:moveTo>
                    <a:pt x="167" y="4210"/>
                  </a:moveTo>
                  <a:lnTo>
                    <a:pt x="167" y="333"/>
                  </a:lnTo>
                  <a:cubicBezTo>
                    <a:pt x="167" y="315"/>
                    <a:pt x="182" y="300"/>
                    <a:pt x="200" y="300"/>
                  </a:cubicBezTo>
                  <a:cubicBezTo>
                    <a:pt x="219" y="300"/>
                    <a:pt x="234" y="315"/>
                    <a:pt x="234" y="333"/>
                  </a:cubicBezTo>
                  <a:lnTo>
                    <a:pt x="234" y="4210"/>
                  </a:lnTo>
                  <a:cubicBezTo>
                    <a:pt x="234" y="4229"/>
                    <a:pt x="219" y="4243"/>
                    <a:pt x="200" y="4243"/>
                  </a:cubicBezTo>
                  <a:cubicBezTo>
                    <a:pt x="182" y="4243"/>
                    <a:pt x="167" y="4229"/>
                    <a:pt x="167" y="4210"/>
                  </a:cubicBezTo>
                  <a:close/>
                  <a:moveTo>
                    <a:pt x="0" y="400"/>
                  </a:moveTo>
                  <a:lnTo>
                    <a:pt x="200" y="0"/>
                  </a:lnTo>
                  <a:lnTo>
                    <a:pt x="400" y="400"/>
                  </a:lnTo>
                  <a:lnTo>
                    <a:pt x="0" y="400"/>
                  </a:ln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sp>
          <p:nvSpPr>
            <p:cNvPr id="245913" name="Freeform 153"/>
            <p:cNvSpPr>
              <a:spLocks noEditPoints="1"/>
            </p:cNvSpPr>
            <p:nvPr/>
          </p:nvSpPr>
          <p:spPr bwMode="auto">
            <a:xfrm>
              <a:off x="1951" y="1710"/>
              <a:ext cx="1992" cy="5"/>
            </a:xfrm>
            <a:custGeom>
              <a:avLst/>
              <a:gdLst>
                <a:gd name="T0" fmla="*/ 0 w 18290"/>
                <a:gd name="T1" fmla="*/ 25 h 50"/>
                <a:gd name="T2" fmla="*/ 375 w 18290"/>
                <a:gd name="T3" fmla="*/ 50 h 50"/>
                <a:gd name="T4" fmla="*/ 875 w 18290"/>
                <a:gd name="T5" fmla="*/ 50 h 50"/>
                <a:gd name="T6" fmla="*/ 1250 w 18290"/>
                <a:gd name="T7" fmla="*/ 25 h 50"/>
                <a:gd name="T8" fmla="*/ 1575 w 18290"/>
                <a:gd name="T9" fmla="*/ 0 h 50"/>
                <a:gd name="T10" fmla="*/ 1775 w 18290"/>
                <a:gd name="T11" fmla="*/ 0 h 50"/>
                <a:gd name="T12" fmla="*/ 1775 w 18290"/>
                <a:gd name="T13" fmla="*/ 0 h 50"/>
                <a:gd name="T14" fmla="*/ 2100 w 18290"/>
                <a:gd name="T15" fmla="*/ 25 h 50"/>
                <a:gd name="T16" fmla="*/ 2475 w 18290"/>
                <a:gd name="T17" fmla="*/ 50 h 50"/>
                <a:gd name="T18" fmla="*/ 2975 w 18290"/>
                <a:gd name="T19" fmla="*/ 50 h 50"/>
                <a:gd name="T20" fmla="*/ 3350 w 18290"/>
                <a:gd name="T21" fmla="*/ 25 h 50"/>
                <a:gd name="T22" fmla="*/ 3675 w 18290"/>
                <a:gd name="T23" fmla="*/ 0 h 50"/>
                <a:gd name="T24" fmla="*/ 3875 w 18290"/>
                <a:gd name="T25" fmla="*/ 0 h 50"/>
                <a:gd name="T26" fmla="*/ 3875 w 18290"/>
                <a:gd name="T27" fmla="*/ 0 h 50"/>
                <a:gd name="T28" fmla="*/ 4200 w 18290"/>
                <a:gd name="T29" fmla="*/ 25 h 50"/>
                <a:gd name="T30" fmla="*/ 4575 w 18290"/>
                <a:gd name="T31" fmla="*/ 50 h 50"/>
                <a:gd name="T32" fmla="*/ 5075 w 18290"/>
                <a:gd name="T33" fmla="*/ 50 h 50"/>
                <a:gd name="T34" fmla="*/ 5450 w 18290"/>
                <a:gd name="T35" fmla="*/ 25 h 50"/>
                <a:gd name="T36" fmla="*/ 5775 w 18290"/>
                <a:gd name="T37" fmla="*/ 0 h 50"/>
                <a:gd name="T38" fmla="*/ 5975 w 18290"/>
                <a:gd name="T39" fmla="*/ 0 h 50"/>
                <a:gd name="T40" fmla="*/ 5975 w 18290"/>
                <a:gd name="T41" fmla="*/ 0 h 50"/>
                <a:gd name="T42" fmla="*/ 6300 w 18290"/>
                <a:gd name="T43" fmla="*/ 25 h 50"/>
                <a:gd name="T44" fmla="*/ 6675 w 18290"/>
                <a:gd name="T45" fmla="*/ 50 h 50"/>
                <a:gd name="T46" fmla="*/ 7175 w 18290"/>
                <a:gd name="T47" fmla="*/ 50 h 50"/>
                <a:gd name="T48" fmla="*/ 7550 w 18290"/>
                <a:gd name="T49" fmla="*/ 25 h 50"/>
                <a:gd name="T50" fmla="*/ 7875 w 18290"/>
                <a:gd name="T51" fmla="*/ 0 h 50"/>
                <a:gd name="T52" fmla="*/ 8075 w 18290"/>
                <a:gd name="T53" fmla="*/ 0 h 50"/>
                <a:gd name="T54" fmla="*/ 8075 w 18290"/>
                <a:gd name="T55" fmla="*/ 0 h 50"/>
                <a:gd name="T56" fmla="*/ 8400 w 18290"/>
                <a:gd name="T57" fmla="*/ 25 h 50"/>
                <a:gd name="T58" fmla="*/ 8775 w 18290"/>
                <a:gd name="T59" fmla="*/ 50 h 50"/>
                <a:gd name="T60" fmla="*/ 9275 w 18290"/>
                <a:gd name="T61" fmla="*/ 50 h 50"/>
                <a:gd name="T62" fmla="*/ 9650 w 18290"/>
                <a:gd name="T63" fmla="*/ 25 h 50"/>
                <a:gd name="T64" fmla="*/ 9975 w 18290"/>
                <a:gd name="T65" fmla="*/ 0 h 50"/>
                <a:gd name="T66" fmla="*/ 10175 w 18290"/>
                <a:gd name="T67" fmla="*/ 0 h 50"/>
                <a:gd name="T68" fmla="*/ 10175 w 18290"/>
                <a:gd name="T69" fmla="*/ 0 h 50"/>
                <a:gd name="T70" fmla="*/ 10500 w 18290"/>
                <a:gd name="T71" fmla="*/ 25 h 50"/>
                <a:gd name="T72" fmla="*/ 10875 w 18290"/>
                <a:gd name="T73" fmla="*/ 50 h 50"/>
                <a:gd name="T74" fmla="*/ 11375 w 18290"/>
                <a:gd name="T75" fmla="*/ 50 h 50"/>
                <a:gd name="T76" fmla="*/ 11750 w 18290"/>
                <a:gd name="T77" fmla="*/ 25 h 50"/>
                <a:gd name="T78" fmla="*/ 12075 w 18290"/>
                <a:gd name="T79" fmla="*/ 0 h 50"/>
                <a:gd name="T80" fmla="*/ 12275 w 18290"/>
                <a:gd name="T81" fmla="*/ 0 h 50"/>
                <a:gd name="T82" fmla="*/ 12275 w 18290"/>
                <a:gd name="T83" fmla="*/ 0 h 50"/>
                <a:gd name="T84" fmla="*/ 12600 w 18290"/>
                <a:gd name="T85" fmla="*/ 25 h 50"/>
                <a:gd name="T86" fmla="*/ 12975 w 18290"/>
                <a:gd name="T87" fmla="*/ 50 h 50"/>
                <a:gd name="T88" fmla="*/ 13475 w 18290"/>
                <a:gd name="T89" fmla="*/ 50 h 50"/>
                <a:gd name="T90" fmla="*/ 13850 w 18290"/>
                <a:gd name="T91" fmla="*/ 25 h 50"/>
                <a:gd name="T92" fmla="*/ 14175 w 18290"/>
                <a:gd name="T93" fmla="*/ 0 h 50"/>
                <a:gd name="T94" fmla="*/ 14375 w 18290"/>
                <a:gd name="T95" fmla="*/ 0 h 50"/>
                <a:gd name="T96" fmla="*/ 14375 w 18290"/>
                <a:gd name="T97" fmla="*/ 0 h 50"/>
                <a:gd name="T98" fmla="*/ 14700 w 18290"/>
                <a:gd name="T99" fmla="*/ 25 h 50"/>
                <a:gd name="T100" fmla="*/ 15075 w 18290"/>
                <a:gd name="T101" fmla="*/ 50 h 50"/>
                <a:gd name="T102" fmla="*/ 15575 w 18290"/>
                <a:gd name="T103" fmla="*/ 50 h 50"/>
                <a:gd name="T104" fmla="*/ 15950 w 18290"/>
                <a:gd name="T105" fmla="*/ 25 h 50"/>
                <a:gd name="T106" fmla="*/ 16275 w 18290"/>
                <a:gd name="T107" fmla="*/ 0 h 50"/>
                <a:gd name="T108" fmla="*/ 16475 w 18290"/>
                <a:gd name="T109" fmla="*/ 0 h 50"/>
                <a:gd name="T110" fmla="*/ 16475 w 18290"/>
                <a:gd name="T111" fmla="*/ 0 h 50"/>
                <a:gd name="T112" fmla="*/ 16800 w 18290"/>
                <a:gd name="T113" fmla="*/ 25 h 50"/>
                <a:gd name="T114" fmla="*/ 17175 w 18290"/>
                <a:gd name="T115" fmla="*/ 50 h 50"/>
                <a:gd name="T116" fmla="*/ 17675 w 18290"/>
                <a:gd name="T117" fmla="*/ 50 h 50"/>
                <a:gd name="T118" fmla="*/ 18050 w 18290"/>
                <a:gd name="T119" fmla="*/ 25 h 50"/>
                <a:gd name="T120" fmla="*/ 18265 w 18290"/>
                <a:gd name="T1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290" h="50">
                  <a:moveTo>
                    <a:pt x="25" y="0"/>
                  </a:moveTo>
                  <a:lnTo>
                    <a:pt x="175" y="0"/>
                  </a:lnTo>
                  <a:cubicBezTo>
                    <a:pt x="189" y="0"/>
                    <a:pt x="200" y="11"/>
                    <a:pt x="200" y="25"/>
                  </a:cubicBezTo>
                  <a:cubicBezTo>
                    <a:pt x="200" y="39"/>
                    <a:pt x="189" y="50"/>
                    <a:pt x="175" y="50"/>
                  </a:cubicBezTo>
                  <a:lnTo>
                    <a:pt x="25" y="50"/>
                  </a:lnTo>
                  <a:cubicBezTo>
                    <a:pt x="12" y="50"/>
                    <a:pt x="0" y="39"/>
                    <a:pt x="0" y="25"/>
                  </a:cubicBezTo>
                  <a:cubicBezTo>
                    <a:pt x="0" y="11"/>
                    <a:pt x="12" y="0"/>
                    <a:pt x="25" y="0"/>
                  </a:cubicBezTo>
                  <a:close/>
                  <a:moveTo>
                    <a:pt x="375" y="0"/>
                  </a:moveTo>
                  <a:lnTo>
                    <a:pt x="525" y="0"/>
                  </a:lnTo>
                  <a:cubicBezTo>
                    <a:pt x="539" y="0"/>
                    <a:pt x="550" y="11"/>
                    <a:pt x="550" y="25"/>
                  </a:cubicBezTo>
                  <a:cubicBezTo>
                    <a:pt x="550" y="39"/>
                    <a:pt x="539" y="50"/>
                    <a:pt x="525" y="50"/>
                  </a:cubicBezTo>
                  <a:lnTo>
                    <a:pt x="375" y="50"/>
                  </a:lnTo>
                  <a:cubicBezTo>
                    <a:pt x="362" y="50"/>
                    <a:pt x="350" y="39"/>
                    <a:pt x="350" y="25"/>
                  </a:cubicBezTo>
                  <a:cubicBezTo>
                    <a:pt x="350" y="11"/>
                    <a:pt x="362" y="0"/>
                    <a:pt x="375" y="0"/>
                  </a:cubicBezTo>
                  <a:close/>
                  <a:moveTo>
                    <a:pt x="725" y="0"/>
                  </a:moveTo>
                  <a:lnTo>
                    <a:pt x="875" y="0"/>
                  </a:lnTo>
                  <a:cubicBezTo>
                    <a:pt x="889" y="0"/>
                    <a:pt x="900" y="11"/>
                    <a:pt x="900" y="25"/>
                  </a:cubicBezTo>
                  <a:cubicBezTo>
                    <a:pt x="900" y="39"/>
                    <a:pt x="889" y="50"/>
                    <a:pt x="875" y="50"/>
                  </a:cubicBezTo>
                  <a:lnTo>
                    <a:pt x="725" y="50"/>
                  </a:lnTo>
                  <a:cubicBezTo>
                    <a:pt x="712" y="50"/>
                    <a:pt x="700" y="39"/>
                    <a:pt x="700" y="25"/>
                  </a:cubicBezTo>
                  <a:cubicBezTo>
                    <a:pt x="700" y="11"/>
                    <a:pt x="712" y="0"/>
                    <a:pt x="725" y="0"/>
                  </a:cubicBezTo>
                  <a:close/>
                  <a:moveTo>
                    <a:pt x="1075" y="0"/>
                  </a:moveTo>
                  <a:lnTo>
                    <a:pt x="1225" y="0"/>
                  </a:lnTo>
                  <a:cubicBezTo>
                    <a:pt x="1239" y="0"/>
                    <a:pt x="1250" y="11"/>
                    <a:pt x="1250" y="25"/>
                  </a:cubicBezTo>
                  <a:cubicBezTo>
                    <a:pt x="1250" y="39"/>
                    <a:pt x="1239" y="50"/>
                    <a:pt x="1225" y="50"/>
                  </a:cubicBezTo>
                  <a:lnTo>
                    <a:pt x="1075" y="50"/>
                  </a:lnTo>
                  <a:cubicBezTo>
                    <a:pt x="1062" y="50"/>
                    <a:pt x="1050" y="39"/>
                    <a:pt x="1050" y="25"/>
                  </a:cubicBezTo>
                  <a:cubicBezTo>
                    <a:pt x="1050" y="11"/>
                    <a:pt x="1062" y="0"/>
                    <a:pt x="1075" y="0"/>
                  </a:cubicBezTo>
                  <a:close/>
                  <a:moveTo>
                    <a:pt x="1425" y="0"/>
                  </a:moveTo>
                  <a:lnTo>
                    <a:pt x="1575" y="0"/>
                  </a:lnTo>
                  <a:cubicBezTo>
                    <a:pt x="1589" y="0"/>
                    <a:pt x="1600" y="11"/>
                    <a:pt x="1600" y="25"/>
                  </a:cubicBezTo>
                  <a:cubicBezTo>
                    <a:pt x="1600" y="39"/>
                    <a:pt x="1589" y="50"/>
                    <a:pt x="1575" y="50"/>
                  </a:cubicBezTo>
                  <a:lnTo>
                    <a:pt x="1425" y="50"/>
                  </a:lnTo>
                  <a:cubicBezTo>
                    <a:pt x="1412" y="50"/>
                    <a:pt x="1400" y="39"/>
                    <a:pt x="1400" y="25"/>
                  </a:cubicBezTo>
                  <a:cubicBezTo>
                    <a:pt x="1400" y="11"/>
                    <a:pt x="1412" y="0"/>
                    <a:pt x="1425" y="0"/>
                  </a:cubicBezTo>
                  <a:close/>
                  <a:moveTo>
                    <a:pt x="1775" y="0"/>
                  </a:moveTo>
                  <a:lnTo>
                    <a:pt x="1925" y="0"/>
                  </a:lnTo>
                  <a:cubicBezTo>
                    <a:pt x="1939" y="0"/>
                    <a:pt x="1950" y="11"/>
                    <a:pt x="1950" y="25"/>
                  </a:cubicBezTo>
                  <a:cubicBezTo>
                    <a:pt x="1950" y="39"/>
                    <a:pt x="1939" y="50"/>
                    <a:pt x="1925" y="50"/>
                  </a:cubicBezTo>
                  <a:lnTo>
                    <a:pt x="1775" y="50"/>
                  </a:lnTo>
                  <a:cubicBezTo>
                    <a:pt x="1762" y="50"/>
                    <a:pt x="1750" y="39"/>
                    <a:pt x="1750" y="25"/>
                  </a:cubicBezTo>
                  <a:cubicBezTo>
                    <a:pt x="1750" y="11"/>
                    <a:pt x="1762" y="0"/>
                    <a:pt x="1775" y="0"/>
                  </a:cubicBezTo>
                  <a:close/>
                  <a:moveTo>
                    <a:pt x="2125" y="0"/>
                  </a:moveTo>
                  <a:lnTo>
                    <a:pt x="2275" y="0"/>
                  </a:lnTo>
                  <a:cubicBezTo>
                    <a:pt x="2289" y="0"/>
                    <a:pt x="2300" y="11"/>
                    <a:pt x="2300" y="25"/>
                  </a:cubicBezTo>
                  <a:cubicBezTo>
                    <a:pt x="2300" y="39"/>
                    <a:pt x="2289" y="50"/>
                    <a:pt x="2275" y="50"/>
                  </a:cubicBezTo>
                  <a:lnTo>
                    <a:pt x="2125" y="50"/>
                  </a:lnTo>
                  <a:cubicBezTo>
                    <a:pt x="2112" y="50"/>
                    <a:pt x="2100" y="39"/>
                    <a:pt x="2100" y="25"/>
                  </a:cubicBezTo>
                  <a:cubicBezTo>
                    <a:pt x="2100" y="11"/>
                    <a:pt x="2112" y="0"/>
                    <a:pt x="2125" y="0"/>
                  </a:cubicBezTo>
                  <a:close/>
                  <a:moveTo>
                    <a:pt x="2475" y="0"/>
                  </a:moveTo>
                  <a:lnTo>
                    <a:pt x="2625" y="0"/>
                  </a:lnTo>
                  <a:cubicBezTo>
                    <a:pt x="2639" y="0"/>
                    <a:pt x="2650" y="11"/>
                    <a:pt x="2650" y="25"/>
                  </a:cubicBezTo>
                  <a:cubicBezTo>
                    <a:pt x="2650" y="39"/>
                    <a:pt x="2639" y="50"/>
                    <a:pt x="2625" y="50"/>
                  </a:cubicBezTo>
                  <a:lnTo>
                    <a:pt x="2475" y="50"/>
                  </a:lnTo>
                  <a:cubicBezTo>
                    <a:pt x="2462" y="50"/>
                    <a:pt x="2450" y="39"/>
                    <a:pt x="2450" y="25"/>
                  </a:cubicBezTo>
                  <a:cubicBezTo>
                    <a:pt x="2450" y="11"/>
                    <a:pt x="2462" y="0"/>
                    <a:pt x="2475" y="0"/>
                  </a:cubicBezTo>
                  <a:close/>
                  <a:moveTo>
                    <a:pt x="2825" y="0"/>
                  </a:moveTo>
                  <a:lnTo>
                    <a:pt x="2975" y="0"/>
                  </a:lnTo>
                  <a:cubicBezTo>
                    <a:pt x="2989" y="0"/>
                    <a:pt x="3000" y="11"/>
                    <a:pt x="3000" y="25"/>
                  </a:cubicBezTo>
                  <a:cubicBezTo>
                    <a:pt x="3000" y="39"/>
                    <a:pt x="2989" y="50"/>
                    <a:pt x="2975" y="50"/>
                  </a:cubicBezTo>
                  <a:lnTo>
                    <a:pt x="2825" y="50"/>
                  </a:lnTo>
                  <a:cubicBezTo>
                    <a:pt x="2812" y="50"/>
                    <a:pt x="2800" y="39"/>
                    <a:pt x="2800" y="25"/>
                  </a:cubicBezTo>
                  <a:cubicBezTo>
                    <a:pt x="2800" y="11"/>
                    <a:pt x="2812" y="0"/>
                    <a:pt x="2825" y="0"/>
                  </a:cubicBezTo>
                  <a:close/>
                  <a:moveTo>
                    <a:pt x="3175" y="0"/>
                  </a:moveTo>
                  <a:lnTo>
                    <a:pt x="3325" y="0"/>
                  </a:lnTo>
                  <a:cubicBezTo>
                    <a:pt x="3339" y="0"/>
                    <a:pt x="3350" y="11"/>
                    <a:pt x="3350" y="25"/>
                  </a:cubicBezTo>
                  <a:cubicBezTo>
                    <a:pt x="3350" y="39"/>
                    <a:pt x="3339" y="50"/>
                    <a:pt x="3325" y="50"/>
                  </a:cubicBezTo>
                  <a:lnTo>
                    <a:pt x="3175" y="50"/>
                  </a:lnTo>
                  <a:cubicBezTo>
                    <a:pt x="3162" y="50"/>
                    <a:pt x="3150" y="39"/>
                    <a:pt x="3150" y="25"/>
                  </a:cubicBezTo>
                  <a:cubicBezTo>
                    <a:pt x="3150" y="11"/>
                    <a:pt x="3162" y="0"/>
                    <a:pt x="3175" y="0"/>
                  </a:cubicBezTo>
                  <a:close/>
                  <a:moveTo>
                    <a:pt x="3525" y="0"/>
                  </a:moveTo>
                  <a:lnTo>
                    <a:pt x="3675" y="0"/>
                  </a:lnTo>
                  <a:cubicBezTo>
                    <a:pt x="3689" y="0"/>
                    <a:pt x="3700" y="11"/>
                    <a:pt x="3700" y="25"/>
                  </a:cubicBezTo>
                  <a:cubicBezTo>
                    <a:pt x="3700" y="39"/>
                    <a:pt x="3689" y="50"/>
                    <a:pt x="3675" y="50"/>
                  </a:cubicBezTo>
                  <a:lnTo>
                    <a:pt x="3525" y="50"/>
                  </a:lnTo>
                  <a:cubicBezTo>
                    <a:pt x="3512" y="50"/>
                    <a:pt x="3500" y="39"/>
                    <a:pt x="3500" y="25"/>
                  </a:cubicBezTo>
                  <a:cubicBezTo>
                    <a:pt x="3500" y="11"/>
                    <a:pt x="3512" y="0"/>
                    <a:pt x="3525" y="0"/>
                  </a:cubicBezTo>
                  <a:close/>
                  <a:moveTo>
                    <a:pt x="3875" y="0"/>
                  </a:moveTo>
                  <a:lnTo>
                    <a:pt x="4025" y="0"/>
                  </a:lnTo>
                  <a:cubicBezTo>
                    <a:pt x="4039" y="0"/>
                    <a:pt x="4050" y="11"/>
                    <a:pt x="4050" y="25"/>
                  </a:cubicBezTo>
                  <a:cubicBezTo>
                    <a:pt x="4050" y="39"/>
                    <a:pt x="4039" y="50"/>
                    <a:pt x="4025" y="50"/>
                  </a:cubicBezTo>
                  <a:lnTo>
                    <a:pt x="3875" y="50"/>
                  </a:lnTo>
                  <a:cubicBezTo>
                    <a:pt x="3862" y="50"/>
                    <a:pt x="3850" y="39"/>
                    <a:pt x="3850" y="25"/>
                  </a:cubicBezTo>
                  <a:cubicBezTo>
                    <a:pt x="3850" y="11"/>
                    <a:pt x="3862" y="0"/>
                    <a:pt x="3875" y="0"/>
                  </a:cubicBezTo>
                  <a:close/>
                  <a:moveTo>
                    <a:pt x="4225" y="0"/>
                  </a:moveTo>
                  <a:lnTo>
                    <a:pt x="4375" y="0"/>
                  </a:lnTo>
                  <a:cubicBezTo>
                    <a:pt x="4389" y="0"/>
                    <a:pt x="4400" y="11"/>
                    <a:pt x="4400" y="25"/>
                  </a:cubicBezTo>
                  <a:cubicBezTo>
                    <a:pt x="4400" y="39"/>
                    <a:pt x="4389" y="50"/>
                    <a:pt x="4375" y="50"/>
                  </a:cubicBezTo>
                  <a:lnTo>
                    <a:pt x="4225" y="50"/>
                  </a:lnTo>
                  <a:cubicBezTo>
                    <a:pt x="4212" y="50"/>
                    <a:pt x="4200" y="39"/>
                    <a:pt x="4200" y="25"/>
                  </a:cubicBezTo>
                  <a:cubicBezTo>
                    <a:pt x="4200" y="11"/>
                    <a:pt x="4212" y="0"/>
                    <a:pt x="4225" y="0"/>
                  </a:cubicBezTo>
                  <a:close/>
                  <a:moveTo>
                    <a:pt x="4575" y="0"/>
                  </a:moveTo>
                  <a:lnTo>
                    <a:pt x="4725" y="0"/>
                  </a:lnTo>
                  <a:cubicBezTo>
                    <a:pt x="4739" y="0"/>
                    <a:pt x="4750" y="11"/>
                    <a:pt x="4750" y="25"/>
                  </a:cubicBezTo>
                  <a:cubicBezTo>
                    <a:pt x="4750" y="39"/>
                    <a:pt x="4739" y="50"/>
                    <a:pt x="4725" y="50"/>
                  </a:cubicBezTo>
                  <a:lnTo>
                    <a:pt x="4575" y="50"/>
                  </a:lnTo>
                  <a:cubicBezTo>
                    <a:pt x="4562" y="50"/>
                    <a:pt x="4550" y="39"/>
                    <a:pt x="4550" y="25"/>
                  </a:cubicBezTo>
                  <a:cubicBezTo>
                    <a:pt x="4550" y="11"/>
                    <a:pt x="4562" y="0"/>
                    <a:pt x="4575" y="0"/>
                  </a:cubicBezTo>
                  <a:close/>
                  <a:moveTo>
                    <a:pt x="4925" y="0"/>
                  </a:moveTo>
                  <a:lnTo>
                    <a:pt x="5075" y="0"/>
                  </a:lnTo>
                  <a:cubicBezTo>
                    <a:pt x="5089" y="0"/>
                    <a:pt x="5100" y="11"/>
                    <a:pt x="5100" y="25"/>
                  </a:cubicBezTo>
                  <a:cubicBezTo>
                    <a:pt x="5100" y="39"/>
                    <a:pt x="5089" y="50"/>
                    <a:pt x="5075" y="50"/>
                  </a:cubicBezTo>
                  <a:lnTo>
                    <a:pt x="4925" y="50"/>
                  </a:lnTo>
                  <a:cubicBezTo>
                    <a:pt x="4912" y="50"/>
                    <a:pt x="4900" y="39"/>
                    <a:pt x="4900" y="25"/>
                  </a:cubicBezTo>
                  <a:cubicBezTo>
                    <a:pt x="4900" y="11"/>
                    <a:pt x="4912" y="0"/>
                    <a:pt x="4925" y="0"/>
                  </a:cubicBezTo>
                  <a:close/>
                  <a:moveTo>
                    <a:pt x="5275" y="0"/>
                  </a:moveTo>
                  <a:lnTo>
                    <a:pt x="5425" y="0"/>
                  </a:lnTo>
                  <a:cubicBezTo>
                    <a:pt x="5439" y="0"/>
                    <a:pt x="5450" y="11"/>
                    <a:pt x="5450" y="25"/>
                  </a:cubicBezTo>
                  <a:cubicBezTo>
                    <a:pt x="5450" y="39"/>
                    <a:pt x="5439" y="50"/>
                    <a:pt x="5425" y="50"/>
                  </a:cubicBezTo>
                  <a:lnTo>
                    <a:pt x="5275" y="50"/>
                  </a:lnTo>
                  <a:cubicBezTo>
                    <a:pt x="5262" y="50"/>
                    <a:pt x="5250" y="39"/>
                    <a:pt x="5250" y="25"/>
                  </a:cubicBezTo>
                  <a:cubicBezTo>
                    <a:pt x="5250" y="11"/>
                    <a:pt x="5262" y="0"/>
                    <a:pt x="5275" y="0"/>
                  </a:cubicBezTo>
                  <a:close/>
                  <a:moveTo>
                    <a:pt x="5625" y="0"/>
                  </a:moveTo>
                  <a:lnTo>
                    <a:pt x="5775" y="0"/>
                  </a:lnTo>
                  <a:cubicBezTo>
                    <a:pt x="5789" y="0"/>
                    <a:pt x="5800" y="11"/>
                    <a:pt x="5800" y="25"/>
                  </a:cubicBezTo>
                  <a:cubicBezTo>
                    <a:pt x="5800" y="39"/>
                    <a:pt x="5789" y="50"/>
                    <a:pt x="5775" y="50"/>
                  </a:cubicBezTo>
                  <a:lnTo>
                    <a:pt x="5625" y="50"/>
                  </a:lnTo>
                  <a:cubicBezTo>
                    <a:pt x="5612" y="50"/>
                    <a:pt x="5600" y="39"/>
                    <a:pt x="5600" y="25"/>
                  </a:cubicBezTo>
                  <a:cubicBezTo>
                    <a:pt x="5600" y="11"/>
                    <a:pt x="5612" y="0"/>
                    <a:pt x="5625" y="0"/>
                  </a:cubicBezTo>
                  <a:close/>
                  <a:moveTo>
                    <a:pt x="5975" y="0"/>
                  </a:moveTo>
                  <a:lnTo>
                    <a:pt x="6125" y="0"/>
                  </a:lnTo>
                  <a:cubicBezTo>
                    <a:pt x="6139" y="0"/>
                    <a:pt x="6150" y="11"/>
                    <a:pt x="6150" y="25"/>
                  </a:cubicBezTo>
                  <a:cubicBezTo>
                    <a:pt x="6150" y="39"/>
                    <a:pt x="6139" y="50"/>
                    <a:pt x="6125" y="50"/>
                  </a:cubicBezTo>
                  <a:lnTo>
                    <a:pt x="5975" y="50"/>
                  </a:lnTo>
                  <a:cubicBezTo>
                    <a:pt x="5962" y="50"/>
                    <a:pt x="5950" y="39"/>
                    <a:pt x="5950" y="25"/>
                  </a:cubicBezTo>
                  <a:cubicBezTo>
                    <a:pt x="5950" y="11"/>
                    <a:pt x="5962" y="0"/>
                    <a:pt x="5975" y="0"/>
                  </a:cubicBezTo>
                  <a:close/>
                  <a:moveTo>
                    <a:pt x="6325" y="0"/>
                  </a:moveTo>
                  <a:lnTo>
                    <a:pt x="6475" y="0"/>
                  </a:lnTo>
                  <a:cubicBezTo>
                    <a:pt x="6489" y="0"/>
                    <a:pt x="6500" y="11"/>
                    <a:pt x="6500" y="25"/>
                  </a:cubicBezTo>
                  <a:cubicBezTo>
                    <a:pt x="6500" y="39"/>
                    <a:pt x="6489" y="50"/>
                    <a:pt x="6475" y="50"/>
                  </a:cubicBezTo>
                  <a:lnTo>
                    <a:pt x="6325" y="50"/>
                  </a:lnTo>
                  <a:cubicBezTo>
                    <a:pt x="6312" y="50"/>
                    <a:pt x="6300" y="39"/>
                    <a:pt x="6300" y="25"/>
                  </a:cubicBezTo>
                  <a:cubicBezTo>
                    <a:pt x="6300" y="11"/>
                    <a:pt x="6312" y="0"/>
                    <a:pt x="6325" y="0"/>
                  </a:cubicBezTo>
                  <a:close/>
                  <a:moveTo>
                    <a:pt x="6675" y="0"/>
                  </a:moveTo>
                  <a:lnTo>
                    <a:pt x="6825" y="0"/>
                  </a:lnTo>
                  <a:cubicBezTo>
                    <a:pt x="6839" y="0"/>
                    <a:pt x="6850" y="11"/>
                    <a:pt x="6850" y="25"/>
                  </a:cubicBezTo>
                  <a:cubicBezTo>
                    <a:pt x="6850" y="39"/>
                    <a:pt x="6839" y="50"/>
                    <a:pt x="6825" y="50"/>
                  </a:cubicBezTo>
                  <a:lnTo>
                    <a:pt x="6675" y="50"/>
                  </a:lnTo>
                  <a:cubicBezTo>
                    <a:pt x="6662" y="50"/>
                    <a:pt x="6650" y="39"/>
                    <a:pt x="6650" y="25"/>
                  </a:cubicBezTo>
                  <a:cubicBezTo>
                    <a:pt x="6650" y="11"/>
                    <a:pt x="6662" y="0"/>
                    <a:pt x="6675" y="0"/>
                  </a:cubicBezTo>
                  <a:close/>
                  <a:moveTo>
                    <a:pt x="7025" y="0"/>
                  </a:moveTo>
                  <a:lnTo>
                    <a:pt x="7175" y="0"/>
                  </a:lnTo>
                  <a:cubicBezTo>
                    <a:pt x="7189" y="0"/>
                    <a:pt x="7200" y="11"/>
                    <a:pt x="7200" y="25"/>
                  </a:cubicBezTo>
                  <a:cubicBezTo>
                    <a:pt x="7200" y="39"/>
                    <a:pt x="7189" y="50"/>
                    <a:pt x="7175" y="50"/>
                  </a:cubicBezTo>
                  <a:lnTo>
                    <a:pt x="7025" y="50"/>
                  </a:lnTo>
                  <a:cubicBezTo>
                    <a:pt x="7012" y="50"/>
                    <a:pt x="7000" y="39"/>
                    <a:pt x="7000" y="25"/>
                  </a:cubicBezTo>
                  <a:cubicBezTo>
                    <a:pt x="7000" y="11"/>
                    <a:pt x="7012" y="0"/>
                    <a:pt x="7025" y="0"/>
                  </a:cubicBezTo>
                  <a:close/>
                  <a:moveTo>
                    <a:pt x="7375" y="0"/>
                  </a:moveTo>
                  <a:lnTo>
                    <a:pt x="7525" y="0"/>
                  </a:lnTo>
                  <a:cubicBezTo>
                    <a:pt x="7539" y="0"/>
                    <a:pt x="7550" y="11"/>
                    <a:pt x="7550" y="25"/>
                  </a:cubicBezTo>
                  <a:cubicBezTo>
                    <a:pt x="7550" y="39"/>
                    <a:pt x="7539" y="50"/>
                    <a:pt x="7525" y="50"/>
                  </a:cubicBezTo>
                  <a:lnTo>
                    <a:pt x="7375" y="50"/>
                  </a:lnTo>
                  <a:cubicBezTo>
                    <a:pt x="7362" y="50"/>
                    <a:pt x="7350" y="39"/>
                    <a:pt x="7350" y="25"/>
                  </a:cubicBezTo>
                  <a:cubicBezTo>
                    <a:pt x="7350" y="11"/>
                    <a:pt x="7362" y="0"/>
                    <a:pt x="7375" y="0"/>
                  </a:cubicBezTo>
                  <a:close/>
                  <a:moveTo>
                    <a:pt x="7725" y="0"/>
                  </a:moveTo>
                  <a:lnTo>
                    <a:pt x="7875" y="0"/>
                  </a:lnTo>
                  <a:cubicBezTo>
                    <a:pt x="7889" y="0"/>
                    <a:pt x="7900" y="11"/>
                    <a:pt x="7900" y="25"/>
                  </a:cubicBezTo>
                  <a:cubicBezTo>
                    <a:pt x="7900" y="39"/>
                    <a:pt x="7889" y="50"/>
                    <a:pt x="7875" y="50"/>
                  </a:cubicBezTo>
                  <a:lnTo>
                    <a:pt x="7725" y="50"/>
                  </a:lnTo>
                  <a:cubicBezTo>
                    <a:pt x="7712" y="50"/>
                    <a:pt x="7700" y="39"/>
                    <a:pt x="7700" y="25"/>
                  </a:cubicBezTo>
                  <a:cubicBezTo>
                    <a:pt x="7700" y="11"/>
                    <a:pt x="7712" y="0"/>
                    <a:pt x="7725" y="0"/>
                  </a:cubicBezTo>
                  <a:close/>
                  <a:moveTo>
                    <a:pt x="8075" y="0"/>
                  </a:moveTo>
                  <a:lnTo>
                    <a:pt x="8225" y="0"/>
                  </a:lnTo>
                  <a:cubicBezTo>
                    <a:pt x="8239" y="0"/>
                    <a:pt x="8250" y="11"/>
                    <a:pt x="8250" y="25"/>
                  </a:cubicBezTo>
                  <a:cubicBezTo>
                    <a:pt x="8250" y="39"/>
                    <a:pt x="8239" y="50"/>
                    <a:pt x="8225" y="50"/>
                  </a:cubicBezTo>
                  <a:lnTo>
                    <a:pt x="8075" y="50"/>
                  </a:lnTo>
                  <a:cubicBezTo>
                    <a:pt x="8062" y="50"/>
                    <a:pt x="8050" y="39"/>
                    <a:pt x="8050" y="25"/>
                  </a:cubicBezTo>
                  <a:cubicBezTo>
                    <a:pt x="8050" y="11"/>
                    <a:pt x="8062" y="0"/>
                    <a:pt x="8075" y="0"/>
                  </a:cubicBezTo>
                  <a:close/>
                  <a:moveTo>
                    <a:pt x="8425" y="0"/>
                  </a:moveTo>
                  <a:lnTo>
                    <a:pt x="8575" y="0"/>
                  </a:lnTo>
                  <a:cubicBezTo>
                    <a:pt x="8589" y="0"/>
                    <a:pt x="8600" y="11"/>
                    <a:pt x="8600" y="25"/>
                  </a:cubicBezTo>
                  <a:cubicBezTo>
                    <a:pt x="8600" y="39"/>
                    <a:pt x="8589" y="50"/>
                    <a:pt x="8575" y="50"/>
                  </a:cubicBezTo>
                  <a:lnTo>
                    <a:pt x="8425" y="50"/>
                  </a:lnTo>
                  <a:cubicBezTo>
                    <a:pt x="8412" y="50"/>
                    <a:pt x="8400" y="39"/>
                    <a:pt x="8400" y="25"/>
                  </a:cubicBezTo>
                  <a:cubicBezTo>
                    <a:pt x="8400" y="11"/>
                    <a:pt x="8412" y="0"/>
                    <a:pt x="8425" y="0"/>
                  </a:cubicBezTo>
                  <a:close/>
                  <a:moveTo>
                    <a:pt x="8775" y="0"/>
                  </a:moveTo>
                  <a:lnTo>
                    <a:pt x="8925" y="0"/>
                  </a:lnTo>
                  <a:cubicBezTo>
                    <a:pt x="8939" y="0"/>
                    <a:pt x="8950" y="11"/>
                    <a:pt x="8950" y="25"/>
                  </a:cubicBezTo>
                  <a:cubicBezTo>
                    <a:pt x="8950" y="39"/>
                    <a:pt x="8939" y="50"/>
                    <a:pt x="8925" y="50"/>
                  </a:cubicBezTo>
                  <a:lnTo>
                    <a:pt x="8775" y="50"/>
                  </a:lnTo>
                  <a:cubicBezTo>
                    <a:pt x="8762" y="50"/>
                    <a:pt x="8750" y="39"/>
                    <a:pt x="8750" y="25"/>
                  </a:cubicBezTo>
                  <a:cubicBezTo>
                    <a:pt x="8750" y="11"/>
                    <a:pt x="8762" y="0"/>
                    <a:pt x="8775" y="0"/>
                  </a:cubicBezTo>
                  <a:close/>
                  <a:moveTo>
                    <a:pt x="9125" y="0"/>
                  </a:moveTo>
                  <a:lnTo>
                    <a:pt x="9275" y="0"/>
                  </a:lnTo>
                  <a:cubicBezTo>
                    <a:pt x="9289" y="0"/>
                    <a:pt x="9300" y="11"/>
                    <a:pt x="9300" y="25"/>
                  </a:cubicBezTo>
                  <a:cubicBezTo>
                    <a:pt x="9300" y="39"/>
                    <a:pt x="9289" y="50"/>
                    <a:pt x="9275" y="50"/>
                  </a:cubicBezTo>
                  <a:lnTo>
                    <a:pt x="9125" y="50"/>
                  </a:lnTo>
                  <a:cubicBezTo>
                    <a:pt x="9112" y="50"/>
                    <a:pt x="9100" y="39"/>
                    <a:pt x="9100" y="25"/>
                  </a:cubicBezTo>
                  <a:cubicBezTo>
                    <a:pt x="9100" y="11"/>
                    <a:pt x="9112" y="0"/>
                    <a:pt x="9125" y="0"/>
                  </a:cubicBezTo>
                  <a:close/>
                  <a:moveTo>
                    <a:pt x="9475" y="0"/>
                  </a:moveTo>
                  <a:lnTo>
                    <a:pt x="9625" y="0"/>
                  </a:lnTo>
                  <a:cubicBezTo>
                    <a:pt x="9639" y="0"/>
                    <a:pt x="9650" y="11"/>
                    <a:pt x="9650" y="25"/>
                  </a:cubicBezTo>
                  <a:cubicBezTo>
                    <a:pt x="9650" y="39"/>
                    <a:pt x="9639" y="50"/>
                    <a:pt x="9625" y="50"/>
                  </a:cubicBezTo>
                  <a:lnTo>
                    <a:pt x="9475" y="50"/>
                  </a:lnTo>
                  <a:cubicBezTo>
                    <a:pt x="9462" y="50"/>
                    <a:pt x="9450" y="39"/>
                    <a:pt x="9450" y="25"/>
                  </a:cubicBezTo>
                  <a:cubicBezTo>
                    <a:pt x="9450" y="11"/>
                    <a:pt x="9462" y="0"/>
                    <a:pt x="9475" y="0"/>
                  </a:cubicBezTo>
                  <a:close/>
                  <a:moveTo>
                    <a:pt x="9825" y="0"/>
                  </a:moveTo>
                  <a:lnTo>
                    <a:pt x="9975" y="0"/>
                  </a:lnTo>
                  <a:cubicBezTo>
                    <a:pt x="9989" y="0"/>
                    <a:pt x="10000" y="11"/>
                    <a:pt x="10000" y="25"/>
                  </a:cubicBezTo>
                  <a:cubicBezTo>
                    <a:pt x="10000" y="39"/>
                    <a:pt x="9989" y="50"/>
                    <a:pt x="9975" y="50"/>
                  </a:cubicBezTo>
                  <a:lnTo>
                    <a:pt x="9825" y="50"/>
                  </a:lnTo>
                  <a:cubicBezTo>
                    <a:pt x="9812" y="50"/>
                    <a:pt x="9800" y="39"/>
                    <a:pt x="9800" y="25"/>
                  </a:cubicBezTo>
                  <a:cubicBezTo>
                    <a:pt x="9800" y="11"/>
                    <a:pt x="9812" y="0"/>
                    <a:pt x="9825" y="0"/>
                  </a:cubicBezTo>
                  <a:close/>
                  <a:moveTo>
                    <a:pt x="10175" y="0"/>
                  </a:moveTo>
                  <a:lnTo>
                    <a:pt x="10325" y="0"/>
                  </a:lnTo>
                  <a:cubicBezTo>
                    <a:pt x="10339" y="0"/>
                    <a:pt x="10350" y="11"/>
                    <a:pt x="10350" y="25"/>
                  </a:cubicBezTo>
                  <a:cubicBezTo>
                    <a:pt x="10350" y="39"/>
                    <a:pt x="10339" y="50"/>
                    <a:pt x="10325" y="50"/>
                  </a:cubicBezTo>
                  <a:lnTo>
                    <a:pt x="10175" y="50"/>
                  </a:lnTo>
                  <a:cubicBezTo>
                    <a:pt x="10162" y="50"/>
                    <a:pt x="10150" y="39"/>
                    <a:pt x="10150" y="25"/>
                  </a:cubicBezTo>
                  <a:cubicBezTo>
                    <a:pt x="10150" y="11"/>
                    <a:pt x="10162" y="0"/>
                    <a:pt x="10175" y="0"/>
                  </a:cubicBezTo>
                  <a:close/>
                  <a:moveTo>
                    <a:pt x="10525" y="0"/>
                  </a:moveTo>
                  <a:lnTo>
                    <a:pt x="10675" y="0"/>
                  </a:lnTo>
                  <a:cubicBezTo>
                    <a:pt x="10689" y="0"/>
                    <a:pt x="10700" y="11"/>
                    <a:pt x="10700" y="25"/>
                  </a:cubicBezTo>
                  <a:cubicBezTo>
                    <a:pt x="10700" y="39"/>
                    <a:pt x="10689" y="50"/>
                    <a:pt x="10675" y="50"/>
                  </a:cubicBezTo>
                  <a:lnTo>
                    <a:pt x="10525" y="50"/>
                  </a:lnTo>
                  <a:cubicBezTo>
                    <a:pt x="10512" y="50"/>
                    <a:pt x="10500" y="39"/>
                    <a:pt x="10500" y="25"/>
                  </a:cubicBezTo>
                  <a:cubicBezTo>
                    <a:pt x="10500" y="11"/>
                    <a:pt x="10512" y="0"/>
                    <a:pt x="10525" y="0"/>
                  </a:cubicBezTo>
                  <a:close/>
                  <a:moveTo>
                    <a:pt x="10875" y="0"/>
                  </a:moveTo>
                  <a:lnTo>
                    <a:pt x="11025" y="0"/>
                  </a:lnTo>
                  <a:cubicBezTo>
                    <a:pt x="11039" y="0"/>
                    <a:pt x="11050" y="11"/>
                    <a:pt x="11050" y="25"/>
                  </a:cubicBezTo>
                  <a:cubicBezTo>
                    <a:pt x="11050" y="39"/>
                    <a:pt x="11039" y="50"/>
                    <a:pt x="11025" y="50"/>
                  </a:cubicBezTo>
                  <a:lnTo>
                    <a:pt x="10875" y="50"/>
                  </a:lnTo>
                  <a:cubicBezTo>
                    <a:pt x="10862" y="50"/>
                    <a:pt x="10850" y="39"/>
                    <a:pt x="10850" y="25"/>
                  </a:cubicBezTo>
                  <a:cubicBezTo>
                    <a:pt x="10850" y="11"/>
                    <a:pt x="10862" y="0"/>
                    <a:pt x="10875" y="0"/>
                  </a:cubicBezTo>
                  <a:close/>
                  <a:moveTo>
                    <a:pt x="11225" y="0"/>
                  </a:moveTo>
                  <a:lnTo>
                    <a:pt x="11375" y="0"/>
                  </a:lnTo>
                  <a:cubicBezTo>
                    <a:pt x="11389" y="0"/>
                    <a:pt x="11400" y="11"/>
                    <a:pt x="11400" y="25"/>
                  </a:cubicBezTo>
                  <a:cubicBezTo>
                    <a:pt x="11400" y="39"/>
                    <a:pt x="11389" y="50"/>
                    <a:pt x="11375" y="50"/>
                  </a:cubicBezTo>
                  <a:lnTo>
                    <a:pt x="11225" y="50"/>
                  </a:lnTo>
                  <a:cubicBezTo>
                    <a:pt x="11212" y="50"/>
                    <a:pt x="11200" y="39"/>
                    <a:pt x="11200" y="25"/>
                  </a:cubicBezTo>
                  <a:cubicBezTo>
                    <a:pt x="11200" y="11"/>
                    <a:pt x="11212" y="0"/>
                    <a:pt x="11225" y="0"/>
                  </a:cubicBezTo>
                  <a:close/>
                  <a:moveTo>
                    <a:pt x="11575" y="0"/>
                  </a:moveTo>
                  <a:lnTo>
                    <a:pt x="11725" y="0"/>
                  </a:lnTo>
                  <a:cubicBezTo>
                    <a:pt x="11739" y="0"/>
                    <a:pt x="11750" y="11"/>
                    <a:pt x="11750" y="25"/>
                  </a:cubicBezTo>
                  <a:cubicBezTo>
                    <a:pt x="11750" y="39"/>
                    <a:pt x="11739" y="50"/>
                    <a:pt x="11725" y="50"/>
                  </a:cubicBezTo>
                  <a:lnTo>
                    <a:pt x="11575" y="50"/>
                  </a:lnTo>
                  <a:cubicBezTo>
                    <a:pt x="11562" y="50"/>
                    <a:pt x="11550" y="39"/>
                    <a:pt x="11550" y="25"/>
                  </a:cubicBezTo>
                  <a:cubicBezTo>
                    <a:pt x="11550" y="11"/>
                    <a:pt x="11562" y="0"/>
                    <a:pt x="11575" y="0"/>
                  </a:cubicBezTo>
                  <a:close/>
                  <a:moveTo>
                    <a:pt x="11925" y="0"/>
                  </a:moveTo>
                  <a:lnTo>
                    <a:pt x="12075" y="0"/>
                  </a:lnTo>
                  <a:cubicBezTo>
                    <a:pt x="12089" y="0"/>
                    <a:pt x="12100" y="11"/>
                    <a:pt x="12100" y="25"/>
                  </a:cubicBezTo>
                  <a:cubicBezTo>
                    <a:pt x="12100" y="39"/>
                    <a:pt x="12089" y="50"/>
                    <a:pt x="12075" y="50"/>
                  </a:cubicBezTo>
                  <a:lnTo>
                    <a:pt x="11925" y="50"/>
                  </a:lnTo>
                  <a:cubicBezTo>
                    <a:pt x="11912" y="50"/>
                    <a:pt x="11900" y="39"/>
                    <a:pt x="11900" y="25"/>
                  </a:cubicBezTo>
                  <a:cubicBezTo>
                    <a:pt x="11900" y="11"/>
                    <a:pt x="11912" y="0"/>
                    <a:pt x="11925" y="0"/>
                  </a:cubicBezTo>
                  <a:close/>
                  <a:moveTo>
                    <a:pt x="12275" y="0"/>
                  </a:moveTo>
                  <a:lnTo>
                    <a:pt x="12425" y="0"/>
                  </a:lnTo>
                  <a:cubicBezTo>
                    <a:pt x="12439" y="0"/>
                    <a:pt x="12450" y="11"/>
                    <a:pt x="12450" y="25"/>
                  </a:cubicBezTo>
                  <a:cubicBezTo>
                    <a:pt x="12450" y="39"/>
                    <a:pt x="12439" y="50"/>
                    <a:pt x="12425" y="50"/>
                  </a:cubicBezTo>
                  <a:lnTo>
                    <a:pt x="12275" y="50"/>
                  </a:lnTo>
                  <a:cubicBezTo>
                    <a:pt x="12262" y="50"/>
                    <a:pt x="12250" y="39"/>
                    <a:pt x="12250" y="25"/>
                  </a:cubicBezTo>
                  <a:cubicBezTo>
                    <a:pt x="12250" y="11"/>
                    <a:pt x="12262" y="0"/>
                    <a:pt x="12275" y="0"/>
                  </a:cubicBezTo>
                  <a:close/>
                  <a:moveTo>
                    <a:pt x="12625" y="0"/>
                  </a:moveTo>
                  <a:lnTo>
                    <a:pt x="12775" y="0"/>
                  </a:lnTo>
                  <a:cubicBezTo>
                    <a:pt x="12789" y="0"/>
                    <a:pt x="12800" y="11"/>
                    <a:pt x="12800" y="25"/>
                  </a:cubicBezTo>
                  <a:cubicBezTo>
                    <a:pt x="12800" y="39"/>
                    <a:pt x="12789" y="50"/>
                    <a:pt x="12775" y="50"/>
                  </a:cubicBezTo>
                  <a:lnTo>
                    <a:pt x="12625" y="50"/>
                  </a:lnTo>
                  <a:cubicBezTo>
                    <a:pt x="12612" y="50"/>
                    <a:pt x="12600" y="39"/>
                    <a:pt x="12600" y="25"/>
                  </a:cubicBezTo>
                  <a:cubicBezTo>
                    <a:pt x="12600" y="11"/>
                    <a:pt x="12612" y="0"/>
                    <a:pt x="12625" y="0"/>
                  </a:cubicBezTo>
                  <a:close/>
                  <a:moveTo>
                    <a:pt x="12975" y="0"/>
                  </a:moveTo>
                  <a:lnTo>
                    <a:pt x="13125" y="0"/>
                  </a:lnTo>
                  <a:cubicBezTo>
                    <a:pt x="13139" y="0"/>
                    <a:pt x="13150" y="11"/>
                    <a:pt x="13150" y="25"/>
                  </a:cubicBezTo>
                  <a:cubicBezTo>
                    <a:pt x="13150" y="39"/>
                    <a:pt x="13139" y="50"/>
                    <a:pt x="13125" y="50"/>
                  </a:cubicBezTo>
                  <a:lnTo>
                    <a:pt x="12975" y="50"/>
                  </a:lnTo>
                  <a:cubicBezTo>
                    <a:pt x="12962" y="50"/>
                    <a:pt x="12950" y="39"/>
                    <a:pt x="12950" y="25"/>
                  </a:cubicBezTo>
                  <a:cubicBezTo>
                    <a:pt x="12950" y="11"/>
                    <a:pt x="12962" y="0"/>
                    <a:pt x="12975" y="0"/>
                  </a:cubicBezTo>
                  <a:close/>
                  <a:moveTo>
                    <a:pt x="13325" y="0"/>
                  </a:moveTo>
                  <a:lnTo>
                    <a:pt x="13475" y="0"/>
                  </a:lnTo>
                  <a:cubicBezTo>
                    <a:pt x="13489" y="0"/>
                    <a:pt x="13500" y="11"/>
                    <a:pt x="13500" y="25"/>
                  </a:cubicBezTo>
                  <a:cubicBezTo>
                    <a:pt x="13500" y="39"/>
                    <a:pt x="13489" y="50"/>
                    <a:pt x="13475" y="50"/>
                  </a:cubicBezTo>
                  <a:lnTo>
                    <a:pt x="13325" y="50"/>
                  </a:lnTo>
                  <a:cubicBezTo>
                    <a:pt x="13312" y="50"/>
                    <a:pt x="13300" y="39"/>
                    <a:pt x="13300" y="25"/>
                  </a:cubicBezTo>
                  <a:cubicBezTo>
                    <a:pt x="13300" y="11"/>
                    <a:pt x="13312" y="0"/>
                    <a:pt x="13325" y="0"/>
                  </a:cubicBezTo>
                  <a:close/>
                  <a:moveTo>
                    <a:pt x="13675" y="0"/>
                  </a:moveTo>
                  <a:lnTo>
                    <a:pt x="13825" y="0"/>
                  </a:lnTo>
                  <a:cubicBezTo>
                    <a:pt x="13839" y="0"/>
                    <a:pt x="13850" y="11"/>
                    <a:pt x="13850" y="25"/>
                  </a:cubicBezTo>
                  <a:cubicBezTo>
                    <a:pt x="13850" y="39"/>
                    <a:pt x="13839" y="50"/>
                    <a:pt x="13825" y="50"/>
                  </a:cubicBezTo>
                  <a:lnTo>
                    <a:pt x="13675" y="50"/>
                  </a:lnTo>
                  <a:cubicBezTo>
                    <a:pt x="13662" y="50"/>
                    <a:pt x="13650" y="39"/>
                    <a:pt x="13650" y="25"/>
                  </a:cubicBezTo>
                  <a:cubicBezTo>
                    <a:pt x="13650" y="11"/>
                    <a:pt x="13662" y="0"/>
                    <a:pt x="13675" y="0"/>
                  </a:cubicBezTo>
                  <a:close/>
                  <a:moveTo>
                    <a:pt x="14025" y="0"/>
                  </a:moveTo>
                  <a:lnTo>
                    <a:pt x="14175" y="0"/>
                  </a:lnTo>
                  <a:cubicBezTo>
                    <a:pt x="14189" y="0"/>
                    <a:pt x="14200" y="11"/>
                    <a:pt x="14200" y="25"/>
                  </a:cubicBezTo>
                  <a:cubicBezTo>
                    <a:pt x="14200" y="39"/>
                    <a:pt x="14189" y="50"/>
                    <a:pt x="14175" y="50"/>
                  </a:cubicBezTo>
                  <a:lnTo>
                    <a:pt x="14025" y="50"/>
                  </a:lnTo>
                  <a:cubicBezTo>
                    <a:pt x="14012" y="50"/>
                    <a:pt x="14000" y="39"/>
                    <a:pt x="14000" y="25"/>
                  </a:cubicBezTo>
                  <a:cubicBezTo>
                    <a:pt x="14000" y="11"/>
                    <a:pt x="14012" y="0"/>
                    <a:pt x="14025" y="0"/>
                  </a:cubicBezTo>
                  <a:close/>
                  <a:moveTo>
                    <a:pt x="14375" y="0"/>
                  </a:moveTo>
                  <a:lnTo>
                    <a:pt x="14525" y="0"/>
                  </a:lnTo>
                  <a:cubicBezTo>
                    <a:pt x="14539" y="0"/>
                    <a:pt x="14550" y="11"/>
                    <a:pt x="14550" y="25"/>
                  </a:cubicBezTo>
                  <a:cubicBezTo>
                    <a:pt x="14550" y="39"/>
                    <a:pt x="14539" y="50"/>
                    <a:pt x="14525" y="50"/>
                  </a:cubicBezTo>
                  <a:lnTo>
                    <a:pt x="14375" y="50"/>
                  </a:lnTo>
                  <a:cubicBezTo>
                    <a:pt x="14362" y="50"/>
                    <a:pt x="14350" y="39"/>
                    <a:pt x="14350" y="25"/>
                  </a:cubicBezTo>
                  <a:cubicBezTo>
                    <a:pt x="14350" y="11"/>
                    <a:pt x="14362" y="0"/>
                    <a:pt x="14375" y="0"/>
                  </a:cubicBezTo>
                  <a:close/>
                  <a:moveTo>
                    <a:pt x="14725" y="0"/>
                  </a:moveTo>
                  <a:lnTo>
                    <a:pt x="14875" y="0"/>
                  </a:lnTo>
                  <a:cubicBezTo>
                    <a:pt x="14889" y="0"/>
                    <a:pt x="14900" y="11"/>
                    <a:pt x="14900" y="25"/>
                  </a:cubicBezTo>
                  <a:cubicBezTo>
                    <a:pt x="14900" y="39"/>
                    <a:pt x="14889" y="50"/>
                    <a:pt x="14875" y="50"/>
                  </a:cubicBezTo>
                  <a:lnTo>
                    <a:pt x="14725" y="50"/>
                  </a:lnTo>
                  <a:cubicBezTo>
                    <a:pt x="14712" y="50"/>
                    <a:pt x="14700" y="39"/>
                    <a:pt x="14700" y="25"/>
                  </a:cubicBezTo>
                  <a:cubicBezTo>
                    <a:pt x="14700" y="11"/>
                    <a:pt x="14712" y="0"/>
                    <a:pt x="14725" y="0"/>
                  </a:cubicBezTo>
                  <a:close/>
                  <a:moveTo>
                    <a:pt x="15075" y="0"/>
                  </a:moveTo>
                  <a:lnTo>
                    <a:pt x="15225" y="0"/>
                  </a:lnTo>
                  <a:cubicBezTo>
                    <a:pt x="15239" y="0"/>
                    <a:pt x="15250" y="11"/>
                    <a:pt x="15250" y="25"/>
                  </a:cubicBezTo>
                  <a:cubicBezTo>
                    <a:pt x="15250" y="39"/>
                    <a:pt x="15239" y="50"/>
                    <a:pt x="15225" y="50"/>
                  </a:cubicBezTo>
                  <a:lnTo>
                    <a:pt x="15075" y="50"/>
                  </a:lnTo>
                  <a:cubicBezTo>
                    <a:pt x="15062" y="50"/>
                    <a:pt x="15050" y="39"/>
                    <a:pt x="15050" y="25"/>
                  </a:cubicBezTo>
                  <a:cubicBezTo>
                    <a:pt x="15050" y="11"/>
                    <a:pt x="15062" y="0"/>
                    <a:pt x="15075" y="0"/>
                  </a:cubicBezTo>
                  <a:close/>
                  <a:moveTo>
                    <a:pt x="15425" y="0"/>
                  </a:moveTo>
                  <a:lnTo>
                    <a:pt x="15575" y="0"/>
                  </a:lnTo>
                  <a:cubicBezTo>
                    <a:pt x="15589" y="0"/>
                    <a:pt x="15600" y="11"/>
                    <a:pt x="15600" y="25"/>
                  </a:cubicBezTo>
                  <a:cubicBezTo>
                    <a:pt x="15600" y="39"/>
                    <a:pt x="15589" y="50"/>
                    <a:pt x="15575" y="50"/>
                  </a:cubicBezTo>
                  <a:lnTo>
                    <a:pt x="15425" y="50"/>
                  </a:lnTo>
                  <a:cubicBezTo>
                    <a:pt x="15412" y="50"/>
                    <a:pt x="15400" y="39"/>
                    <a:pt x="15400" y="25"/>
                  </a:cubicBezTo>
                  <a:cubicBezTo>
                    <a:pt x="15400" y="11"/>
                    <a:pt x="15412" y="0"/>
                    <a:pt x="15425" y="0"/>
                  </a:cubicBezTo>
                  <a:close/>
                  <a:moveTo>
                    <a:pt x="15775" y="0"/>
                  </a:moveTo>
                  <a:lnTo>
                    <a:pt x="15925" y="0"/>
                  </a:lnTo>
                  <a:cubicBezTo>
                    <a:pt x="15939" y="0"/>
                    <a:pt x="15950" y="11"/>
                    <a:pt x="15950" y="25"/>
                  </a:cubicBezTo>
                  <a:cubicBezTo>
                    <a:pt x="15950" y="39"/>
                    <a:pt x="15939" y="50"/>
                    <a:pt x="15925" y="50"/>
                  </a:cubicBezTo>
                  <a:lnTo>
                    <a:pt x="15775" y="50"/>
                  </a:lnTo>
                  <a:cubicBezTo>
                    <a:pt x="15762" y="50"/>
                    <a:pt x="15750" y="39"/>
                    <a:pt x="15750" y="25"/>
                  </a:cubicBezTo>
                  <a:cubicBezTo>
                    <a:pt x="15750" y="11"/>
                    <a:pt x="15762" y="0"/>
                    <a:pt x="15775" y="0"/>
                  </a:cubicBezTo>
                  <a:close/>
                  <a:moveTo>
                    <a:pt x="16125" y="0"/>
                  </a:moveTo>
                  <a:lnTo>
                    <a:pt x="16275" y="0"/>
                  </a:lnTo>
                  <a:cubicBezTo>
                    <a:pt x="16289" y="0"/>
                    <a:pt x="16300" y="11"/>
                    <a:pt x="16300" y="25"/>
                  </a:cubicBezTo>
                  <a:cubicBezTo>
                    <a:pt x="16300" y="39"/>
                    <a:pt x="16289" y="50"/>
                    <a:pt x="16275" y="50"/>
                  </a:cubicBezTo>
                  <a:lnTo>
                    <a:pt x="16125" y="50"/>
                  </a:lnTo>
                  <a:cubicBezTo>
                    <a:pt x="16112" y="50"/>
                    <a:pt x="16100" y="39"/>
                    <a:pt x="16100" y="25"/>
                  </a:cubicBezTo>
                  <a:cubicBezTo>
                    <a:pt x="16100" y="11"/>
                    <a:pt x="16112" y="0"/>
                    <a:pt x="16125" y="0"/>
                  </a:cubicBezTo>
                  <a:close/>
                  <a:moveTo>
                    <a:pt x="16475" y="0"/>
                  </a:moveTo>
                  <a:lnTo>
                    <a:pt x="16625" y="0"/>
                  </a:lnTo>
                  <a:cubicBezTo>
                    <a:pt x="16639" y="0"/>
                    <a:pt x="16650" y="11"/>
                    <a:pt x="16650" y="25"/>
                  </a:cubicBezTo>
                  <a:cubicBezTo>
                    <a:pt x="16650" y="39"/>
                    <a:pt x="16639" y="50"/>
                    <a:pt x="16625" y="50"/>
                  </a:cubicBezTo>
                  <a:lnTo>
                    <a:pt x="16475" y="50"/>
                  </a:lnTo>
                  <a:cubicBezTo>
                    <a:pt x="16462" y="50"/>
                    <a:pt x="16450" y="39"/>
                    <a:pt x="16450" y="25"/>
                  </a:cubicBezTo>
                  <a:cubicBezTo>
                    <a:pt x="16450" y="11"/>
                    <a:pt x="16462" y="0"/>
                    <a:pt x="16475" y="0"/>
                  </a:cubicBezTo>
                  <a:close/>
                  <a:moveTo>
                    <a:pt x="16825" y="0"/>
                  </a:moveTo>
                  <a:lnTo>
                    <a:pt x="16975" y="0"/>
                  </a:lnTo>
                  <a:cubicBezTo>
                    <a:pt x="16989" y="0"/>
                    <a:pt x="17000" y="11"/>
                    <a:pt x="17000" y="25"/>
                  </a:cubicBezTo>
                  <a:cubicBezTo>
                    <a:pt x="17000" y="39"/>
                    <a:pt x="16989" y="50"/>
                    <a:pt x="16975" y="50"/>
                  </a:cubicBezTo>
                  <a:lnTo>
                    <a:pt x="16825" y="50"/>
                  </a:lnTo>
                  <a:cubicBezTo>
                    <a:pt x="16812" y="50"/>
                    <a:pt x="16800" y="39"/>
                    <a:pt x="16800" y="25"/>
                  </a:cubicBezTo>
                  <a:cubicBezTo>
                    <a:pt x="16800" y="11"/>
                    <a:pt x="16812" y="0"/>
                    <a:pt x="16825" y="0"/>
                  </a:cubicBezTo>
                  <a:close/>
                  <a:moveTo>
                    <a:pt x="17175" y="0"/>
                  </a:moveTo>
                  <a:lnTo>
                    <a:pt x="17325" y="0"/>
                  </a:lnTo>
                  <a:cubicBezTo>
                    <a:pt x="17339" y="0"/>
                    <a:pt x="17350" y="11"/>
                    <a:pt x="17350" y="25"/>
                  </a:cubicBezTo>
                  <a:cubicBezTo>
                    <a:pt x="17350" y="39"/>
                    <a:pt x="17339" y="50"/>
                    <a:pt x="17325" y="50"/>
                  </a:cubicBezTo>
                  <a:lnTo>
                    <a:pt x="17175" y="50"/>
                  </a:lnTo>
                  <a:cubicBezTo>
                    <a:pt x="17162" y="50"/>
                    <a:pt x="17150" y="39"/>
                    <a:pt x="17150" y="25"/>
                  </a:cubicBezTo>
                  <a:cubicBezTo>
                    <a:pt x="17150" y="11"/>
                    <a:pt x="17162" y="0"/>
                    <a:pt x="17175" y="0"/>
                  </a:cubicBezTo>
                  <a:close/>
                  <a:moveTo>
                    <a:pt x="17525" y="0"/>
                  </a:moveTo>
                  <a:lnTo>
                    <a:pt x="17675" y="0"/>
                  </a:lnTo>
                  <a:cubicBezTo>
                    <a:pt x="17689" y="0"/>
                    <a:pt x="17700" y="11"/>
                    <a:pt x="17700" y="25"/>
                  </a:cubicBezTo>
                  <a:cubicBezTo>
                    <a:pt x="17700" y="39"/>
                    <a:pt x="17689" y="50"/>
                    <a:pt x="17675" y="50"/>
                  </a:cubicBezTo>
                  <a:lnTo>
                    <a:pt x="17525" y="50"/>
                  </a:lnTo>
                  <a:cubicBezTo>
                    <a:pt x="17512" y="50"/>
                    <a:pt x="17500" y="39"/>
                    <a:pt x="17500" y="25"/>
                  </a:cubicBezTo>
                  <a:cubicBezTo>
                    <a:pt x="17500" y="11"/>
                    <a:pt x="17512" y="0"/>
                    <a:pt x="17525" y="0"/>
                  </a:cubicBezTo>
                  <a:close/>
                  <a:moveTo>
                    <a:pt x="17875" y="0"/>
                  </a:moveTo>
                  <a:lnTo>
                    <a:pt x="18025" y="0"/>
                  </a:lnTo>
                  <a:cubicBezTo>
                    <a:pt x="18039" y="0"/>
                    <a:pt x="18050" y="11"/>
                    <a:pt x="18050" y="25"/>
                  </a:cubicBezTo>
                  <a:cubicBezTo>
                    <a:pt x="18050" y="39"/>
                    <a:pt x="18039" y="50"/>
                    <a:pt x="18025" y="50"/>
                  </a:cubicBezTo>
                  <a:lnTo>
                    <a:pt x="17875" y="50"/>
                  </a:lnTo>
                  <a:cubicBezTo>
                    <a:pt x="17862" y="50"/>
                    <a:pt x="17850" y="39"/>
                    <a:pt x="17850" y="25"/>
                  </a:cubicBezTo>
                  <a:cubicBezTo>
                    <a:pt x="17850" y="11"/>
                    <a:pt x="17862" y="0"/>
                    <a:pt x="17875" y="0"/>
                  </a:cubicBezTo>
                  <a:close/>
                  <a:moveTo>
                    <a:pt x="18225" y="0"/>
                  </a:moveTo>
                  <a:lnTo>
                    <a:pt x="18265" y="0"/>
                  </a:lnTo>
                  <a:cubicBezTo>
                    <a:pt x="18279" y="0"/>
                    <a:pt x="18290" y="11"/>
                    <a:pt x="18290" y="25"/>
                  </a:cubicBezTo>
                  <a:cubicBezTo>
                    <a:pt x="18290" y="39"/>
                    <a:pt x="18279" y="50"/>
                    <a:pt x="18265" y="50"/>
                  </a:cubicBezTo>
                  <a:lnTo>
                    <a:pt x="18225" y="50"/>
                  </a:lnTo>
                  <a:cubicBezTo>
                    <a:pt x="18212" y="50"/>
                    <a:pt x="18200" y="39"/>
                    <a:pt x="18200" y="25"/>
                  </a:cubicBezTo>
                  <a:cubicBezTo>
                    <a:pt x="18200" y="11"/>
                    <a:pt x="18212" y="0"/>
                    <a:pt x="18225" y="0"/>
                  </a:cubicBez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grpSp>
          <p:nvGrpSpPr>
            <p:cNvPr id="68711" name="Group 154"/>
            <p:cNvGrpSpPr>
              <a:grpSpLocks/>
            </p:cNvGrpSpPr>
            <p:nvPr/>
          </p:nvGrpSpPr>
          <p:grpSpPr bwMode="auto">
            <a:xfrm>
              <a:off x="2006" y="1906"/>
              <a:ext cx="785" cy="241"/>
              <a:chOff x="2018" y="2040"/>
              <a:chExt cx="785" cy="241"/>
            </a:xfrm>
          </p:grpSpPr>
          <p:sp>
            <p:nvSpPr>
              <p:cNvPr id="245915" name="Rectangle 155"/>
              <p:cNvSpPr>
                <a:spLocks noChangeArrowheads="1"/>
              </p:cNvSpPr>
              <p:nvPr/>
            </p:nvSpPr>
            <p:spPr bwMode="auto">
              <a:xfrm>
                <a:off x="2018" y="2040"/>
                <a:ext cx="785" cy="2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sz="2400" u="sng">
                  <a:solidFill>
                    <a:srgbClr val="000000"/>
                  </a:solidFill>
                  <a:latin typeface="Bookman Old Style" pitchFamily="18" charset="0"/>
                  <a:cs typeface="+mn-cs"/>
                </a:endParaRPr>
              </a:p>
            </p:txBody>
          </p:sp>
          <p:sp>
            <p:nvSpPr>
              <p:cNvPr id="245916" name="Rectangle 156"/>
              <p:cNvSpPr>
                <a:spLocks noChangeArrowheads="1"/>
              </p:cNvSpPr>
              <p:nvPr/>
            </p:nvSpPr>
            <p:spPr bwMode="auto">
              <a:xfrm>
                <a:off x="2018" y="2040"/>
                <a:ext cx="785" cy="241"/>
              </a:xfrm>
              <a:prstGeom prst="rect">
                <a:avLst/>
              </a:prstGeom>
              <a:noFill/>
              <a:ln w="7938"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grpSp>
        <p:sp>
          <p:nvSpPr>
            <p:cNvPr id="245917" name="Rectangle 157"/>
            <p:cNvSpPr>
              <a:spLocks noChangeArrowheads="1"/>
            </p:cNvSpPr>
            <p:nvPr/>
          </p:nvSpPr>
          <p:spPr bwMode="auto">
            <a:xfrm>
              <a:off x="2254" y="1933"/>
              <a:ext cx="30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Trg Phys </a:t>
              </a:r>
              <a:endParaRPr lang="en-US" altLang="cs-CZ" sz="2400" u="sng">
                <a:solidFill>
                  <a:srgbClr val="000000"/>
                </a:solidFill>
                <a:latin typeface="Bookman Old Style" pitchFamily="18" charset="0"/>
                <a:cs typeface="+mn-cs"/>
              </a:endParaRPr>
            </a:p>
          </p:txBody>
        </p:sp>
        <p:sp>
          <p:nvSpPr>
            <p:cNvPr id="245918" name="Rectangle 158"/>
            <p:cNvSpPr>
              <a:spLocks noChangeArrowheads="1"/>
            </p:cNvSpPr>
            <p:nvPr/>
          </p:nvSpPr>
          <p:spPr bwMode="auto">
            <a:xfrm>
              <a:off x="2207" y="2020"/>
              <a:ext cx="3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Fonctionnel</a:t>
              </a:r>
              <a:endParaRPr lang="en-US" altLang="cs-CZ" sz="2400" u="sng">
                <a:solidFill>
                  <a:srgbClr val="000000"/>
                </a:solidFill>
                <a:latin typeface="Bookman Old Style" pitchFamily="18" charset="0"/>
                <a:cs typeface="+mn-cs"/>
              </a:endParaRPr>
            </a:p>
          </p:txBody>
        </p:sp>
        <p:sp>
          <p:nvSpPr>
            <p:cNvPr id="245919" name="Rectangle 159"/>
            <p:cNvSpPr>
              <a:spLocks noChangeArrowheads="1"/>
            </p:cNvSpPr>
            <p:nvPr/>
          </p:nvSpPr>
          <p:spPr bwMode="auto">
            <a:xfrm>
              <a:off x="2589" y="2020"/>
              <a:ext cx="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cs-CZ" sz="900">
                  <a:solidFill>
                    <a:srgbClr val="000000"/>
                  </a:solidFill>
                  <a:latin typeface="Times New Roman" pitchFamily="18" charset="0"/>
                  <a:cs typeface="+mn-cs"/>
                </a:rPr>
                <a:t> </a:t>
              </a:r>
              <a:endParaRPr lang="en-US" altLang="cs-CZ" sz="2400" u="sng">
                <a:solidFill>
                  <a:srgbClr val="000000"/>
                </a:solidFill>
                <a:latin typeface="Bookman Old Style" pitchFamily="18" charset="0"/>
                <a:cs typeface="+mn-cs"/>
              </a:endParaRPr>
            </a:p>
          </p:txBody>
        </p:sp>
        <p:sp>
          <p:nvSpPr>
            <p:cNvPr id="245920" name="Line 160"/>
            <p:cNvSpPr>
              <a:spLocks noChangeShapeType="1"/>
            </p:cNvSpPr>
            <p:nvPr/>
          </p:nvSpPr>
          <p:spPr bwMode="auto">
            <a:xfrm>
              <a:off x="1954" y="2892"/>
              <a:ext cx="1989" cy="1"/>
            </a:xfrm>
            <a:prstGeom prst="line">
              <a:avLst/>
            </a:prstGeom>
            <a:noFill/>
            <a:ln w="7938" cap="rnd">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45921" name="Freeform 161"/>
            <p:cNvSpPr>
              <a:spLocks/>
            </p:cNvSpPr>
            <p:nvPr/>
          </p:nvSpPr>
          <p:spPr bwMode="auto">
            <a:xfrm>
              <a:off x="3943" y="1713"/>
              <a:ext cx="156" cy="771"/>
            </a:xfrm>
            <a:custGeom>
              <a:avLst/>
              <a:gdLst>
                <a:gd name="T0" fmla="*/ 0 w 1440"/>
                <a:gd name="T1" fmla="*/ 0 h 7680"/>
                <a:gd name="T2" fmla="*/ 720 w 1440"/>
                <a:gd name="T3" fmla="*/ 640 h 7680"/>
                <a:gd name="T4" fmla="*/ 720 w 1440"/>
                <a:gd name="T5" fmla="*/ 3200 h 7680"/>
                <a:gd name="T6" fmla="*/ 1440 w 1440"/>
                <a:gd name="T7" fmla="*/ 3840 h 7680"/>
                <a:gd name="T8" fmla="*/ 720 w 1440"/>
                <a:gd name="T9" fmla="*/ 4480 h 7680"/>
                <a:gd name="T10" fmla="*/ 720 w 1440"/>
                <a:gd name="T11" fmla="*/ 7040 h 7680"/>
                <a:gd name="T12" fmla="*/ 0 w 1440"/>
                <a:gd name="T13" fmla="*/ 7680 h 7680"/>
              </a:gdLst>
              <a:ahLst/>
              <a:cxnLst>
                <a:cxn ang="0">
                  <a:pos x="T0" y="T1"/>
                </a:cxn>
                <a:cxn ang="0">
                  <a:pos x="T2" y="T3"/>
                </a:cxn>
                <a:cxn ang="0">
                  <a:pos x="T4" y="T5"/>
                </a:cxn>
                <a:cxn ang="0">
                  <a:pos x="T6" y="T7"/>
                </a:cxn>
                <a:cxn ang="0">
                  <a:pos x="T8" y="T9"/>
                </a:cxn>
                <a:cxn ang="0">
                  <a:pos x="T10" y="T11"/>
                </a:cxn>
                <a:cxn ang="0">
                  <a:pos x="T12" y="T13"/>
                </a:cxn>
              </a:cxnLst>
              <a:rect l="0" t="0" r="r" b="b"/>
              <a:pathLst>
                <a:path w="1440" h="7680">
                  <a:moveTo>
                    <a:pt x="0" y="0"/>
                  </a:moveTo>
                  <a:cubicBezTo>
                    <a:pt x="398" y="0"/>
                    <a:pt x="720" y="287"/>
                    <a:pt x="720" y="640"/>
                  </a:cubicBezTo>
                  <a:lnTo>
                    <a:pt x="720" y="3200"/>
                  </a:lnTo>
                  <a:cubicBezTo>
                    <a:pt x="720" y="3554"/>
                    <a:pt x="1043" y="3840"/>
                    <a:pt x="1440" y="3840"/>
                  </a:cubicBezTo>
                  <a:cubicBezTo>
                    <a:pt x="1043" y="3840"/>
                    <a:pt x="720" y="4127"/>
                    <a:pt x="720" y="4480"/>
                  </a:cubicBezTo>
                  <a:lnTo>
                    <a:pt x="720" y="7040"/>
                  </a:lnTo>
                  <a:cubicBezTo>
                    <a:pt x="720" y="7394"/>
                    <a:pt x="398" y="7680"/>
                    <a:pt x="0" y="7680"/>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45922" name="Freeform 162"/>
            <p:cNvSpPr>
              <a:spLocks noEditPoints="1"/>
            </p:cNvSpPr>
            <p:nvPr/>
          </p:nvSpPr>
          <p:spPr bwMode="auto">
            <a:xfrm>
              <a:off x="1532" y="1287"/>
              <a:ext cx="321" cy="1179"/>
            </a:xfrm>
            <a:custGeom>
              <a:avLst/>
              <a:gdLst>
                <a:gd name="T0" fmla="*/ 2335 w 2947"/>
                <a:gd name="T1" fmla="*/ 86 h 11743"/>
                <a:gd name="T2" fmla="*/ 1797 w 2947"/>
                <a:gd name="T3" fmla="*/ 142 h 11743"/>
                <a:gd name="T4" fmla="*/ 1426 w 2947"/>
                <a:gd name="T5" fmla="*/ 205 h 11743"/>
                <a:gd name="T6" fmla="*/ 1090 w 2947"/>
                <a:gd name="T7" fmla="*/ 285 h 11743"/>
                <a:gd name="T8" fmla="*/ 792 w 2947"/>
                <a:gd name="T9" fmla="*/ 379 h 11743"/>
                <a:gd name="T10" fmla="*/ 540 w 2947"/>
                <a:gd name="T11" fmla="*/ 487 h 11743"/>
                <a:gd name="T12" fmla="*/ 336 w 2947"/>
                <a:gd name="T13" fmla="*/ 605 h 11743"/>
                <a:gd name="T14" fmla="*/ 186 w 2947"/>
                <a:gd name="T15" fmla="*/ 732 h 11743"/>
                <a:gd name="T16" fmla="*/ 96 w 2947"/>
                <a:gd name="T17" fmla="*/ 863 h 11743"/>
                <a:gd name="T18" fmla="*/ 70 w 2947"/>
                <a:gd name="T19" fmla="*/ 946 h 11743"/>
                <a:gd name="T20" fmla="*/ 70 w 2947"/>
                <a:gd name="T21" fmla="*/ 10641 h 11743"/>
                <a:gd name="T22" fmla="*/ 98 w 2947"/>
                <a:gd name="T23" fmla="*/ 10728 h 11743"/>
                <a:gd name="T24" fmla="*/ 188 w 2947"/>
                <a:gd name="T25" fmla="*/ 10857 h 11743"/>
                <a:gd name="T26" fmla="*/ 337 w 2947"/>
                <a:gd name="T27" fmla="*/ 10983 h 11743"/>
                <a:gd name="T28" fmla="*/ 541 w 2947"/>
                <a:gd name="T29" fmla="*/ 11100 h 11743"/>
                <a:gd name="T30" fmla="*/ 793 w 2947"/>
                <a:gd name="T31" fmla="*/ 11208 h 11743"/>
                <a:gd name="T32" fmla="*/ 1091 w 2947"/>
                <a:gd name="T33" fmla="*/ 11302 h 11743"/>
                <a:gd name="T34" fmla="*/ 1427 w 2947"/>
                <a:gd name="T35" fmla="*/ 11382 h 11743"/>
                <a:gd name="T36" fmla="*/ 1797 w 2947"/>
                <a:gd name="T37" fmla="*/ 11445 h 11743"/>
                <a:gd name="T38" fmla="*/ 2336 w 2947"/>
                <a:gd name="T39" fmla="*/ 11501 h 11743"/>
                <a:gd name="T40" fmla="*/ 2579 w 2947"/>
                <a:gd name="T41" fmla="*/ 11578 h 11743"/>
                <a:gd name="T42" fmla="*/ 1919 w 2947"/>
                <a:gd name="T43" fmla="*/ 11528 h 11743"/>
                <a:gd name="T44" fmla="*/ 1534 w 2947"/>
                <a:gd name="T45" fmla="*/ 11470 h 11743"/>
                <a:gd name="T46" fmla="*/ 1182 w 2947"/>
                <a:gd name="T47" fmla="*/ 11395 h 11743"/>
                <a:gd name="T48" fmla="*/ 866 w 2947"/>
                <a:gd name="T49" fmla="*/ 11303 h 11743"/>
                <a:gd name="T50" fmla="*/ 591 w 2947"/>
                <a:gd name="T51" fmla="*/ 11198 h 11743"/>
                <a:gd name="T52" fmla="*/ 363 w 2947"/>
                <a:gd name="T53" fmla="*/ 11079 h 11743"/>
                <a:gd name="T54" fmla="*/ 185 w 2947"/>
                <a:gd name="T55" fmla="*/ 10947 h 11743"/>
                <a:gd name="T56" fmla="*/ 63 w 2947"/>
                <a:gd name="T57" fmla="*/ 10803 h 11743"/>
                <a:gd name="T58" fmla="*/ 5 w 2947"/>
                <a:gd name="T59" fmla="*/ 10651 h 11743"/>
                <a:gd name="T60" fmla="*/ 0 w 2947"/>
                <a:gd name="T61" fmla="*/ 991 h 11743"/>
                <a:gd name="T62" fmla="*/ 17 w 2947"/>
                <a:gd name="T63" fmla="*/ 884 h 11743"/>
                <a:gd name="T64" fmla="*/ 99 w 2947"/>
                <a:gd name="T65" fmla="*/ 732 h 11743"/>
                <a:gd name="T66" fmla="*/ 240 w 2947"/>
                <a:gd name="T67" fmla="*/ 593 h 11743"/>
                <a:gd name="T68" fmla="*/ 435 w 2947"/>
                <a:gd name="T69" fmla="*/ 466 h 11743"/>
                <a:gd name="T70" fmla="*/ 679 w 2947"/>
                <a:gd name="T71" fmla="*/ 352 h 11743"/>
                <a:gd name="T72" fmla="*/ 968 w 2947"/>
                <a:gd name="T73" fmla="*/ 251 h 11743"/>
                <a:gd name="T74" fmla="*/ 1296 w 2947"/>
                <a:gd name="T75" fmla="*/ 165 h 11743"/>
                <a:gd name="T76" fmla="*/ 1660 w 2947"/>
                <a:gd name="T77" fmla="*/ 95 h 11743"/>
                <a:gd name="T78" fmla="*/ 2054 w 2947"/>
                <a:gd name="T79" fmla="*/ 43 h 11743"/>
                <a:gd name="T80" fmla="*/ 2913 w 2947"/>
                <a:gd name="T81" fmla="*/ 0 h 11743"/>
                <a:gd name="T82" fmla="*/ 2519 w 2947"/>
                <a:gd name="T83" fmla="*/ 11343 h 11743"/>
                <a:gd name="T84" fmla="*/ 2519 w 2947"/>
                <a:gd name="T85" fmla="*/ 11343 h 1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947" h="11743">
                  <a:moveTo>
                    <a:pt x="2914" y="67"/>
                  </a:moveTo>
                  <a:lnTo>
                    <a:pt x="2620" y="72"/>
                  </a:lnTo>
                  <a:lnTo>
                    <a:pt x="2335" y="86"/>
                  </a:lnTo>
                  <a:lnTo>
                    <a:pt x="2060" y="110"/>
                  </a:lnTo>
                  <a:lnTo>
                    <a:pt x="1927" y="125"/>
                  </a:lnTo>
                  <a:lnTo>
                    <a:pt x="1797" y="142"/>
                  </a:lnTo>
                  <a:lnTo>
                    <a:pt x="1670" y="161"/>
                  </a:lnTo>
                  <a:lnTo>
                    <a:pt x="1547" y="182"/>
                  </a:lnTo>
                  <a:lnTo>
                    <a:pt x="1426" y="205"/>
                  </a:lnTo>
                  <a:lnTo>
                    <a:pt x="1310" y="230"/>
                  </a:lnTo>
                  <a:lnTo>
                    <a:pt x="1198" y="257"/>
                  </a:lnTo>
                  <a:lnTo>
                    <a:pt x="1090" y="285"/>
                  </a:lnTo>
                  <a:lnTo>
                    <a:pt x="986" y="315"/>
                  </a:lnTo>
                  <a:lnTo>
                    <a:pt x="887" y="347"/>
                  </a:lnTo>
                  <a:lnTo>
                    <a:pt x="792" y="379"/>
                  </a:lnTo>
                  <a:lnTo>
                    <a:pt x="703" y="414"/>
                  </a:lnTo>
                  <a:lnTo>
                    <a:pt x="618" y="450"/>
                  </a:lnTo>
                  <a:lnTo>
                    <a:pt x="540" y="487"/>
                  </a:lnTo>
                  <a:lnTo>
                    <a:pt x="466" y="526"/>
                  </a:lnTo>
                  <a:lnTo>
                    <a:pt x="398" y="565"/>
                  </a:lnTo>
                  <a:lnTo>
                    <a:pt x="336" y="605"/>
                  </a:lnTo>
                  <a:lnTo>
                    <a:pt x="280" y="647"/>
                  </a:lnTo>
                  <a:lnTo>
                    <a:pt x="229" y="689"/>
                  </a:lnTo>
                  <a:lnTo>
                    <a:pt x="186" y="732"/>
                  </a:lnTo>
                  <a:lnTo>
                    <a:pt x="149" y="775"/>
                  </a:lnTo>
                  <a:lnTo>
                    <a:pt x="119" y="819"/>
                  </a:lnTo>
                  <a:lnTo>
                    <a:pt x="96" y="863"/>
                  </a:lnTo>
                  <a:lnTo>
                    <a:pt x="80" y="907"/>
                  </a:lnTo>
                  <a:lnTo>
                    <a:pt x="69" y="952"/>
                  </a:lnTo>
                  <a:lnTo>
                    <a:pt x="70" y="946"/>
                  </a:lnTo>
                  <a:lnTo>
                    <a:pt x="67" y="996"/>
                  </a:lnTo>
                  <a:lnTo>
                    <a:pt x="67" y="10593"/>
                  </a:lnTo>
                  <a:lnTo>
                    <a:pt x="70" y="10641"/>
                  </a:lnTo>
                  <a:lnTo>
                    <a:pt x="69" y="10635"/>
                  </a:lnTo>
                  <a:lnTo>
                    <a:pt x="81" y="10684"/>
                  </a:lnTo>
                  <a:lnTo>
                    <a:pt x="98" y="10728"/>
                  </a:lnTo>
                  <a:lnTo>
                    <a:pt x="121" y="10771"/>
                  </a:lnTo>
                  <a:lnTo>
                    <a:pt x="151" y="10815"/>
                  </a:lnTo>
                  <a:lnTo>
                    <a:pt x="188" y="10857"/>
                  </a:lnTo>
                  <a:lnTo>
                    <a:pt x="232" y="10900"/>
                  </a:lnTo>
                  <a:lnTo>
                    <a:pt x="281" y="10942"/>
                  </a:lnTo>
                  <a:lnTo>
                    <a:pt x="337" y="10983"/>
                  </a:lnTo>
                  <a:lnTo>
                    <a:pt x="399" y="11023"/>
                  </a:lnTo>
                  <a:lnTo>
                    <a:pt x="467" y="11062"/>
                  </a:lnTo>
                  <a:lnTo>
                    <a:pt x="541" y="11100"/>
                  </a:lnTo>
                  <a:lnTo>
                    <a:pt x="620" y="11138"/>
                  </a:lnTo>
                  <a:lnTo>
                    <a:pt x="704" y="11173"/>
                  </a:lnTo>
                  <a:lnTo>
                    <a:pt x="793" y="11208"/>
                  </a:lnTo>
                  <a:lnTo>
                    <a:pt x="888" y="11240"/>
                  </a:lnTo>
                  <a:lnTo>
                    <a:pt x="987" y="11272"/>
                  </a:lnTo>
                  <a:lnTo>
                    <a:pt x="1091" y="11302"/>
                  </a:lnTo>
                  <a:lnTo>
                    <a:pt x="1199" y="11330"/>
                  </a:lnTo>
                  <a:lnTo>
                    <a:pt x="1311" y="11357"/>
                  </a:lnTo>
                  <a:lnTo>
                    <a:pt x="1427" y="11382"/>
                  </a:lnTo>
                  <a:lnTo>
                    <a:pt x="1547" y="11405"/>
                  </a:lnTo>
                  <a:lnTo>
                    <a:pt x="1671" y="11426"/>
                  </a:lnTo>
                  <a:lnTo>
                    <a:pt x="1797" y="11445"/>
                  </a:lnTo>
                  <a:lnTo>
                    <a:pt x="1927" y="11462"/>
                  </a:lnTo>
                  <a:lnTo>
                    <a:pt x="2061" y="11477"/>
                  </a:lnTo>
                  <a:lnTo>
                    <a:pt x="2336" y="11501"/>
                  </a:lnTo>
                  <a:lnTo>
                    <a:pt x="2582" y="11512"/>
                  </a:lnTo>
                  <a:cubicBezTo>
                    <a:pt x="2600" y="11512"/>
                    <a:pt x="2614" y="11528"/>
                    <a:pt x="2614" y="11546"/>
                  </a:cubicBezTo>
                  <a:cubicBezTo>
                    <a:pt x="2613" y="11565"/>
                    <a:pt x="2597" y="11579"/>
                    <a:pt x="2579" y="11578"/>
                  </a:cubicBezTo>
                  <a:lnTo>
                    <a:pt x="2330" y="11567"/>
                  </a:lnTo>
                  <a:lnTo>
                    <a:pt x="2053" y="11544"/>
                  </a:lnTo>
                  <a:lnTo>
                    <a:pt x="1919" y="11528"/>
                  </a:lnTo>
                  <a:lnTo>
                    <a:pt x="1788" y="11511"/>
                  </a:lnTo>
                  <a:lnTo>
                    <a:pt x="1659" y="11492"/>
                  </a:lnTo>
                  <a:lnTo>
                    <a:pt x="1534" y="11470"/>
                  </a:lnTo>
                  <a:lnTo>
                    <a:pt x="1413" y="11447"/>
                  </a:lnTo>
                  <a:lnTo>
                    <a:pt x="1296" y="11422"/>
                  </a:lnTo>
                  <a:lnTo>
                    <a:pt x="1182" y="11395"/>
                  </a:lnTo>
                  <a:lnTo>
                    <a:pt x="1072" y="11366"/>
                  </a:lnTo>
                  <a:lnTo>
                    <a:pt x="967" y="11336"/>
                  </a:lnTo>
                  <a:lnTo>
                    <a:pt x="866" y="11303"/>
                  </a:lnTo>
                  <a:lnTo>
                    <a:pt x="769" y="11270"/>
                  </a:lnTo>
                  <a:lnTo>
                    <a:pt x="678" y="11235"/>
                  </a:lnTo>
                  <a:lnTo>
                    <a:pt x="591" y="11198"/>
                  </a:lnTo>
                  <a:lnTo>
                    <a:pt x="510" y="11160"/>
                  </a:lnTo>
                  <a:lnTo>
                    <a:pt x="434" y="11120"/>
                  </a:lnTo>
                  <a:lnTo>
                    <a:pt x="363" y="11079"/>
                  </a:lnTo>
                  <a:lnTo>
                    <a:pt x="298" y="11036"/>
                  </a:lnTo>
                  <a:lnTo>
                    <a:pt x="238" y="10992"/>
                  </a:lnTo>
                  <a:lnTo>
                    <a:pt x="185" y="10947"/>
                  </a:lnTo>
                  <a:lnTo>
                    <a:pt x="138" y="10901"/>
                  </a:lnTo>
                  <a:lnTo>
                    <a:pt x="97" y="10852"/>
                  </a:lnTo>
                  <a:lnTo>
                    <a:pt x="63" y="10803"/>
                  </a:lnTo>
                  <a:lnTo>
                    <a:pt x="35" y="10751"/>
                  </a:lnTo>
                  <a:lnTo>
                    <a:pt x="16" y="10699"/>
                  </a:lnTo>
                  <a:lnTo>
                    <a:pt x="5" y="10651"/>
                  </a:lnTo>
                  <a:cubicBezTo>
                    <a:pt x="4" y="10649"/>
                    <a:pt x="4" y="10647"/>
                    <a:pt x="4" y="10645"/>
                  </a:cubicBezTo>
                  <a:lnTo>
                    <a:pt x="0" y="10593"/>
                  </a:lnTo>
                  <a:lnTo>
                    <a:pt x="0" y="991"/>
                  </a:lnTo>
                  <a:lnTo>
                    <a:pt x="4" y="942"/>
                  </a:lnTo>
                  <a:cubicBezTo>
                    <a:pt x="4" y="940"/>
                    <a:pt x="4" y="938"/>
                    <a:pt x="5" y="936"/>
                  </a:cubicBezTo>
                  <a:lnTo>
                    <a:pt x="17" y="884"/>
                  </a:lnTo>
                  <a:lnTo>
                    <a:pt x="37" y="832"/>
                  </a:lnTo>
                  <a:lnTo>
                    <a:pt x="65" y="781"/>
                  </a:lnTo>
                  <a:lnTo>
                    <a:pt x="99" y="732"/>
                  </a:lnTo>
                  <a:lnTo>
                    <a:pt x="140" y="684"/>
                  </a:lnTo>
                  <a:lnTo>
                    <a:pt x="187" y="638"/>
                  </a:lnTo>
                  <a:lnTo>
                    <a:pt x="240" y="593"/>
                  </a:lnTo>
                  <a:lnTo>
                    <a:pt x="299" y="550"/>
                  </a:lnTo>
                  <a:lnTo>
                    <a:pt x="364" y="507"/>
                  </a:lnTo>
                  <a:lnTo>
                    <a:pt x="435" y="466"/>
                  </a:lnTo>
                  <a:lnTo>
                    <a:pt x="511" y="427"/>
                  </a:lnTo>
                  <a:lnTo>
                    <a:pt x="593" y="388"/>
                  </a:lnTo>
                  <a:lnTo>
                    <a:pt x="679" y="352"/>
                  </a:lnTo>
                  <a:lnTo>
                    <a:pt x="771" y="316"/>
                  </a:lnTo>
                  <a:lnTo>
                    <a:pt x="867" y="283"/>
                  </a:lnTo>
                  <a:lnTo>
                    <a:pt x="968" y="251"/>
                  </a:lnTo>
                  <a:lnTo>
                    <a:pt x="1073" y="221"/>
                  </a:lnTo>
                  <a:lnTo>
                    <a:pt x="1183" y="192"/>
                  </a:lnTo>
                  <a:lnTo>
                    <a:pt x="1296" y="165"/>
                  </a:lnTo>
                  <a:lnTo>
                    <a:pt x="1414" y="140"/>
                  </a:lnTo>
                  <a:lnTo>
                    <a:pt x="1535" y="117"/>
                  </a:lnTo>
                  <a:lnTo>
                    <a:pt x="1660" y="95"/>
                  </a:lnTo>
                  <a:lnTo>
                    <a:pt x="1788" y="76"/>
                  </a:lnTo>
                  <a:lnTo>
                    <a:pt x="1920" y="59"/>
                  </a:lnTo>
                  <a:lnTo>
                    <a:pt x="2054" y="43"/>
                  </a:lnTo>
                  <a:lnTo>
                    <a:pt x="2331" y="20"/>
                  </a:lnTo>
                  <a:lnTo>
                    <a:pt x="2618" y="5"/>
                  </a:lnTo>
                  <a:lnTo>
                    <a:pt x="2913" y="0"/>
                  </a:lnTo>
                  <a:cubicBezTo>
                    <a:pt x="2931" y="0"/>
                    <a:pt x="2946" y="14"/>
                    <a:pt x="2947" y="33"/>
                  </a:cubicBezTo>
                  <a:cubicBezTo>
                    <a:pt x="2947" y="51"/>
                    <a:pt x="2932" y="66"/>
                    <a:pt x="2914" y="67"/>
                  </a:cubicBezTo>
                  <a:close/>
                  <a:moveTo>
                    <a:pt x="2519" y="11343"/>
                  </a:moveTo>
                  <a:lnTo>
                    <a:pt x="2913" y="11553"/>
                  </a:lnTo>
                  <a:lnTo>
                    <a:pt x="2508" y="11743"/>
                  </a:lnTo>
                  <a:lnTo>
                    <a:pt x="2519" y="11343"/>
                  </a:lnTo>
                  <a:close/>
                </a:path>
              </a:pathLst>
            </a:custGeom>
            <a:solidFill>
              <a:srgbClr val="000000"/>
            </a:solidFill>
            <a:ln w="1588" cap="flat">
              <a:solidFill>
                <a:srgbClr val="000000"/>
              </a:solidFill>
              <a:prstDash val="solid"/>
              <a:bevel/>
              <a:headEnd/>
              <a:tailEnd/>
            </a:ln>
          </p:spPr>
          <p:txBody>
            <a:bodyPr/>
            <a:lstStyle/>
            <a:p>
              <a:pPr>
                <a:defRPr/>
              </a:pPr>
              <a:endParaRPr lang="cs-CZ" sz="2400" u="sng">
                <a:solidFill>
                  <a:srgbClr val="000000"/>
                </a:solidFill>
                <a:latin typeface="Bookman Old Style" pitchFamily="18" charset="0"/>
                <a:cs typeface="+mn-cs"/>
              </a:endParaRPr>
            </a:p>
          </p:txBody>
        </p:sp>
        <p:sp>
          <p:nvSpPr>
            <p:cNvPr id="245923" name="Freeform 163"/>
            <p:cNvSpPr>
              <a:spLocks/>
            </p:cNvSpPr>
            <p:nvPr/>
          </p:nvSpPr>
          <p:spPr bwMode="auto">
            <a:xfrm>
              <a:off x="3943" y="1276"/>
              <a:ext cx="156" cy="434"/>
            </a:xfrm>
            <a:custGeom>
              <a:avLst/>
              <a:gdLst>
                <a:gd name="T0" fmla="*/ 0 w 1440"/>
                <a:gd name="T1" fmla="*/ 0 h 4320"/>
                <a:gd name="T2" fmla="*/ 720 w 1440"/>
                <a:gd name="T3" fmla="*/ 360 h 4320"/>
                <a:gd name="T4" fmla="*/ 720 w 1440"/>
                <a:gd name="T5" fmla="*/ 1800 h 4320"/>
                <a:gd name="T6" fmla="*/ 1440 w 1440"/>
                <a:gd name="T7" fmla="*/ 2160 h 4320"/>
                <a:gd name="T8" fmla="*/ 720 w 1440"/>
                <a:gd name="T9" fmla="*/ 2520 h 4320"/>
                <a:gd name="T10" fmla="*/ 720 w 1440"/>
                <a:gd name="T11" fmla="*/ 3960 h 4320"/>
                <a:gd name="T12" fmla="*/ 0 w 1440"/>
                <a:gd name="T13" fmla="*/ 4320 h 4320"/>
              </a:gdLst>
              <a:ahLst/>
              <a:cxnLst>
                <a:cxn ang="0">
                  <a:pos x="T0" y="T1"/>
                </a:cxn>
                <a:cxn ang="0">
                  <a:pos x="T2" y="T3"/>
                </a:cxn>
                <a:cxn ang="0">
                  <a:pos x="T4" y="T5"/>
                </a:cxn>
                <a:cxn ang="0">
                  <a:pos x="T6" y="T7"/>
                </a:cxn>
                <a:cxn ang="0">
                  <a:pos x="T8" y="T9"/>
                </a:cxn>
                <a:cxn ang="0">
                  <a:pos x="T10" y="T11"/>
                </a:cxn>
                <a:cxn ang="0">
                  <a:pos x="T12" y="T13"/>
                </a:cxn>
              </a:cxnLst>
              <a:rect l="0" t="0" r="r" b="b"/>
              <a:pathLst>
                <a:path w="1440" h="4320">
                  <a:moveTo>
                    <a:pt x="0" y="0"/>
                  </a:moveTo>
                  <a:cubicBezTo>
                    <a:pt x="398" y="0"/>
                    <a:pt x="720" y="161"/>
                    <a:pt x="720" y="360"/>
                  </a:cubicBezTo>
                  <a:lnTo>
                    <a:pt x="720" y="1800"/>
                  </a:lnTo>
                  <a:cubicBezTo>
                    <a:pt x="720" y="1999"/>
                    <a:pt x="1043" y="2160"/>
                    <a:pt x="1440" y="2160"/>
                  </a:cubicBezTo>
                  <a:cubicBezTo>
                    <a:pt x="1043" y="2160"/>
                    <a:pt x="720" y="2321"/>
                    <a:pt x="720" y="2520"/>
                  </a:cubicBezTo>
                  <a:lnTo>
                    <a:pt x="720" y="3960"/>
                  </a:lnTo>
                  <a:cubicBezTo>
                    <a:pt x="720" y="4159"/>
                    <a:pt x="398" y="4320"/>
                    <a:pt x="0" y="4320"/>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sz="2400" u="sng">
                <a:solidFill>
                  <a:srgbClr val="000000"/>
                </a:solidFill>
                <a:latin typeface="Bookman Old Style" pitchFamily="18" charset="0"/>
                <a:cs typeface="+mn-cs"/>
              </a:endParaRPr>
            </a:p>
          </p:txBody>
        </p:sp>
        <p:sp>
          <p:nvSpPr>
            <p:cNvPr id="245925" name="Text Box 11"/>
            <p:cNvSpPr txBox="1">
              <a:spLocks noChangeArrowheads="1"/>
            </p:cNvSpPr>
            <p:nvPr/>
          </p:nvSpPr>
          <p:spPr bwMode="auto">
            <a:xfrm>
              <a:off x="171" y="2886"/>
              <a:ext cx="1197"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marL="457200" indent="-457200"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fontAlgn="base">
                <a:spcBef>
                  <a:spcPct val="0"/>
                </a:spcBef>
                <a:spcAft>
                  <a:spcPct val="0"/>
                </a:spcAft>
                <a:defRPr sz="2400">
                  <a:solidFill>
                    <a:schemeClr val="tx1"/>
                  </a:solidFill>
                  <a:latin typeface="Times New Roman" pitchFamily="18" charset="0"/>
                </a:defRPr>
              </a:lvl6pPr>
              <a:lvl7pPr marL="2971800" indent="-228600" defTabSz="762000" fontAlgn="base">
                <a:spcBef>
                  <a:spcPct val="0"/>
                </a:spcBef>
                <a:spcAft>
                  <a:spcPct val="0"/>
                </a:spcAft>
                <a:defRPr sz="2400">
                  <a:solidFill>
                    <a:schemeClr val="tx1"/>
                  </a:solidFill>
                  <a:latin typeface="Times New Roman" pitchFamily="18" charset="0"/>
                </a:defRPr>
              </a:lvl7pPr>
              <a:lvl8pPr marL="3429000" indent="-228600" defTabSz="762000" fontAlgn="base">
                <a:spcBef>
                  <a:spcPct val="0"/>
                </a:spcBef>
                <a:spcAft>
                  <a:spcPct val="0"/>
                </a:spcAft>
                <a:defRPr sz="2400">
                  <a:solidFill>
                    <a:schemeClr val="tx1"/>
                  </a:solidFill>
                  <a:latin typeface="Times New Roman" pitchFamily="18" charset="0"/>
                </a:defRPr>
              </a:lvl8pPr>
              <a:lvl9pPr marL="3886200" indent="-228600" defTabSz="762000" fontAlgn="base">
                <a:spcBef>
                  <a:spcPct val="0"/>
                </a:spcBef>
                <a:spcAft>
                  <a:spcPct val="0"/>
                </a:spcAft>
                <a:defRPr sz="2400">
                  <a:solidFill>
                    <a:schemeClr val="tx1"/>
                  </a:solidFill>
                  <a:latin typeface="Times New Roman" pitchFamily="18" charset="0"/>
                </a:defRPr>
              </a:lvl9pPr>
            </a:lstStyle>
            <a:p>
              <a:pPr eaLnBrk="0" hangingPunct="0">
                <a:spcBef>
                  <a:spcPct val="50000"/>
                </a:spcBef>
                <a:defRPr/>
              </a:pPr>
              <a:r>
                <a:rPr kumimoji="1" lang="en-US" altLang="cs-CZ" smtClean="0">
                  <a:solidFill>
                    <a:srgbClr val="000000"/>
                  </a:solidFill>
                  <a:latin typeface="Bookman Old Style" pitchFamily="18" charset="0"/>
                  <a:cs typeface="+mn-cs"/>
                </a:rPr>
                <a:t>Instruction</a:t>
              </a:r>
            </a:p>
          </p:txBody>
        </p:sp>
        <p:sp>
          <p:nvSpPr>
            <p:cNvPr id="245926" name="Text Box 10"/>
            <p:cNvSpPr txBox="1">
              <a:spLocks noChangeArrowheads="1"/>
            </p:cNvSpPr>
            <p:nvPr/>
          </p:nvSpPr>
          <p:spPr bwMode="auto">
            <a:xfrm>
              <a:off x="126" y="1888"/>
              <a:ext cx="115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marL="457200" indent="-457200"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fontAlgn="base">
                <a:spcBef>
                  <a:spcPct val="0"/>
                </a:spcBef>
                <a:spcAft>
                  <a:spcPct val="0"/>
                </a:spcAft>
                <a:defRPr sz="2400">
                  <a:solidFill>
                    <a:schemeClr val="tx1"/>
                  </a:solidFill>
                  <a:latin typeface="Times New Roman" pitchFamily="18" charset="0"/>
                </a:defRPr>
              </a:lvl6pPr>
              <a:lvl7pPr marL="2971800" indent="-228600" defTabSz="762000" fontAlgn="base">
                <a:spcBef>
                  <a:spcPct val="0"/>
                </a:spcBef>
                <a:spcAft>
                  <a:spcPct val="0"/>
                </a:spcAft>
                <a:defRPr sz="2400">
                  <a:solidFill>
                    <a:schemeClr val="tx1"/>
                  </a:solidFill>
                  <a:latin typeface="Times New Roman" pitchFamily="18" charset="0"/>
                </a:defRPr>
              </a:lvl7pPr>
              <a:lvl8pPr marL="3429000" indent="-228600" defTabSz="762000" fontAlgn="base">
                <a:spcBef>
                  <a:spcPct val="0"/>
                </a:spcBef>
                <a:spcAft>
                  <a:spcPct val="0"/>
                </a:spcAft>
                <a:defRPr sz="2400">
                  <a:solidFill>
                    <a:schemeClr val="tx1"/>
                  </a:solidFill>
                  <a:latin typeface="Times New Roman" pitchFamily="18" charset="0"/>
                </a:defRPr>
              </a:lvl8pPr>
              <a:lvl9pPr marL="3886200" indent="-228600" defTabSz="762000" fontAlgn="base">
                <a:spcBef>
                  <a:spcPct val="0"/>
                </a:spcBef>
                <a:spcAft>
                  <a:spcPct val="0"/>
                </a:spcAft>
                <a:defRPr sz="2400">
                  <a:solidFill>
                    <a:schemeClr val="tx1"/>
                  </a:solidFill>
                  <a:latin typeface="Times New Roman" pitchFamily="18" charset="0"/>
                </a:defRPr>
              </a:lvl9pPr>
            </a:lstStyle>
            <a:p>
              <a:pPr eaLnBrk="0" hangingPunct="0">
                <a:spcBef>
                  <a:spcPct val="50000"/>
                </a:spcBef>
                <a:defRPr/>
              </a:pPr>
              <a:r>
                <a:rPr kumimoji="1" lang="en-US" altLang="cs-CZ" smtClean="0">
                  <a:solidFill>
                    <a:srgbClr val="000000"/>
                  </a:solidFill>
                  <a:latin typeface="Bookman Old Style" pitchFamily="18" charset="0"/>
                  <a:cs typeface="+mn-cs"/>
                </a:rPr>
                <a:t>Training</a:t>
              </a:r>
            </a:p>
          </p:txBody>
        </p:sp>
        <p:sp>
          <p:nvSpPr>
            <p:cNvPr id="245927" name="Text Box 10"/>
            <p:cNvSpPr txBox="1">
              <a:spLocks noChangeArrowheads="1"/>
            </p:cNvSpPr>
            <p:nvPr/>
          </p:nvSpPr>
          <p:spPr bwMode="auto">
            <a:xfrm>
              <a:off x="126" y="1299"/>
              <a:ext cx="115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marL="457200" indent="-457200"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fontAlgn="base">
                <a:spcBef>
                  <a:spcPct val="0"/>
                </a:spcBef>
                <a:spcAft>
                  <a:spcPct val="0"/>
                </a:spcAft>
                <a:defRPr sz="2400">
                  <a:solidFill>
                    <a:schemeClr val="tx1"/>
                  </a:solidFill>
                  <a:latin typeface="Times New Roman" pitchFamily="18" charset="0"/>
                </a:defRPr>
              </a:lvl6pPr>
              <a:lvl7pPr marL="2971800" indent="-228600" defTabSz="762000" fontAlgn="base">
                <a:spcBef>
                  <a:spcPct val="0"/>
                </a:spcBef>
                <a:spcAft>
                  <a:spcPct val="0"/>
                </a:spcAft>
                <a:defRPr sz="2400">
                  <a:solidFill>
                    <a:schemeClr val="tx1"/>
                  </a:solidFill>
                  <a:latin typeface="Times New Roman" pitchFamily="18" charset="0"/>
                </a:defRPr>
              </a:lvl7pPr>
              <a:lvl8pPr marL="3429000" indent="-228600" defTabSz="762000" fontAlgn="base">
                <a:spcBef>
                  <a:spcPct val="0"/>
                </a:spcBef>
                <a:spcAft>
                  <a:spcPct val="0"/>
                </a:spcAft>
                <a:defRPr sz="2400">
                  <a:solidFill>
                    <a:schemeClr val="tx1"/>
                  </a:solidFill>
                  <a:latin typeface="Times New Roman" pitchFamily="18" charset="0"/>
                </a:defRPr>
              </a:lvl8pPr>
              <a:lvl9pPr marL="3886200" indent="-228600" defTabSz="762000" fontAlgn="base">
                <a:spcBef>
                  <a:spcPct val="0"/>
                </a:spcBef>
                <a:spcAft>
                  <a:spcPct val="0"/>
                </a:spcAft>
                <a:defRPr sz="2400">
                  <a:solidFill>
                    <a:schemeClr val="tx1"/>
                  </a:solidFill>
                  <a:latin typeface="Times New Roman" pitchFamily="18" charset="0"/>
                </a:defRPr>
              </a:lvl9pPr>
            </a:lstStyle>
            <a:p>
              <a:pPr eaLnBrk="0" hangingPunct="0">
                <a:spcBef>
                  <a:spcPct val="50000"/>
                </a:spcBef>
                <a:defRPr/>
              </a:pPr>
              <a:r>
                <a:rPr kumimoji="1" lang="en-US" altLang="cs-CZ" smtClean="0">
                  <a:solidFill>
                    <a:srgbClr val="000000"/>
                  </a:solidFill>
                  <a:latin typeface="Bookman Old Style" pitchFamily="18" charset="0"/>
                  <a:cs typeface="+mn-cs"/>
                </a:rPr>
                <a:t>Mission</a:t>
              </a:r>
            </a:p>
          </p:txBody>
        </p:sp>
        <p:sp>
          <p:nvSpPr>
            <p:cNvPr id="245931" name="Rectangle 171"/>
            <p:cNvSpPr>
              <a:spLocks noChangeArrowheads="1"/>
            </p:cNvSpPr>
            <p:nvPr/>
          </p:nvSpPr>
          <p:spPr bwMode="auto">
            <a:xfrm>
              <a:off x="1623" y="527"/>
              <a:ext cx="280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cs-CZ" sz="2400" b="1">
                  <a:solidFill>
                    <a:srgbClr val="000000"/>
                  </a:solidFill>
                  <a:latin typeface="Bookman Old Style" pitchFamily="18" charset="0"/>
                  <a:cs typeface="+mn-cs"/>
                </a:rPr>
                <a:t>Policy: Mission Oriented</a:t>
              </a:r>
            </a:p>
          </p:txBody>
        </p:sp>
      </p:grpSp>
    </p:spTree>
    <p:extLst>
      <p:ext uri="{BB962C8B-B14F-4D97-AF65-F5344CB8AC3E}">
        <p14:creationId xmlns:p14="http://schemas.microsoft.com/office/powerpoint/2010/main" val="1808068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8"/>
          <p:cNvSpPr>
            <a:spLocks noChangeArrowheads="1"/>
          </p:cNvSpPr>
          <p:nvPr/>
        </p:nvSpPr>
        <p:spPr bwMode="auto">
          <a:xfrm>
            <a:off x="0" y="1"/>
            <a:ext cx="9134475" cy="115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de-DE" altLang="de-DE" sz="2400" b="1" dirty="0">
                <a:solidFill>
                  <a:srgbClr val="3333FF"/>
                </a:solidFill>
                <a:latin typeface="Helv"/>
              </a:rPr>
              <a:t> </a:t>
            </a:r>
            <a:r>
              <a:rPr lang="cs-CZ" altLang="de-DE" sz="3200" dirty="0" smtClean="0"/>
              <a:t>Německo – typy tréninku</a:t>
            </a:r>
            <a:endParaRPr lang="de-DE" altLang="de-DE" sz="3200" dirty="0"/>
          </a:p>
        </p:txBody>
      </p:sp>
      <p:grpSp>
        <p:nvGrpSpPr>
          <p:cNvPr id="69635" name="Group 2"/>
          <p:cNvGrpSpPr>
            <a:grpSpLocks/>
          </p:cNvGrpSpPr>
          <p:nvPr/>
        </p:nvGrpSpPr>
        <p:grpSpPr bwMode="auto">
          <a:xfrm>
            <a:off x="900113" y="1412875"/>
            <a:ext cx="7321550" cy="4752975"/>
            <a:chOff x="576" y="1152"/>
            <a:chExt cx="4612" cy="2994"/>
          </a:xfrm>
        </p:grpSpPr>
        <p:grpSp>
          <p:nvGrpSpPr>
            <p:cNvPr id="69636" name="Group 3"/>
            <p:cNvGrpSpPr>
              <a:grpSpLocks/>
            </p:cNvGrpSpPr>
            <p:nvPr/>
          </p:nvGrpSpPr>
          <p:grpSpPr bwMode="auto">
            <a:xfrm>
              <a:off x="1532" y="1462"/>
              <a:ext cx="2649" cy="2087"/>
              <a:chOff x="1202" y="928"/>
              <a:chExt cx="2649" cy="2087"/>
            </a:xfrm>
          </p:grpSpPr>
          <p:sp>
            <p:nvSpPr>
              <p:cNvPr id="32" name="Freeform 4"/>
              <p:cNvSpPr>
                <a:spLocks/>
              </p:cNvSpPr>
              <p:nvPr/>
            </p:nvSpPr>
            <p:spPr bwMode="auto">
              <a:xfrm>
                <a:off x="1202" y="928"/>
                <a:ext cx="2649" cy="2087"/>
              </a:xfrm>
              <a:custGeom>
                <a:avLst/>
                <a:gdLst>
                  <a:gd name="T0" fmla="*/ 357 w 2690"/>
                  <a:gd name="T1" fmla="*/ 3 h 2499"/>
                  <a:gd name="T2" fmla="*/ 345 w 2690"/>
                  <a:gd name="T3" fmla="*/ 3 h 2499"/>
                  <a:gd name="T4" fmla="*/ 390 w 2690"/>
                  <a:gd name="T5" fmla="*/ 3 h 2499"/>
                  <a:gd name="T6" fmla="*/ 487 w 2690"/>
                  <a:gd name="T7" fmla="*/ 3 h 2499"/>
                  <a:gd name="T8" fmla="*/ 539 w 2690"/>
                  <a:gd name="T9" fmla="*/ 3 h 2499"/>
                  <a:gd name="T10" fmla="*/ 550 w 2690"/>
                  <a:gd name="T11" fmla="*/ 3 h 2499"/>
                  <a:gd name="T12" fmla="*/ 540 w 2690"/>
                  <a:gd name="T13" fmla="*/ 3 h 2499"/>
                  <a:gd name="T14" fmla="*/ 587 w 2690"/>
                  <a:gd name="T15" fmla="*/ 3 h 2499"/>
                  <a:gd name="T16" fmla="*/ 662 w 2690"/>
                  <a:gd name="T17" fmla="*/ 3 h 2499"/>
                  <a:gd name="T18" fmla="*/ 693 w 2690"/>
                  <a:gd name="T19" fmla="*/ 3 h 2499"/>
                  <a:gd name="T20" fmla="*/ 693 w 2690"/>
                  <a:gd name="T21" fmla="*/ 3 h 2499"/>
                  <a:gd name="T22" fmla="*/ 722 w 2690"/>
                  <a:gd name="T23" fmla="*/ 3 h 2499"/>
                  <a:gd name="T24" fmla="*/ 782 w 2690"/>
                  <a:gd name="T25" fmla="*/ 3 h 2499"/>
                  <a:gd name="T26" fmla="*/ 845 w 2690"/>
                  <a:gd name="T27" fmla="*/ 3 h 2499"/>
                  <a:gd name="T28" fmla="*/ 881 w 2690"/>
                  <a:gd name="T29" fmla="*/ 3 h 2499"/>
                  <a:gd name="T30" fmla="*/ 888 w 2690"/>
                  <a:gd name="T31" fmla="*/ 3 h 2499"/>
                  <a:gd name="T32" fmla="*/ 881 w 2690"/>
                  <a:gd name="T33" fmla="*/ 3 h 2499"/>
                  <a:gd name="T34" fmla="*/ 845 w 2690"/>
                  <a:gd name="T35" fmla="*/ 3 h 2499"/>
                  <a:gd name="T36" fmla="*/ 772 w 2690"/>
                  <a:gd name="T37" fmla="*/ 3 h 2499"/>
                  <a:gd name="T38" fmla="*/ 725 w 2690"/>
                  <a:gd name="T39" fmla="*/ 3 h 2499"/>
                  <a:gd name="T40" fmla="*/ 693 w 2690"/>
                  <a:gd name="T41" fmla="*/ 3 h 2499"/>
                  <a:gd name="T42" fmla="*/ 693 w 2690"/>
                  <a:gd name="T43" fmla="*/ 3 h 2499"/>
                  <a:gd name="T44" fmla="*/ 661 w 2690"/>
                  <a:gd name="T45" fmla="*/ 3 h 2499"/>
                  <a:gd name="T46" fmla="*/ 600 w 2690"/>
                  <a:gd name="T47" fmla="*/ 3 h 2499"/>
                  <a:gd name="T48" fmla="*/ 550 w 2690"/>
                  <a:gd name="T49" fmla="*/ 3 h 2499"/>
                  <a:gd name="T50" fmla="*/ 539 w 2690"/>
                  <a:gd name="T51" fmla="*/ 3 h 2499"/>
                  <a:gd name="T52" fmla="*/ 550 w 2690"/>
                  <a:gd name="T53" fmla="*/ 3 h 2499"/>
                  <a:gd name="T54" fmla="*/ 526 w 2690"/>
                  <a:gd name="T55" fmla="*/ 3 h 2499"/>
                  <a:gd name="T56" fmla="*/ 481 w 2690"/>
                  <a:gd name="T57" fmla="*/ 3 h 2499"/>
                  <a:gd name="T58" fmla="*/ 415 w 2690"/>
                  <a:gd name="T59" fmla="*/ 3 h 2499"/>
                  <a:gd name="T60" fmla="*/ 365 w 2690"/>
                  <a:gd name="T61" fmla="*/ 3 h 2499"/>
                  <a:gd name="T62" fmla="*/ 342 w 2690"/>
                  <a:gd name="T63" fmla="*/ 3 h 2499"/>
                  <a:gd name="T64" fmla="*/ 348 w 2690"/>
                  <a:gd name="T65" fmla="*/ 3 h 2499"/>
                  <a:gd name="T66" fmla="*/ 351 w 2690"/>
                  <a:gd name="T67" fmla="*/ 3 h 2499"/>
                  <a:gd name="T68" fmla="*/ 320 w 2690"/>
                  <a:gd name="T69" fmla="*/ 3 h 2499"/>
                  <a:gd name="T70" fmla="*/ 264 w 2690"/>
                  <a:gd name="T71" fmla="*/ 3 h 2499"/>
                  <a:gd name="T72" fmla="*/ 212 w 2690"/>
                  <a:gd name="T73" fmla="*/ 3 h 2499"/>
                  <a:gd name="T74" fmla="*/ 198 w 2690"/>
                  <a:gd name="T75" fmla="*/ 3 h 2499"/>
                  <a:gd name="T76" fmla="*/ 182 w 2690"/>
                  <a:gd name="T77" fmla="*/ 3 h 2499"/>
                  <a:gd name="T78" fmla="*/ 131 w 2690"/>
                  <a:gd name="T79" fmla="*/ 3 h 2499"/>
                  <a:gd name="T80" fmla="*/ 79 w 2690"/>
                  <a:gd name="T81" fmla="*/ 3 h 2499"/>
                  <a:gd name="T82" fmla="*/ 32 w 2690"/>
                  <a:gd name="T83" fmla="*/ 3 h 2499"/>
                  <a:gd name="T84" fmla="*/ 2 w 2690"/>
                  <a:gd name="T85" fmla="*/ 3 h 2499"/>
                  <a:gd name="T86" fmla="*/ 13 w 2690"/>
                  <a:gd name="T87" fmla="*/ 3 h 2499"/>
                  <a:gd name="T88" fmla="*/ 32 w 2690"/>
                  <a:gd name="T89" fmla="*/ 3 h 2499"/>
                  <a:gd name="T90" fmla="*/ 70 w 2690"/>
                  <a:gd name="T91" fmla="*/ 3 h 2499"/>
                  <a:gd name="T92" fmla="*/ 134 w 2690"/>
                  <a:gd name="T93" fmla="*/ 3 h 2499"/>
                  <a:gd name="T94" fmla="*/ 191 w 2690"/>
                  <a:gd name="T95" fmla="*/ 3 h 2499"/>
                  <a:gd name="T96" fmla="*/ 202 w 2690"/>
                  <a:gd name="T97" fmla="*/ 3 h 2499"/>
                  <a:gd name="T98" fmla="*/ 221 w 2690"/>
                  <a:gd name="T99" fmla="*/ 3 h 2499"/>
                  <a:gd name="T100" fmla="*/ 283 w 2690"/>
                  <a:gd name="T101" fmla="*/ 3 h 249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690" h="2499">
                    <a:moveTo>
                      <a:pt x="1025" y="522"/>
                    </a:moveTo>
                    <a:lnTo>
                      <a:pt x="1052" y="494"/>
                    </a:lnTo>
                    <a:lnTo>
                      <a:pt x="1071" y="467"/>
                    </a:lnTo>
                    <a:lnTo>
                      <a:pt x="1081" y="437"/>
                    </a:lnTo>
                    <a:lnTo>
                      <a:pt x="1081" y="398"/>
                    </a:lnTo>
                    <a:lnTo>
                      <a:pt x="1069" y="354"/>
                    </a:lnTo>
                    <a:lnTo>
                      <a:pt x="1058" y="317"/>
                    </a:lnTo>
                    <a:lnTo>
                      <a:pt x="1044" y="270"/>
                    </a:lnTo>
                    <a:lnTo>
                      <a:pt x="1037" y="221"/>
                    </a:lnTo>
                    <a:lnTo>
                      <a:pt x="1044" y="190"/>
                    </a:lnTo>
                    <a:lnTo>
                      <a:pt x="1054" y="153"/>
                    </a:lnTo>
                    <a:lnTo>
                      <a:pt x="1075" y="114"/>
                    </a:lnTo>
                    <a:lnTo>
                      <a:pt x="1104" y="77"/>
                    </a:lnTo>
                    <a:lnTo>
                      <a:pt x="1142" y="47"/>
                    </a:lnTo>
                    <a:lnTo>
                      <a:pt x="1175" y="24"/>
                    </a:lnTo>
                    <a:lnTo>
                      <a:pt x="1222" y="9"/>
                    </a:lnTo>
                    <a:lnTo>
                      <a:pt x="1276" y="2"/>
                    </a:lnTo>
                    <a:lnTo>
                      <a:pt x="1335" y="0"/>
                    </a:lnTo>
                    <a:lnTo>
                      <a:pt x="1414" y="0"/>
                    </a:lnTo>
                    <a:lnTo>
                      <a:pt x="1477" y="6"/>
                    </a:lnTo>
                    <a:lnTo>
                      <a:pt x="1513" y="16"/>
                    </a:lnTo>
                    <a:lnTo>
                      <a:pt x="1540" y="31"/>
                    </a:lnTo>
                    <a:lnTo>
                      <a:pt x="1569" y="47"/>
                    </a:lnTo>
                    <a:lnTo>
                      <a:pt x="1599" y="71"/>
                    </a:lnTo>
                    <a:lnTo>
                      <a:pt x="1626" y="103"/>
                    </a:lnTo>
                    <a:lnTo>
                      <a:pt x="1647" y="132"/>
                    </a:lnTo>
                    <a:lnTo>
                      <a:pt x="1657" y="157"/>
                    </a:lnTo>
                    <a:lnTo>
                      <a:pt x="1666" y="199"/>
                    </a:lnTo>
                    <a:lnTo>
                      <a:pt x="1666" y="237"/>
                    </a:lnTo>
                    <a:lnTo>
                      <a:pt x="1659" y="274"/>
                    </a:lnTo>
                    <a:lnTo>
                      <a:pt x="1651" y="302"/>
                    </a:lnTo>
                    <a:lnTo>
                      <a:pt x="1641" y="348"/>
                    </a:lnTo>
                    <a:lnTo>
                      <a:pt x="1626" y="396"/>
                    </a:lnTo>
                    <a:lnTo>
                      <a:pt x="1620" y="427"/>
                    </a:lnTo>
                    <a:lnTo>
                      <a:pt x="1630" y="457"/>
                    </a:lnTo>
                    <a:lnTo>
                      <a:pt x="1643" y="478"/>
                    </a:lnTo>
                    <a:lnTo>
                      <a:pt x="1666" y="507"/>
                    </a:lnTo>
                    <a:lnTo>
                      <a:pt x="1699" y="530"/>
                    </a:lnTo>
                    <a:lnTo>
                      <a:pt x="1731" y="549"/>
                    </a:lnTo>
                    <a:lnTo>
                      <a:pt x="1777" y="565"/>
                    </a:lnTo>
                    <a:lnTo>
                      <a:pt x="1823" y="576"/>
                    </a:lnTo>
                    <a:lnTo>
                      <a:pt x="1867" y="585"/>
                    </a:lnTo>
                    <a:lnTo>
                      <a:pt x="1913" y="590"/>
                    </a:lnTo>
                    <a:lnTo>
                      <a:pt x="1961" y="601"/>
                    </a:lnTo>
                    <a:lnTo>
                      <a:pt x="1999" y="611"/>
                    </a:lnTo>
                    <a:lnTo>
                      <a:pt x="2028" y="624"/>
                    </a:lnTo>
                    <a:lnTo>
                      <a:pt x="2051" y="638"/>
                    </a:lnTo>
                    <a:lnTo>
                      <a:pt x="2068" y="654"/>
                    </a:lnTo>
                    <a:lnTo>
                      <a:pt x="2081" y="673"/>
                    </a:lnTo>
                    <a:lnTo>
                      <a:pt x="2091" y="696"/>
                    </a:lnTo>
                    <a:lnTo>
                      <a:pt x="2095" y="718"/>
                    </a:lnTo>
                    <a:lnTo>
                      <a:pt x="2099" y="737"/>
                    </a:lnTo>
                    <a:lnTo>
                      <a:pt x="2099" y="764"/>
                    </a:lnTo>
                    <a:lnTo>
                      <a:pt x="2095" y="794"/>
                    </a:lnTo>
                    <a:lnTo>
                      <a:pt x="2095" y="817"/>
                    </a:lnTo>
                    <a:lnTo>
                      <a:pt x="2101" y="846"/>
                    </a:lnTo>
                    <a:lnTo>
                      <a:pt x="2116" y="870"/>
                    </a:lnTo>
                    <a:lnTo>
                      <a:pt x="2133" y="892"/>
                    </a:lnTo>
                    <a:lnTo>
                      <a:pt x="2154" y="908"/>
                    </a:lnTo>
                    <a:lnTo>
                      <a:pt x="2181" y="926"/>
                    </a:lnTo>
                    <a:lnTo>
                      <a:pt x="2208" y="936"/>
                    </a:lnTo>
                    <a:lnTo>
                      <a:pt x="2250" y="943"/>
                    </a:lnTo>
                    <a:lnTo>
                      <a:pt x="2286" y="947"/>
                    </a:lnTo>
                    <a:lnTo>
                      <a:pt x="2319" y="949"/>
                    </a:lnTo>
                    <a:lnTo>
                      <a:pt x="2357" y="947"/>
                    </a:lnTo>
                    <a:lnTo>
                      <a:pt x="2403" y="943"/>
                    </a:lnTo>
                    <a:lnTo>
                      <a:pt x="2439" y="942"/>
                    </a:lnTo>
                    <a:lnTo>
                      <a:pt x="2474" y="938"/>
                    </a:lnTo>
                    <a:lnTo>
                      <a:pt x="2508" y="936"/>
                    </a:lnTo>
                    <a:lnTo>
                      <a:pt x="2548" y="938"/>
                    </a:lnTo>
                    <a:lnTo>
                      <a:pt x="2569" y="942"/>
                    </a:lnTo>
                    <a:lnTo>
                      <a:pt x="2594" y="947"/>
                    </a:lnTo>
                    <a:lnTo>
                      <a:pt x="2617" y="958"/>
                    </a:lnTo>
                    <a:lnTo>
                      <a:pt x="2642" y="973"/>
                    </a:lnTo>
                    <a:lnTo>
                      <a:pt x="2661" y="991"/>
                    </a:lnTo>
                    <a:lnTo>
                      <a:pt x="2676" y="1018"/>
                    </a:lnTo>
                    <a:lnTo>
                      <a:pt x="2682" y="1041"/>
                    </a:lnTo>
                    <a:lnTo>
                      <a:pt x="2686" y="1069"/>
                    </a:lnTo>
                    <a:lnTo>
                      <a:pt x="2690" y="1121"/>
                    </a:lnTo>
                    <a:lnTo>
                      <a:pt x="2688" y="1181"/>
                    </a:lnTo>
                    <a:lnTo>
                      <a:pt x="2690" y="1245"/>
                    </a:lnTo>
                    <a:lnTo>
                      <a:pt x="2684" y="1320"/>
                    </a:lnTo>
                    <a:lnTo>
                      <a:pt x="2678" y="1371"/>
                    </a:lnTo>
                    <a:lnTo>
                      <a:pt x="2671" y="1412"/>
                    </a:lnTo>
                    <a:lnTo>
                      <a:pt x="2661" y="1435"/>
                    </a:lnTo>
                    <a:lnTo>
                      <a:pt x="2644" y="1456"/>
                    </a:lnTo>
                    <a:lnTo>
                      <a:pt x="2625" y="1471"/>
                    </a:lnTo>
                    <a:lnTo>
                      <a:pt x="2600" y="1483"/>
                    </a:lnTo>
                    <a:lnTo>
                      <a:pt x="2571" y="1490"/>
                    </a:lnTo>
                    <a:lnTo>
                      <a:pt x="2546" y="1495"/>
                    </a:lnTo>
                    <a:lnTo>
                      <a:pt x="2493" y="1497"/>
                    </a:lnTo>
                    <a:lnTo>
                      <a:pt x="2447" y="1495"/>
                    </a:lnTo>
                    <a:lnTo>
                      <a:pt x="2409" y="1490"/>
                    </a:lnTo>
                    <a:lnTo>
                      <a:pt x="2376" y="1488"/>
                    </a:lnTo>
                    <a:lnTo>
                      <a:pt x="2338" y="1487"/>
                    </a:lnTo>
                    <a:lnTo>
                      <a:pt x="2305" y="1487"/>
                    </a:lnTo>
                    <a:lnTo>
                      <a:pt x="2275" y="1488"/>
                    </a:lnTo>
                    <a:lnTo>
                      <a:pt x="2244" y="1490"/>
                    </a:lnTo>
                    <a:lnTo>
                      <a:pt x="2206" y="1499"/>
                    </a:lnTo>
                    <a:lnTo>
                      <a:pt x="2185" y="1506"/>
                    </a:lnTo>
                    <a:lnTo>
                      <a:pt x="2166" y="1513"/>
                    </a:lnTo>
                    <a:lnTo>
                      <a:pt x="2141" y="1527"/>
                    </a:lnTo>
                    <a:lnTo>
                      <a:pt x="2125" y="1545"/>
                    </a:lnTo>
                    <a:lnTo>
                      <a:pt x="2112" y="1561"/>
                    </a:lnTo>
                    <a:lnTo>
                      <a:pt x="2099" y="1581"/>
                    </a:lnTo>
                    <a:lnTo>
                      <a:pt x="2093" y="1600"/>
                    </a:lnTo>
                    <a:lnTo>
                      <a:pt x="2091" y="1622"/>
                    </a:lnTo>
                    <a:lnTo>
                      <a:pt x="2093" y="1645"/>
                    </a:lnTo>
                    <a:lnTo>
                      <a:pt x="2093" y="1684"/>
                    </a:lnTo>
                    <a:lnTo>
                      <a:pt x="2091" y="1725"/>
                    </a:lnTo>
                    <a:lnTo>
                      <a:pt x="2078" y="1755"/>
                    </a:lnTo>
                    <a:lnTo>
                      <a:pt x="2066" y="1780"/>
                    </a:lnTo>
                    <a:lnTo>
                      <a:pt x="2047" y="1797"/>
                    </a:lnTo>
                    <a:lnTo>
                      <a:pt x="2020" y="1812"/>
                    </a:lnTo>
                    <a:lnTo>
                      <a:pt x="1993" y="1824"/>
                    </a:lnTo>
                    <a:lnTo>
                      <a:pt x="1961" y="1831"/>
                    </a:lnTo>
                    <a:lnTo>
                      <a:pt x="1921" y="1838"/>
                    </a:lnTo>
                    <a:lnTo>
                      <a:pt x="1888" y="1847"/>
                    </a:lnTo>
                    <a:lnTo>
                      <a:pt x="1848" y="1852"/>
                    </a:lnTo>
                    <a:lnTo>
                      <a:pt x="1814" y="1858"/>
                    </a:lnTo>
                    <a:lnTo>
                      <a:pt x="1777" y="1865"/>
                    </a:lnTo>
                    <a:lnTo>
                      <a:pt x="1747" y="1877"/>
                    </a:lnTo>
                    <a:lnTo>
                      <a:pt x="1714" y="1890"/>
                    </a:lnTo>
                    <a:lnTo>
                      <a:pt x="1682" y="1906"/>
                    </a:lnTo>
                    <a:lnTo>
                      <a:pt x="1659" y="1927"/>
                    </a:lnTo>
                    <a:lnTo>
                      <a:pt x="1638" y="1952"/>
                    </a:lnTo>
                    <a:lnTo>
                      <a:pt x="1622" y="1982"/>
                    </a:lnTo>
                    <a:lnTo>
                      <a:pt x="1618" y="2009"/>
                    </a:lnTo>
                    <a:lnTo>
                      <a:pt x="1620" y="2039"/>
                    </a:lnTo>
                    <a:lnTo>
                      <a:pt x="1626" y="2067"/>
                    </a:lnTo>
                    <a:lnTo>
                      <a:pt x="1636" y="2097"/>
                    </a:lnTo>
                    <a:lnTo>
                      <a:pt x="1645" y="2131"/>
                    </a:lnTo>
                    <a:lnTo>
                      <a:pt x="1651" y="2161"/>
                    </a:lnTo>
                    <a:lnTo>
                      <a:pt x="1659" y="2200"/>
                    </a:lnTo>
                    <a:lnTo>
                      <a:pt x="1659" y="2239"/>
                    </a:lnTo>
                    <a:lnTo>
                      <a:pt x="1649" y="2279"/>
                    </a:lnTo>
                    <a:lnTo>
                      <a:pt x="1638" y="2309"/>
                    </a:lnTo>
                    <a:lnTo>
                      <a:pt x="1626" y="2339"/>
                    </a:lnTo>
                    <a:lnTo>
                      <a:pt x="1609" y="2367"/>
                    </a:lnTo>
                    <a:lnTo>
                      <a:pt x="1586" y="2403"/>
                    </a:lnTo>
                    <a:lnTo>
                      <a:pt x="1561" y="2426"/>
                    </a:lnTo>
                    <a:lnTo>
                      <a:pt x="1540" y="2442"/>
                    </a:lnTo>
                    <a:lnTo>
                      <a:pt x="1513" y="2461"/>
                    </a:lnTo>
                    <a:lnTo>
                      <a:pt x="1483" y="2479"/>
                    </a:lnTo>
                    <a:lnTo>
                      <a:pt x="1456" y="2488"/>
                    </a:lnTo>
                    <a:lnTo>
                      <a:pt x="1431" y="2493"/>
                    </a:lnTo>
                    <a:lnTo>
                      <a:pt x="1389" y="2497"/>
                    </a:lnTo>
                    <a:lnTo>
                      <a:pt x="1341" y="2499"/>
                    </a:lnTo>
                    <a:lnTo>
                      <a:pt x="1282" y="2497"/>
                    </a:lnTo>
                    <a:lnTo>
                      <a:pt x="1255" y="2497"/>
                    </a:lnTo>
                    <a:lnTo>
                      <a:pt x="1219" y="2492"/>
                    </a:lnTo>
                    <a:lnTo>
                      <a:pt x="1182" y="2483"/>
                    </a:lnTo>
                    <a:lnTo>
                      <a:pt x="1148" y="2467"/>
                    </a:lnTo>
                    <a:lnTo>
                      <a:pt x="1127" y="2453"/>
                    </a:lnTo>
                    <a:lnTo>
                      <a:pt x="1104" y="2433"/>
                    </a:lnTo>
                    <a:lnTo>
                      <a:pt x="1085" y="2415"/>
                    </a:lnTo>
                    <a:lnTo>
                      <a:pt x="1067" y="2392"/>
                    </a:lnTo>
                    <a:lnTo>
                      <a:pt x="1052" y="2369"/>
                    </a:lnTo>
                    <a:lnTo>
                      <a:pt x="1039" y="2341"/>
                    </a:lnTo>
                    <a:lnTo>
                      <a:pt x="1033" y="2310"/>
                    </a:lnTo>
                    <a:lnTo>
                      <a:pt x="1031" y="2287"/>
                    </a:lnTo>
                    <a:lnTo>
                      <a:pt x="1031" y="2255"/>
                    </a:lnTo>
                    <a:lnTo>
                      <a:pt x="1033" y="2229"/>
                    </a:lnTo>
                    <a:lnTo>
                      <a:pt x="1044" y="2200"/>
                    </a:lnTo>
                    <a:lnTo>
                      <a:pt x="1052" y="2167"/>
                    </a:lnTo>
                    <a:lnTo>
                      <a:pt x="1062" y="2135"/>
                    </a:lnTo>
                    <a:lnTo>
                      <a:pt x="1069" y="2106"/>
                    </a:lnTo>
                    <a:lnTo>
                      <a:pt x="1071" y="2080"/>
                    </a:lnTo>
                    <a:lnTo>
                      <a:pt x="1069" y="2058"/>
                    </a:lnTo>
                    <a:lnTo>
                      <a:pt x="1062" y="2037"/>
                    </a:lnTo>
                    <a:lnTo>
                      <a:pt x="1046" y="2010"/>
                    </a:lnTo>
                    <a:lnTo>
                      <a:pt x="1029" y="1993"/>
                    </a:lnTo>
                    <a:lnTo>
                      <a:pt x="1008" y="1973"/>
                    </a:lnTo>
                    <a:lnTo>
                      <a:pt x="985" y="1959"/>
                    </a:lnTo>
                    <a:lnTo>
                      <a:pt x="962" y="1945"/>
                    </a:lnTo>
                    <a:lnTo>
                      <a:pt x="928" y="1934"/>
                    </a:lnTo>
                    <a:lnTo>
                      <a:pt x="899" y="1927"/>
                    </a:lnTo>
                    <a:lnTo>
                      <a:pt x="861" y="1920"/>
                    </a:lnTo>
                    <a:lnTo>
                      <a:pt x="828" y="1916"/>
                    </a:lnTo>
                    <a:lnTo>
                      <a:pt x="796" y="1909"/>
                    </a:lnTo>
                    <a:lnTo>
                      <a:pt x="759" y="1902"/>
                    </a:lnTo>
                    <a:lnTo>
                      <a:pt x="727" y="1891"/>
                    </a:lnTo>
                    <a:lnTo>
                      <a:pt x="689" y="1883"/>
                    </a:lnTo>
                    <a:lnTo>
                      <a:pt x="660" y="1872"/>
                    </a:lnTo>
                    <a:lnTo>
                      <a:pt x="637" y="1856"/>
                    </a:lnTo>
                    <a:lnTo>
                      <a:pt x="618" y="1835"/>
                    </a:lnTo>
                    <a:lnTo>
                      <a:pt x="606" y="1808"/>
                    </a:lnTo>
                    <a:lnTo>
                      <a:pt x="595" y="1772"/>
                    </a:lnTo>
                    <a:lnTo>
                      <a:pt x="593" y="1744"/>
                    </a:lnTo>
                    <a:lnTo>
                      <a:pt x="595" y="1712"/>
                    </a:lnTo>
                    <a:lnTo>
                      <a:pt x="599" y="1687"/>
                    </a:lnTo>
                    <a:lnTo>
                      <a:pt x="595" y="1657"/>
                    </a:lnTo>
                    <a:lnTo>
                      <a:pt x="585" y="1634"/>
                    </a:lnTo>
                    <a:lnTo>
                      <a:pt x="566" y="1609"/>
                    </a:lnTo>
                    <a:lnTo>
                      <a:pt x="547" y="1593"/>
                    </a:lnTo>
                    <a:lnTo>
                      <a:pt x="524" y="1577"/>
                    </a:lnTo>
                    <a:lnTo>
                      <a:pt x="493" y="1567"/>
                    </a:lnTo>
                    <a:lnTo>
                      <a:pt x="457" y="1556"/>
                    </a:lnTo>
                    <a:lnTo>
                      <a:pt x="419" y="1552"/>
                    </a:lnTo>
                    <a:lnTo>
                      <a:pt x="388" y="1549"/>
                    </a:lnTo>
                    <a:lnTo>
                      <a:pt x="352" y="1549"/>
                    </a:lnTo>
                    <a:lnTo>
                      <a:pt x="321" y="1552"/>
                    </a:lnTo>
                    <a:lnTo>
                      <a:pt x="289" y="1554"/>
                    </a:lnTo>
                    <a:lnTo>
                      <a:pt x="258" y="1558"/>
                    </a:lnTo>
                    <a:lnTo>
                      <a:pt x="226" y="1561"/>
                    </a:lnTo>
                    <a:lnTo>
                      <a:pt x="174" y="1561"/>
                    </a:lnTo>
                    <a:lnTo>
                      <a:pt x="141" y="1559"/>
                    </a:lnTo>
                    <a:lnTo>
                      <a:pt x="105" y="1552"/>
                    </a:lnTo>
                    <a:lnTo>
                      <a:pt x="80" y="1542"/>
                    </a:lnTo>
                    <a:lnTo>
                      <a:pt x="53" y="1524"/>
                    </a:lnTo>
                    <a:lnTo>
                      <a:pt x="34" y="1504"/>
                    </a:lnTo>
                    <a:lnTo>
                      <a:pt x="21" y="1483"/>
                    </a:lnTo>
                    <a:lnTo>
                      <a:pt x="6" y="1442"/>
                    </a:lnTo>
                    <a:lnTo>
                      <a:pt x="4" y="1400"/>
                    </a:lnTo>
                    <a:lnTo>
                      <a:pt x="2" y="1357"/>
                    </a:lnTo>
                    <a:lnTo>
                      <a:pt x="0" y="1304"/>
                    </a:lnTo>
                    <a:lnTo>
                      <a:pt x="4" y="1258"/>
                    </a:lnTo>
                    <a:lnTo>
                      <a:pt x="6" y="1208"/>
                    </a:lnTo>
                    <a:lnTo>
                      <a:pt x="9" y="1163"/>
                    </a:lnTo>
                    <a:lnTo>
                      <a:pt x="13" y="1117"/>
                    </a:lnTo>
                    <a:lnTo>
                      <a:pt x="19" y="1082"/>
                    </a:lnTo>
                    <a:lnTo>
                      <a:pt x="25" y="1043"/>
                    </a:lnTo>
                    <a:lnTo>
                      <a:pt x="34" y="1013"/>
                    </a:lnTo>
                    <a:lnTo>
                      <a:pt x="46" y="993"/>
                    </a:lnTo>
                    <a:lnTo>
                      <a:pt x="65" y="973"/>
                    </a:lnTo>
                    <a:lnTo>
                      <a:pt x="84" y="961"/>
                    </a:lnTo>
                    <a:lnTo>
                      <a:pt x="109" y="947"/>
                    </a:lnTo>
                    <a:lnTo>
                      <a:pt x="132" y="943"/>
                    </a:lnTo>
                    <a:lnTo>
                      <a:pt x="162" y="938"/>
                    </a:lnTo>
                    <a:lnTo>
                      <a:pt x="199" y="936"/>
                    </a:lnTo>
                    <a:lnTo>
                      <a:pt x="233" y="938"/>
                    </a:lnTo>
                    <a:lnTo>
                      <a:pt x="279" y="943"/>
                    </a:lnTo>
                    <a:lnTo>
                      <a:pt x="319" y="945"/>
                    </a:lnTo>
                    <a:lnTo>
                      <a:pt x="352" y="947"/>
                    </a:lnTo>
                    <a:lnTo>
                      <a:pt x="398" y="949"/>
                    </a:lnTo>
                    <a:lnTo>
                      <a:pt x="446" y="943"/>
                    </a:lnTo>
                    <a:lnTo>
                      <a:pt x="486" y="936"/>
                    </a:lnTo>
                    <a:lnTo>
                      <a:pt x="524" y="924"/>
                    </a:lnTo>
                    <a:lnTo>
                      <a:pt x="549" y="911"/>
                    </a:lnTo>
                    <a:lnTo>
                      <a:pt x="574" y="892"/>
                    </a:lnTo>
                    <a:lnTo>
                      <a:pt x="593" y="867"/>
                    </a:lnTo>
                    <a:lnTo>
                      <a:pt x="606" y="842"/>
                    </a:lnTo>
                    <a:lnTo>
                      <a:pt x="610" y="815"/>
                    </a:lnTo>
                    <a:lnTo>
                      <a:pt x="608" y="796"/>
                    </a:lnTo>
                    <a:lnTo>
                      <a:pt x="606" y="759"/>
                    </a:lnTo>
                    <a:lnTo>
                      <a:pt x="608" y="721"/>
                    </a:lnTo>
                    <a:lnTo>
                      <a:pt x="616" y="693"/>
                    </a:lnTo>
                    <a:lnTo>
                      <a:pt x="627" y="666"/>
                    </a:lnTo>
                    <a:lnTo>
                      <a:pt x="641" y="647"/>
                    </a:lnTo>
                    <a:lnTo>
                      <a:pt x="671" y="627"/>
                    </a:lnTo>
                    <a:lnTo>
                      <a:pt x="702" y="613"/>
                    </a:lnTo>
                    <a:lnTo>
                      <a:pt x="742" y="602"/>
                    </a:lnTo>
                    <a:lnTo>
                      <a:pt x="782" y="594"/>
                    </a:lnTo>
                    <a:lnTo>
                      <a:pt x="815" y="586"/>
                    </a:lnTo>
                    <a:lnTo>
                      <a:pt x="857" y="581"/>
                    </a:lnTo>
                    <a:lnTo>
                      <a:pt x="897" y="574"/>
                    </a:lnTo>
                    <a:lnTo>
                      <a:pt x="943" y="563"/>
                    </a:lnTo>
                    <a:lnTo>
                      <a:pt x="987" y="547"/>
                    </a:lnTo>
                    <a:lnTo>
                      <a:pt x="1025" y="522"/>
                    </a:lnTo>
                    <a:close/>
                  </a:path>
                </a:pathLst>
              </a:custGeom>
              <a:gradFill rotWithShape="0">
                <a:gsLst>
                  <a:gs pos="0">
                    <a:schemeClr val="bg1"/>
                  </a:gs>
                  <a:gs pos="100000">
                    <a:srgbClr val="FFFF00"/>
                  </a:gs>
                </a:gsLst>
                <a:path path="rect">
                  <a:fillToRect l="50000" t="50000" r="50000" b="50000"/>
                </a:path>
              </a:gradFill>
              <a:ln>
                <a:noFill/>
              </a:ln>
              <a:effectLst>
                <a:prstShdw prst="shdw17" dist="17961" dir="2700000">
                  <a:srgbClr val="999900"/>
                </a:prstShdw>
              </a:effectLst>
              <a:extLst>
                <a:ext uri="{91240B29-F687-4F45-9708-019B960494DF}">
                  <a14:hiddenLine xmlns:a14="http://schemas.microsoft.com/office/drawing/2010/main" w="27051">
                    <a:solidFill>
                      <a:srgbClr val="000000"/>
                    </a:solidFill>
                    <a:prstDash val="solid"/>
                    <a:round/>
                    <a:headEnd/>
                    <a:tailEnd/>
                  </a14:hiddenLine>
                </a:ext>
              </a:extLst>
            </p:spPr>
            <p:txBody>
              <a:bodyPr/>
              <a:lstStyle/>
              <a:p>
                <a:pPr>
                  <a:defRPr/>
                </a:pPr>
                <a:endParaRPr lang="de-DE" sz="2400" b="1">
                  <a:solidFill>
                    <a:srgbClr val="646B86"/>
                  </a:solidFill>
                  <a:latin typeface="Arial" charset="0"/>
                  <a:cs typeface="+mn-cs"/>
                </a:endParaRPr>
              </a:p>
            </p:txBody>
          </p:sp>
          <p:sp>
            <p:nvSpPr>
              <p:cNvPr id="69649" name="Rectangle 5"/>
              <p:cNvSpPr>
                <a:spLocks noChangeArrowheads="1"/>
              </p:cNvSpPr>
              <p:nvPr/>
            </p:nvSpPr>
            <p:spPr bwMode="auto">
              <a:xfrm>
                <a:off x="1970" y="1777"/>
                <a:ext cx="1040" cy="2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de-DE" altLang="de-DE" sz="2400" b="1">
                    <a:solidFill>
                      <a:srgbClr val="3333FF"/>
                    </a:solidFill>
                  </a:rPr>
                  <a:t>SportSBw</a:t>
                </a:r>
              </a:p>
            </p:txBody>
          </p:sp>
        </p:grpSp>
        <p:grpSp>
          <p:nvGrpSpPr>
            <p:cNvPr id="69637" name="Group 6"/>
            <p:cNvGrpSpPr>
              <a:grpSpLocks/>
            </p:cNvGrpSpPr>
            <p:nvPr/>
          </p:nvGrpSpPr>
          <p:grpSpPr bwMode="auto">
            <a:xfrm>
              <a:off x="2892" y="1152"/>
              <a:ext cx="2235" cy="1611"/>
              <a:chOff x="2562" y="618"/>
              <a:chExt cx="2235" cy="1611"/>
            </a:xfrm>
          </p:grpSpPr>
          <p:sp>
            <p:nvSpPr>
              <p:cNvPr id="30" name="Freeform 7"/>
              <p:cNvSpPr>
                <a:spLocks/>
              </p:cNvSpPr>
              <p:nvPr/>
            </p:nvSpPr>
            <p:spPr bwMode="auto">
              <a:xfrm>
                <a:off x="2562" y="618"/>
                <a:ext cx="2235" cy="1611"/>
              </a:xfrm>
              <a:custGeom>
                <a:avLst/>
                <a:gdLst>
                  <a:gd name="T0" fmla="*/ 0 w 2415"/>
                  <a:gd name="T1" fmla="*/ 0 h 1992"/>
                  <a:gd name="T2" fmla="*/ 9 w 2415"/>
                  <a:gd name="T3" fmla="*/ 2 h 1992"/>
                  <a:gd name="T4" fmla="*/ 8 w 2415"/>
                  <a:gd name="T5" fmla="*/ 2 h 1992"/>
                  <a:gd name="T6" fmla="*/ 8 w 2415"/>
                  <a:gd name="T7" fmla="*/ 2 h 1992"/>
                  <a:gd name="T8" fmla="*/ 8 w 2415"/>
                  <a:gd name="T9" fmla="*/ 2 h 1992"/>
                  <a:gd name="T10" fmla="*/ 8 w 2415"/>
                  <a:gd name="T11" fmla="*/ 2 h 1992"/>
                  <a:gd name="T12" fmla="*/ 8 w 2415"/>
                  <a:gd name="T13" fmla="*/ 2 h 1992"/>
                  <a:gd name="T14" fmla="*/ 8 w 2415"/>
                  <a:gd name="T15" fmla="*/ 2 h 1992"/>
                  <a:gd name="T16" fmla="*/ 8 w 2415"/>
                  <a:gd name="T17" fmla="*/ 2 h 1992"/>
                  <a:gd name="T18" fmla="*/ 8 w 2415"/>
                  <a:gd name="T19" fmla="*/ 2 h 1992"/>
                  <a:gd name="T20" fmla="*/ 8 w 2415"/>
                  <a:gd name="T21" fmla="*/ 2 h 1992"/>
                  <a:gd name="T22" fmla="*/ 7 w 2415"/>
                  <a:gd name="T23" fmla="*/ 2 h 1992"/>
                  <a:gd name="T24" fmla="*/ 7 w 2415"/>
                  <a:gd name="T25" fmla="*/ 2 h 1992"/>
                  <a:gd name="T26" fmla="*/ 6 w 2415"/>
                  <a:gd name="T27" fmla="*/ 2 h 1992"/>
                  <a:gd name="T28" fmla="*/ 6 w 2415"/>
                  <a:gd name="T29" fmla="*/ 2 h 1992"/>
                  <a:gd name="T30" fmla="*/ 6 w 2415"/>
                  <a:gd name="T31" fmla="*/ 2 h 1992"/>
                  <a:gd name="T32" fmla="*/ 6 w 2415"/>
                  <a:gd name="T33" fmla="*/ 2 h 1992"/>
                  <a:gd name="T34" fmla="*/ 6 w 2415"/>
                  <a:gd name="T35" fmla="*/ 2 h 1992"/>
                  <a:gd name="T36" fmla="*/ 6 w 2415"/>
                  <a:gd name="T37" fmla="*/ 2 h 1992"/>
                  <a:gd name="T38" fmla="*/ 6 w 2415"/>
                  <a:gd name="T39" fmla="*/ 2 h 1992"/>
                  <a:gd name="T40" fmla="*/ 6 w 2415"/>
                  <a:gd name="T41" fmla="*/ 2 h 1992"/>
                  <a:gd name="T42" fmla="*/ 6 w 2415"/>
                  <a:gd name="T43" fmla="*/ 2 h 1992"/>
                  <a:gd name="T44" fmla="*/ 6 w 2415"/>
                  <a:gd name="T45" fmla="*/ 2 h 1992"/>
                  <a:gd name="T46" fmla="*/ 6 w 2415"/>
                  <a:gd name="T47" fmla="*/ 2 h 1992"/>
                  <a:gd name="T48" fmla="*/ 6 w 2415"/>
                  <a:gd name="T49" fmla="*/ 2 h 1992"/>
                  <a:gd name="T50" fmla="*/ 6 w 2415"/>
                  <a:gd name="T51" fmla="*/ 2 h 1992"/>
                  <a:gd name="T52" fmla="*/ 6 w 2415"/>
                  <a:gd name="T53" fmla="*/ 2 h 1992"/>
                  <a:gd name="T54" fmla="*/ 6 w 2415"/>
                  <a:gd name="T55" fmla="*/ 2 h 1992"/>
                  <a:gd name="T56" fmla="*/ 6 w 2415"/>
                  <a:gd name="T57" fmla="*/ 2 h 1992"/>
                  <a:gd name="T58" fmla="*/ 6 w 2415"/>
                  <a:gd name="T59" fmla="*/ 2 h 1992"/>
                  <a:gd name="T60" fmla="*/ 6 w 2415"/>
                  <a:gd name="T61" fmla="*/ 2 h 1992"/>
                  <a:gd name="T62" fmla="*/ 6 w 2415"/>
                  <a:gd name="T63" fmla="*/ 2 h 1992"/>
                  <a:gd name="T64" fmla="*/ 6 w 2415"/>
                  <a:gd name="T65" fmla="*/ 2 h 1992"/>
                  <a:gd name="T66" fmla="*/ 6 w 2415"/>
                  <a:gd name="T67" fmla="*/ 2 h 1992"/>
                  <a:gd name="T68" fmla="*/ 6 w 2415"/>
                  <a:gd name="T69" fmla="*/ 2 h 1992"/>
                  <a:gd name="T70" fmla="*/ 6 w 2415"/>
                  <a:gd name="T71" fmla="*/ 2 h 1992"/>
                  <a:gd name="T72" fmla="*/ 6 w 2415"/>
                  <a:gd name="T73" fmla="*/ 2 h 1992"/>
                  <a:gd name="T74" fmla="*/ 6 w 2415"/>
                  <a:gd name="T75" fmla="*/ 2 h 1992"/>
                  <a:gd name="T76" fmla="*/ 6 w 2415"/>
                  <a:gd name="T77" fmla="*/ 2 h 1992"/>
                  <a:gd name="T78" fmla="*/ 6 w 2415"/>
                  <a:gd name="T79" fmla="*/ 2 h 1992"/>
                  <a:gd name="T80" fmla="*/ 6 w 2415"/>
                  <a:gd name="T81" fmla="*/ 2 h 1992"/>
                  <a:gd name="T82" fmla="*/ 6 w 2415"/>
                  <a:gd name="T83" fmla="*/ 2 h 1992"/>
                  <a:gd name="T84" fmla="*/ 6 w 2415"/>
                  <a:gd name="T85" fmla="*/ 2 h 1992"/>
                  <a:gd name="T86" fmla="*/ 6 w 2415"/>
                  <a:gd name="T87" fmla="*/ 2 h 1992"/>
                  <a:gd name="T88" fmla="*/ 6 w 2415"/>
                  <a:gd name="T89" fmla="*/ 2 h 1992"/>
                  <a:gd name="T90" fmla="*/ 6 w 2415"/>
                  <a:gd name="T91" fmla="*/ 2 h 1992"/>
                  <a:gd name="T92" fmla="*/ 6 w 2415"/>
                  <a:gd name="T93" fmla="*/ 2 h 1992"/>
                  <a:gd name="T94" fmla="*/ 6 w 2415"/>
                  <a:gd name="T95" fmla="*/ 2 h 1992"/>
                  <a:gd name="T96" fmla="*/ 6 w 2415"/>
                  <a:gd name="T97" fmla="*/ 2 h 1992"/>
                  <a:gd name="T98" fmla="*/ 6 w 2415"/>
                  <a:gd name="T99" fmla="*/ 2 h 1992"/>
                  <a:gd name="T100" fmla="*/ 6 w 2415"/>
                  <a:gd name="T101" fmla="*/ 2 h 1992"/>
                  <a:gd name="T102" fmla="*/ 6 w 2415"/>
                  <a:gd name="T103" fmla="*/ 2 h 1992"/>
                  <a:gd name="T104" fmla="*/ 6 w 2415"/>
                  <a:gd name="T105" fmla="*/ 2 h 1992"/>
                  <a:gd name="T106" fmla="*/ 6 w 2415"/>
                  <a:gd name="T107" fmla="*/ 2 h 1992"/>
                  <a:gd name="T108" fmla="*/ 6 w 2415"/>
                  <a:gd name="T109" fmla="*/ 2 h 1992"/>
                  <a:gd name="T110" fmla="*/ 6 w 2415"/>
                  <a:gd name="T111" fmla="*/ 2 h 1992"/>
                  <a:gd name="T112" fmla="*/ 6 w 2415"/>
                  <a:gd name="T113" fmla="*/ 2 h 1992"/>
                  <a:gd name="T114" fmla="*/ 6 w 2415"/>
                  <a:gd name="T115" fmla="*/ 2 h 1992"/>
                  <a:gd name="T116" fmla="*/ 6 w 2415"/>
                  <a:gd name="T117" fmla="*/ 2 h 1992"/>
                  <a:gd name="T118" fmla="*/ 6 w 2415"/>
                  <a:gd name="T119" fmla="*/ 2 h 19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15" h="1992">
                    <a:moveTo>
                      <a:pt x="0" y="415"/>
                    </a:moveTo>
                    <a:lnTo>
                      <a:pt x="0" y="0"/>
                    </a:lnTo>
                    <a:lnTo>
                      <a:pt x="2413" y="0"/>
                    </a:lnTo>
                    <a:lnTo>
                      <a:pt x="2415" y="1590"/>
                    </a:lnTo>
                    <a:lnTo>
                      <a:pt x="2206" y="1590"/>
                    </a:lnTo>
                    <a:lnTo>
                      <a:pt x="2197" y="1605"/>
                    </a:lnTo>
                    <a:lnTo>
                      <a:pt x="2191" y="1624"/>
                    </a:lnTo>
                    <a:lnTo>
                      <a:pt x="2191" y="1640"/>
                    </a:lnTo>
                    <a:lnTo>
                      <a:pt x="2193" y="1660"/>
                    </a:lnTo>
                    <a:lnTo>
                      <a:pt x="2202" y="1685"/>
                    </a:lnTo>
                    <a:lnTo>
                      <a:pt x="2210" y="1717"/>
                    </a:lnTo>
                    <a:lnTo>
                      <a:pt x="2218" y="1738"/>
                    </a:lnTo>
                    <a:lnTo>
                      <a:pt x="2225" y="1764"/>
                    </a:lnTo>
                    <a:lnTo>
                      <a:pt x="2229" y="1789"/>
                    </a:lnTo>
                    <a:lnTo>
                      <a:pt x="2229" y="1814"/>
                    </a:lnTo>
                    <a:lnTo>
                      <a:pt x="2225" y="1837"/>
                    </a:lnTo>
                    <a:lnTo>
                      <a:pt x="2218" y="1862"/>
                    </a:lnTo>
                    <a:lnTo>
                      <a:pt x="2208" y="1885"/>
                    </a:lnTo>
                    <a:lnTo>
                      <a:pt x="2191" y="1903"/>
                    </a:lnTo>
                    <a:lnTo>
                      <a:pt x="2168" y="1924"/>
                    </a:lnTo>
                    <a:lnTo>
                      <a:pt x="2145" y="1940"/>
                    </a:lnTo>
                    <a:lnTo>
                      <a:pt x="2124" y="1956"/>
                    </a:lnTo>
                    <a:lnTo>
                      <a:pt x="2099" y="1969"/>
                    </a:lnTo>
                    <a:lnTo>
                      <a:pt x="2070" y="1978"/>
                    </a:lnTo>
                    <a:lnTo>
                      <a:pt x="2034" y="1986"/>
                    </a:lnTo>
                    <a:lnTo>
                      <a:pt x="2000" y="1990"/>
                    </a:lnTo>
                    <a:lnTo>
                      <a:pt x="1971" y="1992"/>
                    </a:lnTo>
                    <a:lnTo>
                      <a:pt x="1940" y="1992"/>
                    </a:lnTo>
                    <a:lnTo>
                      <a:pt x="1910" y="1990"/>
                    </a:lnTo>
                    <a:lnTo>
                      <a:pt x="1887" y="1986"/>
                    </a:lnTo>
                    <a:lnTo>
                      <a:pt x="1860" y="1979"/>
                    </a:lnTo>
                    <a:lnTo>
                      <a:pt x="1833" y="1972"/>
                    </a:lnTo>
                    <a:lnTo>
                      <a:pt x="1812" y="1962"/>
                    </a:lnTo>
                    <a:lnTo>
                      <a:pt x="1789" y="1947"/>
                    </a:lnTo>
                    <a:lnTo>
                      <a:pt x="1768" y="1930"/>
                    </a:lnTo>
                    <a:lnTo>
                      <a:pt x="1747" y="1910"/>
                    </a:lnTo>
                    <a:lnTo>
                      <a:pt x="1728" y="1891"/>
                    </a:lnTo>
                    <a:lnTo>
                      <a:pt x="1713" y="1869"/>
                    </a:lnTo>
                    <a:lnTo>
                      <a:pt x="1703" y="1843"/>
                    </a:lnTo>
                    <a:lnTo>
                      <a:pt x="1695" y="1812"/>
                    </a:lnTo>
                    <a:lnTo>
                      <a:pt x="1695" y="1784"/>
                    </a:lnTo>
                    <a:lnTo>
                      <a:pt x="1703" y="1756"/>
                    </a:lnTo>
                    <a:lnTo>
                      <a:pt x="1711" y="1727"/>
                    </a:lnTo>
                    <a:lnTo>
                      <a:pt x="1720" y="1699"/>
                    </a:lnTo>
                    <a:lnTo>
                      <a:pt x="1730" y="1667"/>
                    </a:lnTo>
                    <a:lnTo>
                      <a:pt x="1734" y="1642"/>
                    </a:lnTo>
                    <a:lnTo>
                      <a:pt x="1734" y="1628"/>
                    </a:lnTo>
                    <a:lnTo>
                      <a:pt x="1732" y="1615"/>
                    </a:lnTo>
                    <a:lnTo>
                      <a:pt x="1726" y="1601"/>
                    </a:lnTo>
                    <a:lnTo>
                      <a:pt x="1324" y="1601"/>
                    </a:lnTo>
                    <a:lnTo>
                      <a:pt x="1330" y="1541"/>
                    </a:lnTo>
                    <a:lnTo>
                      <a:pt x="1328" y="1507"/>
                    </a:lnTo>
                    <a:lnTo>
                      <a:pt x="1324" y="1475"/>
                    </a:lnTo>
                    <a:lnTo>
                      <a:pt x="1320" y="1445"/>
                    </a:lnTo>
                    <a:lnTo>
                      <a:pt x="1313" y="1425"/>
                    </a:lnTo>
                    <a:lnTo>
                      <a:pt x="1303" y="1408"/>
                    </a:lnTo>
                    <a:lnTo>
                      <a:pt x="1290" y="1392"/>
                    </a:lnTo>
                    <a:lnTo>
                      <a:pt x="1269" y="1377"/>
                    </a:lnTo>
                    <a:lnTo>
                      <a:pt x="1246" y="1365"/>
                    </a:lnTo>
                    <a:lnTo>
                      <a:pt x="1223" y="1358"/>
                    </a:lnTo>
                    <a:lnTo>
                      <a:pt x="1202" y="1354"/>
                    </a:lnTo>
                    <a:lnTo>
                      <a:pt x="1167" y="1353"/>
                    </a:lnTo>
                    <a:lnTo>
                      <a:pt x="1125" y="1353"/>
                    </a:lnTo>
                    <a:lnTo>
                      <a:pt x="1085" y="1356"/>
                    </a:lnTo>
                    <a:lnTo>
                      <a:pt x="1041" y="1358"/>
                    </a:lnTo>
                    <a:lnTo>
                      <a:pt x="1007" y="1361"/>
                    </a:lnTo>
                    <a:lnTo>
                      <a:pt x="963" y="1363"/>
                    </a:lnTo>
                    <a:lnTo>
                      <a:pt x="928" y="1361"/>
                    </a:lnTo>
                    <a:lnTo>
                      <a:pt x="896" y="1358"/>
                    </a:lnTo>
                    <a:lnTo>
                      <a:pt x="848" y="1349"/>
                    </a:lnTo>
                    <a:lnTo>
                      <a:pt x="817" y="1337"/>
                    </a:lnTo>
                    <a:lnTo>
                      <a:pt x="787" y="1319"/>
                    </a:lnTo>
                    <a:lnTo>
                      <a:pt x="769" y="1299"/>
                    </a:lnTo>
                    <a:lnTo>
                      <a:pt x="752" y="1278"/>
                    </a:lnTo>
                    <a:lnTo>
                      <a:pt x="739" y="1251"/>
                    </a:lnTo>
                    <a:lnTo>
                      <a:pt x="737" y="1223"/>
                    </a:lnTo>
                    <a:lnTo>
                      <a:pt x="737" y="1187"/>
                    </a:lnTo>
                    <a:lnTo>
                      <a:pt x="739" y="1161"/>
                    </a:lnTo>
                    <a:lnTo>
                      <a:pt x="737" y="1134"/>
                    </a:lnTo>
                    <a:lnTo>
                      <a:pt x="729" y="1104"/>
                    </a:lnTo>
                    <a:lnTo>
                      <a:pt x="722" y="1086"/>
                    </a:lnTo>
                    <a:lnTo>
                      <a:pt x="712" y="1068"/>
                    </a:lnTo>
                    <a:lnTo>
                      <a:pt x="699" y="1056"/>
                    </a:lnTo>
                    <a:lnTo>
                      <a:pt x="687" y="1045"/>
                    </a:lnTo>
                    <a:lnTo>
                      <a:pt x="660" y="1035"/>
                    </a:lnTo>
                    <a:lnTo>
                      <a:pt x="628" y="1022"/>
                    </a:lnTo>
                    <a:lnTo>
                      <a:pt x="593" y="1013"/>
                    </a:lnTo>
                    <a:lnTo>
                      <a:pt x="551" y="1005"/>
                    </a:lnTo>
                    <a:lnTo>
                      <a:pt x="509" y="997"/>
                    </a:lnTo>
                    <a:lnTo>
                      <a:pt x="465" y="992"/>
                    </a:lnTo>
                    <a:lnTo>
                      <a:pt x="433" y="983"/>
                    </a:lnTo>
                    <a:lnTo>
                      <a:pt x="400" y="974"/>
                    </a:lnTo>
                    <a:lnTo>
                      <a:pt x="366" y="964"/>
                    </a:lnTo>
                    <a:lnTo>
                      <a:pt x="343" y="948"/>
                    </a:lnTo>
                    <a:lnTo>
                      <a:pt x="316" y="928"/>
                    </a:lnTo>
                    <a:lnTo>
                      <a:pt x="297" y="910"/>
                    </a:lnTo>
                    <a:lnTo>
                      <a:pt x="280" y="889"/>
                    </a:lnTo>
                    <a:lnTo>
                      <a:pt x="268" y="864"/>
                    </a:lnTo>
                    <a:lnTo>
                      <a:pt x="264" y="838"/>
                    </a:lnTo>
                    <a:lnTo>
                      <a:pt x="264" y="813"/>
                    </a:lnTo>
                    <a:lnTo>
                      <a:pt x="270" y="790"/>
                    </a:lnTo>
                    <a:lnTo>
                      <a:pt x="280" y="756"/>
                    </a:lnTo>
                    <a:lnTo>
                      <a:pt x="291" y="722"/>
                    </a:lnTo>
                    <a:lnTo>
                      <a:pt x="295" y="692"/>
                    </a:lnTo>
                    <a:lnTo>
                      <a:pt x="303" y="662"/>
                    </a:lnTo>
                    <a:lnTo>
                      <a:pt x="308" y="632"/>
                    </a:lnTo>
                    <a:lnTo>
                      <a:pt x="303" y="600"/>
                    </a:lnTo>
                    <a:lnTo>
                      <a:pt x="295" y="571"/>
                    </a:lnTo>
                    <a:lnTo>
                      <a:pt x="282" y="543"/>
                    </a:lnTo>
                    <a:lnTo>
                      <a:pt x="266" y="516"/>
                    </a:lnTo>
                    <a:lnTo>
                      <a:pt x="247" y="495"/>
                    </a:lnTo>
                    <a:lnTo>
                      <a:pt x="236" y="482"/>
                    </a:lnTo>
                    <a:lnTo>
                      <a:pt x="218" y="467"/>
                    </a:lnTo>
                    <a:lnTo>
                      <a:pt x="199" y="452"/>
                    </a:lnTo>
                    <a:lnTo>
                      <a:pt x="180" y="442"/>
                    </a:lnTo>
                    <a:lnTo>
                      <a:pt x="155" y="431"/>
                    </a:lnTo>
                    <a:lnTo>
                      <a:pt x="130" y="424"/>
                    </a:lnTo>
                    <a:lnTo>
                      <a:pt x="98" y="417"/>
                    </a:lnTo>
                    <a:lnTo>
                      <a:pt x="63" y="415"/>
                    </a:lnTo>
                    <a:lnTo>
                      <a:pt x="31" y="415"/>
                    </a:lnTo>
                    <a:lnTo>
                      <a:pt x="0" y="415"/>
                    </a:lnTo>
                    <a:close/>
                  </a:path>
                </a:pathLst>
              </a:custGeom>
              <a:gradFill rotWithShape="0">
                <a:gsLst>
                  <a:gs pos="0">
                    <a:schemeClr val="bg1"/>
                  </a:gs>
                  <a:gs pos="100000">
                    <a:srgbClr val="FF5050"/>
                  </a:gs>
                </a:gsLst>
                <a:path path="rect">
                  <a:fillToRect l="50000" t="50000" r="50000" b="50000"/>
                </a:path>
              </a:gradFill>
              <a:ln>
                <a:noFill/>
              </a:ln>
              <a:effectLst>
                <a:prstShdw prst="shdw17" dist="17961" dir="2700000">
                  <a:srgbClr val="993030"/>
                </a:prstShdw>
              </a:effectLst>
              <a:extLst>
                <a:ext uri="{91240B29-F687-4F45-9708-019B960494DF}">
                  <a14:hiddenLine xmlns:a14="http://schemas.microsoft.com/office/drawing/2010/main" w="27051">
                    <a:solidFill>
                      <a:srgbClr val="000000"/>
                    </a:solidFill>
                    <a:prstDash val="solid"/>
                    <a:round/>
                    <a:headEnd/>
                    <a:tailEnd/>
                  </a14:hiddenLine>
                </a:ext>
              </a:extLst>
            </p:spPr>
            <p:txBody>
              <a:bodyPr/>
              <a:lstStyle/>
              <a:p>
                <a:pPr>
                  <a:defRPr/>
                </a:pPr>
                <a:endParaRPr lang="de-DE" sz="2400" b="1">
                  <a:solidFill>
                    <a:srgbClr val="646B86"/>
                  </a:solidFill>
                  <a:latin typeface="Arial" charset="0"/>
                  <a:cs typeface="+mn-cs"/>
                </a:endParaRPr>
              </a:p>
            </p:txBody>
          </p:sp>
          <p:sp>
            <p:nvSpPr>
              <p:cNvPr id="69647" name="Rectangle 8"/>
              <p:cNvSpPr>
                <a:spLocks noChangeArrowheads="1"/>
              </p:cNvSpPr>
              <p:nvPr/>
            </p:nvSpPr>
            <p:spPr bwMode="auto">
              <a:xfrm>
                <a:off x="3171" y="981"/>
                <a:ext cx="1430" cy="4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buFont typeface="Wingdings" pitchFamily="2" charset="2"/>
                  <a:buNone/>
                </a:pPr>
                <a:r>
                  <a:rPr lang="de-DE" altLang="de-DE" sz="2000" b="1">
                    <a:solidFill>
                      <a:srgbClr val="3333FF"/>
                    </a:solidFill>
                  </a:rPr>
                  <a:t>Fachsportleiter</a:t>
                </a:r>
              </a:p>
              <a:p>
                <a:pPr algn="ctr" eaLnBrk="1" hangingPunct="1">
                  <a:spcBef>
                    <a:spcPct val="50000"/>
                  </a:spcBef>
                  <a:buFont typeface="Wingdings" pitchFamily="2" charset="2"/>
                  <a:buNone/>
                </a:pPr>
                <a:r>
                  <a:rPr lang="de-DE" altLang="de-DE" sz="1600" b="1">
                    <a:solidFill>
                      <a:srgbClr val="3333FF"/>
                    </a:solidFill>
                  </a:rPr>
                  <a:t>(37 Trainings in 2015)</a:t>
                </a:r>
              </a:p>
            </p:txBody>
          </p:sp>
        </p:grpSp>
        <p:sp>
          <p:nvSpPr>
            <p:cNvPr id="22" name="Freeform 9"/>
            <p:cNvSpPr>
              <a:spLocks/>
            </p:cNvSpPr>
            <p:nvPr/>
          </p:nvSpPr>
          <p:spPr bwMode="auto">
            <a:xfrm>
              <a:off x="624" y="2195"/>
              <a:ext cx="2249" cy="1628"/>
            </a:xfrm>
            <a:custGeom>
              <a:avLst/>
              <a:gdLst>
                <a:gd name="T0" fmla="*/ 15 w 2415"/>
                <a:gd name="T1" fmla="*/ 2 h 1992"/>
                <a:gd name="T2" fmla="*/ 0 w 2415"/>
                <a:gd name="T3" fmla="*/ 2 h 1992"/>
                <a:gd name="T4" fmla="*/ 7 w 2415"/>
                <a:gd name="T5" fmla="*/ 2 h 1992"/>
                <a:gd name="T6" fmla="*/ 7 w 2415"/>
                <a:gd name="T7" fmla="*/ 2 h 1992"/>
                <a:gd name="T8" fmla="*/ 7 w 2415"/>
                <a:gd name="T9" fmla="*/ 2 h 1992"/>
                <a:gd name="T10" fmla="*/ 7 w 2415"/>
                <a:gd name="T11" fmla="*/ 2 h 1992"/>
                <a:gd name="T12" fmla="*/ 7 w 2415"/>
                <a:gd name="T13" fmla="*/ 2 h 1992"/>
                <a:gd name="T14" fmla="*/ 7 w 2415"/>
                <a:gd name="T15" fmla="*/ 2 h 1992"/>
                <a:gd name="T16" fmla="*/ 7 w 2415"/>
                <a:gd name="T17" fmla="*/ 2 h 1992"/>
                <a:gd name="T18" fmla="*/ 7 w 2415"/>
                <a:gd name="T19" fmla="*/ 2 h 1992"/>
                <a:gd name="T20" fmla="*/ 7 w 2415"/>
                <a:gd name="T21" fmla="*/ 2 h 1992"/>
                <a:gd name="T22" fmla="*/ 7 w 2415"/>
                <a:gd name="T23" fmla="*/ 2 h 1992"/>
                <a:gd name="T24" fmla="*/ 7 w 2415"/>
                <a:gd name="T25" fmla="*/ 1 h 1992"/>
                <a:gd name="T26" fmla="*/ 7 w 2415"/>
                <a:gd name="T27" fmla="*/ 0 h 1992"/>
                <a:gd name="T28" fmla="*/ 7 w 2415"/>
                <a:gd name="T29" fmla="*/ 2 h 1992"/>
                <a:gd name="T30" fmla="*/ 7 w 2415"/>
                <a:gd name="T31" fmla="*/ 2 h 1992"/>
                <a:gd name="T32" fmla="*/ 7 w 2415"/>
                <a:gd name="T33" fmla="*/ 2 h 1992"/>
                <a:gd name="T34" fmla="*/ 7 w 2415"/>
                <a:gd name="T35" fmla="*/ 2 h 1992"/>
                <a:gd name="T36" fmla="*/ 7 w 2415"/>
                <a:gd name="T37" fmla="*/ 2 h 1992"/>
                <a:gd name="T38" fmla="*/ 7 w 2415"/>
                <a:gd name="T39" fmla="*/ 2 h 1992"/>
                <a:gd name="T40" fmla="*/ 7 w 2415"/>
                <a:gd name="T41" fmla="*/ 2 h 1992"/>
                <a:gd name="T42" fmla="*/ 7 w 2415"/>
                <a:gd name="T43" fmla="*/ 2 h 1992"/>
                <a:gd name="T44" fmla="*/ 7 w 2415"/>
                <a:gd name="T45" fmla="*/ 2 h 1992"/>
                <a:gd name="T46" fmla="*/ 7 w 2415"/>
                <a:gd name="T47" fmla="*/ 2 h 1992"/>
                <a:gd name="T48" fmla="*/ 7 w 2415"/>
                <a:gd name="T49" fmla="*/ 2 h 1992"/>
                <a:gd name="T50" fmla="*/ 7 w 2415"/>
                <a:gd name="T51" fmla="*/ 2 h 1992"/>
                <a:gd name="T52" fmla="*/ 7 w 2415"/>
                <a:gd name="T53" fmla="*/ 2 h 1992"/>
                <a:gd name="T54" fmla="*/ 7 w 2415"/>
                <a:gd name="T55" fmla="*/ 2 h 1992"/>
                <a:gd name="T56" fmla="*/ 7 w 2415"/>
                <a:gd name="T57" fmla="*/ 2 h 1992"/>
                <a:gd name="T58" fmla="*/ 7 w 2415"/>
                <a:gd name="T59" fmla="*/ 2 h 1992"/>
                <a:gd name="T60" fmla="*/ 7 w 2415"/>
                <a:gd name="T61" fmla="*/ 2 h 1992"/>
                <a:gd name="T62" fmla="*/ 7 w 2415"/>
                <a:gd name="T63" fmla="*/ 2 h 1992"/>
                <a:gd name="T64" fmla="*/ 7 w 2415"/>
                <a:gd name="T65" fmla="*/ 2 h 1992"/>
                <a:gd name="T66" fmla="*/ 7 w 2415"/>
                <a:gd name="T67" fmla="*/ 2 h 1992"/>
                <a:gd name="T68" fmla="*/ 8 w 2415"/>
                <a:gd name="T69" fmla="*/ 2 h 1992"/>
                <a:gd name="T70" fmla="*/ 9 w 2415"/>
                <a:gd name="T71" fmla="*/ 2 h 1992"/>
                <a:gd name="T72" fmla="*/ 9 w 2415"/>
                <a:gd name="T73" fmla="*/ 2 h 1992"/>
                <a:gd name="T74" fmla="*/ 10 w 2415"/>
                <a:gd name="T75" fmla="*/ 2 h 1992"/>
                <a:gd name="T76" fmla="*/ 10 w 2415"/>
                <a:gd name="T77" fmla="*/ 2 h 1992"/>
                <a:gd name="T78" fmla="*/ 10 w 2415"/>
                <a:gd name="T79" fmla="*/ 2 h 1992"/>
                <a:gd name="T80" fmla="*/ 10 w 2415"/>
                <a:gd name="T81" fmla="*/ 2 h 1992"/>
                <a:gd name="T82" fmla="*/ 10 w 2415"/>
                <a:gd name="T83" fmla="*/ 2 h 1992"/>
                <a:gd name="T84" fmla="*/ 10 w 2415"/>
                <a:gd name="T85" fmla="*/ 2 h 1992"/>
                <a:gd name="T86" fmla="*/ 11 w 2415"/>
                <a:gd name="T87" fmla="*/ 2 h 1992"/>
                <a:gd name="T88" fmla="*/ 11 w 2415"/>
                <a:gd name="T89" fmla="*/ 2 h 1992"/>
                <a:gd name="T90" fmla="*/ 12 w 2415"/>
                <a:gd name="T91" fmla="*/ 2 h 1992"/>
                <a:gd name="T92" fmla="*/ 12 w 2415"/>
                <a:gd name="T93" fmla="*/ 2 h 1992"/>
                <a:gd name="T94" fmla="*/ 13 w 2415"/>
                <a:gd name="T95" fmla="*/ 2 h 1992"/>
                <a:gd name="T96" fmla="*/ 13 w 2415"/>
                <a:gd name="T97" fmla="*/ 2 h 1992"/>
                <a:gd name="T98" fmla="*/ 13 w 2415"/>
                <a:gd name="T99" fmla="*/ 2 h 1992"/>
                <a:gd name="T100" fmla="*/ 13 w 2415"/>
                <a:gd name="T101" fmla="*/ 2 h 1992"/>
                <a:gd name="T102" fmla="*/ 13 w 2415"/>
                <a:gd name="T103" fmla="*/ 2 h 1992"/>
                <a:gd name="T104" fmla="*/ 13 w 2415"/>
                <a:gd name="T105" fmla="*/ 2 h 1992"/>
                <a:gd name="T106" fmla="*/ 13 w 2415"/>
                <a:gd name="T107" fmla="*/ 2 h 1992"/>
                <a:gd name="T108" fmla="*/ 13 w 2415"/>
                <a:gd name="T109" fmla="*/ 2 h 1992"/>
                <a:gd name="T110" fmla="*/ 13 w 2415"/>
                <a:gd name="T111" fmla="*/ 2 h 1992"/>
                <a:gd name="T112" fmla="*/ 13 w 2415"/>
                <a:gd name="T113" fmla="*/ 2 h 1992"/>
                <a:gd name="T114" fmla="*/ 14 w 2415"/>
                <a:gd name="T115" fmla="*/ 2 h 1992"/>
                <a:gd name="T116" fmla="*/ 14 w 2415"/>
                <a:gd name="T117" fmla="*/ 2 h 1992"/>
                <a:gd name="T118" fmla="*/ 15 w 2415"/>
                <a:gd name="T119" fmla="*/ 2 h 19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15" h="1992">
                  <a:moveTo>
                    <a:pt x="2415" y="1640"/>
                  </a:moveTo>
                  <a:lnTo>
                    <a:pt x="2415" y="1992"/>
                  </a:lnTo>
                  <a:lnTo>
                    <a:pt x="2" y="1992"/>
                  </a:lnTo>
                  <a:lnTo>
                    <a:pt x="0" y="401"/>
                  </a:lnTo>
                  <a:lnTo>
                    <a:pt x="209" y="401"/>
                  </a:lnTo>
                  <a:lnTo>
                    <a:pt x="218" y="387"/>
                  </a:lnTo>
                  <a:lnTo>
                    <a:pt x="224" y="367"/>
                  </a:lnTo>
                  <a:lnTo>
                    <a:pt x="224" y="351"/>
                  </a:lnTo>
                  <a:lnTo>
                    <a:pt x="222" y="332"/>
                  </a:lnTo>
                  <a:lnTo>
                    <a:pt x="213" y="307"/>
                  </a:lnTo>
                  <a:lnTo>
                    <a:pt x="205" y="275"/>
                  </a:lnTo>
                  <a:lnTo>
                    <a:pt x="197" y="253"/>
                  </a:lnTo>
                  <a:lnTo>
                    <a:pt x="188" y="227"/>
                  </a:lnTo>
                  <a:lnTo>
                    <a:pt x="186" y="202"/>
                  </a:lnTo>
                  <a:lnTo>
                    <a:pt x="186" y="177"/>
                  </a:lnTo>
                  <a:lnTo>
                    <a:pt x="188" y="154"/>
                  </a:lnTo>
                  <a:lnTo>
                    <a:pt x="197" y="129"/>
                  </a:lnTo>
                  <a:lnTo>
                    <a:pt x="207" y="106"/>
                  </a:lnTo>
                  <a:lnTo>
                    <a:pt x="224" y="88"/>
                  </a:lnTo>
                  <a:lnTo>
                    <a:pt x="247" y="67"/>
                  </a:lnTo>
                  <a:lnTo>
                    <a:pt x="268" y="51"/>
                  </a:lnTo>
                  <a:lnTo>
                    <a:pt x="291" y="35"/>
                  </a:lnTo>
                  <a:lnTo>
                    <a:pt x="316" y="23"/>
                  </a:lnTo>
                  <a:lnTo>
                    <a:pt x="345" y="12"/>
                  </a:lnTo>
                  <a:lnTo>
                    <a:pt x="379" y="5"/>
                  </a:lnTo>
                  <a:lnTo>
                    <a:pt x="414" y="1"/>
                  </a:lnTo>
                  <a:lnTo>
                    <a:pt x="444" y="0"/>
                  </a:lnTo>
                  <a:lnTo>
                    <a:pt x="475" y="0"/>
                  </a:lnTo>
                  <a:lnTo>
                    <a:pt x="505" y="1"/>
                  </a:lnTo>
                  <a:lnTo>
                    <a:pt x="528" y="5"/>
                  </a:lnTo>
                  <a:lnTo>
                    <a:pt x="555" y="12"/>
                  </a:lnTo>
                  <a:lnTo>
                    <a:pt x="582" y="19"/>
                  </a:lnTo>
                  <a:lnTo>
                    <a:pt x="603" y="30"/>
                  </a:lnTo>
                  <a:lnTo>
                    <a:pt x="626" y="44"/>
                  </a:lnTo>
                  <a:lnTo>
                    <a:pt x="647" y="62"/>
                  </a:lnTo>
                  <a:lnTo>
                    <a:pt x="668" y="81"/>
                  </a:lnTo>
                  <a:lnTo>
                    <a:pt x="687" y="101"/>
                  </a:lnTo>
                  <a:lnTo>
                    <a:pt x="701" y="122"/>
                  </a:lnTo>
                  <a:lnTo>
                    <a:pt x="712" y="149"/>
                  </a:lnTo>
                  <a:lnTo>
                    <a:pt x="720" y="179"/>
                  </a:lnTo>
                  <a:lnTo>
                    <a:pt x="720" y="207"/>
                  </a:lnTo>
                  <a:lnTo>
                    <a:pt x="712" y="236"/>
                  </a:lnTo>
                  <a:lnTo>
                    <a:pt x="704" y="264"/>
                  </a:lnTo>
                  <a:lnTo>
                    <a:pt x="695" y="292"/>
                  </a:lnTo>
                  <a:lnTo>
                    <a:pt x="685" y="324"/>
                  </a:lnTo>
                  <a:lnTo>
                    <a:pt x="678" y="349"/>
                  </a:lnTo>
                  <a:lnTo>
                    <a:pt x="678" y="364"/>
                  </a:lnTo>
                  <a:lnTo>
                    <a:pt x="683" y="376"/>
                  </a:lnTo>
                  <a:lnTo>
                    <a:pt x="689" y="390"/>
                  </a:lnTo>
                  <a:lnTo>
                    <a:pt x="1089" y="390"/>
                  </a:lnTo>
                  <a:lnTo>
                    <a:pt x="1081" y="456"/>
                  </a:lnTo>
                  <a:lnTo>
                    <a:pt x="1079" y="495"/>
                  </a:lnTo>
                  <a:lnTo>
                    <a:pt x="1081" y="527"/>
                  </a:lnTo>
                  <a:lnTo>
                    <a:pt x="1083" y="557"/>
                  </a:lnTo>
                  <a:lnTo>
                    <a:pt x="1087" y="589"/>
                  </a:lnTo>
                  <a:lnTo>
                    <a:pt x="1093" y="621"/>
                  </a:lnTo>
                  <a:lnTo>
                    <a:pt x="1106" y="642"/>
                  </a:lnTo>
                  <a:lnTo>
                    <a:pt x="1120" y="660"/>
                  </a:lnTo>
                  <a:lnTo>
                    <a:pt x="1139" y="676"/>
                  </a:lnTo>
                  <a:lnTo>
                    <a:pt x="1164" y="688"/>
                  </a:lnTo>
                  <a:lnTo>
                    <a:pt x="1192" y="697"/>
                  </a:lnTo>
                  <a:lnTo>
                    <a:pt x="1219" y="701"/>
                  </a:lnTo>
                  <a:lnTo>
                    <a:pt x="1248" y="703"/>
                  </a:lnTo>
                  <a:lnTo>
                    <a:pt x="1282" y="703"/>
                  </a:lnTo>
                  <a:lnTo>
                    <a:pt x="1317" y="699"/>
                  </a:lnTo>
                  <a:lnTo>
                    <a:pt x="1343" y="697"/>
                  </a:lnTo>
                  <a:lnTo>
                    <a:pt x="1380" y="694"/>
                  </a:lnTo>
                  <a:lnTo>
                    <a:pt x="1418" y="690"/>
                  </a:lnTo>
                  <a:lnTo>
                    <a:pt x="1460" y="690"/>
                  </a:lnTo>
                  <a:lnTo>
                    <a:pt x="1495" y="694"/>
                  </a:lnTo>
                  <a:lnTo>
                    <a:pt x="1531" y="699"/>
                  </a:lnTo>
                  <a:lnTo>
                    <a:pt x="1567" y="710"/>
                  </a:lnTo>
                  <a:lnTo>
                    <a:pt x="1596" y="720"/>
                  </a:lnTo>
                  <a:lnTo>
                    <a:pt x="1625" y="738"/>
                  </a:lnTo>
                  <a:lnTo>
                    <a:pt x="1644" y="758"/>
                  </a:lnTo>
                  <a:lnTo>
                    <a:pt x="1661" y="781"/>
                  </a:lnTo>
                  <a:lnTo>
                    <a:pt x="1671" y="806"/>
                  </a:lnTo>
                  <a:lnTo>
                    <a:pt x="1676" y="830"/>
                  </a:lnTo>
                  <a:lnTo>
                    <a:pt x="1671" y="859"/>
                  </a:lnTo>
                  <a:lnTo>
                    <a:pt x="1669" y="887"/>
                  </a:lnTo>
                  <a:lnTo>
                    <a:pt x="1671" y="916"/>
                  </a:lnTo>
                  <a:lnTo>
                    <a:pt x="1676" y="941"/>
                  </a:lnTo>
                  <a:lnTo>
                    <a:pt x="1686" y="964"/>
                  </a:lnTo>
                  <a:lnTo>
                    <a:pt x="1699" y="987"/>
                  </a:lnTo>
                  <a:lnTo>
                    <a:pt x="1715" y="1003"/>
                  </a:lnTo>
                  <a:lnTo>
                    <a:pt x="1741" y="1019"/>
                  </a:lnTo>
                  <a:lnTo>
                    <a:pt x="1774" y="1029"/>
                  </a:lnTo>
                  <a:lnTo>
                    <a:pt x="1810" y="1038"/>
                  </a:lnTo>
                  <a:lnTo>
                    <a:pt x="1839" y="1045"/>
                  </a:lnTo>
                  <a:lnTo>
                    <a:pt x="1875" y="1052"/>
                  </a:lnTo>
                  <a:lnTo>
                    <a:pt x="1917" y="1060"/>
                  </a:lnTo>
                  <a:lnTo>
                    <a:pt x="1952" y="1065"/>
                  </a:lnTo>
                  <a:lnTo>
                    <a:pt x="1988" y="1074"/>
                  </a:lnTo>
                  <a:lnTo>
                    <a:pt x="2017" y="1083"/>
                  </a:lnTo>
                  <a:lnTo>
                    <a:pt x="2046" y="1093"/>
                  </a:lnTo>
                  <a:lnTo>
                    <a:pt x="2070" y="1107"/>
                  </a:lnTo>
                  <a:lnTo>
                    <a:pt x="2088" y="1122"/>
                  </a:lnTo>
                  <a:lnTo>
                    <a:pt x="2114" y="1145"/>
                  </a:lnTo>
                  <a:lnTo>
                    <a:pt x="2128" y="1166"/>
                  </a:lnTo>
                  <a:lnTo>
                    <a:pt x="2141" y="1189"/>
                  </a:lnTo>
                  <a:lnTo>
                    <a:pt x="2147" y="1221"/>
                  </a:lnTo>
                  <a:lnTo>
                    <a:pt x="2143" y="1251"/>
                  </a:lnTo>
                  <a:lnTo>
                    <a:pt x="2137" y="1278"/>
                  </a:lnTo>
                  <a:lnTo>
                    <a:pt x="2128" y="1312"/>
                  </a:lnTo>
                  <a:lnTo>
                    <a:pt x="2118" y="1349"/>
                  </a:lnTo>
                  <a:lnTo>
                    <a:pt x="2107" y="1383"/>
                  </a:lnTo>
                  <a:lnTo>
                    <a:pt x="2103" y="1411"/>
                  </a:lnTo>
                  <a:lnTo>
                    <a:pt x="2103" y="1434"/>
                  </a:lnTo>
                  <a:lnTo>
                    <a:pt x="2109" y="1468"/>
                  </a:lnTo>
                  <a:lnTo>
                    <a:pt x="2118" y="1496"/>
                  </a:lnTo>
                  <a:lnTo>
                    <a:pt x="2130" y="1518"/>
                  </a:lnTo>
                  <a:lnTo>
                    <a:pt x="2145" y="1539"/>
                  </a:lnTo>
                  <a:lnTo>
                    <a:pt x="2166" y="1562"/>
                  </a:lnTo>
                  <a:lnTo>
                    <a:pt x="2189" y="1585"/>
                  </a:lnTo>
                  <a:lnTo>
                    <a:pt x="2216" y="1605"/>
                  </a:lnTo>
                  <a:lnTo>
                    <a:pt x="2248" y="1621"/>
                  </a:lnTo>
                  <a:lnTo>
                    <a:pt x="2277" y="1629"/>
                  </a:lnTo>
                  <a:lnTo>
                    <a:pt x="2308" y="1637"/>
                  </a:lnTo>
                  <a:lnTo>
                    <a:pt x="2340" y="1640"/>
                  </a:lnTo>
                  <a:lnTo>
                    <a:pt x="2377" y="1642"/>
                  </a:lnTo>
                  <a:lnTo>
                    <a:pt x="2415" y="1640"/>
                  </a:lnTo>
                  <a:close/>
                </a:path>
              </a:pathLst>
            </a:custGeom>
            <a:gradFill rotWithShape="0">
              <a:gsLst>
                <a:gs pos="0">
                  <a:schemeClr val="bg1"/>
                </a:gs>
                <a:gs pos="100000">
                  <a:srgbClr val="00FF00"/>
                </a:gs>
              </a:gsLst>
              <a:path path="rect">
                <a:fillToRect l="50000" t="50000" r="50000" b="50000"/>
              </a:path>
            </a:gradFill>
            <a:ln>
              <a:noFill/>
            </a:ln>
            <a:effectLst>
              <a:prstShdw prst="shdw17" dist="17961" dir="2700000">
                <a:srgbClr val="009900"/>
              </a:prstShdw>
            </a:effectLst>
            <a:extLst>
              <a:ext uri="{91240B29-F687-4F45-9708-019B960494DF}">
                <a14:hiddenLine xmlns:a14="http://schemas.microsoft.com/office/drawing/2010/main" w="27051">
                  <a:solidFill>
                    <a:srgbClr val="000000"/>
                  </a:solidFill>
                  <a:prstDash val="solid"/>
                  <a:round/>
                  <a:headEnd/>
                  <a:tailEnd/>
                </a14:hiddenLine>
              </a:ext>
            </a:extLst>
          </p:spPr>
          <p:txBody>
            <a:bodyPr/>
            <a:lstStyle/>
            <a:p>
              <a:pPr>
                <a:defRPr/>
              </a:pPr>
              <a:endParaRPr lang="de-DE" sz="2400" b="1">
                <a:solidFill>
                  <a:srgbClr val="646B86"/>
                </a:solidFill>
                <a:latin typeface="Arial" charset="0"/>
                <a:cs typeface="+mn-cs"/>
              </a:endParaRPr>
            </a:p>
          </p:txBody>
        </p:sp>
        <p:sp>
          <p:nvSpPr>
            <p:cNvPr id="69639" name="Rectangle 10"/>
            <p:cNvSpPr>
              <a:spLocks noChangeArrowheads="1"/>
            </p:cNvSpPr>
            <p:nvPr/>
          </p:nvSpPr>
          <p:spPr bwMode="auto">
            <a:xfrm>
              <a:off x="576" y="2976"/>
              <a:ext cx="2448" cy="8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de-DE" altLang="de-DE" sz="1600" b="1">
                  <a:solidFill>
                    <a:srgbClr val="3333FF"/>
                  </a:solidFill>
                </a:rPr>
                <a:t>  </a:t>
              </a:r>
              <a:r>
                <a:rPr lang="de-DE" altLang="de-DE" sz="2000" b="1">
                  <a:solidFill>
                    <a:srgbClr val="3333FF"/>
                  </a:solidFill>
                </a:rPr>
                <a:t>Weiterbildungen</a:t>
              </a:r>
            </a:p>
            <a:p>
              <a:pPr eaLnBrk="1" hangingPunct="1"/>
              <a:endParaRPr lang="de-DE" altLang="de-DE" sz="1600" b="1">
                <a:solidFill>
                  <a:srgbClr val="3333FF"/>
                </a:solidFill>
              </a:endParaRPr>
            </a:p>
            <a:p>
              <a:pPr eaLnBrk="1" hangingPunct="1"/>
              <a:r>
                <a:rPr lang="de-DE" altLang="de-DE" sz="1600" b="1">
                  <a:solidFill>
                    <a:srgbClr val="3333FF"/>
                  </a:solidFill>
                </a:rPr>
                <a:t> - Verbands- und Einheitsführer</a:t>
              </a:r>
            </a:p>
            <a:p>
              <a:pPr eaLnBrk="1" hangingPunct="1"/>
              <a:r>
                <a:rPr lang="de-DE" altLang="de-DE" sz="1600" b="1">
                  <a:solidFill>
                    <a:srgbClr val="3333FF"/>
                  </a:solidFill>
                </a:rPr>
                <a:t> - Sportoffiziere</a:t>
              </a:r>
            </a:p>
            <a:p>
              <a:pPr eaLnBrk="1" hangingPunct="1"/>
              <a:r>
                <a:rPr lang="de-DE" altLang="de-DE" sz="1600" b="1">
                  <a:solidFill>
                    <a:srgbClr val="3333FF"/>
                  </a:solidFill>
                </a:rPr>
                <a:t> - Ski-LehrTeam Bw…</a:t>
              </a:r>
            </a:p>
          </p:txBody>
        </p:sp>
        <p:grpSp>
          <p:nvGrpSpPr>
            <p:cNvPr id="69640" name="Group 11"/>
            <p:cNvGrpSpPr>
              <a:grpSpLocks/>
            </p:cNvGrpSpPr>
            <p:nvPr/>
          </p:nvGrpSpPr>
          <p:grpSpPr bwMode="auto">
            <a:xfrm>
              <a:off x="633" y="1163"/>
              <a:ext cx="2260" cy="1341"/>
              <a:chOff x="294" y="618"/>
              <a:chExt cx="2260" cy="1341"/>
            </a:xfrm>
          </p:grpSpPr>
          <p:sp>
            <p:nvSpPr>
              <p:cNvPr id="28" name="Freeform 12"/>
              <p:cNvSpPr>
                <a:spLocks/>
              </p:cNvSpPr>
              <p:nvPr/>
            </p:nvSpPr>
            <p:spPr bwMode="auto">
              <a:xfrm>
                <a:off x="294" y="618"/>
                <a:ext cx="2260" cy="1341"/>
              </a:xfrm>
              <a:custGeom>
                <a:avLst/>
                <a:gdLst>
                  <a:gd name="T0" fmla="*/ 15 w 2426"/>
                  <a:gd name="T1" fmla="*/ 0 h 1669"/>
                  <a:gd name="T2" fmla="*/ 2 w 2426"/>
                  <a:gd name="T3" fmla="*/ 2 h 1669"/>
                  <a:gd name="T4" fmla="*/ 7 w 2426"/>
                  <a:gd name="T5" fmla="*/ 2 h 1669"/>
                  <a:gd name="T6" fmla="*/ 7 w 2426"/>
                  <a:gd name="T7" fmla="*/ 2 h 1669"/>
                  <a:gd name="T8" fmla="*/ 7 w 2426"/>
                  <a:gd name="T9" fmla="*/ 2 h 1669"/>
                  <a:gd name="T10" fmla="*/ 7 w 2426"/>
                  <a:gd name="T11" fmla="*/ 2 h 1669"/>
                  <a:gd name="T12" fmla="*/ 7 w 2426"/>
                  <a:gd name="T13" fmla="*/ 2 h 1669"/>
                  <a:gd name="T14" fmla="*/ 7 w 2426"/>
                  <a:gd name="T15" fmla="*/ 2 h 1669"/>
                  <a:gd name="T16" fmla="*/ 7 w 2426"/>
                  <a:gd name="T17" fmla="*/ 2 h 1669"/>
                  <a:gd name="T18" fmla="*/ 7 w 2426"/>
                  <a:gd name="T19" fmla="*/ 2 h 1669"/>
                  <a:gd name="T20" fmla="*/ 7 w 2426"/>
                  <a:gd name="T21" fmla="*/ 2 h 1669"/>
                  <a:gd name="T22" fmla="*/ 7 w 2426"/>
                  <a:gd name="T23" fmla="*/ 2 h 1669"/>
                  <a:gd name="T24" fmla="*/ 7 w 2426"/>
                  <a:gd name="T25" fmla="*/ 2 h 1669"/>
                  <a:gd name="T26" fmla="*/ 7 w 2426"/>
                  <a:gd name="T27" fmla="*/ 2 h 1669"/>
                  <a:gd name="T28" fmla="*/ 7 w 2426"/>
                  <a:gd name="T29" fmla="*/ 2 h 1669"/>
                  <a:gd name="T30" fmla="*/ 7 w 2426"/>
                  <a:gd name="T31" fmla="*/ 2 h 1669"/>
                  <a:gd name="T32" fmla="*/ 7 w 2426"/>
                  <a:gd name="T33" fmla="*/ 2 h 1669"/>
                  <a:gd name="T34" fmla="*/ 7 w 2426"/>
                  <a:gd name="T35" fmla="*/ 2 h 1669"/>
                  <a:gd name="T36" fmla="*/ 7 w 2426"/>
                  <a:gd name="T37" fmla="*/ 2 h 1669"/>
                  <a:gd name="T38" fmla="*/ 7 w 2426"/>
                  <a:gd name="T39" fmla="*/ 2 h 1669"/>
                  <a:gd name="T40" fmla="*/ 7 w 2426"/>
                  <a:gd name="T41" fmla="*/ 2 h 1669"/>
                  <a:gd name="T42" fmla="*/ 7 w 2426"/>
                  <a:gd name="T43" fmla="*/ 2 h 1669"/>
                  <a:gd name="T44" fmla="*/ 7 w 2426"/>
                  <a:gd name="T45" fmla="*/ 2 h 1669"/>
                  <a:gd name="T46" fmla="*/ 7 w 2426"/>
                  <a:gd name="T47" fmla="*/ 2 h 1669"/>
                  <a:gd name="T48" fmla="*/ 7 w 2426"/>
                  <a:gd name="T49" fmla="*/ 2 h 1669"/>
                  <a:gd name="T50" fmla="*/ 7 w 2426"/>
                  <a:gd name="T51" fmla="*/ 2 h 1669"/>
                  <a:gd name="T52" fmla="*/ 7 w 2426"/>
                  <a:gd name="T53" fmla="*/ 2 h 1669"/>
                  <a:gd name="T54" fmla="*/ 7 w 2426"/>
                  <a:gd name="T55" fmla="*/ 2 h 1669"/>
                  <a:gd name="T56" fmla="*/ 8 w 2426"/>
                  <a:gd name="T57" fmla="*/ 2 h 1669"/>
                  <a:gd name="T58" fmla="*/ 9 w 2426"/>
                  <a:gd name="T59" fmla="*/ 2 h 1669"/>
                  <a:gd name="T60" fmla="*/ 9 w 2426"/>
                  <a:gd name="T61" fmla="*/ 2 h 1669"/>
                  <a:gd name="T62" fmla="*/ 10 w 2426"/>
                  <a:gd name="T63" fmla="*/ 2 h 1669"/>
                  <a:gd name="T64" fmla="*/ 10 w 2426"/>
                  <a:gd name="T65" fmla="*/ 2 h 1669"/>
                  <a:gd name="T66" fmla="*/ 10 w 2426"/>
                  <a:gd name="T67" fmla="*/ 2 h 1669"/>
                  <a:gd name="T68" fmla="*/ 10 w 2426"/>
                  <a:gd name="T69" fmla="*/ 2 h 1669"/>
                  <a:gd name="T70" fmla="*/ 10 w 2426"/>
                  <a:gd name="T71" fmla="*/ 2 h 1669"/>
                  <a:gd name="T72" fmla="*/ 10 w 2426"/>
                  <a:gd name="T73" fmla="*/ 2 h 1669"/>
                  <a:gd name="T74" fmla="*/ 11 w 2426"/>
                  <a:gd name="T75" fmla="*/ 2 h 1669"/>
                  <a:gd name="T76" fmla="*/ 11 w 2426"/>
                  <a:gd name="T77" fmla="*/ 2 h 1669"/>
                  <a:gd name="T78" fmla="*/ 12 w 2426"/>
                  <a:gd name="T79" fmla="*/ 2 h 1669"/>
                  <a:gd name="T80" fmla="*/ 12 w 2426"/>
                  <a:gd name="T81" fmla="*/ 2 h 1669"/>
                  <a:gd name="T82" fmla="*/ 13 w 2426"/>
                  <a:gd name="T83" fmla="*/ 2 h 1669"/>
                  <a:gd name="T84" fmla="*/ 13 w 2426"/>
                  <a:gd name="T85" fmla="*/ 2 h 1669"/>
                  <a:gd name="T86" fmla="*/ 13 w 2426"/>
                  <a:gd name="T87" fmla="*/ 2 h 1669"/>
                  <a:gd name="T88" fmla="*/ 14 w 2426"/>
                  <a:gd name="T89" fmla="*/ 2 h 1669"/>
                  <a:gd name="T90" fmla="*/ 13 w 2426"/>
                  <a:gd name="T91" fmla="*/ 2 h 1669"/>
                  <a:gd name="T92" fmla="*/ 13 w 2426"/>
                  <a:gd name="T93" fmla="*/ 2 h 1669"/>
                  <a:gd name="T94" fmla="*/ 13 w 2426"/>
                  <a:gd name="T95" fmla="*/ 2 h 1669"/>
                  <a:gd name="T96" fmla="*/ 13 w 2426"/>
                  <a:gd name="T97" fmla="*/ 2 h 1669"/>
                  <a:gd name="T98" fmla="*/ 13 w 2426"/>
                  <a:gd name="T99" fmla="*/ 2 h 1669"/>
                  <a:gd name="T100" fmla="*/ 14 w 2426"/>
                  <a:gd name="T101" fmla="*/ 2 h 1669"/>
                  <a:gd name="T102" fmla="*/ 14 w 2426"/>
                  <a:gd name="T103" fmla="*/ 2 h 1669"/>
                  <a:gd name="T104" fmla="*/ 14 w 2426"/>
                  <a:gd name="T105" fmla="*/ 2 h 1669"/>
                  <a:gd name="T106" fmla="*/ 15 w 2426"/>
                  <a:gd name="T107" fmla="*/ 2 h 1669"/>
                  <a:gd name="T108" fmla="*/ 15 w 2426"/>
                  <a:gd name="T109" fmla="*/ 2 h 166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426" h="1669">
                    <a:moveTo>
                      <a:pt x="2426" y="415"/>
                    </a:moveTo>
                    <a:lnTo>
                      <a:pt x="2426" y="0"/>
                    </a:lnTo>
                    <a:lnTo>
                      <a:pt x="0" y="0"/>
                    </a:lnTo>
                    <a:lnTo>
                      <a:pt x="2" y="1669"/>
                    </a:lnTo>
                    <a:lnTo>
                      <a:pt x="218" y="1669"/>
                    </a:lnTo>
                    <a:lnTo>
                      <a:pt x="228" y="1637"/>
                    </a:lnTo>
                    <a:lnTo>
                      <a:pt x="228" y="1614"/>
                    </a:lnTo>
                    <a:lnTo>
                      <a:pt x="222" y="1582"/>
                    </a:lnTo>
                    <a:lnTo>
                      <a:pt x="209" y="1548"/>
                    </a:lnTo>
                    <a:lnTo>
                      <a:pt x="197" y="1507"/>
                    </a:lnTo>
                    <a:lnTo>
                      <a:pt x="190" y="1475"/>
                    </a:lnTo>
                    <a:lnTo>
                      <a:pt x="188" y="1447"/>
                    </a:lnTo>
                    <a:lnTo>
                      <a:pt x="194" y="1415"/>
                    </a:lnTo>
                    <a:lnTo>
                      <a:pt x="205" y="1384"/>
                    </a:lnTo>
                    <a:lnTo>
                      <a:pt x="228" y="1354"/>
                    </a:lnTo>
                    <a:lnTo>
                      <a:pt x="255" y="1331"/>
                    </a:lnTo>
                    <a:lnTo>
                      <a:pt x="285" y="1308"/>
                    </a:lnTo>
                    <a:lnTo>
                      <a:pt x="318" y="1292"/>
                    </a:lnTo>
                    <a:lnTo>
                      <a:pt x="358" y="1278"/>
                    </a:lnTo>
                    <a:lnTo>
                      <a:pt x="394" y="1273"/>
                    </a:lnTo>
                    <a:lnTo>
                      <a:pt x="444" y="1271"/>
                    </a:lnTo>
                    <a:lnTo>
                      <a:pt x="502" y="1274"/>
                    </a:lnTo>
                    <a:lnTo>
                      <a:pt x="540" y="1278"/>
                    </a:lnTo>
                    <a:lnTo>
                      <a:pt x="574" y="1287"/>
                    </a:lnTo>
                    <a:lnTo>
                      <a:pt x="605" y="1303"/>
                    </a:lnTo>
                    <a:lnTo>
                      <a:pt x="645" y="1329"/>
                    </a:lnTo>
                    <a:lnTo>
                      <a:pt x="670" y="1354"/>
                    </a:lnTo>
                    <a:lnTo>
                      <a:pt x="693" y="1381"/>
                    </a:lnTo>
                    <a:lnTo>
                      <a:pt x="706" y="1409"/>
                    </a:lnTo>
                    <a:lnTo>
                      <a:pt x="714" y="1436"/>
                    </a:lnTo>
                    <a:lnTo>
                      <a:pt x="714" y="1466"/>
                    </a:lnTo>
                    <a:lnTo>
                      <a:pt x="710" y="1496"/>
                    </a:lnTo>
                    <a:lnTo>
                      <a:pt x="701" y="1525"/>
                    </a:lnTo>
                    <a:lnTo>
                      <a:pt x="693" y="1551"/>
                    </a:lnTo>
                    <a:lnTo>
                      <a:pt x="683" y="1580"/>
                    </a:lnTo>
                    <a:lnTo>
                      <a:pt x="676" y="1608"/>
                    </a:lnTo>
                    <a:lnTo>
                      <a:pt x="676" y="1633"/>
                    </a:lnTo>
                    <a:lnTo>
                      <a:pt x="685" y="1661"/>
                    </a:lnTo>
                    <a:lnTo>
                      <a:pt x="1091" y="1661"/>
                    </a:lnTo>
                    <a:lnTo>
                      <a:pt x="1087" y="1603"/>
                    </a:lnTo>
                    <a:lnTo>
                      <a:pt x="1091" y="1560"/>
                    </a:lnTo>
                    <a:lnTo>
                      <a:pt x="1091" y="1528"/>
                    </a:lnTo>
                    <a:lnTo>
                      <a:pt x="1093" y="1498"/>
                    </a:lnTo>
                    <a:lnTo>
                      <a:pt x="1097" y="1466"/>
                    </a:lnTo>
                    <a:lnTo>
                      <a:pt x="1106" y="1434"/>
                    </a:lnTo>
                    <a:lnTo>
                      <a:pt x="1116" y="1413"/>
                    </a:lnTo>
                    <a:lnTo>
                      <a:pt x="1131" y="1393"/>
                    </a:lnTo>
                    <a:lnTo>
                      <a:pt x="1152" y="1377"/>
                    </a:lnTo>
                    <a:lnTo>
                      <a:pt x="1175" y="1365"/>
                    </a:lnTo>
                    <a:lnTo>
                      <a:pt x="1202" y="1358"/>
                    </a:lnTo>
                    <a:lnTo>
                      <a:pt x="1232" y="1354"/>
                    </a:lnTo>
                    <a:lnTo>
                      <a:pt x="1259" y="1353"/>
                    </a:lnTo>
                    <a:lnTo>
                      <a:pt x="1294" y="1353"/>
                    </a:lnTo>
                    <a:lnTo>
                      <a:pt x="1328" y="1354"/>
                    </a:lnTo>
                    <a:lnTo>
                      <a:pt x="1355" y="1358"/>
                    </a:lnTo>
                    <a:lnTo>
                      <a:pt x="1391" y="1360"/>
                    </a:lnTo>
                    <a:lnTo>
                      <a:pt x="1428" y="1363"/>
                    </a:lnTo>
                    <a:lnTo>
                      <a:pt x="1470" y="1363"/>
                    </a:lnTo>
                    <a:lnTo>
                      <a:pt x="1506" y="1360"/>
                    </a:lnTo>
                    <a:lnTo>
                      <a:pt x="1542" y="1354"/>
                    </a:lnTo>
                    <a:lnTo>
                      <a:pt x="1579" y="1347"/>
                    </a:lnTo>
                    <a:lnTo>
                      <a:pt x="1607" y="1335"/>
                    </a:lnTo>
                    <a:lnTo>
                      <a:pt x="1636" y="1319"/>
                    </a:lnTo>
                    <a:lnTo>
                      <a:pt x="1655" y="1297"/>
                    </a:lnTo>
                    <a:lnTo>
                      <a:pt x="1674" y="1274"/>
                    </a:lnTo>
                    <a:lnTo>
                      <a:pt x="1682" y="1251"/>
                    </a:lnTo>
                    <a:lnTo>
                      <a:pt x="1686" y="1225"/>
                    </a:lnTo>
                    <a:lnTo>
                      <a:pt x="1682" y="1198"/>
                    </a:lnTo>
                    <a:lnTo>
                      <a:pt x="1680" y="1170"/>
                    </a:lnTo>
                    <a:lnTo>
                      <a:pt x="1682" y="1139"/>
                    </a:lnTo>
                    <a:lnTo>
                      <a:pt x="1688" y="1116"/>
                    </a:lnTo>
                    <a:lnTo>
                      <a:pt x="1697" y="1092"/>
                    </a:lnTo>
                    <a:lnTo>
                      <a:pt x="1709" y="1068"/>
                    </a:lnTo>
                    <a:lnTo>
                      <a:pt x="1726" y="1052"/>
                    </a:lnTo>
                    <a:lnTo>
                      <a:pt x="1753" y="1036"/>
                    </a:lnTo>
                    <a:lnTo>
                      <a:pt x="1787" y="1026"/>
                    </a:lnTo>
                    <a:lnTo>
                      <a:pt x="1820" y="1017"/>
                    </a:lnTo>
                    <a:lnTo>
                      <a:pt x="1852" y="1010"/>
                    </a:lnTo>
                    <a:lnTo>
                      <a:pt x="1885" y="1003"/>
                    </a:lnTo>
                    <a:lnTo>
                      <a:pt x="1929" y="996"/>
                    </a:lnTo>
                    <a:lnTo>
                      <a:pt x="1963" y="990"/>
                    </a:lnTo>
                    <a:lnTo>
                      <a:pt x="1998" y="981"/>
                    </a:lnTo>
                    <a:lnTo>
                      <a:pt x="2028" y="973"/>
                    </a:lnTo>
                    <a:lnTo>
                      <a:pt x="2057" y="962"/>
                    </a:lnTo>
                    <a:lnTo>
                      <a:pt x="2080" y="948"/>
                    </a:lnTo>
                    <a:lnTo>
                      <a:pt x="2101" y="933"/>
                    </a:lnTo>
                    <a:lnTo>
                      <a:pt x="2124" y="910"/>
                    </a:lnTo>
                    <a:lnTo>
                      <a:pt x="2139" y="889"/>
                    </a:lnTo>
                    <a:lnTo>
                      <a:pt x="2151" y="864"/>
                    </a:lnTo>
                    <a:lnTo>
                      <a:pt x="2158" y="832"/>
                    </a:lnTo>
                    <a:lnTo>
                      <a:pt x="2153" y="806"/>
                    </a:lnTo>
                    <a:lnTo>
                      <a:pt x="2149" y="777"/>
                    </a:lnTo>
                    <a:lnTo>
                      <a:pt x="2139" y="743"/>
                    </a:lnTo>
                    <a:lnTo>
                      <a:pt x="2128" y="706"/>
                    </a:lnTo>
                    <a:lnTo>
                      <a:pt x="2118" y="672"/>
                    </a:lnTo>
                    <a:lnTo>
                      <a:pt x="2116" y="646"/>
                    </a:lnTo>
                    <a:lnTo>
                      <a:pt x="2116" y="621"/>
                    </a:lnTo>
                    <a:lnTo>
                      <a:pt x="2120" y="587"/>
                    </a:lnTo>
                    <a:lnTo>
                      <a:pt x="2130" y="559"/>
                    </a:lnTo>
                    <a:lnTo>
                      <a:pt x="2141" y="538"/>
                    </a:lnTo>
                    <a:lnTo>
                      <a:pt x="2155" y="516"/>
                    </a:lnTo>
                    <a:lnTo>
                      <a:pt x="2176" y="493"/>
                    </a:lnTo>
                    <a:lnTo>
                      <a:pt x="2199" y="470"/>
                    </a:lnTo>
                    <a:lnTo>
                      <a:pt x="2229" y="451"/>
                    </a:lnTo>
                    <a:lnTo>
                      <a:pt x="2260" y="435"/>
                    </a:lnTo>
                    <a:lnTo>
                      <a:pt x="2289" y="426"/>
                    </a:lnTo>
                    <a:lnTo>
                      <a:pt x="2319" y="419"/>
                    </a:lnTo>
                    <a:lnTo>
                      <a:pt x="2350" y="415"/>
                    </a:lnTo>
                    <a:lnTo>
                      <a:pt x="2388" y="415"/>
                    </a:lnTo>
                    <a:lnTo>
                      <a:pt x="2426" y="415"/>
                    </a:lnTo>
                    <a:close/>
                  </a:path>
                </a:pathLst>
              </a:custGeom>
              <a:gradFill rotWithShape="0">
                <a:gsLst>
                  <a:gs pos="0">
                    <a:schemeClr val="bg1"/>
                  </a:gs>
                  <a:gs pos="100000">
                    <a:srgbClr val="009999"/>
                  </a:gs>
                </a:gsLst>
                <a:path path="rect">
                  <a:fillToRect l="50000" t="50000" r="50000" b="50000"/>
                </a:path>
              </a:gradFill>
              <a:ln>
                <a:noFill/>
              </a:ln>
              <a:effectLst>
                <a:prstShdw prst="shdw17" dist="17961" dir="2700000">
                  <a:srgbClr val="005C5C"/>
                </a:prstShdw>
              </a:effectLst>
              <a:extLst>
                <a:ext uri="{91240B29-F687-4F45-9708-019B960494DF}">
                  <a14:hiddenLine xmlns:a14="http://schemas.microsoft.com/office/drawing/2010/main" w="27051">
                    <a:solidFill>
                      <a:srgbClr val="000000"/>
                    </a:solidFill>
                    <a:prstDash val="solid"/>
                    <a:round/>
                    <a:headEnd/>
                    <a:tailEnd/>
                  </a14:hiddenLine>
                </a:ext>
              </a:extLst>
            </p:spPr>
            <p:txBody>
              <a:bodyPr/>
              <a:lstStyle/>
              <a:p>
                <a:pPr>
                  <a:defRPr/>
                </a:pPr>
                <a:endParaRPr lang="de-DE" sz="2400" b="1">
                  <a:solidFill>
                    <a:srgbClr val="646B86"/>
                  </a:solidFill>
                  <a:latin typeface="Arial" charset="0"/>
                  <a:cs typeface="+mn-cs"/>
                </a:endParaRPr>
              </a:p>
            </p:txBody>
          </p:sp>
          <p:sp>
            <p:nvSpPr>
              <p:cNvPr id="69645" name="Rectangle 13"/>
              <p:cNvSpPr>
                <a:spLocks noChangeArrowheads="1"/>
              </p:cNvSpPr>
              <p:nvPr/>
            </p:nvSpPr>
            <p:spPr bwMode="auto">
              <a:xfrm>
                <a:off x="576" y="925"/>
                <a:ext cx="1430" cy="4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de-DE" altLang="de-DE" sz="2000" b="1">
                    <a:solidFill>
                      <a:srgbClr val="3333FF"/>
                    </a:solidFill>
                  </a:rPr>
                  <a:t>Übungsleiter Bw</a:t>
                </a:r>
              </a:p>
              <a:p>
                <a:pPr algn="ctr"/>
                <a:r>
                  <a:rPr lang="de-DE" altLang="de-DE" sz="1600" b="1">
                    <a:solidFill>
                      <a:srgbClr val="3333FF"/>
                    </a:solidFill>
                  </a:rPr>
                  <a:t>(88 Trainings in 2015)</a:t>
                </a:r>
              </a:p>
            </p:txBody>
          </p:sp>
        </p:grpSp>
        <p:grpSp>
          <p:nvGrpSpPr>
            <p:cNvPr id="69641" name="Group 14"/>
            <p:cNvGrpSpPr>
              <a:grpSpLocks/>
            </p:cNvGrpSpPr>
            <p:nvPr/>
          </p:nvGrpSpPr>
          <p:grpSpPr bwMode="auto">
            <a:xfrm>
              <a:off x="2844" y="2459"/>
              <a:ext cx="2344" cy="1687"/>
              <a:chOff x="2514" y="1925"/>
              <a:chExt cx="2344" cy="1687"/>
            </a:xfrm>
          </p:grpSpPr>
          <p:sp>
            <p:nvSpPr>
              <p:cNvPr id="26" name="Freeform 15"/>
              <p:cNvSpPr>
                <a:spLocks/>
              </p:cNvSpPr>
              <p:nvPr/>
            </p:nvSpPr>
            <p:spPr bwMode="auto">
              <a:xfrm>
                <a:off x="2548" y="1925"/>
                <a:ext cx="2245" cy="1357"/>
              </a:xfrm>
              <a:custGeom>
                <a:avLst/>
                <a:gdLst>
                  <a:gd name="T0" fmla="*/ 0 w 2426"/>
                  <a:gd name="T1" fmla="*/ 2 h 1669"/>
                  <a:gd name="T2" fmla="*/ 9 w 2426"/>
                  <a:gd name="T3" fmla="*/ 0 h 1669"/>
                  <a:gd name="T4" fmla="*/ 8 w 2426"/>
                  <a:gd name="T5" fmla="*/ 2 h 1669"/>
                  <a:gd name="T6" fmla="*/ 8 w 2426"/>
                  <a:gd name="T7" fmla="*/ 2 h 1669"/>
                  <a:gd name="T8" fmla="*/ 8 w 2426"/>
                  <a:gd name="T9" fmla="*/ 2 h 1669"/>
                  <a:gd name="T10" fmla="*/ 8 w 2426"/>
                  <a:gd name="T11" fmla="*/ 2 h 1669"/>
                  <a:gd name="T12" fmla="*/ 8 w 2426"/>
                  <a:gd name="T13" fmla="*/ 2 h 1669"/>
                  <a:gd name="T14" fmla="*/ 8 w 2426"/>
                  <a:gd name="T15" fmla="*/ 2 h 1669"/>
                  <a:gd name="T16" fmla="*/ 7 w 2426"/>
                  <a:gd name="T17" fmla="*/ 2 h 1669"/>
                  <a:gd name="T18" fmla="*/ 7 w 2426"/>
                  <a:gd name="T19" fmla="*/ 2 h 1669"/>
                  <a:gd name="T20" fmla="*/ 6 w 2426"/>
                  <a:gd name="T21" fmla="*/ 2 h 1669"/>
                  <a:gd name="T22" fmla="*/ 6 w 2426"/>
                  <a:gd name="T23" fmla="*/ 2 h 1669"/>
                  <a:gd name="T24" fmla="*/ 6 w 2426"/>
                  <a:gd name="T25" fmla="*/ 2 h 1669"/>
                  <a:gd name="T26" fmla="*/ 6 w 2426"/>
                  <a:gd name="T27" fmla="*/ 2 h 1669"/>
                  <a:gd name="T28" fmla="*/ 6 w 2426"/>
                  <a:gd name="T29" fmla="*/ 2 h 1669"/>
                  <a:gd name="T30" fmla="*/ 6 w 2426"/>
                  <a:gd name="T31" fmla="*/ 2 h 1669"/>
                  <a:gd name="T32" fmla="*/ 6 w 2426"/>
                  <a:gd name="T33" fmla="*/ 2 h 1669"/>
                  <a:gd name="T34" fmla="*/ 6 w 2426"/>
                  <a:gd name="T35" fmla="*/ 2 h 1669"/>
                  <a:gd name="T36" fmla="*/ 6 w 2426"/>
                  <a:gd name="T37" fmla="*/ 2 h 1669"/>
                  <a:gd name="T38" fmla="*/ 6 w 2426"/>
                  <a:gd name="T39" fmla="*/ 2 h 1669"/>
                  <a:gd name="T40" fmla="*/ 6 w 2426"/>
                  <a:gd name="T41" fmla="*/ 2 h 1669"/>
                  <a:gd name="T42" fmla="*/ 6 w 2426"/>
                  <a:gd name="T43" fmla="*/ 2 h 1669"/>
                  <a:gd name="T44" fmla="*/ 6 w 2426"/>
                  <a:gd name="T45" fmla="*/ 2 h 1669"/>
                  <a:gd name="T46" fmla="*/ 6 w 2426"/>
                  <a:gd name="T47" fmla="*/ 2 h 1669"/>
                  <a:gd name="T48" fmla="*/ 6 w 2426"/>
                  <a:gd name="T49" fmla="*/ 2 h 1669"/>
                  <a:gd name="T50" fmla="*/ 6 w 2426"/>
                  <a:gd name="T51" fmla="*/ 2 h 1669"/>
                  <a:gd name="T52" fmla="*/ 6 w 2426"/>
                  <a:gd name="T53" fmla="*/ 2 h 1669"/>
                  <a:gd name="T54" fmla="*/ 6 w 2426"/>
                  <a:gd name="T55" fmla="*/ 2 h 1669"/>
                  <a:gd name="T56" fmla="*/ 6 w 2426"/>
                  <a:gd name="T57" fmla="*/ 2 h 1669"/>
                  <a:gd name="T58" fmla="*/ 6 w 2426"/>
                  <a:gd name="T59" fmla="*/ 2 h 1669"/>
                  <a:gd name="T60" fmla="*/ 6 w 2426"/>
                  <a:gd name="T61" fmla="*/ 2 h 1669"/>
                  <a:gd name="T62" fmla="*/ 6 w 2426"/>
                  <a:gd name="T63" fmla="*/ 2 h 1669"/>
                  <a:gd name="T64" fmla="*/ 6 w 2426"/>
                  <a:gd name="T65" fmla="*/ 2 h 1669"/>
                  <a:gd name="T66" fmla="*/ 6 w 2426"/>
                  <a:gd name="T67" fmla="*/ 2 h 1669"/>
                  <a:gd name="T68" fmla="*/ 6 w 2426"/>
                  <a:gd name="T69" fmla="*/ 2 h 1669"/>
                  <a:gd name="T70" fmla="*/ 6 w 2426"/>
                  <a:gd name="T71" fmla="*/ 2 h 1669"/>
                  <a:gd name="T72" fmla="*/ 6 w 2426"/>
                  <a:gd name="T73" fmla="*/ 2 h 1669"/>
                  <a:gd name="T74" fmla="*/ 6 w 2426"/>
                  <a:gd name="T75" fmla="*/ 2 h 1669"/>
                  <a:gd name="T76" fmla="*/ 6 w 2426"/>
                  <a:gd name="T77" fmla="*/ 2 h 1669"/>
                  <a:gd name="T78" fmla="*/ 6 w 2426"/>
                  <a:gd name="T79" fmla="*/ 2 h 1669"/>
                  <a:gd name="T80" fmla="*/ 6 w 2426"/>
                  <a:gd name="T81" fmla="*/ 2 h 1669"/>
                  <a:gd name="T82" fmla="*/ 6 w 2426"/>
                  <a:gd name="T83" fmla="*/ 2 h 1669"/>
                  <a:gd name="T84" fmla="*/ 6 w 2426"/>
                  <a:gd name="T85" fmla="*/ 2 h 1669"/>
                  <a:gd name="T86" fmla="*/ 6 w 2426"/>
                  <a:gd name="T87" fmla="*/ 2 h 1669"/>
                  <a:gd name="T88" fmla="*/ 6 w 2426"/>
                  <a:gd name="T89" fmla="*/ 2 h 1669"/>
                  <a:gd name="T90" fmla="*/ 6 w 2426"/>
                  <a:gd name="T91" fmla="*/ 2 h 1669"/>
                  <a:gd name="T92" fmla="*/ 6 w 2426"/>
                  <a:gd name="T93" fmla="*/ 2 h 1669"/>
                  <a:gd name="T94" fmla="*/ 6 w 2426"/>
                  <a:gd name="T95" fmla="*/ 2 h 1669"/>
                  <a:gd name="T96" fmla="*/ 6 w 2426"/>
                  <a:gd name="T97" fmla="*/ 2 h 1669"/>
                  <a:gd name="T98" fmla="*/ 6 w 2426"/>
                  <a:gd name="T99" fmla="*/ 2 h 1669"/>
                  <a:gd name="T100" fmla="*/ 6 w 2426"/>
                  <a:gd name="T101" fmla="*/ 2 h 1669"/>
                  <a:gd name="T102" fmla="*/ 6 w 2426"/>
                  <a:gd name="T103" fmla="*/ 2 h 1669"/>
                  <a:gd name="T104" fmla="*/ 6 w 2426"/>
                  <a:gd name="T105" fmla="*/ 2 h 1669"/>
                  <a:gd name="T106" fmla="*/ 6 w 2426"/>
                  <a:gd name="T107" fmla="*/ 2 h 1669"/>
                  <a:gd name="T108" fmla="*/ 6 w 2426"/>
                  <a:gd name="T109" fmla="*/ 2 h 166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426" h="1669">
                    <a:moveTo>
                      <a:pt x="0" y="1319"/>
                    </a:moveTo>
                    <a:lnTo>
                      <a:pt x="0" y="1669"/>
                    </a:lnTo>
                    <a:lnTo>
                      <a:pt x="2426" y="1669"/>
                    </a:lnTo>
                    <a:lnTo>
                      <a:pt x="2424" y="0"/>
                    </a:lnTo>
                    <a:lnTo>
                      <a:pt x="2208" y="0"/>
                    </a:lnTo>
                    <a:lnTo>
                      <a:pt x="2198" y="32"/>
                    </a:lnTo>
                    <a:lnTo>
                      <a:pt x="2198" y="55"/>
                    </a:lnTo>
                    <a:lnTo>
                      <a:pt x="2204" y="87"/>
                    </a:lnTo>
                    <a:lnTo>
                      <a:pt x="2217" y="120"/>
                    </a:lnTo>
                    <a:lnTo>
                      <a:pt x="2229" y="161"/>
                    </a:lnTo>
                    <a:lnTo>
                      <a:pt x="2236" y="193"/>
                    </a:lnTo>
                    <a:lnTo>
                      <a:pt x="2236" y="222"/>
                    </a:lnTo>
                    <a:lnTo>
                      <a:pt x="2231" y="254"/>
                    </a:lnTo>
                    <a:lnTo>
                      <a:pt x="2221" y="284"/>
                    </a:lnTo>
                    <a:lnTo>
                      <a:pt x="2198" y="312"/>
                    </a:lnTo>
                    <a:lnTo>
                      <a:pt x="2171" y="337"/>
                    </a:lnTo>
                    <a:lnTo>
                      <a:pt x="2141" y="360"/>
                    </a:lnTo>
                    <a:lnTo>
                      <a:pt x="2108" y="376"/>
                    </a:lnTo>
                    <a:lnTo>
                      <a:pt x="2068" y="389"/>
                    </a:lnTo>
                    <a:lnTo>
                      <a:pt x="2032" y="396"/>
                    </a:lnTo>
                    <a:lnTo>
                      <a:pt x="1982" y="397"/>
                    </a:lnTo>
                    <a:lnTo>
                      <a:pt x="1923" y="394"/>
                    </a:lnTo>
                    <a:lnTo>
                      <a:pt x="1886" y="389"/>
                    </a:lnTo>
                    <a:lnTo>
                      <a:pt x="1852" y="381"/>
                    </a:lnTo>
                    <a:lnTo>
                      <a:pt x="1821" y="365"/>
                    </a:lnTo>
                    <a:lnTo>
                      <a:pt x="1781" y="339"/>
                    </a:lnTo>
                    <a:lnTo>
                      <a:pt x="1756" y="314"/>
                    </a:lnTo>
                    <a:lnTo>
                      <a:pt x="1733" y="287"/>
                    </a:lnTo>
                    <a:lnTo>
                      <a:pt x="1720" y="259"/>
                    </a:lnTo>
                    <a:lnTo>
                      <a:pt x="1712" y="232"/>
                    </a:lnTo>
                    <a:lnTo>
                      <a:pt x="1712" y="202"/>
                    </a:lnTo>
                    <a:lnTo>
                      <a:pt x="1716" y="172"/>
                    </a:lnTo>
                    <a:lnTo>
                      <a:pt x="1724" y="143"/>
                    </a:lnTo>
                    <a:lnTo>
                      <a:pt x="1733" y="117"/>
                    </a:lnTo>
                    <a:lnTo>
                      <a:pt x="1743" y="88"/>
                    </a:lnTo>
                    <a:lnTo>
                      <a:pt x="1750" y="60"/>
                    </a:lnTo>
                    <a:lnTo>
                      <a:pt x="1750" y="35"/>
                    </a:lnTo>
                    <a:lnTo>
                      <a:pt x="1741" y="7"/>
                    </a:lnTo>
                    <a:lnTo>
                      <a:pt x="1335" y="7"/>
                    </a:lnTo>
                    <a:lnTo>
                      <a:pt x="1339" y="65"/>
                    </a:lnTo>
                    <a:lnTo>
                      <a:pt x="1335" y="106"/>
                    </a:lnTo>
                    <a:lnTo>
                      <a:pt x="1333" y="140"/>
                    </a:lnTo>
                    <a:lnTo>
                      <a:pt x="1333" y="170"/>
                    </a:lnTo>
                    <a:lnTo>
                      <a:pt x="1328" y="202"/>
                    </a:lnTo>
                    <a:lnTo>
                      <a:pt x="1320" y="234"/>
                    </a:lnTo>
                    <a:lnTo>
                      <a:pt x="1310" y="255"/>
                    </a:lnTo>
                    <a:lnTo>
                      <a:pt x="1295" y="275"/>
                    </a:lnTo>
                    <a:lnTo>
                      <a:pt x="1274" y="291"/>
                    </a:lnTo>
                    <a:lnTo>
                      <a:pt x="1251" y="303"/>
                    </a:lnTo>
                    <a:lnTo>
                      <a:pt x="1224" y="310"/>
                    </a:lnTo>
                    <a:lnTo>
                      <a:pt x="1194" y="314"/>
                    </a:lnTo>
                    <a:lnTo>
                      <a:pt x="1167" y="316"/>
                    </a:lnTo>
                    <a:lnTo>
                      <a:pt x="1131" y="316"/>
                    </a:lnTo>
                    <a:lnTo>
                      <a:pt x="1098" y="312"/>
                    </a:lnTo>
                    <a:lnTo>
                      <a:pt x="1071" y="310"/>
                    </a:lnTo>
                    <a:lnTo>
                      <a:pt x="1035" y="309"/>
                    </a:lnTo>
                    <a:lnTo>
                      <a:pt x="997" y="305"/>
                    </a:lnTo>
                    <a:lnTo>
                      <a:pt x="956" y="305"/>
                    </a:lnTo>
                    <a:lnTo>
                      <a:pt x="920" y="309"/>
                    </a:lnTo>
                    <a:lnTo>
                      <a:pt x="884" y="312"/>
                    </a:lnTo>
                    <a:lnTo>
                      <a:pt x="847" y="321"/>
                    </a:lnTo>
                    <a:lnTo>
                      <a:pt x="819" y="333"/>
                    </a:lnTo>
                    <a:lnTo>
                      <a:pt x="790" y="349"/>
                    </a:lnTo>
                    <a:lnTo>
                      <a:pt x="771" y="371"/>
                    </a:lnTo>
                    <a:lnTo>
                      <a:pt x="752" y="394"/>
                    </a:lnTo>
                    <a:lnTo>
                      <a:pt x="744" y="417"/>
                    </a:lnTo>
                    <a:lnTo>
                      <a:pt x="740" y="444"/>
                    </a:lnTo>
                    <a:lnTo>
                      <a:pt x="744" y="470"/>
                    </a:lnTo>
                    <a:lnTo>
                      <a:pt x="746" y="499"/>
                    </a:lnTo>
                    <a:lnTo>
                      <a:pt x="744" y="529"/>
                    </a:lnTo>
                    <a:lnTo>
                      <a:pt x="738" y="552"/>
                    </a:lnTo>
                    <a:lnTo>
                      <a:pt x="729" y="577"/>
                    </a:lnTo>
                    <a:lnTo>
                      <a:pt x="717" y="600"/>
                    </a:lnTo>
                    <a:lnTo>
                      <a:pt x="700" y="616"/>
                    </a:lnTo>
                    <a:lnTo>
                      <a:pt x="673" y="632"/>
                    </a:lnTo>
                    <a:lnTo>
                      <a:pt x="639" y="642"/>
                    </a:lnTo>
                    <a:lnTo>
                      <a:pt x="606" y="651"/>
                    </a:lnTo>
                    <a:lnTo>
                      <a:pt x="574" y="658"/>
                    </a:lnTo>
                    <a:lnTo>
                      <a:pt x="541" y="666"/>
                    </a:lnTo>
                    <a:lnTo>
                      <a:pt x="497" y="673"/>
                    </a:lnTo>
                    <a:lnTo>
                      <a:pt x="463" y="678"/>
                    </a:lnTo>
                    <a:lnTo>
                      <a:pt x="428" y="687"/>
                    </a:lnTo>
                    <a:lnTo>
                      <a:pt x="398" y="696"/>
                    </a:lnTo>
                    <a:lnTo>
                      <a:pt x="369" y="706"/>
                    </a:lnTo>
                    <a:lnTo>
                      <a:pt x="346" y="721"/>
                    </a:lnTo>
                    <a:lnTo>
                      <a:pt x="325" y="735"/>
                    </a:lnTo>
                    <a:lnTo>
                      <a:pt x="302" y="758"/>
                    </a:lnTo>
                    <a:lnTo>
                      <a:pt x="287" y="779"/>
                    </a:lnTo>
                    <a:lnTo>
                      <a:pt x="275" y="804"/>
                    </a:lnTo>
                    <a:lnTo>
                      <a:pt x="268" y="834"/>
                    </a:lnTo>
                    <a:lnTo>
                      <a:pt x="273" y="863"/>
                    </a:lnTo>
                    <a:lnTo>
                      <a:pt x="277" y="891"/>
                    </a:lnTo>
                    <a:lnTo>
                      <a:pt x="287" y="925"/>
                    </a:lnTo>
                    <a:lnTo>
                      <a:pt x="298" y="962"/>
                    </a:lnTo>
                    <a:lnTo>
                      <a:pt x="306" y="996"/>
                    </a:lnTo>
                    <a:lnTo>
                      <a:pt x="310" y="1022"/>
                    </a:lnTo>
                    <a:lnTo>
                      <a:pt x="310" y="1047"/>
                    </a:lnTo>
                    <a:lnTo>
                      <a:pt x="306" y="1081"/>
                    </a:lnTo>
                    <a:lnTo>
                      <a:pt x="296" y="1109"/>
                    </a:lnTo>
                    <a:lnTo>
                      <a:pt x="287" y="1134"/>
                    </a:lnTo>
                    <a:lnTo>
                      <a:pt x="275" y="1157"/>
                    </a:lnTo>
                    <a:lnTo>
                      <a:pt x="258" y="1188"/>
                    </a:lnTo>
                    <a:lnTo>
                      <a:pt x="235" y="1221"/>
                    </a:lnTo>
                    <a:lnTo>
                      <a:pt x="210" y="1246"/>
                    </a:lnTo>
                    <a:lnTo>
                      <a:pt x="185" y="1266"/>
                    </a:lnTo>
                    <a:lnTo>
                      <a:pt x="162" y="1283"/>
                    </a:lnTo>
                    <a:lnTo>
                      <a:pt x="136" y="1298"/>
                    </a:lnTo>
                    <a:lnTo>
                      <a:pt x="111" y="1306"/>
                    </a:lnTo>
                    <a:lnTo>
                      <a:pt x="76" y="1314"/>
                    </a:lnTo>
                    <a:lnTo>
                      <a:pt x="36" y="1319"/>
                    </a:lnTo>
                    <a:lnTo>
                      <a:pt x="0" y="1319"/>
                    </a:lnTo>
                    <a:close/>
                  </a:path>
                </a:pathLst>
              </a:custGeom>
              <a:gradFill rotWithShape="0">
                <a:gsLst>
                  <a:gs pos="0">
                    <a:schemeClr val="bg1"/>
                  </a:gs>
                  <a:gs pos="100000">
                    <a:srgbClr val="00CCFF"/>
                  </a:gs>
                </a:gsLst>
                <a:path path="rect">
                  <a:fillToRect l="50000" t="50000" r="50000" b="50000"/>
                </a:path>
              </a:gradFill>
              <a:ln>
                <a:noFill/>
              </a:ln>
              <a:effectLst>
                <a:prstShdw prst="shdw17" dist="17961" dir="2700000">
                  <a:srgbClr val="007A99"/>
                </a:prstShdw>
              </a:effectLst>
              <a:extLst>
                <a:ext uri="{91240B29-F687-4F45-9708-019B960494DF}">
                  <a14:hiddenLine xmlns:a14="http://schemas.microsoft.com/office/drawing/2010/main" w="27051">
                    <a:solidFill>
                      <a:srgbClr val="000000"/>
                    </a:solidFill>
                    <a:prstDash val="solid"/>
                    <a:round/>
                    <a:headEnd/>
                    <a:tailEnd/>
                  </a14:hiddenLine>
                </a:ext>
              </a:extLst>
            </p:spPr>
            <p:txBody>
              <a:bodyPr/>
              <a:lstStyle/>
              <a:p>
                <a:pPr>
                  <a:defRPr/>
                </a:pPr>
                <a:endParaRPr lang="de-DE" sz="2400" b="1">
                  <a:solidFill>
                    <a:srgbClr val="646B86"/>
                  </a:solidFill>
                  <a:latin typeface="Arial" charset="0"/>
                  <a:cs typeface="+mn-cs"/>
                </a:endParaRPr>
              </a:p>
            </p:txBody>
          </p:sp>
          <p:sp>
            <p:nvSpPr>
              <p:cNvPr id="69643" name="Rectangle 16"/>
              <p:cNvSpPr>
                <a:spLocks noChangeArrowheads="1"/>
              </p:cNvSpPr>
              <p:nvPr/>
            </p:nvSpPr>
            <p:spPr bwMode="auto">
              <a:xfrm>
                <a:off x="2514" y="2137"/>
                <a:ext cx="2344" cy="1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defTabSz="360363" eaLnBrk="0" hangingPunct="0">
                  <a:defRPr>
                    <a:solidFill>
                      <a:schemeClr val="tx1"/>
                    </a:solidFill>
                    <a:latin typeface="Arial" pitchFamily="34" charset="0"/>
                    <a:cs typeface="Arial" pitchFamily="34" charset="0"/>
                  </a:defRPr>
                </a:lvl1pPr>
                <a:lvl2pPr marL="742950" indent="-285750" defTabSz="360363" eaLnBrk="0" hangingPunct="0">
                  <a:defRPr>
                    <a:solidFill>
                      <a:schemeClr val="tx1"/>
                    </a:solidFill>
                    <a:latin typeface="Arial" pitchFamily="34" charset="0"/>
                    <a:cs typeface="Arial" pitchFamily="34" charset="0"/>
                  </a:defRPr>
                </a:lvl2pPr>
                <a:lvl3pPr marL="1143000" indent="-228600" defTabSz="360363" eaLnBrk="0" hangingPunct="0">
                  <a:defRPr>
                    <a:solidFill>
                      <a:schemeClr val="tx1"/>
                    </a:solidFill>
                    <a:latin typeface="Arial" pitchFamily="34" charset="0"/>
                    <a:cs typeface="Arial" pitchFamily="34" charset="0"/>
                  </a:defRPr>
                </a:lvl3pPr>
                <a:lvl4pPr marL="1600200" indent="-228600" defTabSz="360363" eaLnBrk="0" hangingPunct="0">
                  <a:defRPr>
                    <a:solidFill>
                      <a:schemeClr val="tx1"/>
                    </a:solidFill>
                    <a:latin typeface="Arial" pitchFamily="34" charset="0"/>
                    <a:cs typeface="Arial" pitchFamily="34" charset="0"/>
                  </a:defRPr>
                </a:lvl4pPr>
                <a:lvl5pPr marL="2057400" indent="-228600" defTabSz="360363" eaLnBrk="0" hangingPunct="0">
                  <a:defRPr>
                    <a:solidFill>
                      <a:schemeClr val="tx1"/>
                    </a:solidFill>
                    <a:latin typeface="Arial" pitchFamily="34" charset="0"/>
                    <a:cs typeface="Arial" pitchFamily="34" charset="0"/>
                  </a:defRPr>
                </a:lvl5pPr>
                <a:lvl6pPr marL="2514600" indent="-228600" defTabSz="36036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36036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36036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36036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250000"/>
                  </a:lnSpc>
                </a:pPr>
                <a:r>
                  <a:rPr lang="de-DE" altLang="de-DE" sz="1600" b="1">
                    <a:solidFill>
                      <a:srgbClr val="3333FF"/>
                    </a:solidFill>
                  </a:rPr>
                  <a:t>		     S</a:t>
                </a:r>
                <a:r>
                  <a:rPr lang="de-DE" altLang="de-DE" sz="2000" b="1">
                    <a:solidFill>
                      <a:srgbClr val="3333FF"/>
                    </a:solidFill>
                  </a:rPr>
                  <a:t>onstige Trainings</a:t>
                </a:r>
              </a:p>
              <a:p>
                <a:pPr eaLnBrk="1" hangingPunct="1"/>
                <a:r>
                  <a:rPr lang="de-DE" altLang="de-DE" sz="1600" b="1">
                    <a:solidFill>
                      <a:srgbClr val="3333FF"/>
                    </a:solidFill>
                  </a:rPr>
                  <a:t>	  - Trainer Bw für Spitzensportler</a:t>
                </a:r>
              </a:p>
              <a:p>
                <a:pPr eaLnBrk="1" hangingPunct="1"/>
                <a:r>
                  <a:rPr lang="de-DE" altLang="de-DE" sz="1600" b="1">
                    <a:solidFill>
                      <a:srgbClr val="3333FF"/>
                    </a:solidFill>
                  </a:rPr>
                  <a:t>	  - Sport für Behinderte</a:t>
                </a:r>
              </a:p>
              <a:p>
                <a:pPr eaLnBrk="1" hangingPunct="1"/>
                <a:r>
                  <a:rPr lang="de-DE" altLang="de-DE" sz="1600" b="1">
                    <a:solidFill>
                      <a:srgbClr val="3333FF"/>
                    </a:solidFill>
                  </a:rPr>
                  <a:t>	  - SanOffz I+II</a:t>
                </a:r>
              </a:p>
              <a:p>
                <a:pPr eaLnBrk="1" hangingPunct="1"/>
                <a:r>
                  <a:rPr lang="de-DE" altLang="de-DE" sz="1600" b="1">
                    <a:solidFill>
                      <a:srgbClr val="3333FF"/>
                    </a:solidFill>
                  </a:rPr>
                  <a:t>	  - Workshop KSK </a:t>
                </a:r>
              </a:p>
              <a:p>
                <a:pPr eaLnBrk="1" hangingPunct="1"/>
                <a:r>
                  <a:rPr lang="de-DE" altLang="de-DE" sz="1600" b="1">
                    <a:solidFill>
                      <a:srgbClr val="3333FF"/>
                    </a:solidFill>
                  </a:rPr>
                  <a:t>	 </a:t>
                </a:r>
              </a:p>
              <a:p>
                <a:endParaRPr lang="de-DE" altLang="de-DE" sz="1600" b="1">
                  <a:solidFill>
                    <a:srgbClr val="3333FF"/>
                  </a:solidFill>
                </a:endParaRPr>
              </a:p>
            </p:txBody>
          </p:sp>
        </p:grpSp>
      </p:grpSp>
    </p:spTree>
    <p:extLst>
      <p:ext uri="{BB962C8B-B14F-4D97-AF65-F5344CB8AC3E}">
        <p14:creationId xmlns:p14="http://schemas.microsoft.com/office/powerpoint/2010/main" val="3712472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el 1"/>
          <p:cNvSpPr>
            <a:spLocks noGrp="1"/>
          </p:cNvSpPr>
          <p:nvPr>
            <p:ph type="ctrTitle"/>
          </p:nvPr>
        </p:nvSpPr>
        <p:spPr bwMode="auto">
          <a:xfrm>
            <a:off x="284163" y="301451"/>
            <a:ext cx="8796338" cy="7938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eaLnBrk="1" hangingPunct="1"/>
            <a:r>
              <a:rPr lang="cs-CZ" altLang="cs-CZ" sz="3200" dirty="0" smtClean="0">
                <a:solidFill>
                  <a:srgbClr val="000000"/>
                </a:solidFill>
                <a:latin typeface="Arial" panose="020B0604020202020204" pitchFamily="34" charset="0"/>
                <a:cs typeface="Arial" panose="020B0604020202020204" pitchFamily="34" charset="0"/>
              </a:rPr>
              <a:t>Německo – </a:t>
            </a:r>
            <a:r>
              <a:rPr lang="de-DE" altLang="cs-CZ" sz="3200" dirty="0" err="1" smtClean="0">
                <a:solidFill>
                  <a:srgbClr val="000000"/>
                </a:solidFill>
                <a:latin typeface="Arial" panose="020B0604020202020204" pitchFamily="34" charset="0"/>
                <a:cs typeface="Arial" panose="020B0604020202020204" pitchFamily="34" charset="0"/>
              </a:rPr>
              <a:t>Physical</a:t>
            </a:r>
            <a:r>
              <a:rPr lang="de-DE" altLang="cs-CZ" sz="3200" dirty="0" smtClean="0">
                <a:solidFill>
                  <a:srgbClr val="000000"/>
                </a:solidFill>
                <a:latin typeface="Arial" panose="020B0604020202020204" pitchFamily="34" charset="0"/>
                <a:cs typeface="Arial" panose="020B0604020202020204" pitchFamily="34" charset="0"/>
              </a:rPr>
              <a:t> </a:t>
            </a:r>
            <a:r>
              <a:rPr lang="de-DE" altLang="cs-CZ" sz="3200" dirty="0" err="1" smtClean="0">
                <a:solidFill>
                  <a:srgbClr val="000000"/>
                </a:solidFill>
                <a:latin typeface="Arial" panose="020B0604020202020204" pitchFamily="34" charset="0"/>
                <a:cs typeface="Arial" panose="020B0604020202020204" pitchFamily="34" charset="0"/>
              </a:rPr>
              <a:t>fitness</a:t>
            </a:r>
            <a:r>
              <a:rPr lang="de-DE" altLang="cs-CZ" sz="3200" dirty="0" smtClean="0">
                <a:solidFill>
                  <a:srgbClr val="000000"/>
                </a:solidFill>
                <a:latin typeface="Arial" panose="020B0604020202020204" pitchFamily="34" charset="0"/>
                <a:cs typeface="Arial" panose="020B0604020202020204" pitchFamily="34" charset="0"/>
              </a:rPr>
              <a:t> (PF)</a:t>
            </a:r>
          </a:p>
        </p:txBody>
      </p:sp>
      <p:sp>
        <p:nvSpPr>
          <p:cNvPr id="4" name="Textplatzhalter 3"/>
          <p:cNvSpPr>
            <a:spLocks noGrp="1"/>
          </p:cNvSpPr>
          <p:nvPr>
            <p:ph type="body" sz="quarter" idx="14"/>
          </p:nvPr>
        </p:nvSpPr>
        <p:spPr>
          <a:xfrm>
            <a:off x="3294063" y="31750"/>
            <a:ext cx="5784850" cy="420688"/>
          </a:xfrm>
        </p:spPr>
        <p:txBody>
          <a:bodyPr/>
          <a:lstStyle/>
          <a:p>
            <a:pPr marL="0" indent="0" eaLnBrk="1" fontAlgn="auto" hangingPunct="1">
              <a:spcAft>
                <a:spcPts val="0"/>
              </a:spcAft>
              <a:buNone/>
              <a:defRPr/>
            </a:pPr>
            <a:endParaRPr lang="de-DE" dirty="0"/>
          </a:p>
          <a:p>
            <a:pPr eaLnBrk="1" fontAlgn="auto" hangingPunct="1">
              <a:spcAft>
                <a:spcPts val="0"/>
              </a:spcAft>
              <a:defRPr/>
            </a:pPr>
            <a:endParaRPr lang="de-DE" dirty="0"/>
          </a:p>
        </p:txBody>
      </p:sp>
      <p:pic>
        <p:nvPicPr>
          <p:cNvPr id="747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9963" y="1562100"/>
            <a:ext cx="4156075" cy="37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platzhalter 2"/>
          <p:cNvSpPr>
            <a:spLocks noGrp="1"/>
          </p:cNvSpPr>
          <p:nvPr>
            <p:ph type="body" sz="quarter" idx="11"/>
          </p:nvPr>
        </p:nvSpPr>
        <p:spPr>
          <a:xfrm>
            <a:off x="284163" y="2190750"/>
            <a:ext cx="4243387" cy="1316038"/>
          </a:xfrm>
        </p:spPr>
        <p:txBody>
          <a:bodyPr/>
          <a:lstStyle/>
          <a:p>
            <a:pPr marL="0" indent="0" eaLnBrk="1" fontAlgn="auto" hangingPunct="1">
              <a:spcAft>
                <a:spcPts val="0"/>
              </a:spcAft>
              <a:buFont typeface="Wingdings" charset="2"/>
              <a:buNone/>
              <a:defRPr/>
            </a:pPr>
            <a:r>
              <a:rPr lang="en-US" dirty="0" smtClean="0"/>
              <a:t>Degree to which key </a:t>
            </a:r>
            <a:r>
              <a:rPr lang="en-US" dirty="0"/>
              <a:t>physical performance parameters in the field of general and specific </a:t>
            </a:r>
            <a:r>
              <a:rPr lang="en-US" dirty="0" smtClean="0"/>
              <a:t>fitness basics </a:t>
            </a:r>
            <a:r>
              <a:rPr lang="en-US" dirty="0"/>
              <a:t>and </a:t>
            </a:r>
            <a:r>
              <a:rPr lang="en-US" dirty="0" smtClean="0"/>
              <a:t>coordination skills are met</a:t>
            </a:r>
            <a:endParaRPr lang="de-DE" dirty="0" smtClean="0"/>
          </a:p>
          <a:p>
            <a:pPr eaLnBrk="1" fontAlgn="auto" hangingPunct="1">
              <a:spcAft>
                <a:spcPts val="0"/>
              </a:spcAft>
              <a:defRPr/>
            </a:pPr>
            <a:endParaRPr lang="de-DE" dirty="0"/>
          </a:p>
        </p:txBody>
      </p:sp>
      <p:pic>
        <p:nvPicPr>
          <p:cNvPr id="2051" name="Picture 3"/>
          <p:cNvPicPr>
            <a:picLocks noChangeAspect="1" noChangeArrowheads="1"/>
          </p:cNvPicPr>
          <p:nvPr/>
        </p:nvPicPr>
        <p:blipFill rotWithShape="1">
          <a:blip r:embed="rId4"/>
          <a:srcRect t="8390" b="5321"/>
          <a:stretch/>
        </p:blipFill>
        <p:spPr bwMode="auto">
          <a:xfrm>
            <a:off x="411163" y="3925888"/>
            <a:ext cx="1470025" cy="9493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srcRect/>
          <a:stretch>
            <a:fillRect/>
          </a:stretch>
        </p:blipFill>
        <p:spPr bwMode="auto">
          <a:xfrm>
            <a:off x="2565400" y="4613275"/>
            <a:ext cx="1962150" cy="13081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feld 2"/>
          <p:cNvSpPr txBox="1"/>
          <p:nvPr/>
        </p:nvSpPr>
        <p:spPr>
          <a:xfrm>
            <a:off x="4779963" y="2168525"/>
            <a:ext cx="974725" cy="461963"/>
          </a:xfrm>
          <a:prstGeom prst="rect">
            <a:avLst/>
          </a:prstGeom>
          <a:solidFill>
            <a:schemeClr val="bg1"/>
          </a:solidFill>
        </p:spPr>
        <p:txBody>
          <a:bodyPr>
            <a:spAutoFit/>
          </a:bodyPr>
          <a:lstStyle/>
          <a:p>
            <a:pPr defTabSz="457200" fontAlgn="auto">
              <a:spcBef>
                <a:spcPts val="0"/>
              </a:spcBef>
              <a:spcAft>
                <a:spcPts val="0"/>
              </a:spcAft>
              <a:defRPr/>
            </a:pPr>
            <a:r>
              <a:rPr lang="de-DE" sz="800" dirty="0" err="1">
                <a:solidFill>
                  <a:srgbClr val="000000"/>
                </a:solidFill>
                <a:latin typeface="Arial"/>
                <a:cs typeface="+mn-cs"/>
              </a:rPr>
              <a:t>Preparation</a:t>
            </a:r>
            <a:r>
              <a:rPr lang="de-DE" sz="800" dirty="0">
                <a:solidFill>
                  <a:srgbClr val="000000"/>
                </a:solidFill>
                <a:latin typeface="Arial"/>
                <a:cs typeface="+mn-cs"/>
              </a:rPr>
              <a:t> </a:t>
            </a:r>
            <a:r>
              <a:rPr lang="de-DE" sz="800" dirty="0" err="1">
                <a:solidFill>
                  <a:srgbClr val="000000"/>
                </a:solidFill>
                <a:latin typeface="Arial"/>
                <a:cs typeface="+mn-cs"/>
              </a:rPr>
              <a:t>for</a:t>
            </a:r>
            <a:r>
              <a:rPr lang="de-DE" sz="800" dirty="0">
                <a:solidFill>
                  <a:srgbClr val="000000"/>
                </a:solidFill>
                <a:latin typeface="Arial"/>
                <a:cs typeface="+mn-cs"/>
              </a:rPr>
              <a:t> operational </a:t>
            </a:r>
            <a:r>
              <a:rPr lang="de-DE" sz="800" dirty="0" err="1">
                <a:solidFill>
                  <a:srgbClr val="000000"/>
                </a:solidFill>
                <a:latin typeface="Arial"/>
                <a:cs typeface="+mn-cs"/>
              </a:rPr>
              <a:t>deployment</a:t>
            </a:r>
            <a:endParaRPr lang="de-DE" sz="800" dirty="0">
              <a:solidFill>
                <a:srgbClr val="000000"/>
              </a:solidFill>
              <a:latin typeface="Arial"/>
              <a:cs typeface="+mn-cs"/>
            </a:endParaRPr>
          </a:p>
        </p:txBody>
      </p:sp>
      <p:sp>
        <p:nvSpPr>
          <p:cNvPr id="9" name="Textfeld 8"/>
          <p:cNvSpPr txBox="1"/>
          <p:nvPr/>
        </p:nvSpPr>
        <p:spPr>
          <a:xfrm>
            <a:off x="6686550" y="1665288"/>
            <a:ext cx="974725" cy="461962"/>
          </a:xfrm>
          <a:prstGeom prst="rect">
            <a:avLst/>
          </a:prstGeom>
          <a:solidFill>
            <a:schemeClr val="bg1"/>
          </a:solidFill>
        </p:spPr>
        <p:txBody>
          <a:bodyPr>
            <a:spAutoFit/>
          </a:bodyPr>
          <a:lstStyle/>
          <a:p>
            <a:pPr defTabSz="457200" fontAlgn="auto">
              <a:spcBef>
                <a:spcPts val="0"/>
              </a:spcBef>
              <a:spcAft>
                <a:spcPts val="0"/>
              </a:spcAft>
              <a:defRPr/>
            </a:pPr>
            <a:r>
              <a:rPr lang="de-DE" sz="800" dirty="0">
                <a:solidFill>
                  <a:srgbClr val="000000"/>
                </a:solidFill>
                <a:latin typeface="Arial"/>
                <a:cs typeface="+mn-cs"/>
              </a:rPr>
              <a:t>Operational </a:t>
            </a:r>
            <a:r>
              <a:rPr lang="de-DE" sz="800" dirty="0" err="1">
                <a:solidFill>
                  <a:srgbClr val="000000"/>
                </a:solidFill>
                <a:latin typeface="Arial"/>
                <a:cs typeface="+mn-cs"/>
              </a:rPr>
              <a:t>deployment</a:t>
            </a:r>
            <a:endParaRPr lang="de-DE" sz="800" dirty="0">
              <a:solidFill>
                <a:srgbClr val="000000"/>
              </a:solidFill>
              <a:latin typeface="Arial"/>
              <a:cs typeface="+mn-cs"/>
            </a:endParaRPr>
          </a:p>
          <a:p>
            <a:pPr defTabSz="457200" fontAlgn="auto">
              <a:spcBef>
                <a:spcPts val="0"/>
              </a:spcBef>
              <a:spcAft>
                <a:spcPts val="0"/>
              </a:spcAft>
              <a:defRPr/>
            </a:pPr>
            <a:endParaRPr lang="de-DE" sz="800" dirty="0">
              <a:solidFill>
                <a:srgbClr val="000000"/>
              </a:solidFill>
              <a:latin typeface="Arial"/>
              <a:cs typeface="+mn-cs"/>
            </a:endParaRPr>
          </a:p>
        </p:txBody>
      </p:sp>
      <p:sp>
        <p:nvSpPr>
          <p:cNvPr id="10" name="Textfeld 9"/>
          <p:cNvSpPr txBox="1"/>
          <p:nvPr/>
        </p:nvSpPr>
        <p:spPr>
          <a:xfrm>
            <a:off x="7315200" y="4337050"/>
            <a:ext cx="1144588" cy="460375"/>
          </a:xfrm>
          <a:prstGeom prst="rect">
            <a:avLst/>
          </a:prstGeom>
          <a:solidFill>
            <a:schemeClr val="bg1"/>
          </a:solidFill>
        </p:spPr>
        <p:txBody>
          <a:bodyPr>
            <a:spAutoFit/>
          </a:bodyPr>
          <a:lstStyle/>
          <a:p>
            <a:pPr defTabSz="457200" fontAlgn="auto">
              <a:spcBef>
                <a:spcPts val="0"/>
              </a:spcBef>
              <a:spcAft>
                <a:spcPts val="0"/>
              </a:spcAft>
              <a:defRPr/>
            </a:pPr>
            <a:r>
              <a:rPr lang="de-DE" sz="800" dirty="0">
                <a:solidFill>
                  <a:srgbClr val="000000"/>
                </a:solidFill>
                <a:latin typeface="Arial"/>
                <a:cs typeface="+mn-cs"/>
              </a:rPr>
              <a:t>Post-operation </a:t>
            </a:r>
            <a:r>
              <a:rPr lang="de-DE" sz="800" dirty="0" err="1">
                <a:solidFill>
                  <a:srgbClr val="000000"/>
                </a:solidFill>
                <a:latin typeface="Arial"/>
                <a:cs typeface="+mn-cs"/>
              </a:rPr>
              <a:t>recovery</a:t>
            </a:r>
            <a:endParaRPr lang="de-DE" sz="800" dirty="0">
              <a:solidFill>
                <a:srgbClr val="000000"/>
              </a:solidFill>
              <a:latin typeface="Arial"/>
              <a:cs typeface="+mn-cs"/>
            </a:endParaRPr>
          </a:p>
          <a:p>
            <a:pPr defTabSz="457200" fontAlgn="auto">
              <a:spcBef>
                <a:spcPts val="0"/>
              </a:spcBef>
              <a:spcAft>
                <a:spcPts val="0"/>
              </a:spcAft>
              <a:defRPr/>
            </a:pPr>
            <a:endParaRPr lang="de-DE" sz="800" dirty="0">
              <a:solidFill>
                <a:srgbClr val="000000"/>
              </a:solidFill>
              <a:latin typeface="Arial"/>
              <a:cs typeface="+mn-cs"/>
            </a:endParaRPr>
          </a:p>
        </p:txBody>
      </p:sp>
      <p:sp>
        <p:nvSpPr>
          <p:cNvPr id="11" name="Textfeld 10"/>
          <p:cNvSpPr txBox="1"/>
          <p:nvPr/>
        </p:nvSpPr>
        <p:spPr>
          <a:xfrm>
            <a:off x="5697538" y="2665413"/>
            <a:ext cx="2133600" cy="400050"/>
          </a:xfrm>
          <a:prstGeom prst="rect">
            <a:avLst/>
          </a:prstGeom>
          <a:solidFill>
            <a:schemeClr val="bg1">
              <a:lumMod val="75000"/>
            </a:schemeClr>
          </a:solidFill>
        </p:spPr>
        <p:txBody>
          <a:bodyPr>
            <a:spAutoFit/>
          </a:bodyPr>
          <a:lstStyle/>
          <a:p>
            <a:pPr defTabSz="457200" fontAlgn="auto">
              <a:spcBef>
                <a:spcPts val="0"/>
              </a:spcBef>
              <a:spcAft>
                <a:spcPts val="0"/>
              </a:spcAft>
              <a:defRPr/>
            </a:pPr>
            <a:r>
              <a:rPr lang="de-DE" sz="1200" b="1" dirty="0" err="1">
                <a:solidFill>
                  <a:srgbClr val="000000"/>
                </a:solidFill>
                <a:latin typeface="Arial"/>
                <a:cs typeface="+mn-cs"/>
              </a:rPr>
              <a:t>Functional</a:t>
            </a:r>
            <a:r>
              <a:rPr lang="de-DE" sz="1200" b="1" dirty="0">
                <a:solidFill>
                  <a:srgbClr val="000000"/>
                </a:solidFill>
                <a:latin typeface="Arial"/>
                <a:cs typeface="+mn-cs"/>
              </a:rPr>
              <a:t> </a:t>
            </a:r>
            <a:r>
              <a:rPr lang="de-DE" sz="1200" b="1" dirty="0" err="1">
                <a:solidFill>
                  <a:srgbClr val="000000"/>
                </a:solidFill>
                <a:latin typeface="Arial"/>
                <a:cs typeface="+mn-cs"/>
              </a:rPr>
              <a:t>fitness</a:t>
            </a:r>
            <a:endParaRPr lang="de-DE" sz="1200" b="1" dirty="0">
              <a:solidFill>
                <a:srgbClr val="000000"/>
              </a:solidFill>
              <a:latin typeface="Arial"/>
              <a:cs typeface="+mn-cs"/>
            </a:endParaRPr>
          </a:p>
          <a:p>
            <a:pPr defTabSz="457200" fontAlgn="auto">
              <a:spcBef>
                <a:spcPts val="0"/>
              </a:spcBef>
              <a:spcAft>
                <a:spcPts val="0"/>
              </a:spcAft>
              <a:defRPr/>
            </a:pPr>
            <a:endParaRPr lang="de-DE" sz="800" dirty="0">
              <a:solidFill>
                <a:srgbClr val="000000"/>
              </a:solidFill>
              <a:latin typeface="Arial"/>
              <a:cs typeface="+mn-cs"/>
            </a:endParaRPr>
          </a:p>
        </p:txBody>
      </p:sp>
      <p:sp>
        <p:nvSpPr>
          <p:cNvPr id="12" name="Textfeld 11"/>
          <p:cNvSpPr txBox="1"/>
          <p:nvPr/>
        </p:nvSpPr>
        <p:spPr>
          <a:xfrm>
            <a:off x="5721350" y="3151188"/>
            <a:ext cx="1939925" cy="277812"/>
          </a:xfrm>
          <a:prstGeom prst="rect">
            <a:avLst/>
          </a:prstGeom>
          <a:solidFill>
            <a:schemeClr val="tx1">
              <a:lumMod val="85000"/>
            </a:schemeClr>
          </a:solidFill>
        </p:spPr>
        <p:txBody>
          <a:bodyPr>
            <a:spAutoFit/>
          </a:bodyPr>
          <a:lstStyle/>
          <a:p>
            <a:pPr defTabSz="457200" fontAlgn="auto">
              <a:spcBef>
                <a:spcPts val="0"/>
              </a:spcBef>
              <a:spcAft>
                <a:spcPts val="0"/>
              </a:spcAft>
              <a:defRPr/>
            </a:pPr>
            <a:r>
              <a:rPr lang="de-DE" sz="1200" b="1" dirty="0">
                <a:solidFill>
                  <a:srgbClr val="000000"/>
                </a:solidFill>
                <a:latin typeface="Arial"/>
                <a:cs typeface="+mn-cs"/>
              </a:rPr>
              <a:t>Basic </a:t>
            </a:r>
            <a:r>
              <a:rPr lang="de-DE" sz="1200" b="1" dirty="0" err="1">
                <a:solidFill>
                  <a:srgbClr val="000000"/>
                </a:solidFill>
                <a:latin typeface="Arial"/>
                <a:cs typeface="+mn-cs"/>
              </a:rPr>
              <a:t>military</a:t>
            </a:r>
            <a:r>
              <a:rPr lang="de-DE" sz="1200" b="1" dirty="0">
                <a:solidFill>
                  <a:srgbClr val="000000"/>
                </a:solidFill>
                <a:latin typeface="Arial"/>
                <a:cs typeface="+mn-cs"/>
              </a:rPr>
              <a:t> </a:t>
            </a:r>
            <a:r>
              <a:rPr lang="de-DE" sz="1200" b="1" dirty="0" err="1">
                <a:solidFill>
                  <a:srgbClr val="000000"/>
                </a:solidFill>
                <a:latin typeface="Arial"/>
                <a:cs typeface="+mn-cs"/>
              </a:rPr>
              <a:t>fitness</a:t>
            </a:r>
            <a:endParaRPr lang="de-DE" sz="800" dirty="0">
              <a:solidFill>
                <a:srgbClr val="000000"/>
              </a:solidFill>
              <a:latin typeface="Arial"/>
              <a:cs typeface="+mn-cs"/>
            </a:endParaRPr>
          </a:p>
        </p:txBody>
      </p:sp>
      <p:sp>
        <p:nvSpPr>
          <p:cNvPr id="13" name="Textfeld 12"/>
          <p:cNvSpPr txBox="1"/>
          <p:nvPr/>
        </p:nvSpPr>
        <p:spPr>
          <a:xfrm>
            <a:off x="5722938" y="3508375"/>
            <a:ext cx="1939925" cy="277813"/>
          </a:xfrm>
          <a:prstGeom prst="rect">
            <a:avLst/>
          </a:prstGeom>
          <a:solidFill>
            <a:schemeClr val="bg1">
              <a:lumMod val="95000"/>
            </a:schemeClr>
          </a:solidFill>
        </p:spPr>
        <p:txBody>
          <a:bodyPr>
            <a:spAutoFit/>
          </a:bodyPr>
          <a:lstStyle/>
          <a:p>
            <a:pPr defTabSz="457200" fontAlgn="auto">
              <a:spcBef>
                <a:spcPts val="0"/>
              </a:spcBef>
              <a:spcAft>
                <a:spcPts val="0"/>
              </a:spcAft>
              <a:defRPr/>
            </a:pPr>
            <a:r>
              <a:rPr lang="de-DE" sz="1200" b="1" dirty="0">
                <a:solidFill>
                  <a:srgbClr val="000000"/>
                </a:solidFill>
                <a:latin typeface="Arial"/>
                <a:cs typeface="+mn-cs"/>
              </a:rPr>
              <a:t>Basic </a:t>
            </a:r>
            <a:r>
              <a:rPr lang="de-DE" sz="1200" b="1" dirty="0" err="1">
                <a:solidFill>
                  <a:srgbClr val="000000"/>
                </a:solidFill>
                <a:latin typeface="Arial"/>
                <a:cs typeface="+mn-cs"/>
              </a:rPr>
              <a:t>fitness</a:t>
            </a:r>
            <a:endParaRPr lang="de-DE" sz="800" dirty="0">
              <a:solidFill>
                <a:srgbClr val="000000"/>
              </a:solidFill>
              <a:latin typeface="Arial"/>
              <a:cs typeface="+mn-cs"/>
            </a:endParaRPr>
          </a:p>
        </p:txBody>
      </p:sp>
      <p:sp>
        <p:nvSpPr>
          <p:cNvPr id="14" name="Textfeld 13"/>
          <p:cNvSpPr txBox="1"/>
          <p:nvPr/>
        </p:nvSpPr>
        <p:spPr>
          <a:xfrm rot="5400000">
            <a:off x="8278813" y="2146300"/>
            <a:ext cx="1263650" cy="339725"/>
          </a:xfrm>
          <a:prstGeom prst="rect">
            <a:avLst/>
          </a:prstGeom>
          <a:solidFill>
            <a:schemeClr val="bg1">
              <a:lumMod val="95000"/>
            </a:schemeClr>
          </a:solidFill>
        </p:spPr>
        <p:txBody>
          <a:bodyPr>
            <a:spAutoFit/>
          </a:bodyPr>
          <a:lstStyle/>
          <a:p>
            <a:pPr defTabSz="457200" fontAlgn="auto">
              <a:spcBef>
                <a:spcPts val="0"/>
              </a:spcBef>
              <a:spcAft>
                <a:spcPts val="0"/>
              </a:spcAft>
              <a:defRPr/>
            </a:pPr>
            <a:r>
              <a:rPr lang="de-DE" sz="800" b="1" dirty="0">
                <a:solidFill>
                  <a:srgbClr val="000000"/>
                </a:solidFill>
                <a:latin typeface="Arial"/>
                <a:cs typeface="+mn-cs"/>
              </a:rPr>
              <a:t>Major organisational element-</a:t>
            </a:r>
            <a:r>
              <a:rPr lang="de-DE" sz="800" b="1" dirty="0" err="1">
                <a:solidFill>
                  <a:srgbClr val="000000"/>
                </a:solidFill>
                <a:latin typeface="Arial"/>
                <a:cs typeface="+mn-cs"/>
              </a:rPr>
              <a:t>specific</a:t>
            </a:r>
            <a:endParaRPr lang="de-DE" sz="800" dirty="0">
              <a:solidFill>
                <a:srgbClr val="000000"/>
              </a:solidFill>
              <a:latin typeface="Arial"/>
              <a:cs typeface="+mn-cs"/>
            </a:endParaRPr>
          </a:p>
        </p:txBody>
      </p:sp>
      <p:sp>
        <p:nvSpPr>
          <p:cNvPr id="15" name="Textfeld 14"/>
          <p:cNvSpPr txBox="1"/>
          <p:nvPr/>
        </p:nvSpPr>
        <p:spPr>
          <a:xfrm rot="5400000">
            <a:off x="8293893" y="3545682"/>
            <a:ext cx="1109663" cy="215900"/>
          </a:xfrm>
          <a:prstGeom prst="rect">
            <a:avLst/>
          </a:prstGeom>
          <a:solidFill>
            <a:schemeClr val="bg1">
              <a:lumMod val="95000"/>
            </a:schemeClr>
          </a:solidFill>
        </p:spPr>
        <p:txBody>
          <a:bodyPr>
            <a:spAutoFit/>
          </a:bodyPr>
          <a:lstStyle/>
          <a:p>
            <a:pPr defTabSz="457200" fontAlgn="auto">
              <a:spcBef>
                <a:spcPts val="0"/>
              </a:spcBef>
              <a:spcAft>
                <a:spcPts val="0"/>
              </a:spcAft>
              <a:defRPr/>
            </a:pPr>
            <a:r>
              <a:rPr lang="de-DE" sz="800" dirty="0">
                <a:solidFill>
                  <a:srgbClr val="000000"/>
                </a:solidFill>
                <a:latin typeface="Arial"/>
                <a:cs typeface="+mn-cs"/>
              </a:rPr>
              <a:t>Joint</a:t>
            </a:r>
          </a:p>
        </p:txBody>
      </p:sp>
      <p:sp>
        <p:nvSpPr>
          <p:cNvPr id="16" name="Textfeld 15"/>
          <p:cNvSpPr txBox="1"/>
          <p:nvPr/>
        </p:nvSpPr>
        <p:spPr>
          <a:xfrm rot="16200000">
            <a:off x="4765675" y="3306763"/>
            <a:ext cx="1355725" cy="215900"/>
          </a:xfrm>
          <a:prstGeom prst="rect">
            <a:avLst/>
          </a:prstGeom>
          <a:solidFill>
            <a:schemeClr val="bg1"/>
          </a:solidFill>
        </p:spPr>
        <p:txBody>
          <a:bodyPr>
            <a:spAutoFit/>
          </a:bodyPr>
          <a:lstStyle/>
          <a:p>
            <a:pPr defTabSz="457200" fontAlgn="auto">
              <a:spcBef>
                <a:spcPts val="0"/>
              </a:spcBef>
              <a:spcAft>
                <a:spcPts val="0"/>
              </a:spcAft>
              <a:defRPr/>
            </a:pPr>
            <a:r>
              <a:rPr lang="de-DE" sz="800" dirty="0">
                <a:solidFill>
                  <a:srgbClr val="000000"/>
                </a:solidFill>
                <a:latin typeface="Arial"/>
                <a:cs typeface="+mn-cs"/>
              </a:rPr>
              <a:t>Routine </a:t>
            </a:r>
            <a:r>
              <a:rPr lang="de-DE" sz="800" dirty="0" err="1">
                <a:solidFill>
                  <a:srgbClr val="000000"/>
                </a:solidFill>
                <a:latin typeface="Arial"/>
                <a:cs typeface="+mn-cs"/>
              </a:rPr>
              <a:t>duty</a:t>
            </a:r>
            <a:r>
              <a:rPr lang="de-DE" sz="800" dirty="0">
                <a:solidFill>
                  <a:srgbClr val="000000"/>
                </a:solidFill>
                <a:latin typeface="Arial"/>
                <a:cs typeface="+mn-cs"/>
              </a:rPr>
              <a:t> in Germany</a:t>
            </a:r>
          </a:p>
        </p:txBody>
      </p:sp>
    </p:spTree>
    <p:extLst>
      <p:ext uri="{BB962C8B-B14F-4D97-AF65-F5344CB8AC3E}">
        <p14:creationId xmlns:p14="http://schemas.microsoft.com/office/powerpoint/2010/main" val="1671300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sz="3200" dirty="0">
                <a:solidFill>
                  <a:srgbClr val="000000"/>
                </a:solidFill>
                <a:latin typeface="Arial" panose="020B0604020202020204" pitchFamily="34" charset="0"/>
                <a:cs typeface="Arial" panose="020B0604020202020204" pitchFamily="34" charset="0"/>
              </a:rPr>
              <a:t>Německo – </a:t>
            </a:r>
            <a:r>
              <a:rPr lang="de-DE" altLang="cs-CZ" sz="3200" dirty="0" err="1">
                <a:solidFill>
                  <a:srgbClr val="000000"/>
                </a:solidFill>
                <a:latin typeface="Arial" panose="020B0604020202020204" pitchFamily="34" charset="0"/>
                <a:cs typeface="Arial" panose="020B0604020202020204" pitchFamily="34" charset="0"/>
              </a:rPr>
              <a:t>Physical</a:t>
            </a:r>
            <a:r>
              <a:rPr lang="de-DE" altLang="cs-CZ" sz="3200" dirty="0">
                <a:solidFill>
                  <a:srgbClr val="000000"/>
                </a:solidFill>
                <a:latin typeface="Arial" panose="020B0604020202020204" pitchFamily="34" charset="0"/>
                <a:cs typeface="Arial" panose="020B0604020202020204" pitchFamily="34" charset="0"/>
              </a:rPr>
              <a:t> </a:t>
            </a:r>
            <a:r>
              <a:rPr lang="de-DE" altLang="cs-CZ" sz="3200" dirty="0" err="1">
                <a:solidFill>
                  <a:srgbClr val="000000"/>
                </a:solidFill>
                <a:latin typeface="Arial" panose="020B0604020202020204" pitchFamily="34" charset="0"/>
                <a:cs typeface="Arial" panose="020B0604020202020204" pitchFamily="34" charset="0"/>
              </a:rPr>
              <a:t>fitness</a:t>
            </a:r>
            <a:r>
              <a:rPr lang="de-DE" altLang="cs-CZ" sz="3200" dirty="0">
                <a:solidFill>
                  <a:srgbClr val="000000"/>
                </a:solidFill>
                <a:latin typeface="Arial" panose="020B0604020202020204" pitchFamily="34" charset="0"/>
                <a:cs typeface="Arial" panose="020B0604020202020204" pitchFamily="34" charset="0"/>
              </a:rPr>
              <a:t> (PF)</a:t>
            </a:r>
            <a:endParaRPr lang="cs-CZ" sz="3200" dirty="0">
              <a:latin typeface="Arial" panose="020B0604020202020204" pitchFamily="34" charset="0"/>
              <a:cs typeface="Arial" panose="020B0604020202020204" pitchFamily="34" charset="0"/>
            </a:endParaRPr>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3288" y="1607736"/>
            <a:ext cx="7908053" cy="429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1917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latin typeface="Arial" panose="020B0604020202020204" pitchFamily="34" charset="0"/>
                <a:cs typeface="Arial" panose="020B0604020202020204" pitchFamily="34" charset="0"/>
              </a:rPr>
              <a:t>Dánsko</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371789" y="1497204"/>
            <a:ext cx="8490857" cy="4598796"/>
          </a:xfrm>
        </p:spPr>
        <p:txBody>
          <a:bodyPr/>
          <a:lstStyle/>
          <a:p>
            <a:pPr marL="0" indent="0">
              <a:buNone/>
            </a:pPr>
            <a:r>
              <a:rPr lang="cs-CZ" sz="2800" dirty="0">
                <a:latin typeface="Arial" panose="020B0604020202020204" pitchFamily="34" charset="0"/>
                <a:cs typeface="Arial" panose="020B0604020202020204" pitchFamily="34" charset="0"/>
              </a:rPr>
              <a:t>Tělesná příprava v armádě Dánského království</a:t>
            </a:r>
          </a:p>
          <a:p>
            <a:pPr marL="0" indent="0">
              <a:buNone/>
            </a:pPr>
            <a:endParaRPr lang="cs-CZ" sz="2800" dirty="0" smtClean="0">
              <a:latin typeface="Arial" panose="020B0604020202020204" pitchFamily="34" charset="0"/>
              <a:cs typeface="Arial" panose="020B0604020202020204" pitchFamily="34" charset="0"/>
            </a:endParaRPr>
          </a:p>
          <a:p>
            <a:pPr marL="0" indent="0">
              <a:buNone/>
            </a:pPr>
            <a:r>
              <a:rPr lang="cs-CZ" sz="2800" dirty="0" smtClean="0">
                <a:latin typeface="Arial" panose="020B0604020202020204" pitchFamily="34" charset="0"/>
                <a:cs typeface="Arial" panose="020B0604020202020204" pitchFamily="34" charset="0"/>
              </a:rPr>
              <a:t>Systém </a:t>
            </a:r>
            <a:r>
              <a:rPr lang="cs-CZ" sz="2800" dirty="0">
                <a:latin typeface="Arial" panose="020B0604020202020204" pitchFamily="34" charset="0"/>
                <a:cs typeface="Arial" panose="020B0604020202020204" pitchFamily="34" charset="0"/>
              </a:rPr>
              <a:t>tělesné přípravy klade důraz na všestrannou přípravu vojáků pro plnění úkolů v různých variantách nasazení, na rozvoj a regeneraci fyzických a psychických sil a na upevňování zdraví. Cílem tělesné přípravy je zajistit tělesnou připravenost vojáků k zvládnutí náročných situací spojených s výkonem vojenské služby. </a:t>
            </a:r>
          </a:p>
        </p:txBody>
      </p:sp>
    </p:spTree>
    <p:extLst>
      <p:ext uri="{BB962C8B-B14F-4D97-AF65-F5344CB8AC3E}">
        <p14:creationId xmlns:p14="http://schemas.microsoft.com/office/powerpoint/2010/main" val="4169683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latin typeface="Arial" panose="020B0604020202020204" pitchFamily="34" charset="0"/>
                <a:cs typeface="Arial" panose="020B0604020202020204" pitchFamily="34" charset="0"/>
              </a:rPr>
              <a:t>Dánsko</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371789" y="1296237"/>
            <a:ext cx="8490857" cy="5124659"/>
          </a:xfrm>
        </p:spPr>
        <p:txBody>
          <a:bodyPr/>
          <a:lstStyle/>
          <a:p>
            <a:pPr marL="0" indent="0">
              <a:buNone/>
            </a:pPr>
            <a:r>
              <a:rPr lang="cs-CZ" sz="2800" dirty="0">
                <a:latin typeface="Arial" panose="020B0604020202020204" pitchFamily="34" charset="0"/>
                <a:cs typeface="Arial" panose="020B0604020202020204" pitchFamily="34" charset="0"/>
              </a:rPr>
              <a:t>K hlavním úkolům patří:</a:t>
            </a:r>
          </a:p>
          <a:p>
            <a:pPr marL="0" indent="0">
              <a:buNone/>
            </a:pPr>
            <a:r>
              <a:rPr lang="cs-CZ" sz="2800" dirty="0">
                <a:latin typeface="Arial" panose="020B0604020202020204" pitchFamily="34" charset="0"/>
                <a:cs typeface="Arial" panose="020B0604020202020204" pitchFamily="34" charset="0"/>
              </a:rPr>
              <a:t>-	dosažení a udržení optimální tělesné zdatnosti a výkonnosti,</a:t>
            </a:r>
          </a:p>
          <a:p>
            <a:pPr marL="0" indent="0">
              <a:buNone/>
            </a:pPr>
            <a:r>
              <a:rPr lang="cs-CZ" sz="2800" dirty="0">
                <a:latin typeface="Arial" panose="020B0604020202020204" pitchFamily="34" charset="0"/>
                <a:cs typeface="Arial" panose="020B0604020202020204" pitchFamily="34" charset="0"/>
              </a:rPr>
              <a:t>-	plnění stanovených výkonnostních požadavků po celou dobu služby,</a:t>
            </a:r>
          </a:p>
          <a:p>
            <a:pPr marL="0" indent="0">
              <a:buNone/>
            </a:pPr>
            <a:r>
              <a:rPr lang="cs-CZ" sz="2800" dirty="0">
                <a:latin typeface="Arial" panose="020B0604020202020204" pitchFamily="34" charset="0"/>
                <a:cs typeface="Arial" panose="020B0604020202020204" pitchFamily="34" charset="0"/>
              </a:rPr>
              <a:t>-	rozvíjení a stabilizace psychické odolnosti,</a:t>
            </a:r>
          </a:p>
          <a:p>
            <a:pPr marL="0" indent="0">
              <a:buNone/>
            </a:pPr>
            <a:r>
              <a:rPr lang="cs-CZ" sz="2800" dirty="0">
                <a:latin typeface="Arial" panose="020B0604020202020204" pitchFamily="34" charset="0"/>
                <a:cs typeface="Arial" panose="020B0604020202020204" pitchFamily="34" charset="0"/>
              </a:rPr>
              <a:t>-	výchova k pravidelným pohybovým aktivitám jako prostředku k upevňování tělesného a psychického zdraví,</a:t>
            </a:r>
          </a:p>
          <a:p>
            <a:pPr marL="0" indent="0">
              <a:buNone/>
            </a:pPr>
            <a:r>
              <a:rPr lang="cs-CZ" sz="2800" dirty="0">
                <a:latin typeface="Arial" panose="020B0604020202020204" pitchFamily="34" charset="0"/>
                <a:cs typeface="Arial" panose="020B0604020202020204" pitchFamily="34" charset="0"/>
              </a:rPr>
              <a:t>-	regenerace tělesných a psychických sil.</a:t>
            </a:r>
          </a:p>
        </p:txBody>
      </p:sp>
    </p:spTree>
    <p:extLst>
      <p:ext uri="{BB962C8B-B14F-4D97-AF65-F5344CB8AC3E}">
        <p14:creationId xmlns:p14="http://schemas.microsoft.com/office/powerpoint/2010/main" val="906081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latin typeface="Arial" panose="020B0604020202020204" pitchFamily="34" charset="0"/>
                <a:cs typeface="Arial" panose="020B0604020202020204" pitchFamily="34" charset="0"/>
              </a:rPr>
              <a:t>Dánsko</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371789" y="1296237"/>
            <a:ext cx="8490857" cy="5124659"/>
          </a:xfrm>
        </p:spPr>
        <p:txBody>
          <a:bodyPr/>
          <a:lstStyle/>
          <a:p>
            <a:pPr marL="0" indent="0">
              <a:buNone/>
            </a:pPr>
            <a:r>
              <a:rPr lang="cs-CZ" sz="2800" dirty="0">
                <a:latin typeface="Arial" panose="020B0604020202020204" pitchFamily="34" charset="0"/>
                <a:cs typeface="Arial" panose="020B0604020202020204" pitchFamily="34" charset="0"/>
              </a:rPr>
              <a:t>Obsahem tělesné přípravy jsou především tyto pohybové aktivity:</a:t>
            </a:r>
          </a:p>
          <a:p>
            <a:pPr marL="0" indent="0">
              <a:buNone/>
            </a:pPr>
            <a:r>
              <a:rPr lang="cs-CZ" sz="2800" dirty="0">
                <a:latin typeface="Arial" panose="020B0604020202020204" pitchFamily="34" charset="0"/>
                <a:cs typeface="Arial" panose="020B0604020202020204" pitchFamily="34" charset="0"/>
              </a:rPr>
              <a:t>-	zrychlený přesun,</a:t>
            </a:r>
          </a:p>
          <a:p>
            <a:pPr marL="0" indent="0">
              <a:buNone/>
            </a:pPr>
            <a:r>
              <a:rPr lang="cs-CZ" sz="2800" dirty="0">
                <a:latin typeface="Arial" panose="020B0604020202020204" pitchFamily="34" charset="0"/>
                <a:cs typeface="Arial" panose="020B0604020202020204" pitchFamily="34" charset="0"/>
              </a:rPr>
              <a:t>-	překážková dráha,</a:t>
            </a:r>
          </a:p>
          <a:p>
            <a:pPr marL="0" indent="0">
              <a:buNone/>
            </a:pPr>
            <a:r>
              <a:rPr lang="cs-CZ" sz="2800" dirty="0">
                <a:latin typeface="Arial" panose="020B0604020202020204" pitchFamily="34" charset="0"/>
                <a:cs typeface="Arial" panose="020B0604020202020204" pitchFamily="34" charset="0"/>
              </a:rPr>
              <a:t>-	běh s orientací v terénu,</a:t>
            </a:r>
          </a:p>
          <a:p>
            <a:pPr marL="0" indent="0">
              <a:buNone/>
            </a:pPr>
            <a:r>
              <a:rPr lang="cs-CZ" sz="2800" dirty="0">
                <a:latin typeface="Arial" panose="020B0604020202020204" pitchFamily="34" charset="0"/>
                <a:cs typeface="Arial" panose="020B0604020202020204" pitchFamily="34" charset="0"/>
              </a:rPr>
              <a:t>-	boj zblízka,</a:t>
            </a:r>
          </a:p>
          <a:p>
            <a:pPr marL="0" indent="0">
              <a:buNone/>
            </a:pPr>
            <a:r>
              <a:rPr lang="cs-CZ" sz="2800" dirty="0">
                <a:latin typeface="Arial" panose="020B0604020202020204" pitchFamily="34" charset="0"/>
                <a:cs typeface="Arial" panose="020B0604020202020204" pitchFamily="34" charset="0"/>
              </a:rPr>
              <a:t>-	kruhový trénink,</a:t>
            </a:r>
          </a:p>
          <a:p>
            <a:pPr marL="0" indent="0">
              <a:buNone/>
            </a:pPr>
            <a:r>
              <a:rPr lang="cs-CZ" sz="2800" dirty="0">
                <a:latin typeface="Arial" panose="020B0604020202020204" pitchFamily="34" charset="0"/>
                <a:cs typeface="Arial" panose="020B0604020202020204" pitchFamily="34" charset="0"/>
              </a:rPr>
              <a:t>-	plavání,</a:t>
            </a:r>
          </a:p>
          <a:p>
            <a:pPr marL="0" indent="0">
              <a:buNone/>
            </a:pPr>
            <a:r>
              <a:rPr lang="cs-CZ" sz="2800" dirty="0">
                <a:latin typeface="Arial" panose="020B0604020202020204" pitchFamily="34" charset="0"/>
                <a:cs typeface="Arial" panose="020B0604020202020204" pitchFamily="34" charset="0"/>
              </a:rPr>
              <a:t>-	sportovní hry.</a:t>
            </a:r>
          </a:p>
        </p:txBody>
      </p:sp>
    </p:spTree>
    <p:extLst>
      <p:ext uri="{BB962C8B-B14F-4D97-AF65-F5344CB8AC3E}">
        <p14:creationId xmlns:p14="http://schemas.microsoft.com/office/powerpoint/2010/main" val="1969228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latin typeface="Arial" panose="020B0604020202020204" pitchFamily="34" charset="0"/>
                <a:cs typeface="Arial" panose="020B0604020202020204" pitchFamily="34" charset="0"/>
              </a:rPr>
              <a:t>Dánsko</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371789" y="1165609"/>
            <a:ext cx="8490857" cy="5692391"/>
          </a:xfrm>
        </p:spPr>
        <p:txBody>
          <a:bodyPr/>
          <a:lstStyle/>
          <a:p>
            <a:pPr marL="0" indent="0">
              <a:buNone/>
            </a:pPr>
            <a:r>
              <a:rPr lang="cs-CZ" sz="2800" dirty="0">
                <a:latin typeface="Arial" panose="020B0604020202020204" pitchFamily="34" charset="0"/>
                <a:cs typeface="Arial" panose="020B0604020202020204" pitchFamily="34" charset="0"/>
              </a:rPr>
              <a:t>Za tělesnou přípravu je stejně jako v AČR zodpovědný velitel. Po odborné linii je tělovýchovný pracovník, instruktor povinen dbát odborných nařízení a metodik vydávaných Centrem pro tělesnou přípravu a vzdělávání dánských ozbrojených sil, které tak nepřímo ovlivňuje průběh tělesné přípravy v jednotkách. Personálně je tělovýchovný proces zajištěn v obecné rovině ve třech úrovních, kdy musí být alespoň:</a:t>
            </a:r>
          </a:p>
          <a:p>
            <a:pPr marL="0" indent="0">
              <a:buNone/>
            </a:pPr>
            <a:r>
              <a:rPr lang="cs-CZ" sz="2800" dirty="0">
                <a:latin typeface="Arial" panose="020B0604020202020204" pitchFamily="34" charset="0"/>
                <a:cs typeface="Arial" panose="020B0604020202020204" pitchFamily="34" charset="0"/>
              </a:rPr>
              <a:t>a)	1 důstojník sportu v pluku (500-700 vojáků),</a:t>
            </a:r>
          </a:p>
          <a:p>
            <a:pPr marL="0" indent="0">
              <a:buNone/>
            </a:pPr>
            <a:r>
              <a:rPr lang="cs-CZ" sz="2800" dirty="0">
                <a:latin typeface="Arial" panose="020B0604020202020204" pitchFamily="34" charset="0"/>
                <a:cs typeface="Arial" panose="020B0604020202020204" pitchFamily="34" charset="0"/>
              </a:rPr>
              <a:t>b)	1 poddůstojník pro sport v každé rotě,</a:t>
            </a:r>
          </a:p>
          <a:p>
            <a:pPr marL="0" indent="0">
              <a:buNone/>
            </a:pPr>
            <a:r>
              <a:rPr lang="cs-CZ" sz="2800" dirty="0">
                <a:latin typeface="Arial" panose="020B0604020202020204" pitchFamily="34" charset="0"/>
                <a:cs typeface="Arial" panose="020B0604020202020204" pitchFamily="34" charset="0"/>
              </a:rPr>
              <a:t>c)	1 instruktor sportu v každé četě. </a:t>
            </a:r>
          </a:p>
        </p:txBody>
      </p:sp>
    </p:spTree>
    <p:extLst>
      <p:ext uri="{BB962C8B-B14F-4D97-AF65-F5344CB8AC3E}">
        <p14:creationId xmlns:p14="http://schemas.microsoft.com/office/powerpoint/2010/main" val="179114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latin typeface="Arial" panose="020B0604020202020204" pitchFamily="34" charset="0"/>
                <a:cs typeface="Arial" panose="020B0604020202020204" pitchFamily="34" charset="0"/>
              </a:rPr>
              <a:t>Dánsko</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371789" y="1165609"/>
            <a:ext cx="8490857" cy="5692391"/>
          </a:xfrm>
        </p:spPr>
        <p:txBody>
          <a:bodyPr/>
          <a:lstStyle/>
          <a:p>
            <a:pPr marL="0" indent="0">
              <a:buNone/>
            </a:pPr>
            <a:r>
              <a:rPr lang="cs-CZ" sz="2800" dirty="0">
                <a:latin typeface="Arial" panose="020B0604020202020204" pitchFamily="34" charset="0"/>
                <a:cs typeface="Arial" panose="020B0604020202020204" pitchFamily="34" charset="0"/>
              </a:rPr>
              <a:t>Za tělesnou přípravu je stejně jako v AČR zodpovědný velitel. Po odborné linii je tělovýchovný pracovník, instruktor povinen dbát odborných nařízení a metodik vydávaných Centrem pro tělesnou přípravu a vzdělávání dánských ozbrojených sil, které tak nepřímo ovlivňuje průběh tělesné přípravy v jednotkách. Personálně je tělovýchovný proces zajištěn v obecné rovině ve třech úrovních, kdy musí být alespoň:</a:t>
            </a:r>
          </a:p>
          <a:p>
            <a:pPr marL="0" indent="0">
              <a:buNone/>
            </a:pPr>
            <a:r>
              <a:rPr lang="cs-CZ" sz="2800" dirty="0">
                <a:latin typeface="Arial" panose="020B0604020202020204" pitchFamily="34" charset="0"/>
                <a:cs typeface="Arial" panose="020B0604020202020204" pitchFamily="34" charset="0"/>
              </a:rPr>
              <a:t>a)	1 důstojník sportu v pluku (500-700 vojáků),</a:t>
            </a:r>
          </a:p>
          <a:p>
            <a:pPr marL="0" indent="0">
              <a:buNone/>
            </a:pPr>
            <a:r>
              <a:rPr lang="cs-CZ" sz="2800" dirty="0">
                <a:latin typeface="Arial" panose="020B0604020202020204" pitchFamily="34" charset="0"/>
                <a:cs typeface="Arial" panose="020B0604020202020204" pitchFamily="34" charset="0"/>
              </a:rPr>
              <a:t>b)	1 poddůstojník pro sport v každé rotě,</a:t>
            </a:r>
          </a:p>
          <a:p>
            <a:pPr marL="0" indent="0">
              <a:buNone/>
            </a:pPr>
            <a:r>
              <a:rPr lang="cs-CZ" sz="2800" dirty="0">
                <a:latin typeface="Arial" panose="020B0604020202020204" pitchFamily="34" charset="0"/>
                <a:cs typeface="Arial" panose="020B0604020202020204" pitchFamily="34" charset="0"/>
              </a:rPr>
              <a:t>c)	1 instruktor sportu v každé četě. </a:t>
            </a:r>
          </a:p>
        </p:txBody>
      </p:sp>
    </p:spTree>
    <p:extLst>
      <p:ext uri="{BB962C8B-B14F-4D97-AF65-F5344CB8AC3E}">
        <p14:creationId xmlns:p14="http://schemas.microsoft.com/office/powerpoint/2010/main" val="1341147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0629" y="152400"/>
            <a:ext cx="8895805" cy="914400"/>
          </a:xfrm>
        </p:spPr>
        <p:txBody>
          <a:bodyPr/>
          <a:lstStyle/>
          <a:p>
            <a:pPr algn="ctr" eaLnBrk="1" hangingPunct="1"/>
            <a:r>
              <a:rPr lang="cs-CZ" altLang="cs-CZ" sz="3200" dirty="0" smtClean="0">
                <a:latin typeface="Arial" panose="020B0604020202020204" pitchFamily="34" charset="0"/>
              </a:rPr>
              <a:t>Tělesná </a:t>
            </a:r>
            <a:r>
              <a:rPr lang="cs-CZ" altLang="cs-CZ" sz="3200" dirty="0">
                <a:latin typeface="Arial" panose="020B0604020202020204" pitchFamily="34" charset="0"/>
              </a:rPr>
              <a:t>výchova a sport v zahraničních armádách </a:t>
            </a:r>
            <a:endParaRPr lang="cs-CZ" altLang="cs-CZ" sz="3200" dirty="0" smtClean="0">
              <a:latin typeface="Arial" panose="020B0604020202020204" pitchFamily="34" charset="0"/>
            </a:endParaRPr>
          </a:p>
        </p:txBody>
      </p:sp>
      <p:sp>
        <p:nvSpPr>
          <p:cNvPr id="3075" name="Rectangle 3"/>
          <p:cNvSpPr>
            <a:spLocks noGrp="1" noChangeArrowheads="1"/>
          </p:cNvSpPr>
          <p:nvPr>
            <p:ph type="body" idx="1"/>
          </p:nvPr>
        </p:nvSpPr>
        <p:spPr>
          <a:xfrm>
            <a:off x="287383" y="1776548"/>
            <a:ext cx="8634548" cy="4319451"/>
          </a:xfrm>
        </p:spPr>
        <p:txBody>
          <a:bodyPr/>
          <a:lstStyle/>
          <a:p>
            <a:pPr eaLnBrk="1" hangingPunct="1">
              <a:defRPr/>
            </a:pPr>
            <a:r>
              <a:rPr lang="cs-CZ" altLang="cs-CZ" sz="2800" dirty="0" smtClean="0">
                <a:latin typeface="Arial" charset="0"/>
              </a:rPr>
              <a:t>Cíle: Systémy tělesné výchovy a sportu v zahraničních armádách</a:t>
            </a:r>
          </a:p>
          <a:p>
            <a:pPr eaLnBrk="1" hangingPunct="1">
              <a:defRPr/>
            </a:pPr>
            <a:r>
              <a:rPr lang="cs-CZ" altLang="cs-CZ" sz="2800" dirty="0" smtClean="0">
                <a:latin typeface="Arial" charset="0"/>
              </a:rPr>
              <a:t>Průběh: systém, prvky systému, Belgie, Dánsko, Německo, Rakousko, Slovensko </a:t>
            </a:r>
            <a:r>
              <a:rPr lang="cs-CZ" altLang="cs-CZ" sz="2800" dirty="0">
                <a:latin typeface="Arial" charset="0"/>
              </a:rPr>
              <a:t>a další, srovnání s AČR, využití poznatků v praxi </a:t>
            </a:r>
            <a:endParaRPr lang="cs-CZ" altLang="cs-CZ" sz="2800" dirty="0" smtClean="0">
              <a:latin typeface="Arial" charset="0"/>
            </a:endParaRPr>
          </a:p>
          <a:p>
            <a:pPr eaLnBrk="1" hangingPunct="1">
              <a:defRPr/>
            </a:pPr>
            <a:r>
              <a:rPr lang="cs-CZ" altLang="cs-CZ" sz="2800" dirty="0" smtClean="0">
                <a:latin typeface="Arial" charset="0"/>
              </a:rPr>
              <a:t>Přezkoušení: otázky k objasnění charakteristických znaků systémů TV a S v zahraničních armádách </a:t>
            </a:r>
          </a:p>
          <a:p>
            <a:pPr eaLnBrk="1" hangingPunct="1">
              <a:defRPr/>
            </a:pPr>
            <a:endParaRPr lang="cs-CZ" altLang="cs-CZ" sz="2800" dirty="0" smtClean="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latin typeface="Arial" panose="020B0604020202020204" pitchFamily="34" charset="0"/>
                <a:cs typeface="Arial" panose="020B0604020202020204" pitchFamily="34" charset="0"/>
              </a:rPr>
              <a:t>Dánsko</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552659" y="1346479"/>
            <a:ext cx="8088923" cy="5511521"/>
          </a:xfrm>
        </p:spPr>
        <p:txBody>
          <a:bodyPr/>
          <a:lstStyle/>
          <a:p>
            <a:pPr marL="0" indent="0">
              <a:buNone/>
            </a:pPr>
            <a:r>
              <a:rPr lang="cs-CZ" sz="2800" dirty="0">
                <a:latin typeface="Arial" panose="020B0604020202020204" pitchFamily="34" charset="0"/>
                <a:cs typeface="Arial" panose="020B0604020202020204" pitchFamily="34" charset="0"/>
              </a:rPr>
              <a:t>K vojenským sportům, ve kterých se armáda Dánského království zúčastňuje mezinárodních soutěží CISM patří:</a:t>
            </a:r>
          </a:p>
          <a:p>
            <a:pPr marL="0" indent="0">
              <a:buNone/>
            </a:pPr>
            <a:r>
              <a:rPr lang="cs-CZ" sz="2800" dirty="0">
                <a:latin typeface="Arial" panose="020B0604020202020204" pitchFamily="34" charset="0"/>
                <a:cs typeface="Arial" panose="020B0604020202020204" pitchFamily="34" charset="0"/>
              </a:rPr>
              <a:t>-	orientační běh,</a:t>
            </a:r>
          </a:p>
          <a:p>
            <a:pPr marL="0" indent="0">
              <a:buNone/>
            </a:pPr>
            <a:r>
              <a:rPr lang="cs-CZ" sz="2800" dirty="0">
                <a:latin typeface="Arial" panose="020B0604020202020204" pitchFamily="34" charset="0"/>
                <a:cs typeface="Arial" panose="020B0604020202020204" pitchFamily="34" charset="0"/>
              </a:rPr>
              <a:t>-	biatlon,</a:t>
            </a:r>
          </a:p>
          <a:p>
            <a:pPr marL="0" indent="0">
              <a:buNone/>
            </a:pPr>
            <a:r>
              <a:rPr lang="cs-CZ" sz="2800" dirty="0">
                <a:latin typeface="Arial" panose="020B0604020202020204" pitchFamily="34" charset="0"/>
                <a:cs typeface="Arial" panose="020B0604020202020204" pitchFamily="34" charset="0"/>
              </a:rPr>
              <a:t>-	vojenský pětiboj,</a:t>
            </a:r>
          </a:p>
          <a:p>
            <a:pPr marL="0" indent="0">
              <a:buNone/>
            </a:pPr>
            <a:r>
              <a:rPr lang="cs-CZ" sz="2800" dirty="0">
                <a:latin typeface="Arial" panose="020B0604020202020204" pitchFamily="34" charset="0"/>
                <a:cs typeface="Arial" panose="020B0604020202020204" pitchFamily="34" charset="0"/>
              </a:rPr>
              <a:t>-	námořní pětiboj,</a:t>
            </a:r>
          </a:p>
          <a:p>
            <a:pPr marL="0" indent="0">
              <a:buNone/>
            </a:pPr>
            <a:r>
              <a:rPr lang="cs-CZ" sz="2800" dirty="0">
                <a:latin typeface="Arial" panose="020B0604020202020204" pitchFamily="34" charset="0"/>
                <a:cs typeface="Arial" panose="020B0604020202020204" pitchFamily="34" charset="0"/>
              </a:rPr>
              <a:t>-	parašutismus,</a:t>
            </a:r>
          </a:p>
          <a:p>
            <a:pPr marL="0" indent="0">
              <a:buNone/>
            </a:pPr>
            <a:r>
              <a:rPr lang="cs-CZ" sz="2800" dirty="0">
                <a:latin typeface="Arial" panose="020B0604020202020204" pitchFamily="34" charset="0"/>
                <a:cs typeface="Arial" panose="020B0604020202020204" pitchFamily="34" charset="0"/>
              </a:rPr>
              <a:t>-	střelba,</a:t>
            </a:r>
          </a:p>
          <a:p>
            <a:pPr marL="0" indent="0">
              <a:buNone/>
            </a:pPr>
            <a:r>
              <a:rPr lang="cs-CZ" sz="2800" dirty="0">
                <a:latin typeface="Arial" panose="020B0604020202020204" pitchFamily="34" charset="0"/>
                <a:cs typeface="Arial" panose="020B0604020202020204" pitchFamily="34" charset="0"/>
              </a:rPr>
              <a:t>-	jachting.</a:t>
            </a:r>
          </a:p>
        </p:txBody>
      </p:sp>
    </p:spTree>
    <p:extLst>
      <p:ext uri="{BB962C8B-B14F-4D97-AF65-F5344CB8AC3E}">
        <p14:creationId xmlns:p14="http://schemas.microsoft.com/office/powerpoint/2010/main" val="3353647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p:cNvSpPr>
            <a:spLocks noGrp="1"/>
          </p:cNvSpPr>
          <p:nvPr>
            <p:ph type="title"/>
          </p:nvPr>
        </p:nvSpPr>
        <p:spPr/>
        <p:txBody>
          <a:bodyPr/>
          <a:lstStyle/>
          <a:p>
            <a:pPr algn="ctr"/>
            <a:r>
              <a:rPr lang="cs-CZ" altLang="cs-CZ" sz="3200" smtClean="0">
                <a:latin typeface="Arial" pitchFamily="34" charset="0"/>
              </a:rPr>
              <a:t>Velká Británie – military fitness</a:t>
            </a:r>
          </a:p>
        </p:txBody>
      </p:sp>
      <p:sp>
        <p:nvSpPr>
          <p:cNvPr id="76803" name="Zástupný symbol pro obsah 2"/>
          <p:cNvSpPr>
            <a:spLocks noGrp="1"/>
          </p:cNvSpPr>
          <p:nvPr>
            <p:ph idx="1"/>
          </p:nvPr>
        </p:nvSpPr>
        <p:spPr/>
        <p:txBody>
          <a:bodyPr/>
          <a:lstStyle/>
          <a:p>
            <a:pPr eaLnBrk="1" hangingPunct="1">
              <a:buFontTx/>
              <a:buChar char="-"/>
            </a:pPr>
            <a:r>
              <a:rPr lang="cs-CZ" altLang="cs-CZ" b="1" smtClean="0">
                <a:latin typeface="Arial" pitchFamily="34" charset="0"/>
              </a:rPr>
              <a:t>Personal Fitness</a:t>
            </a:r>
            <a:r>
              <a:rPr lang="cs-CZ" altLang="cs-CZ" smtClean="0">
                <a:latin typeface="Arial" pitchFamily="34" charset="0"/>
              </a:rPr>
              <a:t> </a:t>
            </a:r>
          </a:p>
          <a:p>
            <a:pPr eaLnBrk="1" hangingPunct="1"/>
            <a:r>
              <a:rPr lang="cs-CZ" altLang="cs-CZ" smtClean="0">
                <a:latin typeface="Arial" pitchFamily="34" charset="0"/>
              </a:rPr>
              <a:t>		</a:t>
            </a:r>
            <a:r>
              <a:rPr lang="cs-CZ" altLang="cs-CZ" sz="1600" smtClean="0">
                <a:solidFill>
                  <a:srgbClr val="00FF00"/>
                </a:solidFill>
                <a:latin typeface="Arial" pitchFamily="34" charset="0"/>
              </a:rPr>
              <a:t>Protect individuals from: injury, risk of psychological stress…</a:t>
            </a:r>
            <a:endParaRPr lang="cs-CZ" altLang="cs-CZ" sz="1600" smtClean="0">
              <a:latin typeface="Arial" pitchFamily="34" charset="0"/>
            </a:endParaRPr>
          </a:p>
          <a:p>
            <a:pPr eaLnBrk="1" hangingPunct="1">
              <a:buFontTx/>
              <a:buChar char="-"/>
            </a:pPr>
            <a:r>
              <a:rPr lang="cs-CZ" altLang="cs-CZ" smtClean="0">
                <a:latin typeface="Arial" pitchFamily="34" charset="0"/>
              </a:rPr>
              <a:t> </a:t>
            </a:r>
            <a:r>
              <a:rPr lang="cs-CZ" altLang="cs-CZ" b="1" smtClean="0">
                <a:latin typeface="Arial" pitchFamily="34" charset="0"/>
              </a:rPr>
              <a:t>Vocational Fitness</a:t>
            </a:r>
          </a:p>
          <a:p>
            <a:pPr lvl="4" eaLnBrk="1" hangingPunct="1"/>
            <a:r>
              <a:rPr lang="cs-CZ" altLang="cs-CZ" sz="1600" smtClean="0">
                <a:solidFill>
                  <a:srgbClr val="00FF00"/>
                </a:solidFill>
                <a:latin typeface="Arial" pitchFamily="34" charset="0"/>
              </a:rPr>
              <a:t>Level of physical fitness required</a:t>
            </a:r>
            <a:r>
              <a:rPr lang="cs-CZ" altLang="cs-CZ" sz="1600" b="1" smtClean="0">
                <a:solidFill>
                  <a:srgbClr val="00FF00"/>
                </a:solidFill>
                <a:latin typeface="Arial" pitchFamily="34" charset="0"/>
              </a:rPr>
              <a:t> </a:t>
            </a:r>
            <a:r>
              <a:rPr lang="cs-CZ" altLang="cs-CZ" sz="1600" smtClean="0">
                <a:solidFill>
                  <a:srgbClr val="00FF00"/>
                </a:solidFill>
                <a:latin typeface="Arial" pitchFamily="34" charset="0"/>
              </a:rPr>
              <a:t>to perform a specific job</a:t>
            </a:r>
            <a:r>
              <a:rPr lang="cs-CZ" altLang="cs-CZ" smtClean="0">
                <a:solidFill>
                  <a:srgbClr val="00FF00"/>
                </a:solidFill>
                <a:latin typeface="Arial" pitchFamily="34" charset="0"/>
              </a:rPr>
              <a:t>…</a:t>
            </a:r>
            <a:endParaRPr lang="cs-CZ" altLang="cs-CZ" smtClean="0">
              <a:latin typeface="Arial" pitchFamily="34" charset="0"/>
            </a:endParaRPr>
          </a:p>
          <a:p>
            <a:pPr eaLnBrk="1" hangingPunct="1">
              <a:buFontTx/>
              <a:buChar char="-"/>
            </a:pPr>
            <a:r>
              <a:rPr lang="cs-CZ" altLang="cs-CZ" smtClean="0">
                <a:latin typeface="Arial" pitchFamily="34" charset="0"/>
              </a:rPr>
              <a:t> </a:t>
            </a:r>
            <a:r>
              <a:rPr lang="cs-CZ" altLang="cs-CZ" b="1" smtClean="0">
                <a:latin typeface="Arial" pitchFamily="34" charset="0"/>
              </a:rPr>
              <a:t>Combat Fitness</a:t>
            </a:r>
          </a:p>
          <a:p>
            <a:pPr eaLnBrk="1" hangingPunct="1"/>
            <a:r>
              <a:rPr lang="cs-CZ" altLang="cs-CZ" smtClean="0">
                <a:latin typeface="Arial" pitchFamily="34" charset="0"/>
              </a:rPr>
              <a:t>	1 Basic Combat Fitness</a:t>
            </a:r>
          </a:p>
          <a:p>
            <a:pPr lvl="4" eaLnBrk="1" hangingPunct="1"/>
            <a:r>
              <a:rPr lang="cs-CZ" altLang="cs-CZ" smtClean="0">
                <a:solidFill>
                  <a:srgbClr val="00FF00"/>
                </a:solidFill>
                <a:latin typeface="Arial" pitchFamily="34" charset="0"/>
              </a:rPr>
              <a:t>Generic physical demands associated with service…</a:t>
            </a:r>
            <a:endParaRPr lang="cs-CZ" altLang="cs-CZ" smtClean="0">
              <a:latin typeface="Arial" pitchFamily="34" charset="0"/>
            </a:endParaRPr>
          </a:p>
          <a:p>
            <a:pPr eaLnBrk="1" hangingPunct="1"/>
            <a:r>
              <a:rPr lang="cs-CZ" altLang="cs-CZ" smtClean="0">
                <a:latin typeface="Arial" pitchFamily="34" charset="0"/>
              </a:rPr>
              <a:t>	2 Advanced Combat Fitness</a:t>
            </a:r>
          </a:p>
          <a:p>
            <a:pPr lvl="4" eaLnBrk="1" hangingPunct="1"/>
            <a:r>
              <a:rPr lang="cs-CZ" altLang="cs-CZ" sz="1600" smtClean="0">
                <a:solidFill>
                  <a:srgbClr val="00FF00"/>
                </a:solidFill>
                <a:latin typeface="Arial" pitchFamily="34" charset="0"/>
              </a:rPr>
              <a:t>Required supporting the unit mission on operations.</a:t>
            </a:r>
            <a:r>
              <a:rPr lang="cs-CZ" altLang="cs-CZ" smtClean="0">
                <a:latin typeface="Arial" pitchFamily="34" charset="0"/>
              </a:rPr>
              <a:t>	</a:t>
            </a:r>
          </a:p>
          <a:p>
            <a:endParaRPr lang="cs-CZ" altLang="cs-CZ" smtClean="0"/>
          </a:p>
        </p:txBody>
      </p:sp>
    </p:spTree>
    <p:extLst>
      <p:ext uri="{BB962C8B-B14F-4D97-AF65-F5344CB8AC3E}">
        <p14:creationId xmlns:p14="http://schemas.microsoft.com/office/powerpoint/2010/main" val="1407524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p:cNvSpPr>
            <a:spLocks noGrp="1"/>
          </p:cNvSpPr>
          <p:nvPr>
            <p:ph type="title"/>
          </p:nvPr>
        </p:nvSpPr>
        <p:spPr/>
        <p:txBody>
          <a:bodyPr/>
          <a:lstStyle/>
          <a:p>
            <a:pPr algn="ctr"/>
            <a:r>
              <a:rPr lang="cs-CZ" altLang="cs-CZ" sz="3200" dirty="0" smtClean="0">
                <a:latin typeface="Arial" pitchFamily="34" charset="0"/>
              </a:rPr>
              <a:t>Velká Británie – </a:t>
            </a:r>
            <a:r>
              <a:rPr lang="cs-CZ" altLang="cs-CZ" sz="3200" dirty="0" err="1" smtClean="0">
                <a:latin typeface="Arial" pitchFamily="34" charset="0"/>
              </a:rPr>
              <a:t>adventure</a:t>
            </a:r>
            <a:r>
              <a:rPr lang="cs-CZ" altLang="cs-CZ" sz="3200" dirty="0" smtClean="0">
                <a:latin typeface="Arial" pitchFamily="34" charset="0"/>
              </a:rPr>
              <a:t> </a:t>
            </a:r>
            <a:r>
              <a:rPr lang="cs-CZ" altLang="cs-CZ" sz="3200" dirty="0" err="1" smtClean="0">
                <a:latin typeface="Arial" pitchFamily="34" charset="0"/>
              </a:rPr>
              <a:t>training</a:t>
            </a:r>
            <a:endParaRPr lang="cs-CZ" altLang="cs-CZ" sz="3200" dirty="0" smtClean="0">
              <a:latin typeface="Arial" pitchFamily="34" charset="0"/>
            </a:endParaRPr>
          </a:p>
        </p:txBody>
      </p:sp>
      <p:sp>
        <p:nvSpPr>
          <p:cNvPr id="76803" name="Zástupný symbol pro obsah 2"/>
          <p:cNvSpPr>
            <a:spLocks noGrp="1"/>
          </p:cNvSpPr>
          <p:nvPr>
            <p:ph idx="1"/>
          </p:nvPr>
        </p:nvSpPr>
        <p:spPr>
          <a:xfrm>
            <a:off x="432079" y="1647930"/>
            <a:ext cx="8299939" cy="4448070"/>
          </a:xfrm>
        </p:spPr>
        <p:txBody>
          <a:bodyPr/>
          <a:lstStyle/>
          <a:p>
            <a:pPr marL="0" indent="0">
              <a:buNone/>
            </a:pPr>
            <a:r>
              <a:rPr lang="cs-CZ" altLang="cs-CZ" sz="2800" dirty="0" err="1" smtClean="0">
                <a:latin typeface="Arial" panose="020B0604020202020204" pitchFamily="34" charset="0"/>
                <a:cs typeface="Arial" panose="020B0604020202020204" pitchFamily="34" charset="0"/>
              </a:rPr>
              <a:t>Definece</a:t>
            </a:r>
            <a:r>
              <a:rPr lang="cs-CZ" altLang="cs-CZ" sz="2800" dirty="0" smtClean="0">
                <a:latin typeface="Arial" panose="020B0604020202020204" pitchFamily="34" charset="0"/>
                <a:cs typeface="Arial" panose="020B0604020202020204" pitchFamily="34" charset="0"/>
              </a:rPr>
              <a:t> JSAT – Joint </a:t>
            </a:r>
            <a:r>
              <a:rPr lang="cs-CZ" altLang="cs-CZ" sz="2800" dirty="0" err="1" smtClean="0">
                <a:latin typeface="Arial" panose="020B0604020202020204" pitchFamily="34" charset="0"/>
                <a:cs typeface="Arial" panose="020B0604020202020204" pitchFamily="34" charset="0"/>
              </a:rPr>
              <a:t>Service</a:t>
            </a:r>
            <a:r>
              <a:rPr lang="cs-CZ" altLang="cs-CZ" sz="2800" dirty="0" smtClean="0">
                <a:latin typeface="Arial" panose="020B0604020202020204" pitchFamily="34" charset="0"/>
                <a:cs typeface="Arial" panose="020B0604020202020204" pitchFamily="34" charset="0"/>
              </a:rPr>
              <a:t> </a:t>
            </a:r>
            <a:r>
              <a:rPr lang="cs-CZ" altLang="cs-CZ" sz="2800" dirty="0" err="1" smtClean="0">
                <a:latin typeface="Arial" panose="020B0604020202020204" pitchFamily="34" charset="0"/>
                <a:cs typeface="Arial" panose="020B0604020202020204" pitchFamily="34" charset="0"/>
              </a:rPr>
              <a:t>Adventure</a:t>
            </a:r>
            <a:r>
              <a:rPr lang="cs-CZ" altLang="cs-CZ" sz="2800" dirty="0" smtClean="0">
                <a:latin typeface="Arial" panose="020B0604020202020204" pitchFamily="34" charset="0"/>
                <a:cs typeface="Arial" panose="020B0604020202020204" pitchFamily="34" charset="0"/>
              </a:rPr>
              <a:t> </a:t>
            </a:r>
            <a:r>
              <a:rPr lang="cs-CZ" altLang="cs-CZ" sz="2800" dirty="0" err="1" smtClean="0">
                <a:latin typeface="Arial" panose="020B0604020202020204" pitchFamily="34" charset="0"/>
                <a:cs typeface="Arial" panose="020B0604020202020204" pitchFamily="34" charset="0"/>
              </a:rPr>
              <a:t>Training</a:t>
            </a:r>
            <a:r>
              <a:rPr lang="cs-CZ" altLang="cs-CZ" sz="2800" dirty="0" smtClean="0">
                <a:latin typeface="Arial" panose="020B0604020202020204" pitchFamily="34" charset="0"/>
                <a:cs typeface="Arial" panose="020B0604020202020204" pitchFamily="34" charset="0"/>
              </a:rPr>
              <a:t>:</a:t>
            </a:r>
          </a:p>
          <a:p>
            <a:pPr marL="0" indent="0">
              <a:buNone/>
            </a:pPr>
            <a:endParaRPr lang="cs-CZ" altLang="cs-CZ" sz="2800" dirty="0" smtClean="0">
              <a:latin typeface="Arial" panose="020B0604020202020204" pitchFamily="34" charset="0"/>
              <a:cs typeface="Arial" panose="020B0604020202020204" pitchFamily="34" charset="0"/>
            </a:endParaRPr>
          </a:p>
          <a:p>
            <a:pPr marL="0" indent="0">
              <a:buNone/>
            </a:pPr>
            <a:r>
              <a:rPr lang="en-US" altLang="cs-CZ" sz="2800" dirty="0" smtClean="0">
                <a:latin typeface="Arial" panose="020B0604020202020204" pitchFamily="34" charset="0"/>
                <a:cs typeface="Arial" panose="020B0604020202020204" pitchFamily="34" charset="0"/>
              </a:rPr>
              <a:t>“</a:t>
            </a:r>
            <a:r>
              <a:rPr lang="en-US" altLang="cs-CZ" sz="2800" dirty="0">
                <a:latin typeface="Arial" panose="020B0604020202020204" pitchFamily="34" charset="0"/>
                <a:cs typeface="Arial" panose="020B0604020202020204" pitchFamily="34" charset="0"/>
              </a:rPr>
              <a:t>Challenging outdoor training for Service personnel in specified adventurous activities, involving controlled exposure to risk, to develop leadership, teamwork, physical fitness, moral and physical courage, among other personal attributes and skills vital to operational capability.”</a:t>
            </a:r>
          </a:p>
          <a:p>
            <a:endParaRPr lang="cs-CZ" altLang="cs-CZ" dirty="0" smtClean="0"/>
          </a:p>
        </p:txBody>
      </p:sp>
    </p:spTree>
    <p:extLst>
      <p:ext uri="{BB962C8B-B14F-4D97-AF65-F5344CB8AC3E}">
        <p14:creationId xmlns:p14="http://schemas.microsoft.com/office/powerpoint/2010/main" val="1917155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p:cNvSpPr>
            <a:spLocks noGrp="1"/>
          </p:cNvSpPr>
          <p:nvPr>
            <p:ph type="title"/>
          </p:nvPr>
        </p:nvSpPr>
        <p:spPr/>
        <p:txBody>
          <a:bodyPr/>
          <a:lstStyle/>
          <a:p>
            <a:pPr algn="ctr"/>
            <a:r>
              <a:rPr lang="cs-CZ" altLang="cs-CZ" sz="3200" dirty="0" smtClean="0">
                <a:latin typeface="Arial" pitchFamily="34" charset="0"/>
              </a:rPr>
              <a:t>Velká Británie – </a:t>
            </a:r>
            <a:r>
              <a:rPr lang="cs-CZ" altLang="cs-CZ" sz="3200" dirty="0" err="1" smtClean="0">
                <a:latin typeface="Arial" pitchFamily="34" charset="0"/>
              </a:rPr>
              <a:t>adventure</a:t>
            </a:r>
            <a:r>
              <a:rPr lang="cs-CZ" altLang="cs-CZ" sz="3200" dirty="0" smtClean="0">
                <a:latin typeface="Arial" pitchFamily="34" charset="0"/>
              </a:rPr>
              <a:t> </a:t>
            </a:r>
            <a:r>
              <a:rPr lang="cs-CZ" altLang="cs-CZ" sz="3200" dirty="0" err="1" smtClean="0">
                <a:latin typeface="Arial" pitchFamily="34" charset="0"/>
              </a:rPr>
              <a:t>training</a:t>
            </a:r>
            <a:endParaRPr lang="cs-CZ" altLang="cs-CZ" sz="3200" dirty="0" smtClean="0">
              <a:latin typeface="Arial" pitchFamily="34" charset="0"/>
            </a:endParaRPr>
          </a:p>
        </p:txBody>
      </p:sp>
      <p:sp>
        <p:nvSpPr>
          <p:cNvPr id="76803" name="Zástupný symbol pro obsah 2"/>
          <p:cNvSpPr>
            <a:spLocks noGrp="1"/>
          </p:cNvSpPr>
          <p:nvPr>
            <p:ph idx="1"/>
          </p:nvPr>
        </p:nvSpPr>
        <p:spPr>
          <a:xfrm>
            <a:off x="432079" y="1647930"/>
            <a:ext cx="8299939" cy="4448070"/>
          </a:xfrm>
        </p:spPr>
        <p:txBody>
          <a:bodyPr/>
          <a:lstStyle/>
          <a:p>
            <a:pPr marL="0" indent="0">
              <a:buNone/>
            </a:pPr>
            <a:r>
              <a:rPr lang="cs-CZ" altLang="cs-CZ" sz="2800" dirty="0" smtClean="0">
                <a:latin typeface="Arial" panose="020B0604020202020204" pitchFamily="34" charset="0"/>
                <a:cs typeface="Arial" panose="020B0604020202020204" pitchFamily="34" charset="0"/>
              </a:rPr>
              <a:t>Cíl JSAT – Joint </a:t>
            </a:r>
            <a:r>
              <a:rPr lang="cs-CZ" altLang="cs-CZ" sz="2800" dirty="0" err="1" smtClean="0">
                <a:latin typeface="Arial" panose="020B0604020202020204" pitchFamily="34" charset="0"/>
                <a:cs typeface="Arial" panose="020B0604020202020204" pitchFamily="34" charset="0"/>
              </a:rPr>
              <a:t>Service</a:t>
            </a:r>
            <a:r>
              <a:rPr lang="cs-CZ" altLang="cs-CZ" sz="2800" dirty="0" smtClean="0">
                <a:latin typeface="Arial" panose="020B0604020202020204" pitchFamily="34" charset="0"/>
                <a:cs typeface="Arial" panose="020B0604020202020204" pitchFamily="34" charset="0"/>
              </a:rPr>
              <a:t> </a:t>
            </a:r>
            <a:r>
              <a:rPr lang="cs-CZ" altLang="cs-CZ" sz="2800" dirty="0" err="1" smtClean="0">
                <a:latin typeface="Arial" panose="020B0604020202020204" pitchFamily="34" charset="0"/>
                <a:cs typeface="Arial" panose="020B0604020202020204" pitchFamily="34" charset="0"/>
              </a:rPr>
              <a:t>Adventure</a:t>
            </a:r>
            <a:r>
              <a:rPr lang="cs-CZ" altLang="cs-CZ" sz="2800" dirty="0" smtClean="0">
                <a:latin typeface="Arial" panose="020B0604020202020204" pitchFamily="34" charset="0"/>
                <a:cs typeface="Arial" panose="020B0604020202020204" pitchFamily="34" charset="0"/>
              </a:rPr>
              <a:t> </a:t>
            </a:r>
            <a:r>
              <a:rPr lang="cs-CZ" altLang="cs-CZ" sz="2800" dirty="0" err="1" smtClean="0">
                <a:latin typeface="Arial" panose="020B0604020202020204" pitchFamily="34" charset="0"/>
                <a:cs typeface="Arial" panose="020B0604020202020204" pitchFamily="34" charset="0"/>
              </a:rPr>
              <a:t>Training</a:t>
            </a:r>
            <a:r>
              <a:rPr lang="cs-CZ" altLang="cs-CZ" sz="2800" dirty="0" smtClean="0">
                <a:latin typeface="Arial" panose="020B0604020202020204" pitchFamily="34" charset="0"/>
                <a:cs typeface="Arial" panose="020B0604020202020204" pitchFamily="34" charset="0"/>
              </a:rPr>
              <a:t>:</a:t>
            </a:r>
          </a:p>
          <a:p>
            <a:pPr marL="0" indent="0">
              <a:buNone/>
            </a:pPr>
            <a:endParaRPr lang="cs-CZ" altLang="cs-CZ" sz="2800" dirty="0" smtClean="0">
              <a:latin typeface="Arial" panose="020B0604020202020204" pitchFamily="34" charset="0"/>
              <a:cs typeface="Arial" panose="020B0604020202020204" pitchFamily="34" charset="0"/>
            </a:endParaRPr>
          </a:p>
          <a:p>
            <a:pPr marL="0" indent="0">
              <a:buNone/>
            </a:pPr>
            <a:r>
              <a:rPr lang="en-US" altLang="cs-CZ" sz="2800" dirty="0">
                <a:latin typeface="Arial" panose="020B0604020202020204" pitchFamily="34" charset="0"/>
                <a:cs typeface="Arial" panose="020B0604020202020204" pitchFamily="34" charset="0"/>
              </a:rPr>
              <a:t>“The aim of Service Adventurous Training is to develop, through </a:t>
            </a:r>
            <a:r>
              <a:rPr lang="en-US" altLang="cs-CZ" sz="2800" dirty="0" err="1">
                <a:latin typeface="Arial" panose="020B0604020202020204" pitchFamily="34" charset="0"/>
                <a:cs typeface="Arial" panose="020B0604020202020204" pitchFamily="34" charset="0"/>
              </a:rPr>
              <a:t>authorised</a:t>
            </a:r>
            <a:r>
              <a:rPr lang="en-US" altLang="cs-CZ" sz="2800" dirty="0">
                <a:latin typeface="Arial" panose="020B0604020202020204" pitchFamily="34" charset="0"/>
                <a:cs typeface="Arial" panose="020B0604020202020204" pitchFamily="34" charset="0"/>
              </a:rPr>
              <a:t> challenging pursuits and within an outdoor environment, leadership and the necessary qualities to enhance the performance of Service personnel in times of peace and war.”</a:t>
            </a:r>
          </a:p>
          <a:p>
            <a:endParaRPr lang="cs-CZ" altLang="cs-CZ" dirty="0" smtClean="0"/>
          </a:p>
        </p:txBody>
      </p:sp>
    </p:spTree>
    <p:extLst>
      <p:ext uri="{BB962C8B-B14F-4D97-AF65-F5344CB8AC3E}">
        <p14:creationId xmlns:p14="http://schemas.microsoft.com/office/powerpoint/2010/main" val="9683828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52400"/>
            <a:ext cx="9144000" cy="914400"/>
          </a:xfrm>
        </p:spPr>
        <p:txBody>
          <a:bodyPr/>
          <a:lstStyle/>
          <a:p>
            <a:pPr algn="ctr"/>
            <a:r>
              <a:rPr lang="cs-CZ" sz="3200" dirty="0">
                <a:latin typeface="Arial" panose="020B0604020202020204" pitchFamily="34" charset="0"/>
                <a:cs typeface="Arial" panose="020B0604020202020204" pitchFamily="34" charset="0"/>
              </a:rPr>
              <a:t>Velká Británie – </a:t>
            </a:r>
            <a:r>
              <a:rPr lang="cs-CZ" sz="3200" dirty="0" err="1">
                <a:latin typeface="Arial" panose="020B0604020202020204" pitchFamily="34" charset="0"/>
                <a:cs typeface="Arial" panose="020B0604020202020204" pitchFamily="34" charset="0"/>
              </a:rPr>
              <a:t>adventure</a:t>
            </a:r>
            <a:r>
              <a:rPr lang="cs-CZ" sz="3200" dirty="0">
                <a:latin typeface="Arial" panose="020B0604020202020204" pitchFamily="34" charset="0"/>
                <a:cs typeface="Arial" panose="020B0604020202020204" pitchFamily="34" charset="0"/>
              </a:rPr>
              <a:t> </a:t>
            </a:r>
            <a:r>
              <a:rPr lang="cs-CZ" sz="3200" dirty="0" err="1" smtClean="0">
                <a:latin typeface="Arial" panose="020B0604020202020204" pitchFamily="34" charset="0"/>
                <a:cs typeface="Arial" panose="020B0604020202020204" pitchFamily="34" charset="0"/>
              </a:rPr>
              <a:t>training</a:t>
            </a:r>
            <a:r>
              <a:rPr lang="cs-CZ" sz="3200" dirty="0" smtClean="0">
                <a:latin typeface="Arial" panose="020B0604020202020204" pitchFamily="34" charset="0"/>
                <a:cs typeface="Arial" panose="020B0604020202020204" pitchFamily="34" charset="0"/>
              </a:rPr>
              <a:t> - </a:t>
            </a:r>
            <a:r>
              <a:rPr lang="cs-CZ" sz="3200" dirty="0" err="1" smtClean="0">
                <a:latin typeface="Arial" panose="020B0604020202020204" pitchFamily="34" charset="0"/>
                <a:cs typeface="Arial" panose="020B0604020202020204" pitchFamily="34" charset="0"/>
              </a:rPr>
              <a:t>activities</a:t>
            </a:r>
            <a:endParaRPr lang="cs-CZ" sz="3200" dirty="0">
              <a:latin typeface="Arial" panose="020B0604020202020204" pitchFamily="34" charset="0"/>
              <a:cs typeface="Arial" panose="020B0604020202020204" pitchFamily="34" charset="0"/>
            </a:endParaRPr>
          </a:p>
        </p:txBody>
      </p:sp>
      <p:sp>
        <p:nvSpPr>
          <p:cNvPr id="3" name="Zástupný symbol pro obsah 2"/>
          <p:cNvSpPr>
            <a:spLocks noGrp="1"/>
          </p:cNvSpPr>
          <p:nvPr>
            <p:ph sz="half" idx="1"/>
          </p:nvPr>
        </p:nvSpPr>
        <p:spPr>
          <a:xfrm>
            <a:off x="685800" y="1838847"/>
            <a:ext cx="3810000" cy="4257151"/>
          </a:xfrm>
        </p:spPr>
        <p:txBody>
          <a:bodyPr/>
          <a:lstStyle/>
          <a:p>
            <a:r>
              <a:rPr lang="en-US" dirty="0">
                <a:latin typeface="Arial" panose="020B0604020202020204" pitchFamily="34" charset="0"/>
                <a:cs typeface="Arial" panose="020B0604020202020204" pitchFamily="34" charset="0"/>
              </a:rPr>
              <a:t>Mountaineering</a:t>
            </a:r>
          </a:p>
          <a:p>
            <a:r>
              <a:rPr lang="en-US" dirty="0">
                <a:latin typeface="Arial" panose="020B0604020202020204" pitchFamily="34" charset="0"/>
                <a:cs typeface="Arial" panose="020B0604020202020204" pitchFamily="34" charset="0"/>
              </a:rPr>
              <a:t>Rock Climbing </a:t>
            </a:r>
          </a:p>
          <a:p>
            <a:r>
              <a:rPr lang="en-US" dirty="0">
                <a:latin typeface="Arial" panose="020B0604020202020204" pitchFamily="34" charset="0"/>
                <a:cs typeface="Arial" panose="020B0604020202020204" pitchFamily="34" charset="0"/>
              </a:rPr>
              <a:t>Canoeing </a:t>
            </a:r>
          </a:p>
          <a:p>
            <a:r>
              <a:rPr lang="en-US" dirty="0">
                <a:latin typeface="Arial" panose="020B0604020202020204" pitchFamily="34" charset="0"/>
                <a:cs typeface="Arial" panose="020B0604020202020204" pitchFamily="34" charset="0"/>
              </a:rPr>
              <a:t>Kayaking </a:t>
            </a:r>
          </a:p>
          <a:p>
            <a:r>
              <a:rPr lang="en-US" dirty="0" smtClean="0">
                <a:latin typeface="Arial" panose="020B0604020202020204" pitchFamily="34" charset="0"/>
                <a:cs typeface="Arial" panose="020B0604020202020204" pitchFamily="34" charset="0"/>
              </a:rPr>
              <a:t>Caving</a:t>
            </a:r>
            <a:endParaRPr lang="cs-CZ"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Skiing</a:t>
            </a:r>
          </a:p>
          <a:p>
            <a:endParaRPr lang="en-US" dirty="0"/>
          </a:p>
          <a:p>
            <a:endParaRPr lang="cs-CZ" dirty="0"/>
          </a:p>
        </p:txBody>
      </p:sp>
      <p:sp>
        <p:nvSpPr>
          <p:cNvPr id="4" name="Zástupný symbol pro obsah 3"/>
          <p:cNvSpPr>
            <a:spLocks noGrp="1"/>
          </p:cNvSpPr>
          <p:nvPr>
            <p:ph sz="half" idx="2"/>
          </p:nvPr>
        </p:nvSpPr>
        <p:spPr>
          <a:xfrm>
            <a:off x="4648200" y="1828799"/>
            <a:ext cx="3810000" cy="4066233"/>
          </a:xfrm>
        </p:spPr>
        <p:txBody>
          <a:bodyPr/>
          <a:lstStyle/>
          <a:p>
            <a:r>
              <a:rPr lang="cs-CZ" dirty="0" err="1">
                <a:latin typeface="Arial" panose="020B0604020202020204" pitchFamily="34" charset="0"/>
                <a:cs typeface="Arial" panose="020B0604020202020204" pitchFamily="34" charset="0"/>
              </a:rPr>
              <a:t>Freefall</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Parachuting</a:t>
            </a:r>
            <a:r>
              <a:rPr lang="cs-CZ" dirty="0">
                <a:latin typeface="Arial" panose="020B0604020202020204" pitchFamily="34" charset="0"/>
                <a:cs typeface="Arial" panose="020B0604020202020204" pitchFamily="34" charset="0"/>
              </a:rPr>
              <a:t> </a:t>
            </a:r>
          </a:p>
          <a:p>
            <a:r>
              <a:rPr lang="cs-CZ" dirty="0" err="1">
                <a:latin typeface="Arial" panose="020B0604020202020204" pitchFamily="34" charset="0"/>
                <a:cs typeface="Arial" panose="020B0604020202020204" pitchFamily="34" charset="0"/>
              </a:rPr>
              <a:t>Gliding</a:t>
            </a:r>
            <a:r>
              <a:rPr lang="cs-CZ" dirty="0">
                <a:latin typeface="Arial" panose="020B0604020202020204" pitchFamily="34" charset="0"/>
                <a:cs typeface="Arial" panose="020B0604020202020204" pitchFamily="34" charset="0"/>
              </a:rPr>
              <a:t> </a:t>
            </a:r>
          </a:p>
          <a:p>
            <a:r>
              <a:rPr lang="cs-CZ" dirty="0">
                <a:latin typeface="Arial" panose="020B0604020202020204" pitchFamily="34" charset="0"/>
                <a:cs typeface="Arial" panose="020B0604020202020204" pitchFamily="34" charset="0"/>
              </a:rPr>
              <a:t>Hang </a:t>
            </a:r>
            <a:r>
              <a:rPr lang="cs-CZ" dirty="0" err="1">
                <a:latin typeface="Arial" panose="020B0604020202020204" pitchFamily="34" charset="0"/>
                <a:cs typeface="Arial" panose="020B0604020202020204" pitchFamily="34" charset="0"/>
              </a:rPr>
              <a:t>Gliding</a:t>
            </a:r>
            <a:r>
              <a:rPr lang="cs-CZ" dirty="0">
                <a:latin typeface="Arial" panose="020B0604020202020204" pitchFamily="34" charset="0"/>
                <a:cs typeface="Arial" panose="020B0604020202020204" pitchFamily="34" charset="0"/>
              </a:rPr>
              <a:t> &amp; Paragliding </a:t>
            </a:r>
          </a:p>
          <a:p>
            <a:r>
              <a:rPr lang="cs-CZ" dirty="0">
                <a:latin typeface="Arial" panose="020B0604020202020204" pitchFamily="34" charset="0"/>
                <a:cs typeface="Arial" panose="020B0604020202020204" pitchFamily="34" charset="0"/>
              </a:rPr>
              <a:t>Sub-</a:t>
            </a:r>
            <a:r>
              <a:rPr lang="cs-CZ" dirty="0" err="1">
                <a:latin typeface="Arial" panose="020B0604020202020204" pitchFamily="34" charset="0"/>
                <a:cs typeface="Arial" panose="020B0604020202020204" pitchFamily="34" charset="0"/>
              </a:rPr>
              <a:t>Aqua</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Diving</a:t>
            </a:r>
            <a:r>
              <a:rPr lang="cs-CZ" dirty="0">
                <a:latin typeface="Arial" panose="020B0604020202020204" pitchFamily="34" charset="0"/>
                <a:cs typeface="Arial" panose="020B0604020202020204" pitchFamily="34" charset="0"/>
              </a:rPr>
              <a:t> </a:t>
            </a:r>
          </a:p>
          <a:p>
            <a:r>
              <a:rPr lang="cs-CZ" dirty="0" err="1">
                <a:latin typeface="Arial" panose="020B0604020202020204" pitchFamily="34" charset="0"/>
                <a:cs typeface="Arial" panose="020B0604020202020204" pitchFamily="34" charset="0"/>
              </a:rPr>
              <a:t>OffShore</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Sailing</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4711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ctr" eaLnBrk="1" hangingPunct="1"/>
            <a:r>
              <a:rPr lang="cs-CZ" altLang="cs-CZ" sz="3200" smtClean="0">
                <a:latin typeface="Arial" pitchFamily="34" charset="0"/>
              </a:rPr>
              <a:t>Systém tělesné výchovy a sportu v zahraničních armádách </a:t>
            </a:r>
          </a:p>
        </p:txBody>
      </p:sp>
      <p:sp>
        <p:nvSpPr>
          <p:cNvPr id="5123" name="Rectangle 3"/>
          <p:cNvSpPr>
            <a:spLocks noGrp="1" noChangeArrowheads="1"/>
          </p:cNvSpPr>
          <p:nvPr>
            <p:ph type="body" idx="1"/>
          </p:nvPr>
        </p:nvSpPr>
        <p:spPr>
          <a:xfrm>
            <a:off x="0" y="1204913"/>
            <a:ext cx="9144000" cy="5653087"/>
          </a:xfrm>
        </p:spPr>
        <p:txBody>
          <a:bodyPr/>
          <a:lstStyle/>
          <a:p>
            <a:pPr eaLnBrk="1" hangingPunct="1">
              <a:defRPr/>
            </a:pPr>
            <a:r>
              <a:rPr lang="cs-CZ" altLang="cs-CZ" sz="2800" dirty="0" smtClean="0">
                <a:latin typeface="Arial" charset="0"/>
              </a:rPr>
              <a:t>Kontrola systému</a:t>
            </a:r>
          </a:p>
          <a:p>
            <a:pPr marL="0" indent="0" eaLnBrk="1" hangingPunct="1">
              <a:buFontTx/>
              <a:buNone/>
              <a:defRPr/>
            </a:pPr>
            <a:endParaRPr lang="cs-CZ" altLang="cs-CZ" sz="2800" dirty="0" smtClean="0">
              <a:latin typeface="Arial" charset="0"/>
            </a:endParaRPr>
          </a:p>
        </p:txBody>
      </p:sp>
      <p:graphicFrame>
        <p:nvGraphicFramePr>
          <p:cNvPr id="2" name="Tabulka 1"/>
          <p:cNvGraphicFramePr>
            <a:graphicFrameLocks noGrp="1"/>
          </p:cNvGraphicFramePr>
          <p:nvPr/>
        </p:nvGraphicFramePr>
        <p:xfrm>
          <a:off x="1412875" y="2008188"/>
          <a:ext cx="6608763" cy="4362454"/>
        </p:xfrm>
        <a:graphic>
          <a:graphicData uri="http://schemas.openxmlformats.org/drawingml/2006/table">
            <a:tbl>
              <a:tblPr/>
              <a:tblGrid>
                <a:gridCol w="735013">
                  <a:extLst>
                    <a:ext uri="{9D8B030D-6E8A-4147-A177-3AD203B41FA5}">
                      <a16:colId xmlns:a16="http://schemas.microsoft.com/office/drawing/2014/main" val="20000"/>
                    </a:ext>
                  </a:extLst>
                </a:gridCol>
                <a:gridCol w="733425">
                  <a:extLst>
                    <a:ext uri="{9D8B030D-6E8A-4147-A177-3AD203B41FA5}">
                      <a16:colId xmlns:a16="http://schemas.microsoft.com/office/drawing/2014/main" val="20001"/>
                    </a:ext>
                  </a:extLst>
                </a:gridCol>
                <a:gridCol w="735012">
                  <a:extLst>
                    <a:ext uri="{9D8B030D-6E8A-4147-A177-3AD203B41FA5}">
                      <a16:colId xmlns:a16="http://schemas.microsoft.com/office/drawing/2014/main" val="20002"/>
                    </a:ext>
                  </a:extLst>
                </a:gridCol>
                <a:gridCol w="733425">
                  <a:extLst>
                    <a:ext uri="{9D8B030D-6E8A-4147-A177-3AD203B41FA5}">
                      <a16:colId xmlns:a16="http://schemas.microsoft.com/office/drawing/2014/main" val="20003"/>
                    </a:ext>
                  </a:extLst>
                </a:gridCol>
                <a:gridCol w="735013">
                  <a:extLst>
                    <a:ext uri="{9D8B030D-6E8A-4147-A177-3AD203B41FA5}">
                      <a16:colId xmlns:a16="http://schemas.microsoft.com/office/drawing/2014/main" val="20004"/>
                    </a:ext>
                  </a:extLst>
                </a:gridCol>
                <a:gridCol w="733425">
                  <a:extLst>
                    <a:ext uri="{9D8B030D-6E8A-4147-A177-3AD203B41FA5}">
                      <a16:colId xmlns:a16="http://schemas.microsoft.com/office/drawing/2014/main" val="20005"/>
                    </a:ext>
                  </a:extLst>
                </a:gridCol>
                <a:gridCol w="735012">
                  <a:extLst>
                    <a:ext uri="{9D8B030D-6E8A-4147-A177-3AD203B41FA5}">
                      <a16:colId xmlns:a16="http://schemas.microsoft.com/office/drawing/2014/main" val="20006"/>
                    </a:ext>
                  </a:extLst>
                </a:gridCol>
                <a:gridCol w="735013">
                  <a:extLst>
                    <a:ext uri="{9D8B030D-6E8A-4147-A177-3AD203B41FA5}">
                      <a16:colId xmlns:a16="http://schemas.microsoft.com/office/drawing/2014/main" val="20007"/>
                    </a:ext>
                  </a:extLst>
                </a:gridCol>
                <a:gridCol w="733425">
                  <a:extLst>
                    <a:ext uri="{9D8B030D-6E8A-4147-A177-3AD203B41FA5}">
                      <a16:colId xmlns:a16="http://schemas.microsoft.com/office/drawing/2014/main" val="20008"/>
                    </a:ext>
                  </a:extLst>
                </a:gridCol>
              </a:tblGrid>
              <a:tr h="727074">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Stát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četnost za rok</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Splnil-nesplnil</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věk. kat. pohlaví</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běh</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Zrychl. Přesun</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kliky shyby</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Leh-sed</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Počet testů</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BE</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CA</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DE</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FR</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GE</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NL</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NO</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PO</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UK</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3538">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US</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itchFamily="18" charset="0"/>
                          <a:cs typeface="Arial" pitchFamily="34" charset="0"/>
                        </a:defRPr>
                      </a:lvl1pPr>
                      <a:lvl2pPr marL="742950" indent="-285750" eaLnBrk="0" hangingPunct="0">
                        <a:spcBef>
                          <a:spcPct val="20000"/>
                        </a:spcBef>
                        <a:defRPr sz="2400">
                          <a:solidFill>
                            <a:schemeClr val="tx1"/>
                          </a:solidFill>
                          <a:latin typeface="Times New Roman" pitchFamily="18" charset="0"/>
                          <a:cs typeface="Arial" pitchFamily="34" charset="0"/>
                        </a:defRPr>
                      </a:lvl2pPr>
                      <a:lvl3pPr marL="1143000" indent="-228600" eaLnBrk="0" hangingPunct="0">
                        <a:spcBef>
                          <a:spcPct val="20000"/>
                        </a:spcBef>
                        <a:defRPr sz="2000">
                          <a:solidFill>
                            <a:schemeClr val="tx1"/>
                          </a:solidFill>
                          <a:latin typeface="Times New Roman" pitchFamily="18" charset="0"/>
                          <a:cs typeface="Arial" pitchFamily="34" charset="0"/>
                        </a:defRPr>
                      </a:lvl3pPr>
                      <a:lvl4pPr marL="1600200" indent="-228600" eaLnBrk="0" hangingPunct="0">
                        <a:spcBef>
                          <a:spcPct val="20000"/>
                        </a:spcBef>
                        <a:defRPr>
                          <a:solidFill>
                            <a:schemeClr val="tx1"/>
                          </a:solidFill>
                          <a:latin typeface="Times New Roman" pitchFamily="18" charset="0"/>
                          <a:cs typeface="Arial" pitchFamily="34" charset="0"/>
                        </a:defRPr>
                      </a:lvl4pPr>
                      <a:lvl5pPr marL="2057400" indent="-228600" eaLnBrk="0" hangingPunct="0">
                        <a:spcBef>
                          <a:spcPct val="20000"/>
                        </a:spcBef>
                        <a:defRPr>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defRPr>
                          <a:solidFill>
                            <a:schemeClr val="tx1"/>
                          </a:solidFill>
                          <a:latin typeface="Times New Roman" pitchFamily="18"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cs-CZ" altLang="cs-CZ" sz="1600" b="1" i="0" u="none" strike="noStrike" cap="none" normalizeH="0" baseline="0" smtClean="0">
                        <a:ln>
                          <a:noFill/>
                        </a:ln>
                        <a:solidFill>
                          <a:schemeClr val="tx1"/>
                        </a:solidFill>
                        <a:effectLst/>
                        <a:latin typeface="Arial"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104502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cs-CZ" altLang="cs-CZ" sz="3200" dirty="0" smtClean="0">
                <a:latin typeface="Arial" panose="020B0604020202020204" pitchFamily="34" charset="0"/>
              </a:rPr>
              <a:t>Otázky</a:t>
            </a:r>
          </a:p>
        </p:txBody>
      </p:sp>
      <p:sp>
        <p:nvSpPr>
          <p:cNvPr id="9219" name="Rectangle 3"/>
          <p:cNvSpPr>
            <a:spLocks noGrp="1" noChangeArrowheads="1"/>
          </p:cNvSpPr>
          <p:nvPr>
            <p:ph type="body" idx="1"/>
          </p:nvPr>
        </p:nvSpPr>
        <p:spPr>
          <a:xfrm>
            <a:off x="130175" y="1627832"/>
            <a:ext cx="8943975" cy="4799955"/>
          </a:xfrm>
        </p:spPr>
        <p:txBody>
          <a:bodyPr/>
          <a:lstStyle/>
          <a:p>
            <a:pPr eaLnBrk="1" hangingPunct="1">
              <a:lnSpc>
                <a:spcPct val="90000"/>
              </a:lnSpc>
            </a:pPr>
            <a:r>
              <a:rPr lang="cs-CZ" altLang="cs-CZ" sz="2800" dirty="0" smtClean="0">
                <a:latin typeface="Arial" panose="020B0604020202020204" pitchFamily="34" charset="0"/>
              </a:rPr>
              <a:t>Charakterizujte „systém“.</a:t>
            </a:r>
          </a:p>
          <a:p>
            <a:pPr eaLnBrk="1" hangingPunct="1">
              <a:lnSpc>
                <a:spcPct val="90000"/>
              </a:lnSpc>
            </a:pPr>
            <a:r>
              <a:rPr lang="cs-CZ" altLang="cs-CZ" sz="2800" dirty="0" smtClean="0">
                <a:latin typeface="Arial" panose="020B0604020202020204" pitchFamily="34" charset="0"/>
              </a:rPr>
              <a:t>Jaké jsou cíle, úkoly, funkce a prvky systému služební tělesné výchovy?</a:t>
            </a:r>
          </a:p>
          <a:p>
            <a:pPr eaLnBrk="1" hangingPunct="1">
              <a:lnSpc>
                <a:spcPct val="90000"/>
              </a:lnSpc>
            </a:pPr>
            <a:r>
              <a:rPr lang="cs-CZ" altLang="cs-CZ" sz="2800" dirty="0" smtClean="0">
                <a:latin typeface="Arial" panose="020B0604020202020204" pitchFamily="34" charset="0"/>
              </a:rPr>
              <a:t>Co mají systémy zahraničních armád rozdílné a co naopak společné se systémem </a:t>
            </a:r>
            <a:r>
              <a:rPr lang="cs-CZ" altLang="cs-CZ" sz="2800" dirty="0" err="1" smtClean="0">
                <a:latin typeface="Arial" panose="020B0604020202020204" pitchFamily="34" charset="0"/>
              </a:rPr>
              <a:t>Tv</a:t>
            </a:r>
            <a:r>
              <a:rPr lang="cs-CZ" altLang="cs-CZ" sz="2800" dirty="0" smtClean="0">
                <a:latin typeface="Arial" panose="020B0604020202020204" pitchFamily="34" charset="0"/>
              </a:rPr>
              <a:t> a S AČR?</a:t>
            </a:r>
          </a:p>
          <a:p>
            <a:pPr eaLnBrk="1" hangingPunct="1">
              <a:lnSpc>
                <a:spcPct val="90000"/>
              </a:lnSpc>
            </a:pPr>
            <a:r>
              <a:rPr lang="cs-CZ" altLang="cs-CZ" sz="2800" dirty="0" smtClean="0">
                <a:latin typeface="Arial" panose="020B0604020202020204" pitchFamily="34" charset="0"/>
              </a:rPr>
              <a:t>Mělo by se v našem systému na základě srovnání s ostatními něco měnit? Uveďte příklady.</a:t>
            </a:r>
          </a:p>
          <a:p>
            <a:pPr eaLnBrk="1" hangingPunct="1">
              <a:lnSpc>
                <a:spcPct val="90000"/>
              </a:lnSpc>
            </a:pPr>
            <a:endParaRPr lang="cs-CZ" altLang="cs-CZ" sz="2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cs-CZ" altLang="cs-CZ" sz="3200" dirty="0" smtClean="0">
                <a:latin typeface="Arial" panose="020B0604020202020204" pitchFamily="34" charset="0"/>
              </a:rPr>
              <a:t>Literatura</a:t>
            </a:r>
          </a:p>
        </p:txBody>
      </p:sp>
      <p:sp>
        <p:nvSpPr>
          <p:cNvPr id="9219" name="Rectangle 3"/>
          <p:cNvSpPr>
            <a:spLocks noGrp="1" noChangeArrowheads="1"/>
          </p:cNvSpPr>
          <p:nvPr>
            <p:ph type="body" idx="1"/>
          </p:nvPr>
        </p:nvSpPr>
        <p:spPr>
          <a:xfrm>
            <a:off x="130175" y="1627832"/>
            <a:ext cx="8943975" cy="4799955"/>
          </a:xfrm>
        </p:spPr>
        <p:txBody>
          <a:bodyPr/>
          <a:lstStyle/>
          <a:p>
            <a:pPr eaLnBrk="1" hangingPunct="1">
              <a:lnSpc>
                <a:spcPct val="90000"/>
              </a:lnSpc>
            </a:pPr>
            <a:r>
              <a:rPr lang="cs-CZ" altLang="cs-CZ" sz="2800" dirty="0" smtClean="0">
                <a:latin typeface="Arial" panose="020B0604020202020204" pitchFamily="34" charset="0"/>
              </a:rPr>
              <a:t>VĚSTNÍK MO. (2011). Služební tělesná výchova v rezortu Ministerstva obrany (NVMO č. 12/2011). Praha: MO</a:t>
            </a:r>
            <a:r>
              <a:rPr lang="cs-CZ" altLang="cs-CZ" sz="2800" dirty="0" smtClean="0">
                <a:latin typeface="Arial" panose="020B0604020202020204" pitchFamily="34" charset="0"/>
              </a:rPr>
              <a:t>.</a:t>
            </a:r>
          </a:p>
          <a:p>
            <a:pPr eaLnBrk="1" hangingPunct="1">
              <a:lnSpc>
                <a:spcPct val="90000"/>
              </a:lnSpc>
            </a:pPr>
            <a:r>
              <a:rPr lang="cs-CZ" altLang="cs-CZ" sz="2800" dirty="0">
                <a:latin typeface="Arial" panose="020B0604020202020204" pitchFamily="34" charset="0"/>
              </a:rPr>
              <a:t>GEDDIE, J. 2000, NATO </a:t>
            </a:r>
            <a:r>
              <a:rPr lang="cs-CZ" altLang="cs-CZ" sz="2800" dirty="0" err="1">
                <a:latin typeface="Arial" panose="020B0604020202020204" pitchFamily="34" charset="0"/>
              </a:rPr>
              <a:t>Soldier</a:t>
            </a:r>
            <a:r>
              <a:rPr lang="cs-CZ" altLang="cs-CZ" sz="2800" dirty="0">
                <a:latin typeface="Arial" panose="020B0604020202020204" pitchFamily="34" charset="0"/>
              </a:rPr>
              <a:t> Target Audience </a:t>
            </a:r>
            <a:r>
              <a:rPr lang="cs-CZ" altLang="cs-CZ" sz="2800" dirty="0" err="1">
                <a:latin typeface="Arial" panose="020B0604020202020204" pitchFamily="34" charset="0"/>
              </a:rPr>
              <a:t>Description</a:t>
            </a:r>
            <a:r>
              <a:rPr lang="cs-CZ" altLang="cs-CZ" sz="2800" dirty="0">
                <a:latin typeface="Arial" panose="020B0604020202020204" pitchFamily="34" charset="0"/>
              </a:rPr>
              <a:t>. RTO-TR-22.</a:t>
            </a:r>
          </a:p>
        </p:txBody>
      </p:sp>
    </p:spTree>
    <p:extLst>
      <p:ext uri="{BB962C8B-B14F-4D97-AF65-F5344CB8AC3E}">
        <p14:creationId xmlns:p14="http://schemas.microsoft.com/office/powerpoint/2010/main" val="39452724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ctrTitle"/>
          </p:nvPr>
        </p:nvSpPr>
        <p:spPr>
          <a:xfrm>
            <a:off x="685800" y="1416050"/>
            <a:ext cx="7772400" cy="1085850"/>
          </a:xfrm>
        </p:spPr>
        <p:txBody>
          <a:bodyPr/>
          <a:lstStyle/>
          <a:p>
            <a:pPr algn="ctr"/>
            <a:r>
              <a:rPr lang="cs-CZ" altLang="cs-CZ" sz="2800" smtClean="0">
                <a:latin typeface="Arial" panose="020B0604020202020204" pitchFamily="34" charset="0"/>
              </a:rPr>
              <a:t>Dotazy?</a:t>
            </a:r>
          </a:p>
        </p:txBody>
      </p:sp>
      <p:sp>
        <p:nvSpPr>
          <p:cNvPr id="10243" name="Podnadpis 2"/>
          <p:cNvSpPr>
            <a:spLocks noGrp="1"/>
          </p:cNvSpPr>
          <p:nvPr>
            <p:ph type="subTitle" idx="1"/>
          </p:nvPr>
        </p:nvSpPr>
        <p:spPr>
          <a:xfrm>
            <a:off x="1371600" y="3316288"/>
            <a:ext cx="6400800" cy="2322512"/>
          </a:xfrm>
        </p:spPr>
        <p:txBody>
          <a:bodyPr/>
          <a:lstStyle/>
          <a:p>
            <a:r>
              <a:rPr lang="cs-CZ" altLang="cs-CZ" smtClean="0">
                <a:latin typeface="Arial" panose="020B0604020202020204" pitchFamily="34" charset="0"/>
              </a:rPr>
              <a:t>Děkuji za pozornost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cs-CZ" altLang="cs-CZ" sz="3200" smtClean="0">
                <a:latin typeface="Arial" charset="0"/>
              </a:rPr>
              <a:t>Systém</a:t>
            </a:r>
          </a:p>
        </p:txBody>
      </p:sp>
      <p:sp>
        <p:nvSpPr>
          <p:cNvPr id="15363" name="Rectangle 3"/>
          <p:cNvSpPr>
            <a:spLocks noGrp="1" noChangeArrowheads="1"/>
          </p:cNvSpPr>
          <p:nvPr>
            <p:ph type="body" idx="1"/>
          </p:nvPr>
        </p:nvSpPr>
        <p:spPr>
          <a:xfrm>
            <a:off x="0" y="1295400"/>
            <a:ext cx="9144000" cy="4800600"/>
          </a:xfrm>
        </p:spPr>
        <p:txBody>
          <a:bodyPr/>
          <a:lstStyle/>
          <a:p>
            <a:pPr eaLnBrk="1" hangingPunct="1">
              <a:lnSpc>
                <a:spcPct val="90000"/>
              </a:lnSpc>
              <a:buFontTx/>
              <a:buNone/>
            </a:pPr>
            <a:r>
              <a:rPr lang="cs-CZ" altLang="cs-CZ" sz="2800" smtClean="0">
                <a:latin typeface="Arial" charset="0"/>
              </a:rPr>
              <a:t>	Systém je soubor jednotlivin navzájem spojených určitou strukturou, sítí vztahů, v uspořádaný celek. Za systém tedy nelze považovat prostou kumulaci prvků, mezi nimiž neexistují funkční vztahy. Naopak, vnitřní provázanost mezi prvky je pro systém rozhodující. Za systém můžeme považovat souhrn elementů organizovaných takovým způsobem, že změna, vyloučení, nebo přidání nového elementu se zákonitě bude odrážet na všech ostatních elementech. </a:t>
            </a:r>
          </a:p>
          <a:p>
            <a:pPr eaLnBrk="1" hangingPunct="1">
              <a:lnSpc>
                <a:spcPct val="90000"/>
              </a:lnSpc>
              <a:buFontTx/>
              <a:buNone/>
            </a:pPr>
            <a:r>
              <a:rPr lang="cs-CZ" altLang="cs-CZ" sz="2800" smtClean="0">
                <a:latin typeface="Arial" charset="0"/>
              </a:rPr>
              <a:t>	</a:t>
            </a:r>
          </a:p>
          <a:p>
            <a:pPr eaLnBrk="1" hangingPunct="1">
              <a:lnSpc>
                <a:spcPct val="90000"/>
              </a:lnSpc>
              <a:buFontTx/>
              <a:buNone/>
            </a:pPr>
            <a:r>
              <a:rPr lang="cs-CZ" altLang="cs-CZ" sz="2800" smtClean="0">
                <a:latin typeface="Arial" charset="0"/>
              </a:rPr>
              <a:t>	Systémy se obecně dělí na tvrdé (statické) a měkké (dynamické), a to z hlediska variabilnosti, adaptace    a tvůrčí účasti člověka.</a:t>
            </a:r>
            <a:r>
              <a:rPr lang="cs-CZ" altLang="cs-CZ" sz="2400" smtClean="0"/>
              <a:t> </a:t>
            </a:r>
            <a:endParaRPr lang="cs-CZ" altLang="cs-CZ" sz="2800" smtClean="0">
              <a:latin typeface="Arial" charset="0"/>
            </a:endParaRPr>
          </a:p>
          <a:p>
            <a:pPr eaLnBrk="1" hangingPunct="1">
              <a:lnSpc>
                <a:spcPct val="90000"/>
              </a:lnSpc>
              <a:buFontTx/>
              <a:buNone/>
            </a:pPr>
            <a:r>
              <a:rPr lang="cs-CZ" altLang="cs-CZ" sz="2800" smtClean="0">
                <a:latin typeface="Arial" charset="0"/>
              </a:rPr>
              <a:t>	</a:t>
            </a:r>
          </a:p>
        </p:txBody>
      </p:sp>
    </p:spTree>
    <p:extLst>
      <p:ext uri="{BB962C8B-B14F-4D97-AF65-F5344CB8AC3E}">
        <p14:creationId xmlns:p14="http://schemas.microsoft.com/office/powerpoint/2010/main" val="3799173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cs-CZ" altLang="cs-CZ" sz="3200" smtClean="0">
                <a:latin typeface="Arial" charset="0"/>
              </a:rPr>
              <a:t>Systém služební tělesné výchovy a sportu</a:t>
            </a:r>
          </a:p>
        </p:txBody>
      </p:sp>
      <p:sp>
        <p:nvSpPr>
          <p:cNvPr id="16387" name="Rectangle 3"/>
          <p:cNvSpPr>
            <a:spLocks noGrp="1" noChangeArrowheads="1"/>
          </p:cNvSpPr>
          <p:nvPr>
            <p:ph type="body" idx="1"/>
          </p:nvPr>
        </p:nvSpPr>
        <p:spPr>
          <a:xfrm>
            <a:off x="330200" y="1528763"/>
            <a:ext cx="8439150" cy="4567237"/>
          </a:xfrm>
        </p:spPr>
        <p:txBody>
          <a:bodyPr/>
          <a:lstStyle/>
          <a:p>
            <a:pPr eaLnBrk="1" hangingPunct="1"/>
            <a:r>
              <a:rPr lang="cs-CZ" altLang="cs-CZ" sz="2800" smtClean="0">
                <a:latin typeface="Arial" charset="0"/>
              </a:rPr>
              <a:t>Systém služební tělesné výchovy a sportu v AČR jako subsystém tělovýchovného systému ČR a různé podobné tělovýchovné systémy ve světě (civilní nebo vojenské) lze považovat za aplikované formy měkkých systémů. </a:t>
            </a:r>
          </a:p>
          <a:p>
            <a:pPr eaLnBrk="1" hangingPunct="1"/>
            <a:r>
              <a:rPr lang="cs-CZ" altLang="cs-CZ" sz="2800" smtClean="0">
                <a:latin typeface="Arial" charset="0"/>
              </a:rPr>
              <a:t>Systém tělesné výchovy a sportu je realizován v podobě uceleného, logicky uspořádaného a vnitřně integrovaného tělovýchovného procesu, který směřuje k dosažení optimální úrovně tělesné připravenosti vojenských profesionálů. </a:t>
            </a:r>
          </a:p>
        </p:txBody>
      </p:sp>
    </p:spTree>
    <p:extLst>
      <p:ext uri="{BB962C8B-B14F-4D97-AF65-F5344CB8AC3E}">
        <p14:creationId xmlns:p14="http://schemas.microsoft.com/office/powerpoint/2010/main" val="1854568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cs-CZ" altLang="cs-CZ" sz="3200" smtClean="0">
                <a:latin typeface="Arial" charset="0"/>
              </a:rPr>
              <a:t>Cíl, úkoly, funkce a prvky systému služební tělesné výchovy </a:t>
            </a:r>
          </a:p>
        </p:txBody>
      </p:sp>
      <p:sp>
        <p:nvSpPr>
          <p:cNvPr id="18435" name="Rectangle 3"/>
          <p:cNvSpPr>
            <a:spLocks noGrp="1" noChangeArrowheads="1"/>
          </p:cNvSpPr>
          <p:nvPr>
            <p:ph type="body" idx="1"/>
          </p:nvPr>
        </p:nvSpPr>
        <p:spPr>
          <a:xfrm>
            <a:off x="403225" y="2143125"/>
            <a:ext cx="8428038" cy="4035425"/>
          </a:xfrm>
        </p:spPr>
        <p:txBody>
          <a:bodyPr/>
          <a:lstStyle/>
          <a:p>
            <a:pPr eaLnBrk="1" hangingPunct="1">
              <a:buFontTx/>
              <a:buNone/>
            </a:pPr>
            <a:r>
              <a:rPr lang="cs-CZ" altLang="cs-CZ" sz="2800" smtClean="0">
                <a:latin typeface="Arial" charset="0"/>
              </a:rPr>
              <a:t>	</a:t>
            </a:r>
            <a:r>
              <a:rPr lang="cs-CZ" altLang="cs-CZ" sz="2800" u="sng" smtClean="0">
                <a:latin typeface="Arial" charset="0"/>
              </a:rPr>
              <a:t>Cílem</a:t>
            </a:r>
            <a:r>
              <a:rPr lang="cs-CZ" altLang="cs-CZ" sz="2800" smtClean="0">
                <a:latin typeface="Arial" charset="0"/>
              </a:rPr>
              <a:t> systému služební tělesné výchovy je pedagogicky řízeným procesem zabezpečit tělesnou připravenost vojáků k řádnému plnění úkolů, které vyplývají z jejich služebního zařazení</a:t>
            </a:r>
            <a:r>
              <a:rPr lang="cs-CZ" altLang="cs-CZ" sz="3600" smtClean="0"/>
              <a:t> </a:t>
            </a:r>
          </a:p>
        </p:txBody>
      </p:sp>
    </p:spTree>
    <p:extLst>
      <p:ext uri="{BB962C8B-B14F-4D97-AF65-F5344CB8AC3E}">
        <p14:creationId xmlns:p14="http://schemas.microsoft.com/office/powerpoint/2010/main" val="756111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cs-CZ" altLang="cs-CZ" sz="3200" smtClean="0">
                <a:latin typeface="Arial" charset="0"/>
              </a:rPr>
              <a:t>Cíl, úkoly, funkce a prvky systému služební tělesné výchovy (STV)</a:t>
            </a:r>
          </a:p>
        </p:txBody>
      </p:sp>
      <p:sp>
        <p:nvSpPr>
          <p:cNvPr id="19459" name="Rectangle 3"/>
          <p:cNvSpPr>
            <a:spLocks noGrp="1" noChangeArrowheads="1"/>
          </p:cNvSpPr>
          <p:nvPr>
            <p:ph type="body" idx="1"/>
          </p:nvPr>
        </p:nvSpPr>
        <p:spPr>
          <a:xfrm>
            <a:off x="296863" y="1173163"/>
            <a:ext cx="8461375" cy="5684837"/>
          </a:xfrm>
        </p:spPr>
        <p:txBody>
          <a:bodyPr/>
          <a:lstStyle/>
          <a:p>
            <a:pPr eaLnBrk="1" hangingPunct="1">
              <a:lnSpc>
                <a:spcPct val="80000"/>
              </a:lnSpc>
              <a:buFontTx/>
              <a:buNone/>
            </a:pPr>
            <a:r>
              <a:rPr lang="cs-CZ" altLang="cs-CZ" sz="1800" smtClean="0">
                <a:latin typeface="Arial" charset="0"/>
              </a:rPr>
              <a:t>	</a:t>
            </a:r>
            <a:r>
              <a:rPr lang="cs-CZ" altLang="cs-CZ" sz="2800" smtClean="0">
                <a:latin typeface="Arial" charset="0"/>
              </a:rPr>
              <a:t>Hlavními</a:t>
            </a:r>
            <a:r>
              <a:rPr lang="cs-CZ" altLang="cs-CZ" sz="2800" b="1" smtClean="0">
                <a:latin typeface="Arial" charset="0"/>
              </a:rPr>
              <a:t> </a:t>
            </a:r>
            <a:r>
              <a:rPr lang="cs-CZ" altLang="cs-CZ" sz="2800" u="sng" smtClean="0">
                <a:latin typeface="Arial" charset="0"/>
              </a:rPr>
              <a:t>úkoly</a:t>
            </a:r>
            <a:r>
              <a:rPr lang="cs-CZ" altLang="cs-CZ" sz="2800" smtClean="0">
                <a:latin typeface="Arial" charset="0"/>
              </a:rPr>
              <a:t> systému STV jsou:</a:t>
            </a:r>
          </a:p>
          <a:p>
            <a:pPr eaLnBrk="1" hangingPunct="1">
              <a:lnSpc>
                <a:spcPct val="80000"/>
              </a:lnSpc>
            </a:pPr>
            <a:r>
              <a:rPr lang="cs-CZ" altLang="cs-CZ" sz="2800" smtClean="0">
                <a:latin typeface="Arial" charset="0"/>
              </a:rPr>
              <a:t>dosahování a udržování optimální tělesné zdatnosti vojáků jako podmínky řádného výkonu služby;</a:t>
            </a:r>
          </a:p>
          <a:p>
            <a:pPr eaLnBrk="1" hangingPunct="1">
              <a:lnSpc>
                <a:spcPct val="80000"/>
              </a:lnSpc>
            </a:pPr>
            <a:r>
              <a:rPr lang="cs-CZ" altLang="cs-CZ" sz="2800" smtClean="0">
                <a:latin typeface="Arial" charset="0"/>
              </a:rPr>
              <a:t>dosahování stanovených výkonnostních požadavků a ovládání profesních pohybových dovedností a návyků vojáků k řádnému plnění úkolů v mimořádných</a:t>
            </a:r>
            <a:r>
              <a:rPr lang="cs-CZ" altLang="cs-CZ" sz="2400" smtClean="0">
                <a:latin typeface="Arial" charset="0"/>
              </a:rPr>
              <a:t> </a:t>
            </a:r>
            <a:r>
              <a:rPr lang="cs-CZ" altLang="cs-CZ" sz="2800" smtClean="0">
                <a:latin typeface="Arial" charset="0"/>
              </a:rPr>
              <a:t>situacích nebo při bojové činnosti, a to po celou dobu jejich služebního poměru;</a:t>
            </a:r>
          </a:p>
          <a:p>
            <a:pPr eaLnBrk="1" hangingPunct="1">
              <a:lnSpc>
                <a:spcPct val="80000"/>
              </a:lnSpc>
            </a:pPr>
            <a:r>
              <a:rPr lang="cs-CZ" altLang="cs-CZ" sz="2800" smtClean="0">
                <a:latin typeface="Arial" charset="0"/>
              </a:rPr>
              <a:t>zabezpečování pravidelné pohybové aktivity jako profesní nezbytnosti a předpokladu tělesného i duševního zdraví vojáků;</a:t>
            </a:r>
          </a:p>
          <a:p>
            <a:pPr eaLnBrk="1" hangingPunct="1">
              <a:lnSpc>
                <a:spcPct val="80000"/>
              </a:lnSpc>
            </a:pPr>
            <a:r>
              <a:rPr lang="cs-CZ" altLang="cs-CZ" sz="2800" smtClean="0">
                <a:latin typeface="Arial" charset="0"/>
              </a:rPr>
              <a:t>získávání odolnosti vojáků proti psychickým zátěžím </a:t>
            </a:r>
          </a:p>
          <a:p>
            <a:pPr eaLnBrk="1" hangingPunct="1">
              <a:lnSpc>
                <a:spcPct val="80000"/>
              </a:lnSpc>
            </a:pPr>
            <a:endParaRPr lang="cs-CZ" altLang="cs-CZ" sz="2800" smtClean="0"/>
          </a:p>
        </p:txBody>
      </p:sp>
    </p:spTree>
    <p:extLst>
      <p:ext uri="{BB962C8B-B14F-4D97-AF65-F5344CB8AC3E}">
        <p14:creationId xmlns:p14="http://schemas.microsoft.com/office/powerpoint/2010/main" val="1609557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cs-CZ" altLang="cs-CZ" sz="3200" smtClean="0">
                <a:latin typeface="Arial" charset="0"/>
              </a:rPr>
              <a:t>Cíl, úkoly, funkce a prvky systému služební tělesné výchovy</a:t>
            </a:r>
          </a:p>
        </p:txBody>
      </p:sp>
      <p:sp>
        <p:nvSpPr>
          <p:cNvPr id="20483" name="Rectangle 3"/>
          <p:cNvSpPr>
            <a:spLocks noGrp="1" noChangeArrowheads="1"/>
          </p:cNvSpPr>
          <p:nvPr>
            <p:ph type="body" idx="1"/>
          </p:nvPr>
        </p:nvSpPr>
        <p:spPr>
          <a:xfrm>
            <a:off x="374650" y="1506538"/>
            <a:ext cx="8372475" cy="4589462"/>
          </a:xfrm>
        </p:spPr>
        <p:txBody>
          <a:bodyPr/>
          <a:lstStyle/>
          <a:p>
            <a:pPr eaLnBrk="1" hangingPunct="1">
              <a:buFontTx/>
              <a:buNone/>
            </a:pPr>
            <a:r>
              <a:rPr lang="cs-CZ" altLang="cs-CZ" smtClean="0"/>
              <a:t>	</a:t>
            </a:r>
            <a:r>
              <a:rPr lang="cs-CZ" altLang="cs-CZ" sz="2800" smtClean="0">
                <a:latin typeface="Arial" charset="0"/>
              </a:rPr>
              <a:t>Hlavní </a:t>
            </a:r>
            <a:r>
              <a:rPr lang="cs-CZ" altLang="cs-CZ" sz="2800" u="sng" smtClean="0">
                <a:latin typeface="Arial" charset="0"/>
              </a:rPr>
              <a:t>funkcí</a:t>
            </a:r>
            <a:r>
              <a:rPr lang="cs-CZ" altLang="cs-CZ" sz="2800" smtClean="0">
                <a:latin typeface="Arial" charset="0"/>
              </a:rPr>
              <a:t> systému služební tělesné výchovy je zajistit optimální podmínky k dosažení jeho cíle a úkolů. Optimální předpoklady kvalitního fungování systému jsou vytvářeny souborem funkčních prvků různé povahy vzájemně nenahraditelných a pro funkčnost celého systému zcela nezbytných. Jsou jimi následující </a:t>
            </a:r>
            <a:r>
              <a:rPr lang="cs-CZ" altLang="cs-CZ" sz="2800" u="sng" smtClean="0">
                <a:latin typeface="Arial" charset="0"/>
              </a:rPr>
              <a:t>prvky</a:t>
            </a:r>
            <a:r>
              <a:rPr lang="cs-CZ" altLang="cs-CZ" sz="2800" smtClean="0">
                <a:latin typeface="Arial" charset="0"/>
              </a:rPr>
              <a:t>: proces služební tělesné výchovy, organizace systému, řízení a jeho zajištění.</a:t>
            </a:r>
          </a:p>
        </p:txBody>
      </p:sp>
    </p:spTree>
    <p:extLst>
      <p:ext uri="{BB962C8B-B14F-4D97-AF65-F5344CB8AC3E}">
        <p14:creationId xmlns:p14="http://schemas.microsoft.com/office/powerpoint/2010/main" val="2483346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eaLnBrk="1" hangingPunct="1"/>
            <a:r>
              <a:rPr lang="cs-CZ" altLang="cs-CZ" sz="3200" smtClean="0">
                <a:latin typeface="Arial" pitchFamily="34" charset="0"/>
              </a:rPr>
              <a:t>Charakter tělesné výchovy a sportu v armádě a její význam pro výcvik</a:t>
            </a:r>
          </a:p>
        </p:txBody>
      </p:sp>
      <p:sp>
        <p:nvSpPr>
          <p:cNvPr id="6147" name="Rectangle 3"/>
          <p:cNvSpPr>
            <a:spLocks noGrp="1" noChangeArrowheads="1"/>
          </p:cNvSpPr>
          <p:nvPr>
            <p:ph type="body" idx="1"/>
          </p:nvPr>
        </p:nvSpPr>
        <p:spPr>
          <a:xfrm>
            <a:off x="0" y="1204913"/>
            <a:ext cx="9144000" cy="5653087"/>
          </a:xfrm>
        </p:spPr>
        <p:txBody>
          <a:bodyPr/>
          <a:lstStyle/>
          <a:p>
            <a:pPr eaLnBrk="1" hangingPunct="1">
              <a:defRPr/>
            </a:pPr>
            <a:r>
              <a:rPr lang="cs-CZ" altLang="cs-CZ" sz="2800" dirty="0" smtClean="0">
                <a:latin typeface="Arial" charset="0"/>
              </a:rPr>
              <a:t>Pozitiva tělesné výchovy a sportu</a:t>
            </a:r>
          </a:p>
          <a:p>
            <a:pPr marL="0" indent="0">
              <a:buFontTx/>
              <a:buNone/>
              <a:defRPr/>
            </a:pPr>
            <a:r>
              <a:rPr lang="cs-CZ" altLang="cs-CZ" sz="2800" dirty="0" smtClean="0">
                <a:latin typeface="Arial" panose="020B0604020202020204" pitchFamily="34" charset="0"/>
              </a:rPr>
              <a:t>   - </a:t>
            </a:r>
            <a:r>
              <a:rPr lang="cs-CZ" sz="2800" dirty="0">
                <a:latin typeface="Arial" panose="020B0604020202020204" pitchFamily="34" charset="0"/>
              </a:rPr>
              <a:t>fyzicky vyspělá a </a:t>
            </a:r>
            <a:r>
              <a:rPr lang="cs-CZ" sz="2800" dirty="0" smtClean="0">
                <a:latin typeface="Arial" panose="020B0604020202020204" pitchFamily="34" charset="0"/>
              </a:rPr>
              <a:t>výkonná osobnost, </a:t>
            </a:r>
            <a:r>
              <a:rPr lang="cs-CZ" sz="2800" dirty="0" err="1" smtClean="0">
                <a:latin typeface="Arial" panose="020B0604020202020204" pitchFamily="34" charset="0"/>
              </a:rPr>
              <a:t>odolnostXzátěži</a:t>
            </a:r>
            <a:endParaRPr lang="cs-CZ" sz="2800" dirty="0" smtClean="0">
              <a:latin typeface="Arial" panose="020B0604020202020204" pitchFamily="34" charset="0"/>
            </a:endParaRPr>
          </a:p>
          <a:p>
            <a:pPr marL="0" indent="0">
              <a:buFontTx/>
              <a:buNone/>
              <a:defRPr/>
            </a:pPr>
            <a:r>
              <a:rPr lang="cs-CZ" sz="2800" dirty="0" smtClean="0">
                <a:latin typeface="Arial" panose="020B0604020202020204" pitchFamily="34" charset="0"/>
              </a:rPr>
              <a:t>   - schopnost </a:t>
            </a:r>
            <a:r>
              <a:rPr lang="cs-CZ" sz="2800" dirty="0">
                <a:latin typeface="Arial" panose="020B0604020202020204" pitchFamily="34" charset="0"/>
              </a:rPr>
              <a:t>účelového přizpůsobení se situacím (pragmatická adaptabilita</a:t>
            </a:r>
            <a:r>
              <a:rPr lang="cs-CZ" sz="2800" dirty="0" smtClean="0">
                <a:latin typeface="Arial" panose="020B0604020202020204" pitchFamily="34" charset="0"/>
              </a:rPr>
              <a:t>)</a:t>
            </a:r>
            <a:endParaRPr lang="cs-CZ" sz="2800" dirty="0">
              <a:latin typeface="Arial" panose="020B0604020202020204" pitchFamily="34" charset="0"/>
            </a:endParaRPr>
          </a:p>
          <a:p>
            <a:pPr marL="0" indent="0">
              <a:buFontTx/>
              <a:buNone/>
              <a:defRPr/>
            </a:pPr>
            <a:r>
              <a:rPr lang="cs-CZ" sz="2800" dirty="0">
                <a:latin typeface="Arial" panose="020B0604020202020204" pitchFamily="34" charset="0"/>
              </a:rPr>
              <a:t> </a:t>
            </a:r>
            <a:r>
              <a:rPr lang="cs-CZ" sz="2800" dirty="0" smtClean="0">
                <a:latin typeface="Arial" panose="020B0604020202020204" pitchFamily="34" charset="0"/>
              </a:rPr>
              <a:t>  - kladné </a:t>
            </a:r>
            <a:r>
              <a:rPr lang="cs-CZ" sz="2800" dirty="0">
                <a:latin typeface="Arial" panose="020B0604020202020204" pitchFamily="34" charset="0"/>
              </a:rPr>
              <a:t>morální vlastnosti a </a:t>
            </a:r>
            <a:r>
              <a:rPr lang="cs-CZ" sz="2800" dirty="0" smtClean="0">
                <a:latin typeface="Arial" panose="020B0604020202020204" pitchFamily="34" charset="0"/>
              </a:rPr>
              <a:t>rozvinutá vůle</a:t>
            </a:r>
            <a:endParaRPr lang="cs-CZ" sz="2800" dirty="0">
              <a:latin typeface="Arial" panose="020B0604020202020204" pitchFamily="34" charset="0"/>
            </a:endParaRPr>
          </a:p>
          <a:p>
            <a:pPr marL="0" indent="0">
              <a:buFontTx/>
              <a:buNone/>
              <a:defRPr/>
            </a:pPr>
            <a:r>
              <a:rPr lang="cs-CZ" sz="2800" dirty="0">
                <a:latin typeface="Arial" panose="020B0604020202020204" pitchFamily="34" charset="0"/>
              </a:rPr>
              <a:t> </a:t>
            </a:r>
            <a:r>
              <a:rPr lang="cs-CZ" sz="2800" dirty="0" smtClean="0">
                <a:latin typeface="Arial" panose="020B0604020202020204" pitchFamily="34" charset="0"/>
              </a:rPr>
              <a:t>  - vytvářet </a:t>
            </a:r>
            <a:r>
              <a:rPr lang="cs-CZ" sz="2800" dirty="0">
                <a:latin typeface="Arial" panose="020B0604020202020204" pitchFamily="34" charset="0"/>
              </a:rPr>
              <a:t>kladné interpersonální vazby k druhým lidem, k </a:t>
            </a:r>
            <a:r>
              <a:rPr lang="cs-CZ" sz="2800" dirty="0" smtClean="0">
                <a:latin typeface="Arial" panose="020B0604020202020204" pitchFamily="34" charset="0"/>
              </a:rPr>
              <a:t>bojové skupině</a:t>
            </a:r>
            <a:endParaRPr lang="cs-CZ" sz="2800" dirty="0">
              <a:latin typeface="Arial" panose="020B0604020202020204" pitchFamily="34" charset="0"/>
            </a:endParaRPr>
          </a:p>
          <a:p>
            <a:pPr marL="0" indent="0">
              <a:buFontTx/>
              <a:buNone/>
              <a:defRPr/>
            </a:pPr>
            <a:r>
              <a:rPr lang="cs-CZ" sz="2800" dirty="0">
                <a:latin typeface="Arial" panose="020B0604020202020204" pitchFamily="34" charset="0"/>
              </a:rPr>
              <a:t> </a:t>
            </a:r>
            <a:r>
              <a:rPr lang="cs-CZ" sz="2800" dirty="0" smtClean="0">
                <a:latin typeface="Arial" panose="020B0604020202020204" pitchFamily="34" charset="0"/>
              </a:rPr>
              <a:t>  - pozitivně </a:t>
            </a:r>
            <a:r>
              <a:rPr lang="cs-CZ" sz="2800" dirty="0">
                <a:latin typeface="Arial" panose="020B0604020202020204" pitchFamily="34" charset="0"/>
              </a:rPr>
              <a:t>sociálně zaměřená (</a:t>
            </a:r>
            <a:r>
              <a:rPr lang="cs-CZ" sz="2800" dirty="0" smtClean="0">
                <a:latin typeface="Arial" panose="020B0604020202020204" pitchFamily="34" charset="0"/>
              </a:rPr>
              <a:t>vědomí společenských </a:t>
            </a:r>
            <a:r>
              <a:rPr lang="cs-CZ" sz="2800" dirty="0">
                <a:latin typeface="Arial" panose="020B0604020202020204" pitchFamily="34" charset="0"/>
              </a:rPr>
              <a:t>závazků a povinností),</a:t>
            </a:r>
          </a:p>
          <a:p>
            <a:pPr marL="0" indent="0">
              <a:buFontTx/>
              <a:buNone/>
              <a:defRPr/>
            </a:pPr>
            <a:r>
              <a:rPr lang="cs-CZ" sz="2800" dirty="0">
                <a:latin typeface="Arial" panose="020B0604020202020204" pitchFamily="34" charset="0"/>
              </a:rPr>
              <a:t> </a:t>
            </a:r>
            <a:r>
              <a:rPr lang="cs-CZ" sz="2800" dirty="0" smtClean="0">
                <a:latin typeface="Arial" panose="020B0604020202020204" pitchFamily="34" charset="0"/>
              </a:rPr>
              <a:t>  - hodnotová orientace identická </a:t>
            </a:r>
            <a:r>
              <a:rPr lang="cs-CZ" sz="2800" dirty="0">
                <a:latin typeface="Arial" panose="020B0604020202020204" pitchFamily="34" charset="0"/>
              </a:rPr>
              <a:t>s hodnotovou orientací demokratické společnosti a občanskými a vlasteneckými povinnostmi </a:t>
            </a:r>
            <a:endParaRPr lang="cs-CZ" altLang="cs-CZ" sz="2800" dirty="0" smtClean="0">
              <a:latin typeface="Arial" panose="020B0604020202020204" pitchFamily="34" charset="0"/>
            </a:endParaRPr>
          </a:p>
        </p:txBody>
      </p:sp>
    </p:spTree>
    <p:extLst>
      <p:ext uri="{BB962C8B-B14F-4D97-AF65-F5344CB8AC3E}">
        <p14:creationId xmlns:p14="http://schemas.microsoft.com/office/powerpoint/2010/main" val="404184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eaLnBrk="1" hangingPunct="1"/>
            <a:r>
              <a:rPr lang="cs-CZ" altLang="cs-CZ" sz="3200" smtClean="0">
                <a:latin typeface="Arial" pitchFamily="34" charset="0"/>
              </a:rPr>
              <a:t>Systém tělesné výchovy a sportu v zahraničních armádách </a:t>
            </a:r>
          </a:p>
        </p:txBody>
      </p:sp>
      <p:sp>
        <p:nvSpPr>
          <p:cNvPr id="66563" name="Rectangle 3"/>
          <p:cNvSpPr>
            <a:spLocks noGrp="1" noChangeArrowheads="1"/>
          </p:cNvSpPr>
          <p:nvPr>
            <p:ph type="body" idx="1"/>
          </p:nvPr>
        </p:nvSpPr>
        <p:spPr>
          <a:xfrm>
            <a:off x="736600" y="2051050"/>
            <a:ext cx="7772400" cy="4497388"/>
          </a:xfrm>
        </p:spPr>
        <p:txBody>
          <a:bodyPr/>
          <a:lstStyle/>
          <a:p>
            <a:pPr eaLnBrk="1" hangingPunct="1"/>
            <a:r>
              <a:rPr lang="cs-CZ" altLang="cs-CZ" sz="2800" smtClean="0">
                <a:latin typeface="Arial" pitchFamily="34" charset="0"/>
              </a:rPr>
              <a:t>Belgie</a:t>
            </a:r>
          </a:p>
          <a:p>
            <a:pPr eaLnBrk="1" hangingPunct="1"/>
            <a:r>
              <a:rPr lang="cs-CZ" altLang="cs-CZ" sz="2800" smtClean="0">
                <a:latin typeface="Arial" pitchFamily="34" charset="0"/>
              </a:rPr>
              <a:t>Německo</a:t>
            </a:r>
          </a:p>
          <a:p>
            <a:pPr eaLnBrk="1" hangingPunct="1"/>
            <a:r>
              <a:rPr lang="cs-CZ" altLang="cs-CZ" sz="2800" smtClean="0">
                <a:latin typeface="Arial" pitchFamily="34" charset="0"/>
              </a:rPr>
              <a:t>Severské státy</a:t>
            </a:r>
          </a:p>
          <a:p>
            <a:pPr eaLnBrk="1" hangingPunct="1"/>
            <a:r>
              <a:rPr lang="cs-CZ" altLang="cs-CZ" sz="2800" smtClean="0">
                <a:latin typeface="Arial" pitchFamily="34" charset="0"/>
              </a:rPr>
              <a:t>USA, UK</a:t>
            </a:r>
          </a:p>
          <a:p>
            <a:pPr eaLnBrk="1" hangingPunct="1"/>
            <a:r>
              <a:rPr lang="cs-CZ" altLang="cs-CZ" sz="2800" smtClean="0">
                <a:latin typeface="Arial" pitchFamily="34" charset="0"/>
              </a:rPr>
              <a:t>Srovnání s AČR</a:t>
            </a:r>
          </a:p>
        </p:txBody>
      </p:sp>
    </p:spTree>
    <p:extLst>
      <p:ext uri="{BB962C8B-B14F-4D97-AF65-F5344CB8AC3E}">
        <p14:creationId xmlns:p14="http://schemas.microsoft.com/office/powerpoint/2010/main" val="1475584916"/>
      </p:ext>
    </p:extLst>
  </p:cSld>
  <p:clrMapOvr>
    <a:masterClrMapping/>
  </p:clrMapOvr>
</p:sld>
</file>

<file path=ppt/theme/theme1.xml><?xml version="1.0" encoding="utf-8"?>
<a:theme xmlns:a="http://schemas.openxmlformats.org/drawingml/2006/main" name="2_worldmap">
  <a:themeElements>
    <a:clrScheme name="2_worldma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worldmap">
      <a:majorFont>
        <a:latin typeface="Times New Roman"/>
        <a:ea typeface=""/>
        <a:cs typeface="Arial"/>
      </a:majorFont>
      <a:minorFont>
        <a:latin typeface="Times New Roman"/>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alt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alt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worldma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worldma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worldma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worldma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worldma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worldma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worldma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Liberec</Template>
  <TotalTime>2584</TotalTime>
  <Words>1874</Words>
  <Application>Microsoft Office PowerPoint</Application>
  <PresentationFormat>Předvádění na obrazovce (4:3)</PresentationFormat>
  <Paragraphs>366</Paragraphs>
  <Slides>28</Slides>
  <Notes>6</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28</vt:i4>
      </vt:variant>
    </vt:vector>
  </HeadingPairs>
  <TitlesOfParts>
    <vt:vector size="37" baseType="lpstr">
      <vt:lpstr>Arial</vt:lpstr>
      <vt:lpstr>Bookman Old Style</vt:lpstr>
      <vt:lpstr>Calibri</vt:lpstr>
      <vt:lpstr>Comic Sans MS</vt:lpstr>
      <vt:lpstr>Courier New</vt:lpstr>
      <vt:lpstr>Helv</vt:lpstr>
      <vt:lpstr>Times New Roman</vt:lpstr>
      <vt:lpstr>Wingdings</vt:lpstr>
      <vt:lpstr>2_worldmap</vt:lpstr>
      <vt:lpstr>Tělesná výchova a sport v zahraničních armádách</vt:lpstr>
      <vt:lpstr>Tělesná výchova a sport v zahraničních armádách </vt:lpstr>
      <vt:lpstr>Systém</vt:lpstr>
      <vt:lpstr>Systém služební tělesné výchovy a sportu</vt:lpstr>
      <vt:lpstr>Cíl, úkoly, funkce a prvky systému služební tělesné výchovy </vt:lpstr>
      <vt:lpstr>Cíl, úkoly, funkce a prvky systému služební tělesné výchovy (STV)</vt:lpstr>
      <vt:lpstr>Cíl, úkoly, funkce a prvky systému služební tělesné výchovy</vt:lpstr>
      <vt:lpstr>Charakter tělesné výchovy a sportu v armádě a její význam pro výcvik</vt:lpstr>
      <vt:lpstr>Systém tělesné výchovy a sportu v zahraničních armádách </vt:lpstr>
      <vt:lpstr>Prezentace aplikace PowerPoint</vt:lpstr>
      <vt:lpstr>Prezentace aplikace PowerPoint</vt:lpstr>
      <vt:lpstr>Prezentace aplikace PowerPoint</vt:lpstr>
      <vt:lpstr>Německo – Physical fitness (PF)</vt:lpstr>
      <vt:lpstr>Německo – Physical fitness (PF)</vt:lpstr>
      <vt:lpstr>Dánsko</vt:lpstr>
      <vt:lpstr>Dánsko</vt:lpstr>
      <vt:lpstr>Dánsko</vt:lpstr>
      <vt:lpstr>Dánsko</vt:lpstr>
      <vt:lpstr>Dánsko</vt:lpstr>
      <vt:lpstr>Dánsko</vt:lpstr>
      <vt:lpstr>Velká Británie – military fitness</vt:lpstr>
      <vt:lpstr>Velká Británie – adventure training</vt:lpstr>
      <vt:lpstr>Velká Británie – adventure training</vt:lpstr>
      <vt:lpstr>Velká Británie – adventure training - activities</vt:lpstr>
      <vt:lpstr>Systém tělesné výchovy a sportu v zahraničních armádách </vt:lpstr>
      <vt:lpstr>Otázky</vt:lpstr>
      <vt:lpstr>Literatura</vt:lpstr>
      <vt:lpstr>Dotazy?</vt:lpstr>
    </vt:vector>
  </TitlesOfParts>
  <Company>Gymnázium Vyškov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LP</dc:creator>
  <cp:lastModifiedBy>Lubomír Přívětivý</cp:lastModifiedBy>
  <cp:revision>115</cp:revision>
  <dcterms:created xsi:type="dcterms:W3CDTF">2000-11-19T15:42:47Z</dcterms:created>
  <dcterms:modified xsi:type="dcterms:W3CDTF">2022-09-06T17:54:26Z</dcterms:modified>
</cp:coreProperties>
</file>