
<file path=[Content_Types].xml><?xml version="1.0" encoding="utf-8"?>
<Types xmlns="http://schemas.openxmlformats.org/package/2006/content-types">
  <Default Extension="tmp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9"/>
  </p:notesMasterIdLst>
  <p:sldIdLst>
    <p:sldId id="256" r:id="rId5"/>
    <p:sldId id="268" r:id="rId6"/>
    <p:sldId id="257" r:id="rId7"/>
    <p:sldId id="258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9C8667-1D52-4A6E-BE36-2C6B9098250E}" v="74" dt="2022-07-20T11:13:02.5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6224" autoAdjust="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olímková, Adéla" userId="999f5e52-b3b5-4322-ac6a-365c09c88039" providerId="ADAL" clId="{1E9C8667-1D52-4A6E-BE36-2C6B9098250E}"/>
    <pc:docChg chg="custSel addSld delSld modSld">
      <pc:chgData name="Jarolímková, Adéla" userId="999f5e52-b3b5-4322-ac6a-365c09c88039" providerId="ADAL" clId="{1E9C8667-1D52-4A6E-BE36-2C6B9098250E}" dt="2022-07-20T11:37:49.550" v="783" actId="20577"/>
      <pc:docMkLst>
        <pc:docMk/>
      </pc:docMkLst>
      <pc:sldChg chg="modSp mod">
        <pc:chgData name="Jarolímková, Adéla" userId="999f5e52-b3b5-4322-ac6a-365c09c88039" providerId="ADAL" clId="{1E9C8667-1D52-4A6E-BE36-2C6B9098250E}" dt="2022-07-20T11:05:58.270" v="381" actId="20577"/>
        <pc:sldMkLst>
          <pc:docMk/>
          <pc:sldMk cId="2100492719" sldId="256"/>
        </pc:sldMkLst>
        <pc:spChg chg="mod">
          <ac:chgData name="Jarolímková, Adéla" userId="999f5e52-b3b5-4322-ac6a-365c09c88039" providerId="ADAL" clId="{1E9C8667-1D52-4A6E-BE36-2C6B9098250E}" dt="2022-07-20T10:46:20.947" v="34" actId="6549"/>
          <ac:spMkLst>
            <pc:docMk/>
            <pc:sldMk cId="2100492719" sldId="256"/>
            <ac:spMk id="2" creationId="{00000000-0000-0000-0000-000000000000}"/>
          </ac:spMkLst>
        </pc:spChg>
        <pc:spChg chg="mod">
          <ac:chgData name="Jarolímková, Adéla" userId="999f5e52-b3b5-4322-ac6a-365c09c88039" providerId="ADAL" clId="{1E9C8667-1D52-4A6E-BE36-2C6B9098250E}" dt="2022-07-20T11:05:58.270" v="381" actId="20577"/>
          <ac:spMkLst>
            <pc:docMk/>
            <pc:sldMk cId="2100492719" sldId="256"/>
            <ac:spMk id="3" creationId="{00000000-0000-0000-0000-000000000000}"/>
          </ac:spMkLst>
        </pc:spChg>
      </pc:sldChg>
      <pc:sldChg chg="del">
        <pc:chgData name="Jarolímková, Adéla" userId="999f5e52-b3b5-4322-ac6a-365c09c88039" providerId="ADAL" clId="{1E9C8667-1D52-4A6E-BE36-2C6B9098250E}" dt="2022-07-20T10:45:58.043" v="0" actId="47"/>
        <pc:sldMkLst>
          <pc:docMk/>
          <pc:sldMk cId="3265483055" sldId="257"/>
        </pc:sldMkLst>
      </pc:sldChg>
      <pc:sldChg chg="del">
        <pc:chgData name="Jarolímková, Adéla" userId="999f5e52-b3b5-4322-ac6a-365c09c88039" providerId="ADAL" clId="{1E9C8667-1D52-4A6E-BE36-2C6B9098250E}" dt="2022-07-20T10:45:58.043" v="0" actId="47"/>
        <pc:sldMkLst>
          <pc:docMk/>
          <pc:sldMk cId="3142369697" sldId="258"/>
        </pc:sldMkLst>
      </pc:sldChg>
      <pc:sldChg chg="del">
        <pc:chgData name="Jarolímková, Adéla" userId="999f5e52-b3b5-4322-ac6a-365c09c88039" providerId="ADAL" clId="{1E9C8667-1D52-4A6E-BE36-2C6B9098250E}" dt="2022-07-20T10:45:58.043" v="0" actId="47"/>
        <pc:sldMkLst>
          <pc:docMk/>
          <pc:sldMk cId="1783855412" sldId="259"/>
        </pc:sldMkLst>
      </pc:sldChg>
      <pc:sldChg chg="modSp add mod">
        <pc:chgData name="Jarolímková, Adéla" userId="999f5e52-b3b5-4322-ac6a-365c09c88039" providerId="ADAL" clId="{1E9C8667-1D52-4A6E-BE36-2C6B9098250E}" dt="2022-07-20T10:48:42.526" v="142" actId="21"/>
        <pc:sldMkLst>
          <pc:docMk/>
          <pc:sldMk cId="836287527" sldId="260"/>
        </pc:sldMkLst>
        <pc:spChg chg="mod">
          <ac:chgData name="Jarolímková, Adéla" userId="999f5e52-b3b5-4322-ac6a-365c09c88039" providerId="ADAL" clId="{1E9C8667-1D52-4A6E-BE36-2C6B9098250E}" dt="2022-07-20T10:48:42.526" v="142" actId="21"/>
          <ac:spMkLst>
            <pc:docMk/>
            <pc:sldMk cId="836287527" sldId="260"/>
            <ac:spMk id="3" creationId="{00000000-0000-0000-0000-000000000000}"/>
          </ac:spMkLst>
        </pc:spChg>
        <pc:spChg chg="mod">
          <ac:chgData name="Jarolímková, Adéla" userId="999f5e52-b3b5-4322-ac6a-365c09c88039" providerId="ADAL" clId="{1E9C8667-1D52-4A6E-BE36-2C6B9098250E}" dt="2022-07-20T10:48:35.047" v="141" actId="1076"/>
          <ac:spMkLst>
            <pc:docMk/>
            <pc:sldMk cId="836287527" sldId="260"/>
            <ac:spMk id="4" creationId="{00000000-0000-0000-0000-000000000000}"/>
          </ac:spMkLst>
        </pc:spChg>
      </pc:sldChg>
      <pc:sldChg chg="del">
        <pc:chgData name="Jarolímková, Adéla" userId="999f5e52-b3b5-4322-ac6a-365c09c88039" providerId="ADAL" clId="{1E9C8667-1D52-4A6E-BE36-2C6B9098250E}" dt="2022-07-20T10:45:58.043" v="0" actId="47"/>
        <pc:sldMkLst>
          <pc:docMk/>
          <pc:sldMk cId="994496203" sldId="260"/>
        </pc:sldMkLst>
      </pc:sldChg>
      <pc:sldChg chg="del">
        <pc:chgData name="Jarolímková, Adéla" userId="999f5e52-b3b5-4322-ac6a-365c09c88039" providerId="ADAL" clId="{1E9C8667-1D52-4A6E-BE36-2C6B9098250E}" dt="2022-07-20T10:45:58.043" v="0" actId="47"/>
        <pc:sldMkLst>
          <pc:docMk/>
          <pc:sldMk cId="1341363236" sldId="261"/>
        </pc:sldMkLst>
      </pc:sldChg>
      <pc:sldChg chg="modSp add mod">
        <pc:chgData name="Jarolímková, Adéla" userId="999f5e52-b3b5-4322-ac6a-365c09c88039" providerId="ADAL" clId="{1E9C8667-1D52-4A6E-BE36-2C6B9098250E}" dt="2022-07-20T10:52:41.537" v="317" actId="113"/>
        <pc:sldMkLst>
          <pc:docMk/>
          <pc:sldMk cId="2641973819" sldId="261"/>
        </pc:sldMkLst>
        <pc:spChg chg="mod">
          <ac:chgData name="Jarolímková, Adéla" userId="999f5e52-b3b5-4322-ac6a-365c09c88039" providerId="ADAL" clId="{1E9C8667-1D52-4A6E-BE36-2C6B9098250E}" dt="2022-07-20T10:52:41.537" v="317" actId="113"/>
          <ac:spMkLst>
            <pc:docMk/>
            <pc:sldMk cId="2641973819" sldId="261"/>
            <ac:spMk id="3" creationId="{00000000-0000-0000-0000-000000000000}"/>
          </ac:spMkLst>
        </pc:spChg>
      </pc:sldChg>
      <pc:sldChg chg="addSp delSp modSp new mod modClrScheme chgLayout">
        <pc:chgData name="Jarolímková, Adéla" userId="999f5e52-b3b5-4322-ac6a-365c09c88039" providerId="ADAL" clId="{1E9C8667-1D52-4A6E-BE36-2C6B9098250E}" dt="2022-07-20T11:10:11.356" v="470" actId="5793"/>
        <pc:sldMkLst>
          <pc:docMk/>
          <pc:sldMk cId="799120012" sldId="262"/>
        </pc:sldMkLst>
        <pc:spChg chg="mod ord">
          <ac:chgData name="Jarolímková, Adéla" userId="999f5e52-b3b5-4322-ac6a-365c09c88039" providerId="ADAL" clId="{1E9C8667-1D52-4A6E-BE36-2C6B9098250E}" dt="2022-07-20T10:58:11.051" v="363" actId="6549"/>
          <ac:spMkLst>
            <pc:docMk/>
            <pc:sldMk cId="799120012" sldId="262"/>
            <ac:spMk id="2" creationId="{2EC119D9-F573-DBC0-367E-E50535F1885C}"/>
          </ac:spMkLst>
        </pc:spChg>
        <pc:spChg chg="del mod ord">
          <ac:chgData name="Jarolímková, Adéla" userId="999f5e52-b3b5-4322-ac6a-365c09c88039" providerId="ADAL" clId="{1E9C8667-1D52-4A6E-BE36-2C6B9098250E}" dt="2022-07-20T10:49:07.045" v="161" actId="700"/>
          <ac:spMkLst>
            <pc:docMk/>
            <pc:sldMk cId="799120012" sldId="262"/>
            <ac:spMk id="3" creationId="{2CA41BC9-0E45-A589-6979-5FE07EA633A7}"/>
          </ac:spMkLst>
        </pc:spChg>
        <pc:spChg chg="add mod ord">
          <ac:chgData name="Jarolímková, Adéla" userId="999f5e52-b3b5-4322-ac6a-365c09c88039" providerId="ADAL" clId="{1E9C8667-1D52-4A6E-BE36-2C6B9098250E}" dt="2022-07-20T10:49:44.919" v="209" actId="20577"/>
          <ac:spMkLst>
            <pc:docMk/>
            <pc:sldMk cId="799120012" sldId="262"/>
            <ac:spMk id="4" creationId="{53B326E8-E36A-5060-51D2-B8FFA0FE8F1D}"/>
          </ac:spMkLst>
        </pc:spChg>
        <pc:spChg chg="add mod ord">
          <ac:chgData name="Jarolímková, Adéla" userId="999f5e52-b3b5-4322-ac6a-365c09c88039" providerId="ADAL" clId="{1E9C8667-1D52-4A6E-BE36-2C6B9098250E}" dt="2022-07-20T11:10:11.356" v="470" actId="5793"/>
          <ac:spMkLst>
            <pc:docMk/>
            <pc:sldMk cId="799120012" sldId="262"/>
            <ac:spMk id="5" creationId="{176A15CD-5FE5-B6BD-78A1-471F7C9D0017}"/>
          </ac:spMkLst>
        </pc:spChg>
      </pc:sldChg>
      <pc:sldChg chg="modSp add mod">
        <pc:chgData name="Jarolímková, Adéla" userId="999f5e52-b3b5-4322-ac6a-365c09c88039" providerId="ADAL" clId="{1E9C8667-1D52-4A6E-BE36-2C6B9098250E}" dt="2022-07-20T11:37:49.550" v="783" actId="20577"/>
        <pc:sldMkLst>
          <pc:docMk/>
          <pc:sldMk cId="543403701" sldId="308"/>
        </pc:sldMkLst>
        <pc:spChg chg="mod">
          <ac:chgData name="Jarolímková, Adéla" userId="999f5e52-b3b5-4322-ac6a-365c09c88039" providerId="ADAL" clId="{1E9C8667-1D52-4A6E-BE36-2C6B9098250E}" dt="2022-07-20T11:36:35.924" v="726" actId="20577"/>
          <ac:spMkLst>
            <pc:docMk/>
            <pc:sldMk cId="543403701" sldId="308"/>
            <ac:spMk id="2" creationId="{67720E6D-038C-4BE2-8E23-51FF154E5D0C}"/>
          </ac:spMkLst>
        </pc:spChg>
        <pc:spChg chg="mod">
          <ac:chgData name="Jarolímková, Adéla" userId="999f5e52-b3b5-4322-ac6a-365c09c88039" providerId="ADAL" clId="{1E9C8667-1D52-4A6E-BE36-2C6B9098250E}" dt="2022-07-20T11:37:49.550" v="783" actId="20577"/>
          <ac:spMkLst>
            <pc:docMk/>
            <pc:sldMk cId="543403701" sldId="308"/>
            <ac:spMk id="3" creationId="{7A7C34FC-2381-47B8-B10E-5350B32A913A}"/>
          </ac:spMkLst>
        </pc:spChg>
      </pc:sldChg>
      <pc:sldChg chg="del">
        <pc:chgData name="Jarolímková, Adéla" userId="999f5e52-b3b5-4322-ac6a-365c09c88039" providerId="ADAL" clId="{1E9C8667-1D52-4A6E-BE36-2C6B9098250E}" dt="2022-07-20T10:45:58.043" v="0" actId="47"/>
        <pc:sldMkLst>
          <pc:docMk/>
          <pc:sldMk cId="3459747844" sldId="308"/>
        </pc:sldMkLst>
      </pc:sldChg>
      <pc:sldChg chg="modSp add mod">
        <pc:chgData name="Jarolímková, Adéla" userId="999f5e52-b3b5-4322-ac6a-365c09c88039" providerId="ADAL" clId="{1E9C8667-1D52-4A6E-BE36-2C6B9098250E}" dt="2022-07-20T11:09:09.677" v="451" actId="20577"/>
        <pc:sldMkLst>
          <pc:docMk/>
          <pc:sldMk cId="3367526029" sldId="311"/>
        </pc:sldMkLst>
        <pc:spChg chg="mod">
          <ac:chgData name="Jarolímková, Adéla" userId="999f5e52-b3b5-4322-ac6a-365c09c88039" providerId="ADAL" clId="{1E9C8667-1D52-4A6E-BE36-2C6B9098250E}" dt="2022-07-20T11:09:09.677" v="451" actId="20577"/>
          <ac:spMkLst>
            <pc:docMk/>
            <pc:sldMk cId="3367526029" sldId="311"/>
            <ac:spMk id="2" creationId="{63034B63-E020-46BD-B33B-6359F736D45F}"/>
          </ac:spMkLst>
        </pc:spChg>
        <pc:spChg chg="mod">
          <ac:chgData name="Jarolímková, Adéla" userId="999f5e52-b3b5-4322-ac6a-365c09c88039" providerId="ADAL" clId="{1E9C8667-1D52-4A6E-BE36-2C6B9098250E}" dt="2022-07-20T11:06:21.737" v="383" actId="27636"/>
          <ac:spMkLst>
            <pc:docMk/>
            <pc:sldMk cId="3367526029" sldId="311"/>
            <ac:spMk id="3" creationId="{71DEE220-B0BF-4901-AB25-024D43C965A1}"/>
          </ac:spMkLst>
        </pc:spChg>
      </pc:sldChg>
      <pc:sldChg chg="delSp modSp new mod modNotesTx">
        <pc:chgData name="Jarolímková, Adéla" userId="999f5e52-b3b5-4322-ac6a-365c09c88039" providerId="ADAL" clId="{1E9C8667-1D52-4A6E-BE36-2C6B9098250E}" dt="2022-07-20T11:09:36.941" v="465" actId="20577"/>
        <pc:sldMkLst>
          <pc:docMk/>
          <pc:sldMk cId="2146930821" sldId="312"/>
        </pc:sldMkLst>
        <pc:spChg chg="mod">
          <ac:chgData name="Jarolímková, Adéla" userId="999f5e52-b3b5-4322-ac6a-365c09c88039" providerId="ADAL" clId="{1E9C8667-1D52-4A6E-BE36-2C6B9098250E}" dt="2022-07-20T11:07:44.009" v="440" actId="1076"/>
          <ac:spMkLst>
            <pc:docMk/>
            <pc:sldMk cId="2146930821" sldId="312"/>
            <ac:spMk id="2" creationId="{43134E9C-8D24-5E16-9703-2E03632AE697}"/>
          </ac:spMkLst>
        </pc:spChg>
        <pc:spChg chg="del">
          <ac:chgData name="Jarolímková, Adéla" userId="999f5e52-b3b5-4322-ac6a-365c09c88039" providerId="ADAL" clId="{1E9C8667-1D52-4A6E-BE36-2C6B9098250E}" dt="2022-07-20T11:07:28.082" v="438" actId="478"/>
          <ac:spMkLst>
            <pc:docMk/>
            <pc:sldMk cId="2146930821" sldId="312"/>
            <ac:spMk id="3" creationId="{6F885873-0C30-CD6C-4D6B-30FFBD68F763}"/>
          </ac:spMkLst>
        </pc:spChg>
      </pc:sldChg>
      <pc:sldChg chg="modSp add mod">
        <pc:chgData name="Jarolímková, Adéla" userId="999f5e52-b3b5-4322-ac6a-365c09c88039" providerId="ADAL" clId="{1E9C8667-1D52-4A6E-BE36-2C6B9098250E}" dt="2022-07-20T11:15:23.034" v="601" actId="20577"/>
        <pc:sldMkLst>
          <pc:docMk/>
          <pc:sldMk cId="600025514" sldId="313"/>
        </pc:sldMkLst>
        <pc:spChg chg="mod">
          <ac:chgData name="Jarolímková, Adéla" userId="999f5e52-b3b5-4322-ac6a-365c09c88039" providerId="ADAL" clId="{1E9C8667-1D52-4A6E-BE36-2C6B9098250E}" dt="2022-07-20T11:15:23.034" v="601" actId="20577"/>
          <ac:spMkLst>
            <pc:docMk/>
            <pc:sldMk cId="600025514" sldId="313"/>
            <ac:spMk id="2" creationId="{00000000-0000-0000-0000-000000000000}"/>
          </ac:spMkLst>
        </pc:spChg>
        <pc:spChg chg="mod">
          <ac:chgData name="Jarolímková, Adéla" userId="999f5e52-b3b5-4322-ac6a-365c09c88039" providerId="ADAL" clId="{1E9C8667-1D52-4A6E-BE36-2C6B9098250E}" dt="2022-07-20T11:14:52.862" v="584" actId="113"/>
          <ac:spMkLst>
            <pc:docMk/>
            <pc:sldMk cId="600025514" sldId="313"/>
            <ac:spMk id="3" creationId="{00000000-0000-0000-0000-000000000000}"/>
          </ac:spMkLst>
        </pc:spChg>
      </pc:sldChg>
      <pc:sldChg chg="modSp new del mod">
        <pc:chgData name="Jarolímková, Adéla" userId="999f5e52-b3b5-4322-ac6a-365c09c88039" providerId="ADAL" clId="{1E9C8667-1D52-4A6E-BE36-2C6B9098250E}" dt="2022-07-20T11:13:00.137" v="510" actId="47"/>
        <pc:sldMkLst>
          <pc:docMk/>
          <pc:sldMk cId="4081152862" sldId="313"/>
        </pc:sldMkLst>
        <pc:spChg chg="mod">
          <ac:chgData name="Jarolímková, Adéla" userId="999f5e52-b3b5-4322-ac6a-365c09c88039" providerId="ADAL" clId="{1E9C8667-1D52-4A6E-BE36-2C6B9098250E}" dt="2022-07-20T11:12:28.706" v="509" actId="20577"/>
          <ac:spMkLst>
            <pc:docMk/>
            <pc:sldMk cId="4081152862" sldId="313"/>
            <ac:spMk id="2" creationId="{96C6589F-4737-CBCB-DB2B-B73DEE292204}"/>
          </ac:spMkLst>
        </pc:spChg>
      </pc:sldChg>
      <pc:sldChg chg="delSp modSp new mod modNotesTx">
        <pc:chgData name="Jarolímková, Adéla" userId="999f5e52-b3b5-4322-ac6a-365c09c88039" providerId="ADAL" clId="{1E9C8667-1D52-4A6E-BE36-2C6B9098250E}" dt="2022-07-20T11:36:13.612" v="711" actId="20577"/>
        <pc:sldMkLst>
          <pc:docMk/>
          <pc:sldMk cId="703797663" sldId="314"/>
        </pc:sldMkLst>
        <pc:spChg chg="mod">
          <ac:chgData name="Jarolímková, Adéla" userId="999f5e52-b3b5-4322-ac6a-365c09c88039" providerId="ADAL" clId="{1E9C8667-1D52-4A6E-BE36-2C6B9098250E}" dt="2022-07-20T11:35:22.924" v="632" actId="20577"/>
          <ac:spMkLst>
            <pc:docMk/>
            <pc:sldMk cId="703797663" sldId="314"/>
            <ac:spMk id="2" creationId="{6E9B6DDA-4030-8A4E-6187-D2922BC7EE8C}"/>
          </ac:spMkLst>
        </pc:spChg>
        <pc:spChg chg="del">
          <ac:chgData name="Jarolímková, Adéla" userId="999f5e52-b3b5-4322-ac6a-365c09c88039" providerId="ADAL" clId="{1E9C8667-1D52-4A6E-BE36-2C6B9098250E}" dt="2022-07-20T11:35:10.761" v="603" actId="478"/>
          <ac:spMkLst>
            <pc:docMk/>
            <pc:sldMk cId="703797663" sldId="314"/>
            <ac:spMk id="3" creationId="{F2974624-A4D7-3D94-041A-F455F3E85681}"/>
          </ac:spMkLst>
        </pc:spChg>
      </pc:sldChg>
      <pc:sldChg chg="del">
        <pc:chgData name="Jarolímková, Adéla" userId="999f5e52-b3b5-4322-ac6a-365c09c88039" providerId="ADAL" clId="{1E9C8667-1D52-4A6E-BE36-2C6B9098250E}" dt="2022-07-20T10:45:58.043" v="0" actId="47"/>
        <pc:sldMkLst>
          <pc:docMk/>
          <pc:sldMk cId="2321533899" sldId="323"/>
        </pc:sldMkLst>
      </pc:sldChg>
      <pc:sldChg chg="del">
        <pc:chgData name="Jarolímková, Adéla" userId="999f5e52-b3b5-4322-ac6a-365c09c88039" providerId="ADAL" clId="{1E9C8667-1D52-4A6E-BE36-2C6B9098250E}" dt="2022-07-20T10:45:58.043" v="0" actId="47"/>
        <pc:sldMkLst>
          <pc:docMk/>
          <pc:sldMk cId="2441473166" sldId="324"/>
        </pc:sldMkLst>
      </pc:sldChg>
      <pc:sldChg chg="del">
        <pc:chgData name="Jarolímková, Adéla" userId="999f5e52-b3b5-4322-ac6a-365c09c88039" providerId="ADAL" clId="{1E9C8667-1D52-4A6E-BE36-2C6B9098250E}" dt="2022-07-20T10:45:58.043" v="0" actId="47"/>
        <pc:sldMkLst>
          <pc:docMk/>
          <pc:sldMk cId="2588533961" sldId="325"/>
        </pc:sldMkLst>
      </pc:sldChg>
      <pc:sldChg chg="del">
        <pc:chgData name="Jarolímková, Adéla" userId="999f5e52-b3b5-4322-ac6a-365c09c88039" providerId="ADAL" clId="{1E9C8667-1D52-4A6E-BE36-2C6B9098250E}" dt="2022-07-20T10:45:58.043" v="0" actId="47"/>
        <pc:sldMkLst>
          <pc:docMk/>
          <pc:sldMk cId="3111185326" sldId="32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A20F6-3E77-4121-B4DC-B40DBC6B2739}" type="datetimeFigureOut">
              <a:rPr lang="cs-CZ" smtClean="0"/>
              <a:t>22.07.2022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81A86-9A9D-4D87-AD67-F0527EF517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9738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80E5-92BF-4243-9EAF-E8A4DBE26B54}" type="datetimeFigureOut">
              <a:rPr lang="cs-CZ" smtClean="0"/>
              <a:t>22.07.2022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ABF1-CE1A-4730-954A-1E598A01B6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9988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80E5-92BF-4243-9EAF-E8A4DBE26B54}" type="datetimeFigureOut">
              <a:rPr lang="cs-CZ" smtClean="0"/>
              <a:t>22.07.2022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ABF1-CE1A-4730-954A-1E598A01B6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473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80E5-92BF-4243-9EAF-E8A4DBE26B54}" type="datetimeFigureOut">
              <a:rPr lang="cs-CZ" smtClean="0"/>
              <a:t>22.07.2022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ABF1-CE1A-4730-954A-1E598A01B6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3205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80E5-92BF-4243-9EAF-E8A4DBE26B54}" type="datetimeFigureOut">
              <a:rPr lang="cs-CZ" smtClean="0"/>
              <a:t>22.07.2022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ABF1-CE1A-4730-954A-1E598A01B6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4446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80E5-92BF-4243-9EAF-E8A4DBE26B54}" type="datetimeFigureOut">
              <a:rPr lang="cs-CZ" smtClean="0"/>
              <a:t>22.07.2022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ABF1-CE1A-4730-954A-1E598A01B6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3402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80E5-92BF-4243-9EAF-E8A4DBE26B54}" type="datetimeFigureOut">
              <a:rPr lang="cs-CZ" smtClean="0"/>
              <a:t>22.07.2022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ABF1-CE1A-4730-954A-1E598A01B6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429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80E5-92BF-4243-9EAF-E8A4DBE26B54}" type="datetimeFigureOut">
              <a:rPr lang="cs-CZ" smtClean="0"/>
              <a:t>22.07.2022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ABF1-CE1A-4730-954A-1E598A01B661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398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80E5-92BF-4243-9EAF-E8A4DBE26B54}" type="datetimeFigureOut">
              <a:rPr lang="cs-CZ" smtClean="0"/>
              <a:t>22.07.2022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ABF1-CE1A-4730-954A-1E598A01B6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571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80E5-92BF-4243-9EAF-E8A4DBE26B54}" type="datetimeFigureOut">
              <a:rPr lang="cs-CZ" smtClean="0"/>
              <a:t>22.07.2022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ABF1-CE1A-4730-954A-1E598A01B6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3466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80E5-92BF-4243-9EAF-E8A4DBE26B54}" type="datetimeFigureOut">
              <a:rPr lang="cs-CZ" smtClean="0"/>
              <a:t>22.07.2022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ABF1-CE1A-4730-954A-1E598A01B6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5404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01F80E5-92BF-4243-9EAF-E8A4DBE26B54}" type="datetimeFigureOut">
              <a:rPr lang="cs-CZ" smtClean="0"/>
              <a:t>22.07.2022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ABF1-CE1A-4730-954A-1E598A01B6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34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801F80E5-92BF-4243-9EAF-E8A4DBE26B54}" type="datetimeFigureOut">
              <a:rPr lang="cs-CZ" smtClean="0"/>
              <a:t>22.07.2022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564AABF1-CE1A-4730-954A-1E598A01B6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438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KISK/neumajer-kisk-muni?qid=197ebe4b-05ae-4bfa-ab5e-0f302cb6225b&amp;v=&amp;b=&amp;from_search=12" TargetMode="External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WCbqbcAv3M" TargetMode="External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ipk.nkp.cz/legislativa/01_LegPod/osirela-dila/osirela-dil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mt.cz/vzdelavani/skolstvi-v-cr/strategie-2030" TargetMode="External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spomocnik.rvp.cz/clanek/21776/KDYZ-VELKY-BRATR-DOSTANE-VELKA-DATA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book/10.1007/978-3-319-58650-2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doi.org/10.1007/978-3-319-58650-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mp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Informační systémy pro pedagogy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9. Správné citování použité literatury II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0492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5360" y="-25040"/>
            <a:ext cx="10772775" cy="1658198"/>
          </a:xfrm>
        </p:spPr>
        <p:txBody>
          <a:bodyPr/>
          <a:lstStyle/>
          <a:p>
            <a:r>
              <a:rPr lang="cs-CZ" dirty="0"/>
              <a:t>Příspěvek v online sborníku</a:t>
            </a:r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19" y="1268761"/>
            <a:ext cx="4752530" cy="1751845"/>
          </a:xfrm>
          <a:prstGeom prst="rect">
            <a:avLst/>
          </a:prstGeom>
        </p:spPr>
      </p:pic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19" y="3068961"/>
            <a:ext cx="4752531" cy="2495743"/>
          </a:xfrm>
          <a:prstGeom prst="rect">
            <a:avLst/>
          </a:prstGeom>
        </p:spPr>
      </p:pic>
      <p:pic>
        <p:nvPicPr>
          <p:cNvPr id="6" name="Obrázek 5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4307228"/>
            <a:ext cx="5210902" cy="2514951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686494" y="2866096"/>
            <a:ext cx="5930981" cy="132343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118872"/>
            <a:r>
              <a:rPr lang="cs-CZ" b="1" dirty="0"/>
              <a:t>V seznamu literatury</a:t>
            </a:r>
            <a:r>
              <a:rPr lang="cs-CZ" dirty="0"/>
              <a:t>: </a:t>
            </a:r>
          </a:p>
          <a:p>
            <a:pPr marL="118872"/>
            <a:r>
              <a:rPr lang="cs-CZ" sz="1200" dirty="0"/>
              <a:t>HROMKOVÁ, Petra, 2016. Udržování nefunkčního partnerského vztahu a jeho rozpad – vliv na dítě. In: Dalibor KUČERA a Eva HEMMEROVÁ, </a:t>
            </a:r>
            <a:r>
              <a:rPr lang="cs-CZ" sz="1200" dirty="0" err="1"/>
              <a:t>ed</a:t>
            </a:r>
            <a:r>
              <a:rPr lang="cs-CZ" sz="1200" dirty="0"/>
              <a:t>. </a:t>
            </a:r>
            <a:r>
              <a:rPr lang="cs-CZ" sz="1200" i="1" dirty="0"/>
              <a:t>Psychology </a:t>
            </a:r>
            <a:r>
              <a:rPr lang="cs-CZ" sz="1200" i="1" dirty="0" err="1"/>
              <a:t>now</a:t>
            </a:r>
            <a:r>
              <a:rPr lang="cs-CZ" sz="1200" i="1" dirty="0"/>
              <a:t>! 2016: sborník odborných prací ze seminářů psychologie </a:t>
            </a:r>
            <a:r>
              <a:rPr lang="en-US" sz="1200" dirty="0"/>
              <a:t>[</a:t>
            </a:r>
            <a:r>
              <a:rPr lang="cs-CZ" sz="1200" dirty="0"/>
              <a:t>online</a:t>
            </a:r>
            <a:r>
              <a:rPr lang="en-US" sz="1200" dirty="0"/>
              <a:t>]</a:t>
            </a:r>
            <a:r>
              <a:rPr lang="cs-CZ" sz="1200" dirty="0"/>
              <a:t>. České Budějovice: Pedagogická fakulta Jihočeské univerzity, 2016 [cit. 2018-08-25]. ISBN 978-80-7394-603-6 Dostupné z: http://pedcas-ftp.pedf.cuni.cz/data/psychologynow2016.pdf</a:t>
            </a:r>
            <a:r>
              <a:rPr lang="cs-CZ" sz="1400" dirty="0"/>
              <a:t>.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8463990" y="2134598"/>
            <a:ext cx="2122832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V textu:</a:t>
            </a:r>
          </a:p>
          <a:p>
            <a:r>
              <a:rPr lang="cs-CZ" dirty="0"/>
              <a:t>(Hromková, 2016)</a:t>
            </a:r>
          </a:p>
        </p:txBody>
      </p:sp>
      <p:sp>
        <p:nvSpPr>
          <p:cNvPr id="9" name="Obdélník 8"/>
          <p:cNvSpPr/>
          <p:nvPr/>
        </p:nvSpPr>
        <p:spPr>
          <a:xfrm>
            <a:off x="1919536" y="1628800"/>
            <a:ext cx="4032448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1919536" y="3126763"/>
            <a:ext cx="1584176" cy="5645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1919536" y="4316831"/>
            <a:ext cx="3456384" cy="7514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1919536" y="5301208"/>
            <a:ext cx="1584176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5447928" y="4941168"/>
            <a:ext cx="4968552" cy="6718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5375920" y="6453336"/>
            <a:ext cx="1584176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aoblený obdélníkový bublinový popisek 14"/>
          <p:cNvSpPr/>
          <p:nvPr/>
        </p:nvSpPr>
        <p:spPr>
          <a:xfrm>
            <a:off x="6240017" y="1638809"/>
            <a:ext cx="1598863" cy="403309"/>
          </a:xfrm>
          <a:prstGeom prst="wedgeRoundRectCallout">
            <a:avLst>
              <a:gd name="adj1" fmla="val -66918"/>
              <a:gd name="adj2" fmla="val 21026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Název sborníku</a:t>
            </a:r>
          </a:p>
        </p:txBody>
      </p:sp>
      <p:sp>
        <p:nvSpPr>
          <p:cNvPr id="16" name="Zaoblený obdélníkový bublinový popisek 15"/>
          <p:cNvSpPr/>
          <p:nvPr/>
        </p:nvSpPr>
        <p:spPr>
          <a:xfrm>
            <a:off x="3359696" y="5605450"/>
            <a:ext cx="1810749" cy="343831"/>
          </a:xfrm>
          <a:prstGeom prst="wedgeRoundRectCallout">
            <a:avLst>
              <a:gd name="adj1" fmla="val 64374"/>
              <a:gd name="adj2" fmla="val -38524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Název příspěvku</a:t>
            </a:r>
          </a:p>
        </p:txBody>
      </p:sp>
      <p:sp>
        <p:nvSpPr>
          <p:cNvPr id="17" name="Zaoblený obdélníkový bublinový popisek 16"/>
          <p:cNvSpPr/>
          <p:nvPr/>
        </p:nvSpPr>
        <p:spPr>
          <a:xfrm>
            <a:off x="3403412" y="6366968"/>
            <a:ext cx="1783057" cy="366779"/>
          </a:xfrm>
          <a:prstGeom prst="wedgeRoundRectCallout">
            <a:avLst>
              <a:gd name="adj1" fmla="val 58788"/>
              <a:gd name="adj2" fmla="val 9361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Autor</a:t>
            </a:r>
            <a:r>
              <a:rPr lang="cs-CZ" dirty="0"/>
              <a:t> příspěvku</a:t>
            </a:r>
          </a:p>
        </p:txBody>
      </p:sp>
      <p:sp>
        <p:nvSpPr>
          <p:cNvPr id="18" name="Zaoblený obdélníkový bublinový popisek 17"/>
          <p:cNvSpPr/>
          <p:nvPr/>
        </p:nvSpPr>
        <p:spPr>
          <a:xfrm>
            <a:off x="5655514" y="4383845"/>
            <a:ext cx="2312694" cy="328131"/>
          </a:xfrm>
          <a:prstGeom prst="wedgeRoundRectCallout">
            <a:avLst>
              <a:gd name="adj1" fmla="val -60138"/>
              <a:gd name="adj2" fmla="val 18899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Vydavatel sborníku </a:t>
            </a:r>
          </a:p>
        </p:txBody>
      </p:sp>
      <p:sp>
        <p:nvSpPr>
          <p:cNvPr id="19" name="Zaoblený obdélníkový bublinový popisek 18"/>
          <p:cNvSpPr/>
          <p:nvPr/>
        </p:nvSpPr>
        <p:spPr>
          <a:xfrm>
            <a:off x="1919536" y="3842161"/>
            <a:ext cx="2592288" cy="334811"/>
          </a:xfrm>
          <a:prstGeom prst="wedgeRoundRectCallout">
            <a:avLst>
              <a:gd name="adj1" fmla="val -26523"/>
              <a:gd name="adj2" fmla="val -83929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Editoři (tvůrci) sborníku</a:t>
            </a:r>
          </a:p>
        </p:txBody>
      </p:sp>
      <p:sp>
        <p:nvSpPr>
          <p:cNvPr id="20" name="Zaoblený obdélníkový bublinový popisek 19"/>
          <p:cNvSpPr/>
          <p:nvPr/>
        </p:nvSpPr>
        <p:spPr>
          <a:xfrm>
            <a:off x="1775518" y="5613299"/>
            <a:ext cx="1446358" cy="328131"/>
          </a:xfrm>
          <a:prstGeom prst="wedgeRoundRectCallout">
            <a:avLst>
              <a:gd name="adj1" fmla="val -4952"/>
              <a:gd name="adj2" fmla="val -91102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ISBN sborníku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A0E2F654-4228-4C33-89FB-232E663999AB}"/>
              </a:ext>
            </a:extLst>
          </p:cNvPr>
          <p:cNvSpPr txBox="1"/>
          <p:nvPr/>
        </p:nvSpPr>
        <p:spPr>
          <a:xfrm>
            <a:off x="7510510" y="1063827"/>
            <a:ext cx="428664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cs-CZ" dirty="0"/>
              <a:t>= elektronický příspěvek</a:t>
            </a:r>
          </a:p>
        </p:txBody>
      </p:sp>
      <p:pic>
        <p:nvPicPr>
          <p:cNvPr id="22" name="Picture 4" descr="Citace PRO Plus">
            <a:extLst>
              <a:ext uri="{FF2B5EF4-FFF2-40B4-BE49-F238E27FC236}">
                <a16:creationId xmlns:a16="http://schemas.microsoft.com/office/drawing/2014/main" id="{6623F178-D6A4-47CF-A870-19592332D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594" y="1121135"/>
            <a:ext cx="140017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879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3741" y="24184"/>
            <a:ext cx="10772775" cy="1658198"/>
          </a:xfrm>
        </p:spPr>
        <p:txBody>
          <a:bodyPr/>
          <a:lstStyle/>
          <a:p>
            <a:r>
              <a:rPr lang="cs-CZ" dirty="0"/>
              <a:t>Online článek</a:t>
            </a:r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1772817"/>
            <a:ext cx="7500628" cy="4896349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4367808" y="4797152"/>
            <a:ext cx="3672408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4799856" y="5733256"/>
            <a:ext cx="2952328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816080" y="4005064"/>
            <a:ext cx="1224136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ový bublinový popisek 7"/>
          <p:cNvSpPr/>
          <p:nvPr/>
        </p:nvSpPr>
        <p:spPr>
          <a:xfrm>
            <a:off x="1703513" y="5733256"/>
            <a:ext cx="2775513" cy="504588"/>
          </a:xfrm>
          <a:prstGeom prst="wedgeRoundRectCallout">
            <a:avLst>
              <a:gd name="adj1" fmla="val 58788"/>
              <a:gd name="adj2" fmla="val 9361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Autoři článku</a:t>
            </a:r>
          </a:p>
        </p:txBody>
      </p:sp>
      <p:sp>
        <p:nvSpPr>
          <p:cNvPr id="9" name="Zaoblený obdélníkový bublinový popisek 8"/>
          <p:cNvSpPr/>
          <p:nvPr/>
        </p:nvSpPr>
        <p:spPr>
          <a:xfrm>
            <a:off x="1703512" y="4940902"/>
            <a:ext cx="2448272" cy="504588"/>
          </a:xfrm>
          <a:prstGeom prst="wedgeRoundRectCallout">
            <a:avLst>
              <a:gd name="adj1" fmla="val 55052"/>
              <a:gd name="adj2" fmla="val 18702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Název článku</a:t>
            </a:r>
          </a:p>
        </p:txBody>
      </p:sp>
      <p:sp>
        <p:nvSpPr>
          <p:cNvPr id="10" name="Zaoblený obdélníkový bublinový popisek 9"/>
          <p:cNvSpPr/>
          <p:nvPr/>
        </p:nvSpPr>
        <p:spPr>
          <a:xfrm>
            <a:off x="3472311" y="3789040"/>
            <a:ext cx="2775513" cy="643472"/>
          </a:xfrm>
          <a:prstGeom prst="wedgeRoundRectCallout">
            <a:avLst>
              <a:gd name="adj1" fmla="val 68298"/>
              <a:gd name="adj2" fmla="val 28043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Název časopisu, ročník, číslo, rok vydání, DOI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49382" y="2263787"/>
            <a:ext cx="11127134" cy="107721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118872"/>
            <a:r>
              <a:rPr lang="cs-CZ" sz="1600" b="1" dirty="0"/>
              <a:t>V seznamu literatury</a:t>
            </a:r>
            <a:r>
              <a:rPr lang="cs-CZ" sz="1600" dirty="0"/>
              <a:t>: </a:t>
            </a:r>
          </a:p>
          <a:p>
            <a:pPr marL="118872"/>
            <a:r>
              <a:rPr lang="cs-CZ" sz="1600" dirty="0"/>
              <a:t>KAMANOVÁ, Lenka, Kateřina PEVNÁ a Milada RABUŠICOVÁ, 2016. </a:t>
            </a:r>
            <a:r>
              <a:rPr lang="en-US" sz="1600" dirty="0"/>
              <a:t>A Family Business as a Space for Intergenerational Learning Interactions</a:t>
            </a:r>
            <a:r>
              <a:rPr lang="cs-CZ" sz="1600" dirty="0"/>
              <a:t>. </a:t>
            </a:r>
            <a:r>
              <a:rPr lang="cs-CZ" sz="1600" i="1" dirty="0"/>
              <a:t>Studia </a:t>
            </a:r>
            <a:r>
              <a:rPr lang="cs-CZ" sz="1600" i="1" dirty="0" err="1"/>
              <a:t>Paedagogica</a:t>
            </a:r>
            <a:r>
              <a:rPr lang="cs-CZ" sz="1600" i="1" dirty="0"/>
              <a:t> </a:t>
            </a:r>
            <a:r>
              <a:rPr lang="en-US" sz="1600" dirty="0"/>
              <a:t>[</a:t>
            </a:r>
            <a:r>
              <a:rPr lang="cs-CZ" sz="1600" dirty="0"/>
              <a:t>online</a:t>
            </a:r>
            <a:r>
              <a:rPr lang="en-US" sz="1600" dirty="0"/>
              <a:t>]</a:t>
            </a:r>
            <a:r>
              <a:rPr lang="cs-CZ" sz="1600" dirty="0"/>
              <a:t>. 2016, roč. 21, č. 2 </a:t>
            </a:r>
            <a:r>
              <a:rPr lang="en-US" sz="1600" dirty="0"/>
              <a:t>[</a:t>
            </a:r>
            <a:r>
              <a:rPr lang="cs-CZ" sz="1600" dirty="0"/>
              <a:t>cit. 2016-08-25</a:t>
            </a:r>
            <a:r>
              <a:rPr lang="en-US" sz="1600" dirty="0"/>
              <a:t>]</a:t>
            </a:r>
            <a:r>
              <a:rPr lang="cs-CZ" sz="1600" dirty="0"/>
              <a:t>. DOI 10.5817/SP2016-2-4. Dostupné z: http://www.phil.muni.cz/journals/index.php/studia-paedagogica/article/view/1376/1653</a:t>
            </a:r>
            <a:endParaRPr lang="en-US" sz="16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49382" y="1507301"/>
            <a:ext cx="4544311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V textu:</a:t>
            </a:r>
          </a:p>
          <a:p>
            <a:r>
              <a:rPr lang="cs-CZ" dirty="0"/>
              <a:t>(</a:t>
            </a:r>
            <a:r>
              <a:rPr lang="cs-CZ" dirty="0" err="1"/>
              <a:t>Kamanová</a:t>
            </a:r>
            <a:r>
              <a:rPr lang="cs-CZ" dirty="0"/>
              <a:t>, Pevná a </a:t>
            </a:r>
            <a:r>
              <a:rPr lang="cs-CZ" dirty="0" err="1"/>
              <a:t>Rabušicová</a:t>
            </a:r>
            <a:r>
              <a:rPr lang="cs-CZ" dirty="0"/>
              <a:t>, 2016)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18CFA7F-5885-494E-8A21-60EBFBE6EB56}"/>
              </a:ext>
            </a:extLst>
          </p:cNvPr>
          <p:cNvSpPr txBox="1"/>
          <p:nvPr/>
        </p:nvSpPr>
        <p:spPr>
          <a:xfrm>
            <a:off x="6948977" y="1146811"/>
            <a:ext cx="428664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cs-CZ" dirty="0"/>
              <a:t>= elektronický článek</a:t>
            </a:r>
          </a:p>
        </p:txBody>
      </p:sp>
      <p:pic>
        <p:nvPicPr>
          <p:cNvPr id="14" name="Picture 4" descr="Citace PRO Plus">
            <a:extLst>
              <a:ext uri="{FF2B5EF4-FFF2-40B4-BE49-F238E27FC236}">
                <a16:creationId xmlns:a16="http://schemas.microsoft.com/office/drawing/2014/main" id="{04FC8A14-FC54-44D3-B659-AD893BDD5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061" y="1204119"/>
            <a:ext cx="140017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113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6325" y="-148625"/>
            <a:ext cx="10772775" cy="1658198"/>
          </a:xfrm>
        </p:spPr>
        <p:txBody>
          <a:bodyPr/>
          <a:lstStyle/>
          <a:p>
            <a:r>
              <a:rPr lang="cs-CZ" dirty="0"/>
              <a:t>Online přednáška, prezentace</a:t>
            </a:r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004" y="1255450"/>
            <a:ext cx="5772997" cy="566509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87895" y="3996377"/>
            <a:ext cx="4464496" cy="258532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118872"/>
            <a:r>
              <a:rPr lang="cs-CZ" b="1" dirty="0"/>
              <a:t>V seznamu literatury</a:t>
            </a:r>
            <a:r>
              <a:rPr lang="cs-CZ" dirty="0"/>
              <a:t>: </a:t>
            </a:r>
          </a:p>
          <a:p>
            <a:pPr marL="118872"/>
            <a:r>
              <a:rPr lang="cs-CZ" dirty="0"/>
              <a:t>NEUMAJER, Ondřej, 2013. Inovace ve vzdělávání s podporou digitálních technologií </a:t>
            </a:r>
            <a:r>
              <a:rPr lang="en-US" dirty="0"/>
              <a:t>[</a:t>
            </a:r>
            <a:r>
              <a:rPr lang="en-US" dirty="0" err="1"/>
              <a:t>prezentace</a:t>
            </a:r>
            <a:r>
              <a:rPr lang="en-US" dirty="0"/>
              <a:t>]. Brno: </a:t>
            </a:r>
            <a:r>
              <a:rPr lang="cs-CZ" dirty="0"/>
              <a:t>KISK FF MU, 24. října 2013.  In: </a:t>
            </a:r>
            <a:r>
              <a:rPr lang="cs-CZ" i="1" dirty="0" err="1"/>
              <a:t>SlideShare</a:t>
            </a:r>
            <a:r>
              <a:rPr lang="cs-CZ" dirty="0"/>
              <a:t> </a:t>
            </a:r>
            <a:r>
              <a:rPr lang="en-US" dirty="0"/>
              <a:t>[</a:t>
            </a:r>
            <a:r>
              <a:rPr lang="cs-CZ" dirty="0"/>
              <a:t>online</a:t>
            </a:r>
            <a:r>
              <a:rPr lang="en-US" dirty="0"/>
              <a:t>]</a:t>
            </a:r>
            <a:r>
              <a:rPr lang="cs-CZ" dirty="0"/>
              <a:t>. </a:t>
            </a:r>
            <a:r>
              <a:rPr lang="en-US" dirty="0"/>
              <a:t>[</a:t>
            </a:r>
            <a:r>
              <a:rPr lang="cs-CZ" dirty="0"/>
              <a:t>cit. 2016-08-22</a:t>
            </a:r>
            <a:r>
              <a:rPr lang="en-US" dirty="0"/>
              <a:t>]</a:t>
            </a:r>
            <a:r>
              <a:rPr lang="cs-CZ" dirty="0"/>
              <a:t>. Dostupné z: </a:t>
            </a:r>
            <a:r>
              <a:rPr lang="cs-CZ" dirty="0">
                <a:hlinkClick r:id="rId3"/>
              </a:rPr>
              <a:t>http://www.slideshare.net/KISK/neumajer-kisk-muni?qid=197ebe4b-05ae-4bfa-ab5e-0f302cb6225b&amp;v=&amp;b=&amp;from_search=12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7248128" y="5663282"/>
            <a:ext cx="2304256" cy="2859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07968" y="3429000"/>
            <a:ext cx="4104456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248128" y="4692022"/>
            <a:ext cx="2520280" cy="7532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5421394" y="1255450"/>
            <a:ext cx="962639" cy="4453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ový bublinový popisek 9"/>
          <p:cNvSpPr/>
          <p:nvPr/>
        </p:nvSpPr>
        <p:spPr>
          <a:xfrm>
            <a:off x="3503712" y="2498536"/>
            <a:ext cx="1800200" cy="792088"/>
          </a:xfrm>
          <a:prstGeom prst="wedgeRoundRectCallout">
            <a:avLst>
              <a:gd name="adj1" fmla="val 76908"/>
              <a:gd name="adj2" fmla="val 94634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Název přednášky</a:t>
            </a:r>
          </a:p>
        </p:txBody>
      </p:sp>
      <p:sp>
        <p:nvSpPr>
          <p:cNvPr id="11" name="Zaoblený obdélníkový bublinový popisek 10"/>
          <p:cNvSpPr/>
          <p:nvPr/>
        </p:nvSpPr>
        <p:spPr>
          <a:xfrm>
            <a:off x="6653093" y="6167338"/>
            <a:ext cx="2775513" cy="504588"/>
          </a:xfrm>
          <a:prstGeom prst="wedgeRoundRectCallout">
            <a:avLst>
              <a:gd name="adj1" fmla="val -18990"/>
              <a:gd name="adj2" fmla="val -89655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Autor přednášky</a:t>
            </a:r>
          </a:p>
        </p:txBody>
      </p:sp>
      <p:sp>
        <p:nvSpPr>
          <p:cNvPr id="12" name="Zaoblený obdélníkový bublinový popisek 11"/>
          <p:cNvSpPr/>
          <p:nvPr/>
        </p:nvSpPr>
        <p:spPr>
          <a:xfrm>
            <a:off x="7680177" y="2574612"/>
            <a:ext cx="2775513" cy="716012"/>
          </a:xfrm>
          <a:prstGeom prst="wedgeRoundRectCallout">
            <a:avLst>
              <a:gd name="adj1" fmla="val -28839"/>
              <a:gd name="adj2" fmla="val 240719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Místo konání, pořadatel, datum konání</a:t>
            </a:r>
          </a:p>
        </p:txBody>
      </p:sp>
      <p:sp>
        <p:nvSpPr>
          <p:cNvPr id="13" name="Zaoblený obdélníkový bublinový popisek 12"/>
          <p:cNvSpPr/>
          <p:nvPr/>
        </p:nvSpPr>
        <p:spPr>
          <a:xfrm>
            <a:off x="6653093" y="1595678"/>
            <a:ext cx="2775513" cy="716012"/>
          </a:xfrm>
          <a:prstGeom prst="wedgeRoundRectCallout">
            <a:avLst>
              <a:gd name="adj1" fmla="val -56690"/>
              <a:gd name="adj2" fmla="val -66042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Název zdroje, kde je přednáška umístěna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617096" y="3238633"/>
            <a:ext cx="1979948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V textu:</a:t>
            </a:r>
          </a:p>
          <a:p>
            <a:r>
              <a:rPr lang="cs-CZ" dirty="0"/>
              <a:t>(</a:t>
            </a:r>
            <a:r>
              <a:rPr lang="cs-CZ" dirty="0" err="1"/>
              <a:t>Neumajer</a:t>
            </a:r>
            <a:r>
              <a:rPr lang="cs-CZ" dirty="0"/>
              <a:t>, 2013)</a:t>
            </a:r>
          </a:p>
        </p:txBody>
      </p:sp>
    </p:spTree>
    <p:extLst>
      <p:ext uri="{BB962C8B-B14F-4D97-AF65-F5344CB8AC3E}">
        <p14:creationId xmlns:p14="http://schemas.microsoft.com/office/powerpoint/2010/main" val="1153498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554" y="242901"/>
            <a:ext cx="7729728" cy="1188720"/>
          </a:xfrm>
        </p:spPr>
        <p:txBody>
          <a:bodyPr/>
          <a:lstStyle/>
          <a:p>
            <a:r>
              <a:rPr lang="cs-CZ" dirty="0"/>
              <a:t>Online video</a:t>
            </a:r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554" y="1593145"/>
            <a:ext cx="6382646" cy="484493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22919" y="4406759"/>
            <a:ext cx="4032448" cy="203132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V seznamu literatury</a:t>
            </a:r>
            <a:r>
              <a:rPr lang="cs-CZ" dirty="0"/>
              <a:t>:</a:t>
            </a:r>
          </a:p>
          <a:p>
            <a:r>
              <a:rPr lang="cs-CZ" dirty="0"/>
              <a:t>ČAKLOŠ, Tomáš, 2018. </a:t>
            </a: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improve</a:t>
            </a:r>
            <a:r>
              <a:rPr lang="cs-CZ" dirty="0"/>
              <a:t> </a:t>
            </a:r>
            <a:r>
              <a:rPr lang="cs-CZ" dirty="0" err="1"/>
              <a:t>teacher</a:t>
            </a:r>
            <a:r>
              <a:rPr lang="cs-CZ" dirty="0"/>
              <a:t> </a:t>
            </a:r>
            <a:r>
              <a:rPr lang="cs-CZ" dirty="0" err="1"/>
              <a:t>education</a:t>
            </a:r>
            <a:r>
              <a:rPr lang="cs-CZ" dirty="0"/>
              <a:t>?. </a:t>
            </a:r>
            <a:r>
              <a:rPr lang="en-US" dirty="0"/>
              <a:t>In: </a:t>
            </a:r>
            <a:r>
              <a:rPr lang="en-US" i="1" dirty="0" err="1"/>
              <a:t>Youtube</a:t>
            </a:r>
            <a:r>
              <a:rPr lang="en-US" dirty="0"/>
              <a:t> [online]. </a:t>
            </a:r>
            <a:r>
              <a:rPr lang="cs-CZ" dirty="0"/>
              <a:t>8.2.2018 </a:t>
            </a:r>
            <a:r>
              <a:rPr lang="en-US" dirty="0"/>
              <a:t>[vid. 201</a:t>
            </a:r>
            <a:r>
              <a:rPr lang="cs-CZ" dirty="0"/>
              <a:t>8</a:t>
            </a:r>
            <a:r>
              <a:rPr lang="en-US" dirty="0"/>
              <a:t>-0</a:t>
            </a:r>
            <a:r>
              <a:rPr lang="cs-CZ" dirty="0"/>
              <a:t>8</a:t>
            </a:r>
            <a:r>
              <a:rPr lang="en-US" dirty="0"/>
              <a:t>-</a:t>
            </a:r>
            <a:r>
              <a:rPr lang="cs-CZ" dirty="0"/>
              <a:t>22</a:t>
            </a:r>
            <a:r>
              <a:rPr lang="en-US" dirty="0"/>
              <a:t>]. </a:t>
            </a:r>
            <a:r>
              <a:rPr lang="cs-CZ" dirty="0"/>
              <a:t>Dostupné z: </a:t>
            </a:r>
            <a:r>
              <a:rPr lang="cs-CZ" dirty="0">
                <a:hlinkClick r:id="rId3"/>
              </a:rPr>
              <a:t>https://www.youtube.com/</a:t>
            </a:r>
            <a:r>
              <a:rPr lang="cs-CZ" dirty="0" err="1">
                <a:hlinkClick r:id="rId3"/>
              </a:rPr>
              <a:t>watch?v</a:t>
            </a:r>
            <a:r>
              <a:rPr lang="cs-CZ" dirty="0">
                <a:hlinkClick r:id="rId3"/>
              </a:rPr>
              <a:t>=fWCbqbcAv3M</a:t>
            </a:r>
            <a:r>
              <a:rPr lang="cs-CZ" dirty="0"/>
              <a:t>. Kanál uživatele </a:t>
            </a:r>
            <a:r>
              <a:rPr lang="cs-CZ" dirty="0" err="1"/>
              <a:t>TEDx</a:t>
            </a:r>
            <a:r>
              <a:rPr lang="cs-CZ" dirty="0"/>
              <a:t> </a:t>
            </a:r>
            <a:r>
              <a:rPr lang="cs-CZ" dirty="0" err="1"/>
              <a:t>Talks</a:t>
            </a:r>
            <a:r>
              <a:rPr lang="cs-CZ" dirty="0"/>
              <a:t>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22919" y="3503175"/>
            <a:ext cx="176843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V textu</a:t>
            </a:r>
            <a:r>
              <a:rPr lang="cs-CZ" dirty="0"/>
              <a:t>:</a:t>
            </a:r>
          </a:p>
          <a:p>
            <a:r>
              <a:rPr lang="cs-CZ" dirty="0"/>
              <a:t>(</a:t>
            </a:r>
            <a:r>
              <a:rPr lang="cs-CZ" dirty="0" err="1"/>
              <a:t>Čakloš</a:t>
            </a:r>
            <a:r>
              <a:rPr lang="cs-CZ" dirty="0"/>
              <a:t>, 2018)</a:t>
            </a:r>
          </a:p>
        </p:txBody>
      </p:sp>
    </p:spTree>
    <p:extLst>
      <p:ext uri="{BB962C8B-B14F-4D97-AF65-F5344CB8AC3E}">
        <p14:creationId xmlns:p14="http://schemas.microsoft.com/office/powerpoint/2010/main" val="859920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Příspěvek na sociálních sítích</a:t>
            </a:r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320" y="3861048"/>
            <a:ext cx="4334480" cy="281979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052433" y="5898163"/>
            <a:ext cx="36004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Citovat lze pouze z veřejných profilů nebo se souhlasem autora.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063487" y="2660719"/>
            <a:ext cx="6480720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</a:lstStyle>
          <a:p>
            <a:r>
              <a:rPr lang="cs-CZ" b="1" dirty="0"/>
              <a:t>V seznamu literatury</a:t>
            </a:r>
            <a:r>
              <a:rPr lang="cs-CZ" dirty="0"/>
              <a:t>:</a:t>
            </a:r>
          </a:p>
          <a:p>
            <a:r>
              <a:rPr lang="cs-CZ" dirty="0"/>
              <a:t>LÍNÝ UČITEL, 2018. </a:t>
            </a:r>
            <a:r>
              <a:rPr lang="en-US" dirty="0"/>
              <a:t>[</a:t>
            </a:r>
            <a:r>
              <a:rPr lang="cs-CZ" dirty="0"/>
              <a:t>Píší </a:t>
            </a:r>
            <a:r>
              <a:rPr lang="cs-CZ" dirty="0" err="1"/>
              <a:t>línemu</a:t>
            </a:r>
            <a:r>
              <a:rPr lang="cs-CZ" dirty="0"/>
              <a:t> učiteli</a:t>
            </a:r>
            <a:r>
              <a:rPr lang="en-US" dirty="0"/>
              <a:t>…]. In</a:t>
            </a:r>
            <a:r>
              <a:rPr lang="cs-CZ" dirty="0"/>
              <a:t>:</a:t>
            </a:r>
            <a:r>
              <a:rPr lang="en-US" dirty="0"/>
              <a:t> </a:t>
            </a:r>
            <a:r>
              <a:rPr lang="en-US" i="1" dirty="0"/>
              <a:t>Facebook</a:t>
            </a:r>
            <a:r>
              <a:rPr lang="cs-CZ" dirty="0"/>
              <a:t> </a:t>
            </a:r>
            <a:r>
              <a:rPr lang="en-US" dirty="0"/>
              <a:t>[</a:t>
            </a:r>
            <a:r>
              <a:rPr lang="cs-CZ" dirty="0"/>
              <a:t>online</a:t>
            </a:r>
            <a:r>
              <a:rPr lang="en-US" dirty="0"/>
              <a:t>]</a:t>
            </a:r>
            <a:r>
              <a:rPr lang="cs-CZ" dirty="0"/>
              <a:t>. 16.8.2018 v 17:52 </a:t>
            </a:r>
            <a:r>
              <a:rPr lang="en-US" dirty="0"/>
              <a:t>[cit. 201</a:t>
            </a:r>
            <a:r>
              <a:rPr lang="cs-CZ" dirty="0"/>
              <a:t>8</a:t>
            </a:r>
            <a:r>
              <a:rPr lang="en-US" dirty="0"/>
              <a:t>-08-22]. Dos</a:t>
            </a:r>
            <a:r>
              <a:rPr lang="cs-CZ" dirty="0" err="1"/>
              <a:t>tupné</a:t>
            </a:r>
            <a:r>
              <a:rPr lang="cs-CZ" dirty="0"/>
              <a:t> z: https://www.facebook.com/linyucitel/posts/2049555302040754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231136" y="2688440"/>
            <a:ext cx="1944216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</a:lstStyle>
          <a:p>
            <a:r>
              <a:rPr lang="cs-CZ" b="1" dirty="0"/>
              <a:t>V textu</a:t>
            </a:r>
            <a:r>
              <a:rPr lang="cs-CZ" dirty="0"/>
              <a:t>:</a:t>
            </a:r>
          </a:p>
          <a:p>
            <a:r>
              <a:rPr lang="cs-CZ" dirty="0"/>
              <a:t>(Líný učitel, 2018)</a:t>
            </a:r>
          </a:p>
        </p:txBody>
      </p:sp>
    </p:spTree>
    <p:extLst>
      <p:ext uri="{BB962C8B-B14F-4D97-AF65-F5344CB8AC3E}">
        <p14:creationId xmlns:p14="http://schemas.microsoft.com/office/powerpoint/2010/main" val="3535348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Obecný model citace elektronických zdrojů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cs-CZ" sz="2400" dirty="0">
                <a:solidFill>
                  <a:srgbClr val="FFC000"/>
                </a:solidFill>
              </a:rPr>
              <a:t>Jméno tvůrce. </a:t>
            </a:r>
            <a:r>
              <a:rPr lang="cs-CZ" sz="2400" i="1" dirty="0">
                <a:solidFill>
                  <a:srgbClr val="FFC000"/>
                </a:solidFill>
              </a:rPr>
              <a:t>Název</a:t>
            </a:r>
            <a:r>
              <a:rPr lang="cs-CZ" sz="2400" i="1" dirty="0"/>
              <a:t>: podnázev </a:t>
            </a:r>
            <a:r>
              <a:rPr lang="cs-CZ" sz="2400" dirty="0">
                <a:solidFill>
                  <a:srgbClr val="FFC000"/>
                </a:solidFill>
              </a:rPr>
              <a:t>[Typ nosiče]</a:t>
            </a:r>
            <a:r>
              <a:rPr lang="cs-CZ" sz="2400" dirty="0"/>
              <a:t>.</a:t>
            </a:r>
            <a:r>
              <a:rPr lang="cs-CZ" sz="2400" dirty="0">
                <a:solidFill>
                  <a:srgbClr val="FFC000"/>
                </a:solidFill>
              </a:rPr>
              <a:t> </a:t>
            </a:r>
            <a:r>
              <a:rPr lang="cs-CZ" sz="2400" dirty="0"/>
              <a:t>Další tvůrce. </a:t>
            </a:r>
            <a:r>
              <a:rPr lang="cs-CZ" sz="2400" dirty="0">
                <a:solidFill>
                  <a:srgbClr val="FFC000"/>
                </a:solidFill>
              </a:rPr>
              <a:t>Místo publikování: Nakladatel, Datum publikování, Datum aktualizace/revize [Datum citování]. Název edice a číslování. Standardní identifikátor. Dostupnost a přístup</a:t>
            </a:r>
            <a:r>
              <a:rPr lang="cs-CZ" sz="2400" dirty="0"/>
              <a:t>. Lokace. Požadavky na systém. Poznámky.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872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E3B7B6-AA44-47FA-8090-3D623BEE3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Problémy u citování online zdrojů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8B646FC-F920-4E8F-B5BD-EEE1DD672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citaci nemáme odkud převzít</a:t>
            </a:r>
          </a:p>
          <a:p>
            <a:r>
              <a:rPr lang="cs-CZ" dirty="0" smtClean="0"/>
              <a:t>nemůžeme </a:t>
            </a:r>
            <a:r>
              <a:rPr lang="cs-CZ" dirty="0"/>
              <a:t>se rozhodnout, o jaký typ dokumentu se jedná – </a:t>
            </a:r>
            <a:r>
              <a:rPr lang="cs-CZ" b="1" dirty="0"/>
              <a:t>použijeme obecný </a:t>
            </a:r>
            <a:r>
              <a:rPr lang="cs-CZ" b="1" dirty="0" smtClean="0"/>
              <a:t>model</a:t>
            </a:r>
          </a:p>
          <a:p>
            <a:r>
              <a:rPr lang="cs-CZ" dirty="0"/>
              <a:t>norma některé údaje označuje jako povinné, ale často nejsou dostupné – datum vydání, místo vydání apod. – </a:t>
            </a:r>
            <a:r>
              <a:rPr lang="cs-CZ" b="1" dirty="0" smtClean="0"/>
              <a:t>vynecháváme</a:t>
            </a:r>
            <a:endParaRPr lang="cs-CZ" b="1" dirty="0"/>
          </a:p>
          <a:p>
            <a:r>
              <a:rPr lang="cs-CZ" dirty="0"/>
              <a:t>rozlišení autor x nakladatel u </a:t>
            </a:r>
            <a:r>
              <a:rPr lang="cs-CZ" dirty="0" smtClean="0"/>
              <a:t>korporací</a:t>
            </a:r>
          </a:p>
        </p:txBody>
      </p:sp>
    </p:spTree>
    <p:extLst>
      <p:ext uri="{BB962C8B-B14F-4D97-AF65-F5344CB8AC3E}">
        <p14:creationId xmlns:p14="http://schemas.microsoft.com/office/powerpoint/2010/main" val="290594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Problematické situace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 odkázat v textu webovou stránku, která nemá autora? – odkaz v textu a záhlaví záznamu se musí shodovat</a:t>
            </a:r>
          </a:p>
          <a:p>
            <a:pPr marL="118872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135560" y="3717032"/>
            <a:ext cx="8075240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Stránka: </a:t>
            </a:r>
            <a:r>
              <a:rPr lang="cs-CZ" dirty="0">
                <a:hlinkClick r:id="rId2"/>
              </a:rPr>
              <a:t>https://ipk.nkp.cz/legislativa/01_LegPod/osirela-dila/osirela-dila</a:t>
            </a:r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Od 15. prosince 2015 je uživatelské rozhraní celoevropské databáze osiřelých děl dostupné ve všech úředních jazycích EU včetně češtiny (</a:t>
            </a:r>
            <a:r>
              <a:rPr lang="cs-CZ" dirty="0">
                <a:solidFill>
                  <a:srgbClr val="FF0000"/>
                </a:solidFill>
              </a:rPr>
              <a:t>Osiřelá díla, 2018</a:t>
            </a:r>
            <a:r>
              <a:rPr lang="cs-CZ" dirty="0"/>
              <a:t>).</a:t>
            </a:r>
          </a:p>
          <a:p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Osiřelá díla, 2018</a:t>
            </a:r>
            <a:r>
              <a:rPr lang="cs-CZ" dirty="0"/>
              <a:t>. </a:t>
            </a:r>
            <a:r>
              <a:rPr lang="cs-CZ" i="1" dirty="0"/>
              <a:t>Informace pro knihovny </a:t>
            </a:r>
            <a:r>
              <a:rPr lang="en-GB" dirty="0"/>
              <a:t>[</a:t>
            </a:r>
            <a:r>
              <a:rPr lang="cs-CZ" dirty="0"/>
              <a:t>online</a:t>
            </a:r>
            <a:r>
              <a:rPr lang="en-GB" dirty="0"/>
              <a:t>]</a:t>
            </a:r>
            <a:r>
              <a:rPr lang="cs-CZ" dirty="0"/>
              <a:t>. Národní knihovna ČR, 14.06.2018 </a:t>
            </a:r>
            <a:r>
              <a:rPr lang="en-GB" dirty="0"/>
              <a:t>[cit.2020-11-12]</a:t>
            </a:r>
            <a:r>
              <a:rPr lang="cs-CZ" dirty="0"/>
              <a:t>. Dostupné z: </a:t>
            </a:r>
            <a:r>
              <a:rPr lang="cs-CZ" dirty="0">
                <a:hlinkClick r:id="rId2"/>
              </a:rPr>
              <a:t>https://ipk.nkp.cz/legislativa/01_LegPod/osirela-dila/osirela-dila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045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1384" y="4774"/>
            <a:ext cx="10772775" cy="1658198"/>
          </a:xfrm>
        </p:spPr>
        <p:txBody>
          <a:bodyPr/>
          <a:lstStyle/>
          <a:p>
            <a:r>
              <a:rPr lang="cs-CZ" dirty="0"/>
              <a:t>Webové sídlo</a:t>
            </a:r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3" y="1628801"/>
            <a:ext cx="6402193" cy="4625975"/>
          </a:xfrm>
        </p:spPr>
      </p:pic>
      <p:sp>
        <p:nvSpPr>
          <p:cNvPr id="5" name="Obdélník 4"/>
          <p:cNvSpPr/>
          <p:nvPr/>
        </p:nvSpPr>
        <p:spPr>
          <a:xfrm>
            <a:off x="3863752" y="1628800"/>
            <a:ext cx="3816424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981200" y="1628800"/>
            <a:ext cx="1594520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ový bublinový popisek 6"/>
          <p:cNvSpPr/>
          <p:nvPr/>
        </p:nvSpPr>
        <p:spPr>
          <a:xfrm>
            <a:off x="5519936" y="2648346"/>
            <a:ext cx="1800200" cy="792088"/>
          </a:xfrm>
          <a:prstGeom prst="wedgeRoundRectCallout">
            <a:avLst>
              <a:gd name="adj1" fmla="val -36201"/>
              <a:gd name="adj2" fmla="val -77934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Název webového sídla</a:t>
            </a:r>
          </a:p>
        </p:txBody>
      </p:sp>
      <p:sp>
        <p:nvSpPr>
          <p:cNvPr id="8" name="Zaoblený obdélníkový bublinový popisek 7"/>
          <p:cNvSpPr/>
          <p:nvPr/>
        </p:nvSpPr>
        <p:spPr>
          <a:xfrm>
            <a:off x="2207568" y="2780928"/>
            <a:ext cx="1800200" cy="792088"/>
          </a:xfrm>
          <a:prstGeom prst="wedgeRoundRectCallout">
            <a:avLst>
              <a:gd name="adj1" fmla="val -21015"/>
              <a:gd name="adj2" fmla="val -91025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Autor webového sídla</a:t>
            </a:r>
          </a:p>
        </p:txBody>
      </p:sp>
      <p:pic>
        <p:nvPicPr>
          <p:cNvPr id="9" name="Obrázek 8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803" y="5865185"/>
            <a:ext cx="6350413" cy="925830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6600057" y="6482234"/>
            <a:ext cx="1440159" cy="1871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ový bublinový popisek 10"/>
          <p:cNvSpPr/>
          <p:nvPr/>
        </p:nvSpPr>
        <p:spPr>
          <a:xfrm>
            <a:off x="4439816" y="5500008"/>
            <a:ext cx="1800200" cy="792088"/>
          </a:xfrm>
          <a:prstGeom prst="wedgeRoundRectCallout">
            <a:avLst>
              <a:gd name="adj1" fmla="val 65387"/>
              <a:gd name="adj2" fmla="val 79162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Datum vydání webového sídla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205575" y="3518224"/>
            <a:ext cx="4402832" cy="175432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V seznamu literatury</a:t>
            </a:r>
            <a:r>
              <a:rPr lang="cs-CZ" dirty="0"/>
              <a:t>:</a:t>
            </a:r>
          </a:p>
          <a:p>
            <a:r>
              <a:rPr lang="cs-CZ" dirty="0"/>
              <a:t>MINISTERSTVO ŠKOLSTVÍ MLÁDEŽE A TĚLOVÝCHOVY, 2018.</a:t>
            </a:r>
            <a:r>
              <a:rPr lang="cs-CZ" i="1" dirty="0"/>
              <a:t> Strategie vzdělávací politiky České  republiky</a:t>
            </a:r>
            <a:r>
              <a:rPr lang="cs-CZ" dirty="0"/>
              <a:t> [online]. ©2018 [cit. 2018-08-25]. Dostupné z: http://www.vzdelavani2020.cz/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7896199" y="1946500"/>
            <a:ext cx="2345432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V textu: </a:t>
            </a:r>
          </a:p>
          <a:p>
            <a:r>
              <a:rPr lang="cs-CZ" dirty="0"/>
              <a:t>(Ministerstvo školství, mládeže a tělovýchovy, 2018)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12CFCA5-D9A9-44A9-B2BF-B61450A3CE8A}"/>
              </a:ext>
            </a:extLst>
          </p:cNvPr>
          <p:cNvSpPr txBox="1"/>
          <p:nvPr/>
        </p:nvSpPr>
        <p:spPr>
          <a:xfrm>
            <a:off x="7516166" y="1092561"/>
            <a:ext cx="342555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cs-CZ" dirty="0"/>
              <a:t>= web</a:t>
            </a:r>
          </a:p>
        </p:txBody>
      </p:sp>
      <p:pic>
        <p:nvPicPr>
          <p:cNvPr id="15" name="Picture 4" descr="Citace PRO Plus">
            <a:extLst>
              <a:ext uri="{FF2B5EF4-FFF2-40B4-BE49-F238E27FC236}">
                <a16:creationId xmlns:a16="http://schemas.microsoft.com/office/drawing/2014/main" id="{1E4C7D85-9D66-4617-8D2A-DEC15D29C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118" y="1158164"/>
            <a:ext cx="140017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861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Webová stránka x příspěvek do webového sídla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Webová stránka – část webu, která má stejného autora jako celek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Jméno tvůrce webového sídla. Název webové stránky. </a:t>
            </a:r>
            <a:r>
              <a:rPr lang="cs-CZ" i="1" dirty="0"/>
              <a:t>Název webového sídla: podnázev.</a:t>
            </a:r>
            <a:r>
              <a:rPr lang="cs-CZ" dirty="0"/>
              <a:t>  [Typ nosiče]. Místo publikování: Nakladatel, Datum publikování, Datum aktualizace/revize [Datum citování]. Standardní identifikátor. Dostupnost a přístup webové stránky. </a:t>
            </a:r>
          </a:p>
          <a:p>
            <a:pPr marL="118872" indent="0">
              <a:buNone/>
            </a:pPr>
            <a:endParaRPr lang="cs-CZ" dirty="0"/>
          </a:p>
          <a:p>
            <a:r>
              <a:rPr lang="cs-CZ" dirty="0"/>
              <a:t>Příspěvek do webového sídla – má svého autora</a:t>
            </a:r>
          </a:p>
          <a:p>
            <a:endParaRPr lang="cs-CZ" dirty="0"/>
          </a:p>
          <a:p>
            <a:pPr marL="118872" indent="0">
              <a:buNone/>
            </a:pPr>
            <a:r>
              <a:rPr lang="cs-CZ" dirty="0"/>
              <a:t> Jméno tvůrce příspěvku. Název příspěvku: podnázev. In: Jméno tvůrce webového sídla. </a:t>
            </a:r>
            <a:r>
              <a:rPr lang="cs-CZ" i="1" dirty="0"/>
              <a:t>Název webového sídla: podnázev.</a:t>
            </a:r>
            <a:r>
              <a:rPr lang="cs-CZ" dirty="0"/>
              <a:t> [Typ nosiče]. Místo publikování: Nakladatel, Datum publikování, Datum aktualizace/revize [Datum citování]. Dostupnost a přístup příspěvku. </a:t>
            </a:r>
          </a:p>
        </p:txBody>
      </p:sp>
    </p:spTree>
    <p:extLst>
      <p:ext uri="{BB962C8B-B14F-4D97-AF65-F5344CB8AC3E}">
        <p14:creationId xmlns:p14="http://schemas.microsoft.com/office/powerpoint/2010/main" val="3422910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392" y="109475"/>
            <a:ext cx="10772775" cy="1658198"/>
          </a:xfrm>
        </p:spPr>
        <p:txBody>
          <a:bodyPr/>
          <a:lstStyle/>
          <a:p>
            <a:r>
              <a:rPr lang="cs-CZ" dirty="0"/>
              <a:t>Webová stránka</a:t>
            </a:r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739" y="1952681"/>
            <a:ext cx="6339936" cy="3767137"/>
          </a:xfrm>
        </p:spPr>
      </p:pic>
      <p:sp>
        <p:nvSpPr>
          <p:cNvPr id="10" name="Obdélník 9"/>
          <p:cNvSpPr/>
          <p:nvPr/>
        </p:nvSpPr>
        <p:spPr>
          <a:xfrm>
            <a:off x="2203338" y="1844824"/>
            <a:ext cx="2884551" cy="6679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2184404" y="3511969"/>
            <a:ext cx="3598518" cy="3829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1775520" y="6182768"/>
            <a:ext cx="2088232" cy="6618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Zaoblený obdélníkový bublinový popisek 13"/>
          <p:cNvSpPr/>
          <p:nvPr/>
        </p:nvSpPr>
        <p:spPr>
          <a:xfrm>
            <a:off x="4871864" y="2512799"/>
            <a:ext cx="1800200" cy="792088"/>
          </a:xfrm>
          <a:prstGeom prst="wedgeRoundRectCallout">
            <a:avLst>
              <a:gd name="adj1" fmla="val -59765"/>
              <a:gd name="adj2" fmla="val -91025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Název webového sídla</a:t>
            </a:r>
          </a:p>
        </p:txBody>
      </p:sp>
      <p:sp>
        <p:nvSpPr>
          <p:cNvPr id="15" name="Zaoblený obdélníkový bublinový popisek 14"/>
          <p:cNvSpPr/>
          <p:nvPr/>
        </p:nvSpPr>
        <p:spPr>
          <a:xfrm>
            <a:off x="3755740" y="4223531"/>
            <a:ext cx="1800200" cy="792088"/>
          </a:xfrm>
          <a:prstGeom prst="wedgeRoundRectCallout">
            <a:avLst>
              <a:gd name="adj1" fmla="val -21015"/>
              <a:gd name="adj2" fmla="val -91025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Název webové stránky</a:t>
            </a:r>
          </a:p>
        </p:txBody>
      </p:sp>
      <p:sp>
        <p:nvSpPr>
          <p:cNvPr id="16" name="Zaoblený obdélníkový bublinový popisek 15"/>
          <p:cNvSpPr/>
          <p:nvPr/>
        </p:nvSpPr>
        <p:spPr>
          <a:xfrm>
            <a:off x="4655840" y="5445224"/>
            <a:ext cx="1800200" cy="1339188"/>
          </a:xfrm>
          <a:prstGeom prst="wedgeRoundRectCallout">
            <a:avLst>
              <a:gd name="adj1" fmla="val -90660"/>
              <a:gd name="adj2" fmla="val 20593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Autor webového sídla a datum copyrightu (v zápatí stránky)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7594577" y="3017768"/>
            <a:ext cx="4186808" cy="175432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V seznamu literatury</a:t>
            </a:r>
            <a:r>
              <a:rPr lang="cs-CZ" dirty="0"/>
              <a:t>:</a:t>
            </a:r>
          </a:p>
          <a:p>
            <a:r>
              <a:rPr lang="cs-CZ" dirty="0"/>
              <a:t>MŠMT, 2020. Strategie vzdělávací politiky ČR do roku 2030+. </a:t>
            </a:r>
            <a:r>
              <a:rPr lang="cs-CZ" i="1" dirty="0"/>
              <a:t>MŠMT </a:t>
            </a:r>
            <a:r>
              <a:rPr lang="en-US" dirty="0"/>
              <a:t>[online]</a:t>
            </a:r>
            <a:r>
              <a:rPr lang="cs-CZ" dirty="0"/>
              <a:t>. © 2013-20 </a:t>
            </a:r>
            <a:r>
              <a:rPr lang="en-US" dirty="0"/>
              <a:t>[</a:t>
            </a:r>
            <a:r>
              <a:rPr lang="cs-CZ" dirty="0"/>
              <a:t>cit. </a:t>
            </a:r>
            <a:r>
              <a:rPr lang="cs-CZ" dirty="0" smtClean="0"/>
              <a:t>2022-07-22</a:t>
            </a:r>
            <a:r>
              <a:rPr lang="en-US" dirty="0" smtClean="0"/>
              <a:t>]</a:t>
            </a:r>
            <a:r>
              <a:rPr lang="cs-CZ" dirty="0"/>
              <a:t>. Dostupné z: </a:t>
            </a:r>
            <a:r>
              <a:rPr lang="cs-CZ" dirty="0">
                <a:hlinkClick r:id="rId3"/>
              </a:rPr>
              <a:t>https://www.msmt.cz/vzdelavani/skolstvi-v-cr/strategie-2030</a:t>
            </a:r>
            <a:r>
              <a:rPr lang="cs-CZ" dirty="0"/>
              <a:t> 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9201189" y="1971688"/>
            <a:ext cx="191311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V textu</a:t>
            </a:r>
            <a:r>
              <a:rPr lang="cs-CZ" dirty="0"/>
              <a:t>:</a:t>
            </a:r>
          </a:p>
          <a:p>
            <a:r>
              <a:rPr lang="cs-CZ" dirty="0"/>
              <a:t>(MŠMT, 2020)</a:t>
            </a:r>
          </a:p>
        </p:txBody>
      </p:sp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44" y="6432141"/>
            <a:ext cx="1272650" cy="335309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BF270FB9-C3EB-4063-BC06-748B7FF5568D}"/>
              </a:ext>
            </a:extLst>
          </p:cNvPr>
          <p:cNvSpPr txBox="1"/>
          <p:nvPr/>
        </p:nvSpPr>
        <p:spPr>
          <a:xfrm>
            <a:off x="6954625" y="1179081"/>
            <a:ext cx="428664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cs-CZ" dirty="0"/>
              <a:t>= webová stránka</a:t>
            </a:r>
          </a:p>
        </p:txBody>
      </p:sp>
      <p:pic>
        <p:nvPicPr>
          <p:cNvPr id="20" name="Picture 4" descr="Citace PRO Plus">
            <a:extLst>
              <a:ext uri="{FF2B5EF4-FFF2-40B4-BE49-F238E27FC236}">
                <a16:creationId xmlns:a16="http://schemas.microsoft.com/office/drawing/2014/main" id="{D6B5F1F6-3127-4801-B1F8-11FF1F383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709" y="1236389"/>
            <a:ext cx="140017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182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7224" y="80638"/>
            <a:ext cx="10772775" cy="1658198"/>
          </a:xfrm>
        </p:spPr>
        <p:txBody>
          <a:bodyPr/>
          <a:lstStyle/>
          <a:p>
            <a:r>
              <a:rPr lang="cs-CZ" dirty="0"/>
              <a:t>Příspěvek do webového sídla</a:t>
            </a:r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1628801"/>
            <a:ext cx="5234462" cy="4625975"/>
          </a:xfrm>
        </p:spPr>
      </p:pic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1" y="6270583"/>
            <a:ext cx="3610479" cy="40963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309673" y="3717033"/>
            <a:ext cx="4186808" cy="258532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V seznamu literatury</a:t>
            </a:r>
            <a:r>
              <a:rPr lang="cs-CZ" dirty="0"/>
              <a:t>:</a:t>
            </a:r>
          </a:p>
          <a:p>
            <a:r>
              <a:rPr lang="cs-CZ" dirty="0"/>
              <a:t>BRDIČKA, Bořivoj, 2018. Když velký bratr dostane velká data? In: </a:t>
            </a:r>
            <a:r>
              <a:rPr lang="cs-CZ" i="1" dirty="0"/>
              <a:t>Metodický portál: inspirace a zkušenosti učitelů</a:t>
            </a:r>
            <a:r>
              <a:rPr lang="cs-CZ" dirty="0"/>
              <a:t> </a:t>
            </a:r>
            <a:r>
              <a:rPr lang="en-US" dirty="0"/>
              <a:t>[online]</a:t>
            </a:r>
            <a:r>
              <a:rPr lang="cs-CZ" dirty="0"/>
              <a:t>. 7.8.2018 </a:t>
            </a:r>
            <a:r>
              <a:rPr lang="en-US" dirty="0"/>
              <a:t>[</a:t>
            </a:r>
            <a:r>
              <a:rPr lang="cs-CZ" dirty="0"/>
              <a:t>cit. 2018-08-25</a:t>
            </a:r>
            <a:r>
              <a:rPr lang="en-US" dirty="0"/>
              <a:t>]</a:t>
            </a:r>
            <a:r>
              <a:rPr lang="cs-CZ" dirty="0"/>
              <a:t>. Dostupné z: </a:t>
            </a:r>
            <a:r>
              <a:rPr lang="cs-CZ" dirty="0">
                <a:hlinkClick r:id="rId4"/>
              </a:rPr>
              <a:t>https://spomocnik.rvp.cz/clanek/21776/KDYZ-VELKY-BRATR-DOSTANE-VELKA-DATA.html</a:t>
            </a:r>
            <a:r>
              <a:rPr lang="cs-CZ" dirty="0"/>
              <a:t> </a:t>
            </a:r>
          </a:p>
          <a:p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1981200" y="3356992"/>
            <a:ext cx="2026568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2711624" y="1628800"/>
            <a:ext cx="2160240" cy="5377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3719736" y="6381328"/>
            <a:ext cx="792088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ový bublinový popisek 9"/>
          <p:cNvSpPr/>
          <p:nvPr/>
        </p:nvSpPr>
        <p:spPr>
          <a:xfrm>
            <a:off x="2423592" y="4115376"/>
            <a:ext cx="1800200" cy="911594"/>
          </a:xfrm>
          <a:prstGeom prst="wedgeRoundRectCallout">
            <a:avLst>
              <a:gd name="adj1" fmla="val -21015"/>
              <a:gd name="adj2" fmla="val -91025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Autor a název příspěvku do webového sídla</a:t>
            </a:r>
          </a:p>
        </p:txBody>
      </p:sp>
      <p:sp>
        <p:nvSpPr>
          <p:cNvPr id="11" name="Zaoblený obdélníkový bublinový popisek 10"/>
          <p:cNvSpPr/>
          <p:nvPr/>
        </p:nvSpPr>
        <p:spPr>
          <a:xfrm>
            <a:off x="3503712" y="2520538"/>
            <a:ext cx="1800200" cy="792088"/>
          </a:xfrm>
          <a:prstGeom prst="wedgeRoundRectCallout">
            <a:avLst>
              <a:gd name="adj1" fmla="val -21015"/>
              <a:gd name="adj2" fmla="val -91025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Název webového sídla</a:t>
            </a:r>
          </a:p>
        </p:txBody>
      </p:sp>
      <p:sp>
        <p:nvSpPr>
          <p:cNvPr id="12" name="Zaoblený obdélníkový bublinový popisek 11"/>
          <p:cNvSpPr/>
          <p:nvPr/>
        </p:nvSpPr>
        <p:spPr>
          <a:xfrm>
            <a:off x="4041359" y="5247594"/>
            <a:ext cx="1800200" cy="792088"/>
          </a:xfrm>
          <a:prstGeom prst="wedgeRoundRectCallout">
            <a:avLst>
              <a:gd name="adj1" fmla="val -45627"/>
              <a:gd name="adj2" fmla="val 86303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Datum vydání příspěvku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8765939" y="2890682"/>
            <a:ext cx="1730543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V textu</a:t>
            </a:r>
            <a:r>
              <a:rPr lang="cs-CZ" dirty="0"/>
              <a:t>:</a:t>
            </a:r>
          </a:p>
          <a:p>
            <a:r>
              <a:rPr lang="cs-CZ" dirty="0"/>
              <a:t>(</a:t>
            </a:r>
            <a:r>
              <a:rPr lang="cs-CZ" dirty="0" err="1"/>
              <a:t>Brdička</a:t>
            </a:r>
            <a:r>
              <a:rPr lang="cs-CZ" dirty="0"/>
              <a:t>, 2018)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F623083-6CCA-4895-9F1D-45945E2FD27D}"/>
              </a:ext>
            </a:extLst>
          </p:cNvPr>
          <p:cNvSpPr txBox="1"/>
          <p:nvPr/>
        </p:nvSpPr>
        <p:spPr>
          <a:xfrm>
            <a:off x="6823255" y="1169459"/>
            <a:ext cx="428664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cs-CZ" dirty="0"/>
              <a:t>= příspěvek, obrázek na webu</a:t>
            </a:r>
          </a:p>
        </p:txBody>
      </p:sp>
      <p:pic>
        <p:nvPicPr>
          <p:cNvPr id="1028" name="Picture 4" descr="Citace PRO Plus">
            <a:extLst>
              <a:ext uri="{FF2B5EF4-FFF2-40B4-BE49-F238E27FC236}">
                <a16:creationId xmlns:a16="http://schemas.microsoft.com/office/drawing/2014/main" id="{7F17CD90-3297-4EBF-BF3B-8166C8C90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339" y="1226767"/>
            <a:ext cx="140017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156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Online kniha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814904" y="3477025"/>
            <a:ext cx="4898895" cy="209288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V seznamu literatury</a:t>
            </a:r>
            <a:r>
              <a:rPr lang="cs-CZ" dirty="0"/>
              <a:t>:</a:t>
            </a:r>
          </a:p>
          <a:p>
            <a:r>
              <a:rPr lang="cs-CZ" sz="1600" dirty="0"/>
              <a:t>ULJENS, Michael a Rose M. </a:t>
            </a:r>
            <a:r>
              <a:rPr lang="cs-CZ" sz="1600" dirty="0" err="1"/>
              <a:t>Ylimaki</a:t>
            </a:r>
            <a:r>
              <a:rPr lang="cs-CZ" sz="1600" dirty="0"/>
              <a:t>, </a:t>
            </a:r>
            <a:r>
              <a:rPr lang="cs-CZ" sz="1600" dirty="0" err="1"/>
              <a:t>ed</a:t>
            </a:r>
            <a:r>
              <a:rPr lang="cs-CZ" sz="1600" dirty="0"/>
              <a:t>., 2017. </a:t>
            </a:r>
            <a:r>
              <a:rPr lang="cs-CZ" sz="1600" i="1" dirty="0" err="1"/>
              <a:t>Bridging</a:t>
            </a:r>
            <a:r>
              <a:rPr lang="cs-CZ" sz="1600" i="1" dirty="0"/>
              <a:t> </a:t>
            </a:r>
            <a:r>
              <a:rPr lang="cs-CZ" sz="1600" i="1" dirty="0" err="1"/>
              <a:t>educational</a:t>
            </a:r>
            <a:r>
              <a:rPr lang="cs-CZ" sz="1600" i="1" dirty="0"/>
              <a:t> </a:t>
            </a:r>
            <a:r>
              <a:rPr lang="cs-CZ" sz="1600" i="1" dirty="0" err="1"/>
              <a:t>leadership</a:t>
            </a:r>
            <a:r>
              <a:rPr lang="cs-CZ" sz="1600" i="1" dirty="0"/>
              <a:t> : curriculum </a:t>
            </a:r>
            <a:r>
              <a:rPr lang="cs-CZ" sz="1600" i="1" dirty="0" err="1"/>
              <a:t>theory</a:t>
            </a:r>
            <a:r>
              <a:rPr lang="cs-CZ" sz="1600" i="1" dirty="0"/>
              <a:t> and didaktik</a:t>
            </a:r>
            <a:r>
              <a:rPr lang="cs-CZ" sz="1600" dirty="0"/>
              <a:t> </a:t>
            </a:r>
            <a:r>
              <a:rPr lang="en-US" sz="1600" dirty="0"/>
              <a:t>[online]</a:t>
            </a:r>
            <a:r>
              <a:rPr lang="cs-CZ" sz="1600" dirty="0"/>
              <a:t>. </a:t>
            </a:r>
            <a:r>
              <a:rPr lang="cs-CZ" sz="1600" dirty="0" err="1"/>
              <a:t>Springer</a:t>
            </a:r>
            <a:r>
              <a:rPr lang="cs-CZ" sz="1600" dirty="0"/>
              <a:t> Open, 2017 </a:t>
            </a:r>
            <a:r>
              <a:rPr lang="en-US" sz="1600" dirty="0"/>
              <a:t>[</a:t>
            </a:r>
            <a:r>
              <a:rPr lang="cs-CZ" sz="1600" dirty="0"/>
              <a:t>cit. 2018-08-25</a:t>
            </a:r>
            <a:r>
              <a:rPr lang="en-US" sz="1600" dirty="0"/>
              <a:t>]</a:t>
            </a:r>
            <a:r>
              <a:rPr lang="cs-CZ" sz="1600" dirty="0"/>
              <a:t>. </a:t>
            </a:r>
            <a:r>
              <a:rPr lang="cs-CZ" sz="1600" dirty="0" err="1"/>
              <a:t>Educational</a:t>
            </a:r>
            <a:r>
              <a:rPr lang="cs-CZ" sz="1600" dirty="0"/>
              <a:t> </a:t>
            </a:r>
            <a:r>
              <a:rPr lang="cs-CZ" sz="1600" dirty="0" err="1"/>
              <a:t>Governance</a:t>
            </a:r>
            <a:r>
              <a:rPr lang="cs-CZ" sz="1600" dirty="0"/>
              <a:t> and </a:t>
            </a:r>
            <a:r>
              <a:rPr lang="cs-CZ" sz="1600" dirty="0" err="1"/>
              <a:t>Research</a:t>
            </a:r>
            <a:r>
              <a:rPr lang="cs-CZ" sz="1600" dirty="0"/>
              <a:t>. ISBN 978-3-319-58650-2 DOI </a:t>
            </a:r>
            <a:r>
              <a:rPr lang="cs-CZ" sz="1600" dirty="0">
                <a:hlinkClick r:id="rId2"/>
              </a:rPr>
              <a:t>https://doi.org/10.1007/978-3-319-58650-2</a:t>
            </a:r>
            <a:r>
              <a:rPr lang="cs-CZ" sz="1600" dirty="0"/>
              <a:t> Dostupné z: </a:t>
            </a:r>
            <a:r>
              <a:rPr lang="cs-CZ" sz="1600" dirty="0">
                <a:hlinkClick r:id="rId3"/>
              </a:rPr>
              <a:t>https://link.springer.com/book/10.1007/978-3-319-58650-2</a:t>
            </a:r>
            <a:r>
              <a:rPr lang="cs-CZ" sz="1600" dirty="0"/>
              <a:t>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814904" y="2612032"/>
            <a:ext cx="2738655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V textu</a:t>
            </a:r>
            <a:r>
              <a:rPr lang="cs-CZ" dirty="0"/>
              <a:t>:</a:t>
            </a:r>
          </a:p>
          <a:p>
            <a:r>
              <a:rPr lang="cs-CZ" dirty="0"/>
              <a:t>(ULJENS a YLIMAKI, 2017)</a:t>
            </a:r>
          </a:p>
        </p:txBody>
      </p:sp>
      <p:pic>
        <p:nvPicPr>
          <p:cNvPr id="11" name="Obrázek 10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1700808"/>
            <a:ext cx="3648584" cy="3115110"/>
          </a:xfrm>
          <a:prstGeom prst="rect">
            <a:avLst/>
          </a:prstGeom>
        </p:spPr>
      </p:pic>
      <p:pic>
        <p:nvPicPr>
          <p:cNvPr id="12" name="Obrázek 11" descr="Výřez obrazovk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4941168"/>
            <a:ext cx="2438740" cy="628738"/>
          </a:xfrm>
          <a:prstGeom prst="rect">
            <a:avLst/>
          </a:prstGeom>
        </p:spPr>
      </p:pic>
      <p:pic>
        <p:nvPicPr>
          <p:cNvPr id="13" name="Obrázek 12" descr="Výřez obrazovk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717" y="5730343"/>
            <a:ext cx="3629532" cy="704948"/>
          </a:xfrm>
          <a:prstGeom prst="rect">
            <a:avLst/>
          </a:prstGeom>
        </p:spPr>
      </p:pic>
      <p:sp>
        <p:nvSpPr>
          <p:cNvPr id="14" name="Zaoblený obdélníkový bublinový popisek 13"/>
          <p:cNvSpPr/>
          <p:nvPr/>
        </p:nvSpPr>
        <p:spPr>
          <a:xfrm>
            <a:off x="6609660" y="5877273"/>
            <a:ext cx="2654692" cy="539356"/>
          </a:xfrm>
          <a:prstGeom prst="wedgeRoundRectCallout">
            <a:avLst>
              <a:gd name="adj1" fmla="val -90374"/>
              <a:gd name="adj2" fmla="val 9001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Identifikátory, název edice</a:t>
            </a:r>
          </a:p>
        </p:txBody>
      </p:sp>
      <p:sp>
        <p:nvSpPr>
          <p:cNvPr id="15" name="Zaoblený obdélníkový bublinový popisek 14"/>
          <p:cNvSpPr/>
          <p:nvPr/>
        </p:nvSpPr>
        <p:spPr>
          <a:xfrm>
            <a:off x="4440902" y="5095051"/>
            <a:ext cx="1583090" cy="328131"/>
          </a:xfrm>
          <a:prstGeom prst="wedgeRoundRectCallout">
            <a:avLst>
              <a:gd name="adj1" fmla="val -60138"/>
              <a:gd name="adj2" fmla="val 18899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Vydavatel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9BCA434-DFC6-4CDC-96FF-02AF18FEBCB6}"/>
              </a:ext>
            </a:extLst>
          </p:cNvPr>
          <p:cNvSpPr txBox="1"/>
          <p:nvPr/>
        </p:nvSpPr>
        <p:spPr>
          <a:xfrm>
            <a:off x="5674216" y="1700808"/>
            <a:ext cx="428664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cs-CZ" dirty="0"/>
              <a:t>= elektronická kniha</a:t>
            </a:r>
          </a:p>
        </p:txBody>
      </p:sp>
      <p:pic>
        <p:nvPicPr>
          <p:cNvPr id="16" name="Picture 4" descr="Citace PRO Plus">
            <a:extLst>
              <a:ext uri="{FF2B5EF4-FFF2-40B4-BE49-F238E27FC236}">
                <a16:creationId xmlns:a16="http://schemas.microsoft.com/office/drawing/2014/main" id="{94173504-1505-4F69-B7FE-BF8FDE3D1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300" y="1758117"/>
            <a:ext cx="1400175" cy="21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45222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Modrá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D26EE836CA0DF45885804509ECFD775" ma:contentTypeVersion="14" ma:contentTypeDescription="Vytvoří nový dokument" ma:contentTypeScope="" ma:versionID="b21c04337f83df065a9a168ff1e69cfa">
  <xsd:schema xmlns:xsd="http://www.w3.org/2001/XMLSchema" xmlns:xs="http://www.w3.org/2001/XMLSchema" xmlns:p="http://schemas.microsoft.com/office/2006/metadata/properties" xmlns:ns3="ad9319be-0f24-4bac-9f91-d45c695379bf" xmlns:ns4="04154ce8-de10-43e5-bac2-7607c4efa263" targetNamespace="http://schemas.microsoft.com/office/2006/metadata/properties" ma:root="true" ma:fieldsID="aca369440ffaccec0bdce9cc02bb016d" ns3:_="" ns4:_="">
    <xsd:import namespace="ad9319be-0f24-4bac-9f91-d45c695379bf"/>
    <xsd:import namespace="04154ce8-de10-43e5-bac2-7607c4efa26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9319be-0f24-4bac-9f91-d45c695379b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154ce8-de10-43e5-bac2-7607c4efa2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14857C-8AF2-4265-BE1D-B224AC8A5EB0}">
  <ds:schemaRefs>
    <ds:schemaRef ds:uri="http://purl.org/dc/elements/1.1/"/>
    <ds:schemaRef ds:uri="http://schemas.microsoft.com/office/2006/metadata/properties"/>
    <ds:schemaRef ds:uri="04154ce8-de10-43e5-bac2-7607c4efa263"/>
    <ds:schemaRef ds:uri="http://purl.org/dc/terms/"/>
    <ds:schemaRef ds:uri="ad9319be-0f24-4bac-9f91-d45c695379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D461519-2DB2-4E95-839F-895C2C9E80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0CB0A9-10B3-442D-BCCC-349C1D0EE3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9319be-0f24-4bac-9f91-d45c695379bf"/>
    <ds:schemaRef ds:uri="04154ce8-de10-43e5-bac2-7607c4efa2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1538</TotalTime>
  <Words>998</Words>
  <Application>Microsoft Office PowerPoint</Application>
  <PresentationFormat>Širokoúhlá obrazovka</PresentationFormat>
  <Paragraphs>100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Gill Sans MT</vt:lpstr>
      <vt:lpstr>Parcel</vt:lpstr>
      <vt:lpstr>Informační systémy pro pedagogy</vt:lpstr>
      <vt:lpstr>Obecný model citace elektronických zdrojů</vt:lpstr>
      <vt:lpstr>Problémy u citování online zdrojů</vt:lpstr>
      <vt:lpstr>Problematické situace</vt:lpstr>
      <vt:lpstr>Webové sídlo</vt:lpstr>
      <vt:lpstr>Webová stránka x příspěvek do webového sídla</vt:lpstr>
      <vt:lpstr>Webová stránka</vt:lpstr>
      <vt:lpstr>Příspěvek do webového sídla</vt:lpstr>
      <vt:lpstr>Online kniha</vt:lpstr>
      <vt:lpstr>Příspěvek v online sborníku</vt:lpstr>
      <vt:lpstr>Online článek</vt:lpstr>
      <vt:lpstr>Online přednáška, prezentace</vt:lpstr>
      <vt:lpstr>Online video</vt:lpstr>
      <vt:lpstr>Příspěvek na sociálních sítích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do EIZ z oblasti informační vědy a knihovnictví</dc:title>
  <dc:creator>Jarolímková, Adéla</dc:creator>
  <cp:lastModifiedBy>Jarolímková, Adéla</cp:lastModifiedBy>
  <cp:revision>39</cp:revision>
  <dcterms:created xsi:type="dcterms:W3CDTF">2022-07-19T12:10:18Z</dcterms:created>
  <dcterms:modified xsi:type="dcterms:W3CDTF">2022-07-22T12:56:27Z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0x0101005D26EE836CA0DF45885804509ECFD775</vt:lpwstr>
  </property>
</Properties>
</file>